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36" r:id="rId4"/>
    <p:sldId id="276" r:id="rId5"/>
    <p:sldId id="275" r:id="rId6"/>
    <p:sldId id="274" r:id="rId7"/>
    <p:sldId id="310" r:id="rId8"/>
    <p:sldId id="314" r:id="rId9"/>
    <p:sldId id="313" r:id="rId10"/>
    <p:sldId id="312" r:id="rId11"/>
    <p:sldId id="311" r:id="rId12"/>
    <p:sldId id="329" r:id="rId13"/>
    <p:sldId id="328" r:id="rId14"/>
    <p:sldId id="327" r:id="rId15"/>
    <p:sldId id="326" r:id="rId16"/>
    <p:sldId id="325" r:id="rId17"/>
    <p:sldId id="324" r:id="rId18"/>
    <p:sldId id="280" r:id="rId19"/>
    <p:sldId id="307" r:id="rId20"/>
    <p:sldId id="272" r:id="rId21"/>
    <p:sldId id="271" r:id="rId22"/>
    <p:sldId id="286" r:id="rId23"/>
    <p:sldId id="270" r:id="rId24"/>
    <p:sldId id="285" r:id="rId25"/>
    <p:sldId id="290" r:id="rId26"/>
    <p:sldId id="289" r:id="rId27"/>
    <p:sldId id="288" r:id="rId28"/>
    <p:sldId id="339" r:id="rId29"/>
    <p:sldId id="342" r:id="rId30"/>
    <p:sldId id="341" r:id="rId31"/>
    <p:sldId id="340" r:id="rId32"/>
    <p:sldId id="345" r:id="rId33"/>
    <p:sldId id="344" r:id="rId34"/>
    <p:sldId id="343" r:id="rId35"/>
    <p:sldId id="337" r:id="rId36"/>
    <p:sldId id="348" r:id="rId37"/>
    <p:sldId id="330" r:id="rId38"/>
    <p:sldId id="335" r:id="rId39"/>
    <p:sldId id="295" r:id="rId40"/>
    <p:sldId id="294" r:id="rId41"/>
    <p:sldId id="293" r:id="rId42"/>
    <p:sldId id="292" r:id="rId43"/>
    <p:sldId id="291" r:id="rId44"/>
    <p:sldId id="299" r:id="rId45"/>
    <p:sldId id="298" r:id="rId46"/>
    <p:sldId id="306" r:id="rId47"/>
    <p:sldId id="305" r:id="rId48"/>
    <p:sldId id="265" r:id="rId49"/>
    <p:sldId id="301" r:id="rId50"/>
    <p:sldId id="300" r:id="rId51"/>
    <p:sldId id="264" r:id="rId52"/>
    <p:sldId id="258" r:id="rId5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31.08.2022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Decyzja o warunkach zabudowy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/>
              <a:t>Wniosek o DWZ</a:t>
            </a:r>
          </a:p>
          <a:p>
            <a:pPr>
              <a:buNone/>
            </a:pPr>
            <a:r>
              <a:rPr lang="pl-PL" u="sng" dirty="0"/>
              <a:t>Odpowiednie stosowanie </a:t>
            </a:r>
          </a:p>
          <a:p>
            <a:pPr>
              <a:buNone/>
            </a:pPr>
            <a:r>
              <a:rPr lang="pl-PL" u="sng" dirty="0"/>
              <a:t>Wniosek o DWC powinien zawierać: </a:t>
            </a:r>
          </a:p>
          <a:p>
            <a:pPr>
              <a:buNone/>
            </a:pPr>
            <a:r>
              <a:rPr lang="pl-PL" b="1" dirty="0"/>
              <a:t>3) </a:t>
            </a:r>
            <a:r>
              <a:rPr lang="pl-PL" dirty="0"/>
              <a:t>charakterystykę inwestycji, obejmującą:</a:t>
            </a:r>
          </a:p>
          <a:p>
            <a:pPr>
              <a:buFontTx/>
              <a:buChar char="-"/>
            </a:pPr>
            <a:r>
              <a:rPr lang="pl-PL" dirty="0"/>
              <a:t>określenie planowanego sposobu zagospodarowania terenu oraz </a:t>
            </a:r>
          </a:p>
          <a:p>
            <a:pPr>
              <a:buFontTx/>
              <a:buChar char="-"/>
            </a:pPr>
            <a:r>
              <a:rPr lang="pl-PL" dirty="0"/>
              <a:t>charakterystyki zabudowy i zagospodarowania terenu, w tym przeznaczenia i gabarytów projektowanych obiektów budowlanych oraz </a:t>
            </a:r>
          </a:p>
          <a:p>
            <a:pPr>
              <a:buFontTx/>
              <a:buChar char="-"/>
            </a:pPr>
            <a:r>
              <a:rPr lang="pl-PL" dirty="0"/>
              <a:t>powierzchni terenu podlegającej przekształceniu, przedstawione w formie opisowej i graficznej, </a:t>
            </a:r>
          </a:p>
          <a:p>
            <a:pPr>
              <a:buNone/>
            </a:pPr>
            <a:r>
              <a:rPr lang="pl-PL" dirty="0"/>
              <a:t>(art. 52 ust. 2 pkt. 2 lit. b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pl-PL" b="1" dirty="0"/>
              <a:t>Wniosek o DWZ</a:t>
            </a:r>
          </a:p>
          <a:p>
            <a:pPr>
              <a:buNone/>
            </a:pPr>
            <a:r>
              <a:rPr lang="pl-PL" u="sng" dirty="0"/>
              <a:t>Odpowiednie stosowanie </a:t>
            </a:r>
          </a:p>
          <a:p>
            <a:pPr>
              <a:buNone/>
            </a:pPr>
            <a:r>
              <a:rPr lang="pl-PL" u="sng" dirty="0"/>
              <a:t>Wniosek o DWC powinien zawierać: </a:t>
            </a:r>
          </a:p>
          <a:p>
            <a:pPr>
              <a:buNone/>
            </a:pPr>
            <a:r>
              <a:rPr lang="pl-PL" b="1" dirty="0"/>
              <a:t>4) </a:t>
            </a:r>
            <a:r>
              <a:rPr lang="pl-PL" dirty="0"/>
              <a:t>charakterystykę inwestycji, obejmującą:</a:t>
            </a:r>
          </a:p>
          <a:p>
            <a:pPr>
              <a:buFontTx/>
              <a:buChar char="-"/>
            </a:pPr>
            <a:r>
              <a:rPr lang="pl-PL" dirty="0"/>
              <a:t>określenie charakterystycznych parametrów technicznych inwestycji oraz </a:t>
            </a:r>
          </a:p>
          <a:p>
            <a:pPr>
              <a:buFontTx/>
              <a:buChar char="-"/>
            </a:pPr>
            <a:r>
              <a:rPr lang="pl-PL" dirty="0"/>
              <a:t>dane charakteryzujące jej wpływ na środowisko;</a:t>
            </a:r>
          </a:p>
          <a:p>
            <a:pPr>
              <a:buNone/>
            </a:pPr>
            <a:r>
              <a:rPr lang="pl-PL" dirty="0"/>
              <a:t>(art. 52 ust. 2 pkt. 2 lit. c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l-PL" b="1" dirty="0"/>
              <a:t>Postępowanie w sprawie DWZ</a:t>
            </a:r>
          </a:p>
          <a:p>
            <a:pPr>
              <a:buNone/>
            </a:pPr>
            <a:r>
              <a:rPr lang="pl-PL" u="sng" dirty="0"/>
              <a:t>Odpowiednie stosowanie</a:t>
            </a:r>
          </a:p>
          <a:p>
            <a:pPr>
              <a:buNone/>
            </a:pPr>
            <a:r>
              <a:rPr lang="pl-PL" dirty="0"/>
              <a:t>Właściwy organ w postępowaniu związanym z wydaniem decyzji o ustaleniu lokalizacji inwestycji celu publicznego dokonuje analizy:</a:t>
            </a:r>
          </a:p>
          <a:p>
            <a:pPr>
              <a:buNone/>
            </a:pPr>
            <a:r>
              <a:rPr lang="pl-PL" dirty="0"/>
              <a:t>1) warunków i zasad zagospodarowania terenu oraz jego zabudowy, wynikających z przepisów odrębnych;</a:t>
            </a:r>
          </a:p>
          <a:p>
            <a:pPr>
              <a:buNone/>
            </a:pPr>
            <a:r>
              <a:rPr lang="pl-PL" dirty="0"/>
              <a:t>2) stanu faktycznego i prawnego terenu, na którym przewiduje się realizację inwestycji. </a:t>
            </a:r>
          </a:p>
          <a:p>
            <a:pPr>
              <a:buNone/>
            </a:pPr>
            <a:r>
              <a:rPr lang="pl-PL" dirty="0"/>
              <a:t>(art. 53 ust. 3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b="1" dirty="0"/>
              <a:t>Postępowanie w sprawie DWZ</a:t>
            </a:r>
          </a:p>
          <a:p>
            <a:pPr>
              <a:buNone/>
            </a:pPr>
            <a:r>
              <a:rPr lang="pl-PL" u="sng" dirty="0"/>
              <a:t>Odpowiednie stosowanie</a:t>
            </a:r>
          </a:p>
          <a:p>
            <a:pPr>
              <a:buNone/>
            </a:pPr>
            <a:r>
              <a:rPr lang="pl-PL" dirty="0"/>
              <a:t>Decyzje, o których mowa w art. 51 ust. 1, wydaje się po uzgodnieniu z właściwymi organami, w zależności m. in. od rodzaju terenu. </a:t>
            </a:r>
          </a:p>
          <a:p>
            <a:pPr>
              <a:buNone/>
            </a:pPr>
            <a:r>
              <a:rPr lang="pl-PL" dirty="0"/>
              <a:t>(art. 53 ust. 4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art. 51 ust. 1 </a:t>
            </a:r>
            <a:r>
              <a:rPr lang="pl-PL" dirty="0" err="1"/>
              <a:t>upzp</a:t>
            </a:r>
            <a:r>
              <a:rPr lang="pl-PL" dirty="0"/>
              <a:t> – dot. właściwości rzeczowej organów wydających DICP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b="1" dirty="0"/>
              <a:t>Postępowanie w sprawie DWZ</a:t>
            </a:r>
          </a:p>
          <a:p>
            <a:pPr>
              <a:buNone/>
            </a:pPr>
            <a:r>
              <a:rPr lang="pl-PL" u="sng" dirty="0"/>
              <a:t>Odpowiednie stosowanie</a:t>
            </a:r>
          </a:p>
          <a:p>
            <a:pPr>
              <a:buNone/>
            </a:pPr>
            <a:r>
              <a:rPr lang="pl-PL" dirty="0"/>
              <a:t>Uzgodnień, o których mowa w art. 53 ust. 4, dokonuje się w trybie art. 106 Kodeksu postępowania administracyjnego, z tym że zażalenie przysługuje wyłącznie inwestorowi. </a:t>
            </a:r>
          </a:p>
          <a:p>
            <a:pPr>
              <a:buNone/>
            </a:pPr>
            <a:r>
              <a:rPr lang="pl-PL" dirty="0"/>
              <a:t>W przypadku niezajęcia stanowiska przez organ uzgadniający </a:t>
            </a:r>
            <a:r>
              <a:rPr lang="pl-PL" b="1" dirty="0"/>
              <a:t>w terminie 2 tygodni od dnia doręczenia wystąpienia o uzgodnienie - </a:t>
            </a:r>
            <a:r>
              <a:rPr lang="pl-PL" b="1" dirty="0" err="1"/>
              <a:t>uzgodnienie</a:t>
            </a:r>
            <a:r>
              <a:rPr lang="pl-PL" b="1" dirty="0"/>
              <a:t> uważa się za dokonane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(art. 53 ust. 5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l-PL" b="1" dirty="0"/>
              <a:t>Postępowanie w sprawie DWZ</a:t>
            </a:r>
          </a:p>
          <a:p>
            <a:pPr>
              <a:buNone/>
            </a:pPr>
            <a:r>
              <a:rPr lang="pl-PL" u="sng" dirty="0"/>
              <a:t>Odpowiednie stosowanie</a:t>
            </a:r>
          </a:p>
          <a:p>
            <a:pPr>
              <a:buNone/>
            </a:pPr>
            <a:r>
              <a:rPr lang="pl-PL" dirty="0"/>
              <a:t>§  1. Jeżeli przepis prawa uzależnia wydanie decyzji od zajęcia stanowiska przez inny organ (wyrażenia opinii lub zgody albo wyrażenia stanowiska w innej formie), </a:t>
            </a:r>
            <a:r>
              <a:rPr lang="pl-PL" u="sng" dirty="0"/>
              <a:t>decyzję wydaje się po zajęciu stanowiska przez ten orga</a:t>
            </a:r>
            <a:r>
              <a:rPr lang="pl-PL" dirty="0"/>
              <a:t>n.</a:t>
            </a:r>
          </a:p>
          <a:p>
            <a:pPr>
              <a:buNone/>
            </a:pPr>
            <a:r>
              <a:rPr lang="pl-PL" dirty="0"/>
              <a:t>§  2. Organ załatwiający sprawę, zwracając się do innego organu o zajęcie stanowiska, zawiadamia o tym stronę.</a:t>
            </a:r>
          </a:p>
          <a:p>
            <a:pPr>
              <a:buNone/>
            </a:pPr>
            <a:r>
              <a:rPr lang="pl-PL" dirty="0"/>
              <a:t>§  3. Organ, do którego zwrócono się o </a:t>
            </a:r>
            <a:r>
              <a:rPr lang="pl-PL" u="sng" dirty="0"/>
              <a:t>zajęcie stanowiska, obowiązany jest przedstawić je niezwłocznie</a:t>
            </a:r>
            <a:r>
              <a:rPr lang="pl-PL" dirty="0"/>
              <a:t>, jednak nie później niż w terminie dwóch tygodni od dnia doręczenia mu żądania, chyba że przepis prawa przewiduje inny termin.</a:t>
            </a:r>
          </a:p>
          <a:p>
            <a:pPr>
              <a:buNone/>
            </a:pPr>
            <a:r>
              <a:rPr lang="pl-PL" dirty="0"/>
              <a:t>§  4. </a:t>
            </a:r>
            <a:r>
              <a:rPr lang="pl-PL" u="sng" dirty="0"/>
              <a:t>Organ obowiązany do zajęcia stanowiska może w razie potrzeby przeprowadzić postępowanie wyjaśniające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§  5</a:t>
            </a:r>
            <a:r>
              <a:rPr lang="pl-PL" u="sng" dirty="0"/>
              <a:t>. Zajęcie stanowiska przez ten organ następuje w drodze postanowienia, na które służy stronie zażalenie</a:t>
            </a:r>
            <a:r>
              <a:rPr lang="pl-PL" dirty="0"/>
              <a:t>. </a:t>
            </a:r>
          </a:p>
          <a:p>
            <a:pPr>
              <a:buNone/>
            </a:pPr>
            <a:r>
              <a:rPr lang="pl-PL" b="1" dirty="0"/>
              <a:t>(art. 106 §  1-5 kpa)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l-PL" b="1" dirty="0"/>
              <a:t>Postępowanie w sprawie DWZ</a:t>
            </a:r>
          </a:p>
          <a:p>
            <a:pPr>
              <a:buNone/>
            </a:pPr>
            <a:r>
              <a:rPr lang="pl-PL" u="sng" dirty="0"/>
              <a:t>Odpowiednie stosowanie</a:t>
            </a:r>
          </a:p>
          <a:p>
            <a:pPr>
              <a:buNone/>
            </a:pPr>
            <a:r>
              <a:rPr lang="pl-PL" dirty="0"/>
              <a:t>W przypadku odmowy uzgodnienia decyzji o ustaleniu lokalizacji inwestycji celu publicznego </a:t>
            </a:r>
          </a:p>
          <a:p>
            <a:pPr>
              <a:buNone/>
            </a:pPr>
            <a:r>
              <a:rPr lang="pl-PL" dirty="0"/>
              <a:t>- przez organy, o których mowa w ust. 4 </a:t>
            </a:r>
            <a:r>
              <a:rPr lang="pl-PL" dirty="0" err="1"/>
              <a:t>pkt</a:t>
            </a:r>
            <a:r>
              <a:rPr lang="pl-PL" dirty="0"/>
              <a:t> 10, </a:t>
            </a:r>
            <a:r>
              <a:rPr lang="pl-PL" u="sng" dirty="0"/>
              <a:t>wojewoda, marszałek województwa oraz starosta w zakresie zadań rządowych albo samorządowych, służących realizacji inwestycji celu publicznego, o których mowa w art. 48 - w odniesieniu do terenów, przeznaczonych na ten cel w planach miejscowych </a:t>
            </a:r>
          </a:p>
          <a:p>
            <a:pPr>
              <a:buNone/>
            </a:pPr>
            <a:r>
              <a:rPr lang="pl-PL" dirty="0"/>
              <a:t>z uwagi na zamiar realizacji na objętym wnioskiem terenie zadań rządowych albo samorządowych, służących realizacji inwestycji celu publicznego, o których mowa w art. 39 ust. 3 </a:t>
            </a:r>
            <a:r>
              <a:rPr lang="pl-PL" dirty="0" err="1"/>
              <a:t>pkt</a:t>
            </a:r>
            <a:r>
              <a:rPr lang="pl-PL" dirty="0"/>
              <a:t> 3 i art. 48, </a:t>
            </a:r>
          </a:p>
          <a:p>
            <a:pPr>
              <a:buFontTx/>
              <a:buChar char="-"/>
            </a:pPr>
            <a:r>
              <a:rPr lang="pl-PL" dirty="0"/>
              <a:t>postępowanie administracyjne w sprawie ustalenia lokalizacji inwestycji celu publicznego </a:t>
            </a:r>
            <a:r>
              <a:rPr lang="pl-PL" b="1" dirty="0"/>
              <a:t>zawiesza się na czas nie dłuższy niż 9 miesięcy od dnia złożenia wniosku</a:t>
            </a:r>
            <a:r>
              <a:rPr lang="pl-PL" dirty="0"/>
              <a:t>. </a:t>
            </a:r>
          </a:p>
          <a:p>
            <a:pPr>
              <a:buNone/>
            </a:pPr>
            <a:r>
              <a:rPr lang="pl-PL" dirty="0"/>
              <a:t>Jeżeli w okresie zawieszenia postępowania administracyjnego nie uchwalono miejscowego planu albo nie ustalono lokalizacji inwestycji celu publicznego, związanej z tymi zadaniami, decyzję wydaje się pomimo braku tego uzgodnienia.</a:t>
            </a:r>
          </a:p>
          <a:p>
            <a:pPr>
              <a:buNone/>
            </a:pPr>
            <a:r>
              <a:rPr lang="pl-PL" dirty="0"/>
              <a:t>(art. 53 ust. 5a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/>
              <a:t>Postępowanie w sprawie DWZ</a:t>
            </a:r>
          </a:p>
          <a:p>
            <a:pPr>
              <a:buNone/>
            </a:pPr>
            <a:r>
              <a:rPr lang="pl-PL" u="sng" dirty="0"/>
              <a:t>Odpowiednie stosowanie</a:t>
            </a:r>
          </a:p>
          <a:p>
            <a:pPr>
              <a:buNone/>
            </a:pPr>
            <a:r>
              <a:rPr lang="pl-PL" dirty="0"/>
              <a:t>c.d.</a:t>
            </a:r>
          </a:p>
          <a:p>
            <a:pPr>
              <a:buNone/>
            </a:pPr>
            <a:r>
              <a:rPr lang="pl-PL" dirty="0"/>
              <a:t>art. 39 ust. 3 pkt. 3 </a:t>
            </a:r>
            <a:r>
              <a:rPr lang="pl-PL" dirty="0" err="1"/>
              <a:t>upzp</a:t>
            </a:r>
            <a:r>
              <a:rPr lang="pl-PL" dirty="0"/>
              <a:t> - rozmieszczenie inwestycji celu publicznego o znaczeniu ponadlokalnym;</a:t>
            </a:r>
          </a:p>
          <a:p>
            <a:pPr>
              <a:buNone/>
            </a:pPr>
            <a:r>
              <a:rPr lang="pl-PL" dirty="0"/>
              <a:t>art. 48 </a:t>
            </a:r>
            <a:r>
              <a:rPr lang="pl-PL" dirty="0" err="1"/>
              <a:t>upzp</a:t>
            </a:r>
            <a:r>
              <a:rPr lang="pl-PL" dirty="0"/>
              <a:t> - programy zawierające zadania rządowe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/>
              <a:t>Właściwość organów</a:t>
            </a:r>
          </a:p>
          <a:p>
            <a:pPr>
              <a:buNone/>
            </a:pPr>
            <a:r>
              <a:rPr lang="pl-PL" dirty="0"/>
              <a:t>Decyzję o warunkach zabudowy wydaje, z zastrzeżeniem art. 60 ust. 3 </a:t>
            </a:r>
            <a:r>
              <a:rPr lang="pl-PL" dirty="0" err="1"/>
              <a:t>upzp</a:t>
            </a:r>
            <a:r>
              <a:rPr lang="pl-PL" dirty="0"/>
              <a:t>, </a:t>
            </a:r>
          </a:p>
          <a:p>
            <a:pPr>
              <a:buFontTx/>
              <a:buChar char="-"/>
            </a:pPr>
            <a:r>
              <a:rPr lang="pl-PL" dirty="0"/>
              <a:t>wójt, burmistrz albo prezydent miasta po </a:t>
            </a:r>
            <a:r>
              <a:rPr lang="pl-PL" b="1" dirty="0"/>
              <a:t>uzgodnieniu z organami</a:t>
            </a:r>
            <a:r>
              <a:rPr lang="pl-PL" dirty="0"/>
              <a:t>, o których mowa w art. 53 ust. 4 </a:t>
            </a:r>
            <a:r>
              <a:rPr lang="pl-PL" dirty="0" err="1"/>
              <a:t>upzp</a:t>
            </a:r>
            <a:r>
              <a:rPr lang="pl-PL" dirty="0"/>
              <a:t> – </a:t>
            </a:r>
            <a:r>
              <a:rPr lang="pl-PL" u="sng" dirty="0"/>
              <a:t>te same organy, co DICP </a:t>
            </a:r>
            <a:r>
              <a:rPr lang="pl-PL" dirty="0"/>
              <a:t>, i </a:t>
            </a:r>
          </a:p>
          <a:p>
            <a:pPr>
              <a:buFontTx/>
              <a:buChar char="-"/>
            </a:pPr>
            <a:r>
              <a:rPr lang="pl-PL" dirty="0"/>
              <a:t>uzyskaniu uzgodnień lub </a:t>
            </a:r>
          </a:p>
          <a:p>
            <a:pPr>
              <a:buFontTx/>
              <a:buChar char="-"/>
            </a:pPr>
            <a:r>
              <a:rPr lang="pl-PL" dirty="0"/>
              <a:t>decyzji wymaganych przepisami odrębnymi. </a:t>
            </a:r>
          </a:p>
          <a:p>
            <a:pPr>
              <a:buNone/>
            </a:pPr>
            <a:r>
              <a:rPr lang="pl-PL" dirty="0"/>
              <a:t>(art. 60 ust. 1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r>
              <a:rPr lang="pl-PL" dirty="0"/>
              <a:t>Decyzje o warunkach zabudowy na terenach zamkniętych wydaje wojewoda. </a:t>
            </a:r>
          </a:p>
          <a:p>
            <a:pPr>
              <a:buNone/>
            </a:pPr>
            <a:r>
              <a:rPr lang="pl-PL" dirty="0"/>
              <a:t>(art. 60 ust. 3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b="1" dirty="0"/>
              <a:t>Właściwość organów</a:t>
            </a:r>
          </a:p>
          <a:p>
            <a:pPr>
              <a:buNone/>
            </a:pPr>
            <a:r>
              <a:rPr lang="pl-PL" u="sng" dirty="0"/>
              <a:t>Odpowiednie stosowanie </a:t>
            </a:r>
          </a:p>
          <a:p>
            <a:pPr>
              <a:buNone/>
            </a:pPr>
            <a:r>
              <a:rPr lang="pl-PL" dirty="0"/>
              <a:t>W przypadku </a:t>
            </a:r>
            <a:r>
              <a:rPr lang="pl-PL" i="1" dirty="0"/>
              <a:t>inwestycji celu publicznego </a:t>
            </a:r>
            <a:r>
              <a:rPr lang="pl-PL" dirty="0"/>
              <a:t>wykraczającej poza obszar jednej gminy </a:t>
            </a:r>
            <a:r>
              <a:rPr lang="pl-PL" i="1" dirty="0"/>
              <a:t>decyzję o ustaleniu lokalizacji inwestycji celu publicznego </a:t>
            </a:r>
            <a:r>
              <a:rPr lang="pl-PL" dirty="0"/>
              <a:t>wydaje </a:t>
            </a:r>
          </a:p>
          <a:p>
            <a:pPr>
              <a:buFontTx/>
              <a:buChar char="-"/>
            </a:pPr>
            <a:r>
              <a:rPr lang="pl-PL" dirty="0"/>
              <a:t>wójt, burmistrz albo prezydent miasta, na </a:t>
            </a:r>
            <a:r>
              <a:rPr lang="pl-PL" b="1" dirty="0"/>
              <a:t>którego obszarze właściwości znajduje się największa część terenu</a:t>
            </a:r>
            <a:r>
              <a:rPr lang="pl-PL" dirty="0"/>
              <a:t>, na którym ma być realizowana ta inwestycja, </a:t>
            </a:r>
          </a:p>
          <a:p>
            <a:pPr>
              <a:buFontTx/>
              <a:buChar char="-"/>
            </a:pPr>
            <a:r>
              <a:rPr lang="pl-PL" dirty="0"/>
              <a:t>w </a:t>
            </a:r>
            <a:r>
              <a:rPr lang="pl-PL" b="1" dirty="0"/>
              <a:t>porozumieniu</a:t>
            </a:r>
            <a:r>
              <a:rPr lang="pl-PL" dirty="0"/>
              <a:t> z zainteresowanymi wójtami, burmistrzami albo prezydentami miast.</a:t>
            </a:r>
          </a:p>
          <a:p>
            <a:pPr>
              <a:buNone/>
            </a:pPr>
            <a:r>
              <a:rPr lang="pl-PL" dirty="0"/>
              <a:t>(art. 64 ust. 1 w zw. z art. 51 ust. 3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dirty="0"/>
              <a:t>W przypadku braku miejscowego planu zagospodarowania przestrzennego określenie sposobów zagospodarowania i warunków zabudowy terenu następuje w </a:t>
            </a:r>
            <a:r>
              <a:rPr lang="pl-PL" b="1" dirty="0"/>
              <a:t>drodze decyzji o warunkach zabudowy i zagospodarowania terenu</a:t>
            </a:r>
            <a:r>
              <a:rPr lang="pl-PL" dirty="0"/>
              <a:t>, przy czym:</a:t>
            </a:r>
          </a:p>
          <a:p>
            <a:pPr>
              <a:buNone/>
            </a:pPr>
            <a:r>
              <a:rPr lang="pl-PL" dirty="0"/>
              <a:t>1) lokalizację inwestycji celu publicznego ustala się w drodze </a:t>
            </a:r>
            <a:r>
              <a:rPr lang="pl-PL" b="1" dirty="0"/>
              <a:t>decyzji o lokalizacji inwestycji celu publicznego</a:t>
            </a:r>
            <a:r>
              <a:rPr lang="pl-PL" dirty="0"/>
              <a:t>;</a:t>
            </a:r>
          </a:p>
          <a:p>
            <a:pPr>
              <a:buNone/>
            </a:pPr>
            <a:r>
              <a:rPr lang="pl-PL" dirty="0"/>
              <a:t>2) sposób zagospodarowania terenu i warunki zabudowy dla innych inwestycji ustala się w drodze </a:t>
            </a:r>
            <a:r>
              <a:rPr lang="pl-PL" b="1" dirty="0"/>
              <a:t>decyzji o warunkach zabudowy.</a:t>
            </a:r>
          </a:p>
          <a:p>
            <a:pPr>
              <a:buNone/>
            </a:pPr>
            <a:r>
              <a:rPr lang="pl-PL" dirty="0"/>
              <a:t>(art. 4 ust. 2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/>
              <a:t>Sporządzenie projektu decyzji o ustaleniu warunków zabudowy powierza się: </a:t>
            </a:r>
          </a:p>
          <a:p>
            <a:pPr>
              <a:buFontTx/>
              <a:buChar char="-"/>
            </a:pPr>
            <a:r>
              <a:rPr lang="pl-PL" dirty="0"/>
              <a:t>osobie, o której mowa w art. 5 </a:t>
            </a:r>
            <a:r>
              <a:rPr lang="pl-PL" dirty="0" err="1"/>
              <a:t>upzp</a:t>
            </a:r>
            <a:r>
              <a:rPr lang="pl-PL" dirty="0"/>
              <a:t>, albo </a:t>
            </a:r>
          </a:p>
          <a:p>
            <a:pPr>
              <a:buFontTx/>
              <a:buChar char="-"/>
            </a:pPr>
            <a:r>
              <a:rPr lang="pl-PL" dirty="0"/>
              <a:t>osobie wpisanej na listę izby samorządu zawodowego architektów posiadającej uprawnienia budowlane do projektowania bez ograniczeń w specjalności architektonicznej albo </a:t>
            </a:r>
          </a:p>
          <a:p>
            <a:pPr>
              <a:buFontTx/>
              <a:buChar char="-"/>
            </a:pPr>
            <a:r>
              <a:rPr lang="pl-PL" dirty="0"/>
              <a:t>uprawnienia budowlane do projektowania i kierowania robotami budowlanymi bez ograniczeń w specjalności architektonicznej. </a:t>
            </a:r>
          </a:p>
          <a:p>
            <a:pPr>
              <a:buNone/>
            </a:pPr>
            <a:r>
              <a:rPr lang="pl-PL" dirty="0"/>
              <a:t>(art. 60 ust. 4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/>
              <a:t>Warunki wydania DWZ</a:t>
            </a:r>
          </a:p>
          <a:p>
            <a:pPr>
              <a:buNone/>
            </a:pPr>
            <a:r>
              <a:rPr lang="pl-PL" dirty="0"/>
              <a:t>Wydanie decyzji o warunkach zabudowy jest możliwe jedynie w przypadku łącznego spełnienia następujących warunków: </a:t>
            </a:r>
          </a:p>
          <a:p>
            <a:pPr marL="514350" indent="-514350">
              <a:buAutoNum type="arabicParenR"/>
            </a:pPr>
            <a:r>
              <a:rPr lang="pl-PL" dirty="0"/>
              <a:t>co najmniej jedna działka sąsiednia, dostępna z tej samej drogi publicznej, jest zabudowana w sposób pozwalający na określenie wymagań dotyczących nowej zabudowy w </a:t>
            </a:r>
            <a:r>
              <a:rPr lang="pl-PL" b="1" dirty="0"/>
              <a:t>zakresie kontynuacji </a:t>
            </a:r>
            <a:r>
              <a:rPr lang="pl-PL" dirty="0"/>
              <a:t>funkcji, parametrów, cech i wskaźników kształtowania zabudowy oraz zagospodarowania terenu, w tym gabarytów i formy architektonicznej obiektów budowlanych, linii zabudowy oraz intensywności wykorzystania terenu; </a:t>
            </a:r>
          </a:p>
          <a:p>
            <a:pPr marL="514350" indent="-514350">
              <a:buNone/>
            </a:pPr>
            <a:r>
              <a:rPr lang="pl-PL" dirty="0"/>
              <a:t>(art. 61 ust. 1 pkt. 1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/>
              <a:t>Wyłączenie poprzedniego warunku: </a:t>
            </a:r>
          </a:p>
          <a:p>
            <a:pPr>
              <a:buNone/>
            </a:pPr>
            <a:r>
              <a:rPr lang="pl-PL" dirty="0"/>
              <a:t>Przepisów art. 61 ust. 1 </a:t>
            </a:r>
            <a:r>
              <a:rPr lang="pl-PL" dirty="0" err="1"/>
              <a:t>pkt</a:t>
            </a:r>
            <a:r>
              <a:rPr lang="pl-PL" dirty="0"/>
              <a:t> 1 </a:t>
            </a:r>
          </a:p>
          <a:p>
            <a:pPr>
              <a:buFontTx/>
              <a:buChar char="-"/>
            </a:pPr>
            <a:r>
              <a:rPr lang="pl-PL" dirty="0"/>
              <a:t>nie stosuje się do linii kolejowych, obiektów liniowych i urządzeń infrastruktury technicznej.</a:t>
            </a:r>
          </a:p>
          <a:p>
            <a:pPr>
              <a:buFontTx/>
              <a:buChar char="-"/>
            </a:pPr>
            <a:r>
              <a:rPr lang="pl-PL" dirty="0"/>
              <a:t>nie stosuje się do zabudowy zagrodowej, w przypadku gdy powierzchnia gospodarstwa rolnego związanego z tą zabudową przekracza średnią powierzchnię gospodarstwa rolnego w danej gminie. </a:t>
            </a:r>
          </a:p>
          <a:p>
            <a:pPr>
              <a:buNone/>
            </a:pPr>
            <a:r>
              <a:rPr lang="pl-PL" dirty="0"/>
              <a:t>(art. 61 ust. 3-4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/>
              <a:t>Warunki wydania DWZ c.d.</a:t>
            </a:r>
          </a:p>
          <a:p>
            <a:pPr>
              <a:buNone/>
            </a:pPr>
            <a:r>
              <a:rPr lang="pl-PL" dirty="0"/>
              <a:t>Wydanie decyzji o warunkach zabudowy jest możliwe jedynie w przypadku łącznego spełnienia następujących warunków: </a:t>
            </a:r>
          </a:p>
          <a:p>
            <a:pPr>
              <a:buNone/>
            </a:pPr>
            <a:r>
              <a:rPr lang="pl-PL" dirty="0"/>
              <a:t>2) </a:t>
            </a:r>
            <a:r>
              <a:rPr lang="pl-PL" u="sng" dirty="0"/>
              <a:t>teren ma dostęp do drogi publicznej </a:t>
            </a:r>
            <a:r>
              <a:rPr lang="pl-PL" dirty="0"/>
              <a:t>- nie stosuje się do linii kolejowych, obiektów liniowych i urządzeń infrastruktury technicznej;</a:t>
            </a:r>
          </a:p>
          <a:p>
            <a:pPr>
              <a:buNone/>
            </a:pPr>
            <a:r>
              <a:rPr lang="pl-PL" dirty="0"/>
              <a:t>3) istniejące lub projektowane </a:t>
            </a:r>
            <a:r>
              <a:rPr lang="pl-PL" u="sng" dirty="0"/>
              <a:t>uzbrojenie terenu </a:t>
            </a:r>
            <a:r>
              <a:rPr lang="pl-PL" dirty="0"/>
              <a:t>jest </a:t>
            </a:r>
            <a:r>
              <a:rPr lang="pl-PL" u="sng" dirty="0"/>
              <a:t>wystarczające dla zamierzenia budowlanego</a:t>
            </a:r>
            <a:r>
              <a:rPr lang="pl-PL" dirty="0"/>
              <a:t>;  </a:t>
            </a:r>
          </a:p>
          <a:p>
            <a:pPr>
              <a:buNone/>
            </a:pPr>
            <a:r>
              <a:rPr lang="pl-PL" dirty="0"/>
              <a:t>- Warunek ten uznaje się za spełniony, jeżeli wykonanie uzbrojenia terenu zostanie zagwarantowane </a:t>
            </a:r>
            <a:r>
              <a:rPr lang="pl-PL" b="1" dirty="0"/>
              <a:t>w drodze umowy zawartej między właściwą jednostką organizacyjną a inwestorem</a:t>
            </a:r>
          </a:p>
          <a:p>
            <a:pPr>
              <a:buNone/>
            </a:pPr>
            <a:r>
              <a:rPr lang="pl-PL" dirty="0"/>
              <a:t>(art. 61 ust. 1 pkt. 2-3 </a:t>
            </a:r>
            <a:r>
              <a:rPr lang="pl-PL" dirty="0" err="1"/>
              <a:t>upzp</a:t>
            </a:r>
            <a:r>
              <a:rPr lang="pl-PL" dirty="0"/>
              <a:t>, oraz art. 61 ust. 3 </a:t>
            </a:r>
            <a:r>
              <a:rPr lang="pl-PL" dirty="0" err="1"/>
              <a:t>upzp</a:t>
            </a:r>
            <a:r>
              <a:rPr lang="pl-PL" dirty="0"/>
              <a:t> oraz art. 61 ust. 5 </a:t>
            </a:r>
            <a:r>
              <a:rPr lang="pl-PL" dirty="0" err="1"/>
              <a:t>upzp</a:t>
            </a:r>
            <a:r>
              <a:rPr lang="pl-PL" dirty="0"/>
              <a:t> )</a:t>
            </a:r>
          </a:p>
          <a:p>
            <a:pPr>
              <a:buNone/>
            </a:pPr>
            <a:r>
              <a:rPr lang="pl-PL" dirty="0"/>
              <a:t>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b="1" dirty="0"/>
              <a:t>Warunki wydania DWZ c.d.</a:t>
            </a:r>
          </a:p>
          <a:p>
            <a:pPr>
              <a:buNone/>
            </a:pPr>
            <a:r>
              <a:rPr lang="pl-PL" dirty="0"/>
              <a:t>Wydanie decyzji o warunkach zabudowy jest możliwe jedynie w przypadku łącznego spełnienia następujących warunków: </a:t>
            </a:r>
          </a:p>
          <a:p>
            <a:pPr>
              <a:buNone/>
            </a:pPr>
            <a:r>
              <a:rPr lang="pl-PL" dirty="0"/>
              <a:t>4) teren nie wymaga uzyskania zgody na zmianę przeznaczenia gruntów rolnych i leśnych na cele nierolnicze i nieleśne</a:t>
            </a:r>
          </a:p>
          <a:p>
            <a:pPr>
              <a:buNone/>
            </a:pPr>
            <a:r>
              <a:rPr lang="pl-PL" dirty="0"/>
              <a:t>5) decyzja jest zgodna z przepisami odrębnymi. (art. 61 ust. 1 pkt. 4-5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b="1" dirty="0"/>
              <a:t>Rozporządzenie – dotyczące nowej zabudowy</a:t>
            </a:r>
          </a:p>
          <a:p>
            <a:pPr>
              <a:buNone/>
            </a:pPr>
            <a:r>
              <a:rPr lang="pl-PL" dirty="0"/>
              <a:t>Minister właściwy do spraw budownictwa, lokalnego planowania i zagospodarowania przestrzennego oraz mieszkalnictwa określi, w drodze rozporządzenia, </a:t>
            </a:r>
          </a:p>
          <a:p>
            <a:pPr>
              <a:buFontTx/>
              <a:buChar char="-"/>
            </a:pPr>
            <a:r>
              <a:rPr lang="pl-PL" dirty="0"/>
              <a:t>sposób ustalania wymagań dotyczących nowej zabudowy i zagospodarowania terenu </a:t>
            </a:r>
          </a:p>
          <a:p>
            <a:pPr>
              <a:buFontTx/>
              <a:buChar char="-"/>
            </a:pPr>
            <a:r>
              <a:rPr lang="pl-PL" dirty="0"/>
              <a:t>w przypadku braku planu miejscowego. </a:t>
            </a:r>
          </a:p>
          <a:p>
            <a:pPr>
              <a:buNone/>
            </a:pPr>
            <a:r>
              <a:rPr lang="pl-PL" dirty="0"/>
              <a:t>(art. 61 ust. 6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b="1" dirty="0"/>
              <a:t>Rozporządzenie – dotyczące nowej zabudowy</a:t>
            </a:r>
          </a:p>
          <a:p>
            <a:pPr>
              <a:buNone/>
            </a:pPr>
            <a:r>
              <a:rPr lang="pl-PL" dirty="0"/>
              <a:t>W rozporządzeniu, o którym mowa w art. 61 ust. 6 </a:t>
            </a:r>
            <a:r>
              <a:rPr lang="pl-PL" dirty="0" err="1"/>
              <a:t>upzp</a:t>
            </a:r>
            <a:r>
              <a:rPr lang="pl-PL" dirty="0"/>
              <a:t>, należy określić wymagania dotyczące ustalania:</a:t>
            </a:r>
          </a:p>
          <a:p>
            <a:pPr>
              <a:buNone/>
            </a:pPr>
            <a:r>
              <a:rPr lang="pl-PL" dirty="0"/>
              <a:t>1) linii zabudowy;</a:t>
            </a:r>
          </a:p>
          <a:p>
            <a:pPr>
              <a:buNone/>
            </a:pPr>
            <a:r>
              <a:rPr lang="pl-PL" dirty="0"/>
              <a:t>2) wielkości powierzchni zabudowy w stosunku do powierzchni działki albo terenu;</a:t>
            </a:r>
          </a:p>
          <a:p>
            <a:pPr>
              <a:buNone/>
            </a:pPr>
            <a:r>
              <a:rPr lang="pl-PL" dirty="0"/>
              <a:t>3) szerokości elewacji frontowej;</a:t>
            </a:r>
          </a:p>
          <a:p>
            <a:pPr>
              <a:buNone/>
            </a:pPr>
            <a:r>
              <a:rPr lang="pl-PL" dirty="0"/>
              <a:t>4) wysokości górnej krawędzi elewacji frontowej, jej gzymsu lub attyki;</a:t>
            </a:r>
          </a:p>
          <a:p>
            <a:pPr>
              <a:buNone/>
            </a:pPr>
            <a:r>
              <a:rPr lang="pl-PL" dirty="0"/>
              <a:t>5) geometrii dachu (kąta nachylenia, wysokości kalenicy i układu połaci dachowych). </a:t>
            </a:r>
          </a:p>
          <a:p>
            <a:pPr>
              <a:buNone/>
            </a:pPr>
            <a:r>
              <a:rPr lang="pl-PL" dirty="0"/>
              <a:t>(art. 61 ust. 7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b="1" dirty="0"/>
              <a:t>Rozporządzenie – dotyczące nowej zabudowy</a:t>
            </a:r>
          </a:p>
          <a:p>
            <a:pPr>
              <a:buNone/>
            </a:pPr>
            <a:r>
              <a:rPr lang="pl-PL" dirty="0"/>
              <a:t>Obszar analizowany</a:t>
            </a:r>
          </a:p>
          <a:p>
            <a:pPr>
              <a:buNone/>
            </a:pPr>
            <a:r>
              <a:rPr lang="pl-PL" b="1" dirty="0"/>
              <a:t>obszarze analizowanym </a:t>
            </a:r>
            <a:r>
              <a:rPr lang="pl-PL" dirty="0"/>
              <a:t>- należy przez to rozumieć </a:t>
            </a:r>
          </a:p>
          <a:p>
            <a:pPr>
              <a:buFontTx/>
              <a:buChar char="-"/>
            </a:pPr>
            <a:r>
              <a:rPr lang="pl-PL" dirty="0"/>
              <a:t>teren określony i wyznaczony granicami, którego </a:t>
            </a:r>
          </a:p>
          <a:p>
            <a:pPr>
              <a:buFontTx/>
              <a:buChar char="-"/>
            </a:pPr>
            <a:r>
              <a:rPr lang="pl-PL" dirty="0"/>
              <a:t>funkcję zabudowy i zagospodarowania oraz </a:t>
            </a:r>
          </a:p>
          <a:p>
            <a:pPr>
              <a:buFontTx/>
              <a:buChar char="-"/>
            </a:pPr>
            <a:r>
              <a:rPr lang="pl-PL" dirty="0"/>
              <a:t>cechy zabudowy i zagospodarowania </a:t>
            </a:r>
          </a:p>
          <a:p>
            <a:pPr>
              <a:buNone/>
            </a:pPr>
            <a:r>
              <a:rPr lang="pl-PL" dirty="0"/>
              <a:t>analizuje się w celu ustalenia wymagań dla nowej zabudowy i zagospodarowania  </a:t>
            </a:r>
          </a:p>
          <a:p>
            <a:pPr>
              <a:buNone/>
            </a:pPr>
            <a:r>
              <a:rPr lang="pl-PL" dirty="0"/>
              <a:t>(§ 2 ust. 4 rozporządzenia)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b="1" dirty="0"/>
              <a:t>Rozporządzenie – dotyczące nowej zabudowy</a:t>
            </a:r>
          </a:p>
          <a:p>
            <a:pPr>
              <a:buNone/>
            </a:pPr>
            <a:r>
              <a:rPr lang="pl-PL" dirty="0"/>
              <a:t>Obszar analizowany</a:t>
            </a:r>
          </a:p>
          <a:p>
            <a:pPr marL="514350" indent="-514350">
              <a:buAutoNum type="arabicPeriod"/>
            </a:pPr>
            <a:r>
              <a:rPr lang="pl-PL" dirty="0"/>
              <a:t>W celu ustalenia wymagań dla nowej zabudowy i zagospodarowania terenu właściwy organ </a:t>
            </a:r>
          </a:p>
          <a:p>
            <a:pPr marL="514350" indent="-514350">
              <a:buFontTx/>
              <a:buChar char="-"/>
            </a:pPr>
            <a:r>
              <a:rPr lang="pl-PL" b="1" dirty="0"/>
              <a:t>wyznacza wokół działki budowlanej</a:t>
            </a:r>
            <a:r>
              <a:rPr lang="pl-PL" dirty="0"/>
              <a:t>, której </a:t>
            </a:r>
            <a:r>
              <a:rPr lang="pl-PL" b="1" dirty="0"/>
              <a:t>dotyczy wniosek o ustalenie warunków zabudowy</a:t>
            </a:r>
            <a:r>
              <a:rPr lang="pl-PL" dirty="0"/>
              <a:t>, </a:t>
            </a:r>
            <a:r>
              <a:rPr lang="pl-PL" b="1" dirty="0"/>
              <a:t>obszar analizowany </a:t>
            </a:r>
            <a:r>
              <a:rPr lang="pl-PL" dirty="0"/>
              <a:t>i </a:t>
            </a:r>
          </a:p>
          <a:p>
            <a:pPr marL="514350" indent="-514350">
              <a:buFontTx/>
              <a:buChar char="-"/>
            </a:pPr>
            <a:r>
              <a:rPr lang="pl-PL" dirty="0"/>
              <a:t>przeprowadza na nim </a:t>
            </a:r>
            <a:r>
              <a:rPr lang="pl-PL" b="1" dirty="0"/>
              <a:t>analizę funkcji </a:t>
            </a:r>
            <a:r>
              <a:rPr lang="pl-PL" dirty="0"/>
              <a:t>oraz</a:t>
            </a:r>
            <a:r>
              <a:rPr lang="pl-PL" b="1" dirty="0"/>
              <a:t> cech zabudowy i zagospodarowania terenu w zakresie warunków</a:t>
            </a:r>
            <a:r>
              <a:rPr lang="pl-PL" dirty="0"/>
              <a:t>, o których mowa w art. 61 ust. 1-5 </a:t>
            </a:r>
            <a:r>
              <a:rPr lang="pl-PL" dirty="0" err="1"/>
              <a:t>upzp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2. Granice obszaru analizowanego wyznacza się na kopii mapy, o której mowa w art. 52 ust. 2 </a:t>
            </a:r>
            <a:r>
              <a:rPr lang="pl-PL" dirty="0" err="1"/>
              <a:t>pkt</a:t>
            </a:r>
            <a:r>
              <a:rPr lang="pl-PL" dirty="0"/>
              <a:t> 1 </a:t>
            </a:r>
            <a:r>
              <a:rPr lang="pl-PL" dirty="0" err="1"/>
              <a:t>upzp</a:t>
            </a:r>
            <a:r>
              <a:rPr lang="pl-PL" dirty="0"/>
              <a:t>, w odległości nie mniejszej niż trzykrotna szerokość frontu działki objętej wnioskiem o ustalenie warunków zabudowy, nie mniejszej jednak niż 50 metrów.</a:t>
            </a:r>
          </a:p>
          <a:p>
            <a:pPr>
              <a:buNone/>
            </a:pPr>
            <a:r>
              <a:rPr lang="pl-PL" dirty="0"/>
              <a:t>(§ 3 rozporządzenia)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b="1" dirty="0"/>
              <a:t>Rozporządzenie – dotyczące nowej zabudowy</a:t>
            </a:r>
          </a:p>
          <a:p>
            <a:pPr>
              <a:buNone/>
            </a:pPr>
            <a:r>
              <a:rPr lang="pl-PL" dirty="0"/>
              <a:t>Linia zabudowy</a:t>
            </a:r>
          </a:p>
          <a:p>
            <a:pPr>
              <a:buNone/>
            </a:pPr>
            <a:r>
              <a:rPr lang="pl-PL" dirty="0"/>
              <a:t>1. Obowiązującą </a:t>
            </a:r>
            <a:r>
              <a:rPr lang="pl-PL" b="1" dirty="0"/>
              <a:t>linię nowej zabudowy </a:t>
            </a:r>
            <a:r>
              <a:rPr lang="pl-PL" dirty="0"/>
              <a:t>na działce objętej wnioskiem </a:t>
            </a:r>
            <a:r>
              <a:rPr lang="pl-PL" b="1" dirty="0"/>
              <a:t>wyznacza się jako przedłużenie linii istniejącej zabudowy na działkach sąsiednich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2. W przypadku </a:t>
            </a:r>
            <a:r>
              <a:rPr lang="pl-PL" b="1" dirty="0"/>
              <a:t>niezgodności linii istniejącej zabudowy </a:t>
            </a:r>
            <a:r>
              <a:rPr lang="pl-PL" dirty="0"/>
              <a:t>na działce sąsiedniej z przepisami odrębnymi, </a:t>
            </a:r>
            <a:r>
              <a:rPr lang="pl-PL" b="1" dirty="0"/>
              <a:t>obowiązującą linię nowej zabudowy należy ustalić zgodnie z tymi przepisami</a:t>
            </a:r>
            <a:r>
              <a:rPr lang="pl-PL" dirty="0"/>
              <a:t>. </a:t>
            </a:r>
          </a:p>
          <a:p>
            <a:pPr>
              <a:buNone/>
            </a:pPr>
            <a:r>
              <a:rPr lang="pl-PL" dirty="0"/>
              <a:t>(§ 4 ust. 1-2 rozporządzenia)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u="sng" dirty="0"/>
              <a:t>Odpowiednie stosowanie przepisów o DICP</a:t>
            </a:r>
          </a:p>
          <a:p>
            <a:pPr>
              <a:buNone/>
            </a:pPr>
            <a:r>
              <a:rPr lang="pl-PL" b="1" dirty="0"/>
              <a:t>Przepisy</a:t>
            </a:r>
            <a:r>
              <a:rPr lang="pl-PL" dirty="0"/>
              <a:t> art. 51 ust. 3, art. 52, art. 53 ust. 3-5a, art. 54, art. 55 i art. 56 stosuje się </a:t>
            </a:r>
            <a:r>
              <a:rPr lang="pl-PL" b="1" dirty="0"/>
              <a:t>odpowiednio do decyzji o warunkach zabudowy.</a:t>
            </a:r>
          </a:p>
          <a:p>
            <a:pPr>
              <a:buNone/>
            </a:pPr>
            <a:r>
              <a:rPr lang="pl-PL" dirty="0"/>
              <a:t>(art. 64 ust. 1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b="1" dirty="0"/>
              <a:t>Rozporządzenie – dotyczące nowej zabudowy</a:t>
            </a:r>
          </a:p>
          <a:p>
            <a:pPr>
              <a:buNone/>
            </a:pPr>
            <a:r>
              <a:rPr lang="pl-PL" dirty="0"/>
              <a:t>Linia zabudowy</a:t>
            </a:r>
          </a:p>
          <a:p>
            <a:pPr>
              <a:buNone/>
            </a:pPr>
            <a:r>
              <a:rPr lang="pl-PL" dirty="0"/>
              <a:t>3. Jeżeli linia istniejącej zabudowy na działkach sąsiednich przebiega </a:t>
            </a:r>
            <a:r>
              <a:rPr lang="pl-PL" b="1" dirty="0"/>
              <a:t>tworząc uskok</a:t>
            </a:r>
            <a:r>
              <a:rPr lang="pl-PL" dirty="0"/>
              <a:t>, wówczas obowiązującą linię nowej zabudowy ustala się jako kontynuację </a:t>
            </a:r>
            <a:r>
              <a:rPr lang="pl-PL" b="1" dirty="0"/>
              <a:t>linii zabudowy tego budynku, który znajduje się w większej odległości od pasa drogowego.</a:t>
            </a:r>
          </a:p>
          <a:p>
            <a:pPr>
              <a:buNone/>
            </a:pPr>
            <a:r>
              <a:rPr lang="pl-PL" dirty="0"/>
              <a:t>4. </a:t>
            </a:r>
            <a:r>
              <a:rPr lang="pl-PL" b="1" dirty="0"/>
              <a:t>Dopuszcza się inne wyznaczenie obowiązującej linii nowej zabudowy, jeżeli wynika to z analizy, o której mowa w § 3 ust. 1</a:t>
            </a:r>
            <a:r>
              <a:rPr lang="pl-PL" dirty="0"/>
              <a:t>. – WZGLĘDNOŚĆ TYCH OBOWIĄZKÓW </a:t>
            </a:r>
          </a:p>
          <a:p>
            <a:pPr>
              <a:buNone/>
            </a:pPr>
            <a:r>
              <a:rPr lang="pl-PL" dirty="0"/>
              <a:t>(§ 4 ust. 3-4 rozporządzenia)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b="1" dirty="0"/>
              <a:t>Rozporządzenie – dotyczące nowej zabudowy</a:t>
            </a:r>
          </a:p>
          <a:p>
            <a:pPr>
              <a:buNone/>
            </a:pPr>
            <a:r>
              <a:rPr lang="pl-PL" dirty="0"/>
              <a:t>Wskaźnik wielkości</a:t>
            </a:r>
          </a:p>
          <a:p>
            <a:pPr>
              <a:buNone/>
            </a:pPr>
            <a:r>
              <a:rPr lang="pl-PL" dirty="0"/>
              <a:t>1. Wskaźnik wielkości </a:t>
            </a:r>
            <a:r>
              <a:rPr lang="pl-PL" b="1" dirty="0"/>
              <a:t>powierzchni nowej zabudowy </a:t>
            </a:r>
            <a:r>
              <a:rPr lang="pl-PL" dirty="0"/>
              <a:t>w stosunku do powierzchni działki albo terenu wyznacza się na podstawie </a:t>
            </a:r>
            <a:r>
              <a:rPr lang="pl-PL" b="1" dirty="0"/>
              <a:t>średniego wskaźnika tej wielkości dla obszaru analizowanego.</a:t>
            </a:r>
          </a:p>
          <a:p>
            <a:pPr>
              <a:buNone/>
            </a:pPr>
            <a:r>
              <a:rPr lang="pl-PL" dirty="0"/>
              <a:t>2. Dopuszcza się wyznaczenie innego wskaźnika wielkości powierzchni nowej zabudowy w stosunku do powierzchni działki albo terenu, jeżeli wynika to z analizy, o której mowa w § 3 ust. 1. – WZGLĘDNOŚĆ TYCH OBOWIĄZKÓW </a:t>
            </a:r>
          </a:p>
          <a:p>
            <a:pPr>
              <a:buNone/>
            </a:pPr>
            <a:r>
              <a:rPr lang="pl-PL" dirty="0"/>
              <a:t>(§ 5 rozporządzenia)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l-PL" b="1" dirty="0"/>
              <a:t>Rozporządzenie – dotyczące nowej zabudowy</a:t>
            </a:r>
          </a:p>
          <a:p>
            <a:pPr>
              <a:buNone/>
            </a:pPr>
            <a:r>
              <a:rPr lang="pl-PL" dirty="0"/>
              <a:t>Elewacja frontowa </a:t>
            </a:r>
          </a:p>
          <a:p>
            <a:pPr>
              <a:buNone/>
            </a:pPr>
            <a:r>
              <a:rPr lang="pl-PL" dirty="0"/>
              <a:t>1. </a:t>
            </a:r>
            <a:r>
              <a:rPr lang="pl-PL" b="1" dirty="0"/>
              <a:t>Szerokość elewacji frontowej, </a:t>
            </a:r>
            <a:r>
              <a:rPr lang="pl-PL" dirty="0"/>
              <a:t>znajdującej się od strony frontu działki, wyznacza się dla nowej zabudowy na podstawie średniej szerokości elewacji frontowych istniejącej zabudowy na działkach w obszarze analizowanym, </a:t>
            </a:r>
            <a:r>
              <a:rPr lang="pl-PL" b="1" dirty="0"/>
              <a:t>z tolerancją do 20%.</a:t>
            </a:r>
          </a:p>
          <a:p>
            <a:pPr>
              <a:buNone/>
            </a:pPr>
            <a:r>
              <a:rPr lang="pl-PL" dirty="0"/>
              <a:t>2. Dopuszcza się wyznaczenie innej szerokości elewacji frontowej, jeżeli wynika to z analizy, o której mowa </a:t>
            </a:r>
            <a:r>
              <a:rPr lang="pl-PL" b="1" dirty="0"/>
              <a:t>w § 3 ust. 1. </a:t>
            </a:r>
          </a:p>
          <a:p>
            <a:pPr>
              <a:buNone/>
            </a:pPr>
            <a:r>
              <a:rPr lang="pl-PL" dirty="0"/>
              <a:t>(§ 6 rozporządzenia)</a:t>
            </a:r>
          </a:p>
          <a:p>
            <a:pPr>
              <a:buNone/>
            </a:pPr>
            <a:endParaRPr lang="pl-PL" b="1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b="1" dirty="0"/>
              <a:t>Rozporządzenie – dotyczące nowej zabudowy</a:t>
            </a:r>
          </a:p>
          <a:p>
            <a:pPr>
              <a:buNone/>
            </a:pPr>
            <a:r>
              <a:rPr lang="pl-PL" dirty="0"/>
              <a:t>Elewacja frontowa </a:t>
            </a:r>
          </a:p>
          <a:p>
            <a:pPr>
              <a:buNone/>
            </a:pPr>
            <a:r>
              <a:rPr lang="pl-PL" dirty="0"/>
              <a:t>1. </a:t>
            </a:r>
            <a:r>
              <a:rPr lang="pl-PL" b="1" dirty="0"/>
              <a:t>Wysokość górnej krawędzi elewacji frontowej</a:t>
            </a:r>
            <a:r>
              <a:rPr lang="pl-PL" dirty="0"/>
              <a:t>, jej gzymsu lub attyki wyznacza się dla nowej zabudowy </a:t>
            </a:r>
            <a:r>
              <a:rPr lang="pl-PL" b="1" dirty="0"/>
              <a:t>jako przedłużenie tych krawędzi odpowiednio do istniejącej zabudowy na działkach sąsiednich.</a:t>
            </a:r>
          </a:p>
          <a:p>
            <a:pPr>
              <a:buNone/>
            </a:pPr>
            <a:r>
              <a:rPr lang="pl-PL" dirty="0"/>
              <a:t>2. </a:t>
            </a:r>
            <a:r>
              <a:rPr lang="pl-PL" b="1" dirty="0"/>
              <a:t>Wysokość,</a:t>
            </a:r>
            <a:r>
              <a:rPr lang="pl-PL" dirty="0"/>
              <a:t> o której mowa w ust. 1, </a:t>
            </a:r>
            <a:r>
              <a:rPr lang="pl-PL" b="1" dirty="0"/>
              <a:t>mierzy się od średniego poziomu terenu przed głównym wejściem do budynku. </a:t>
            </a:r>
          </a:p>
          <a:p>
            <a:pPr>
              <a:buNone/>
            </a:pPr>
            <a:r>
              <a:rPr lang="pl-PL" dirty="0"/>
              <a:t>(§ 7 ust. 1-2 rozporządzenia)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b="1" dirty="0"/>
              <a:t>Rozporządzenie – dotyczące nowej zabudowy</a:t>
            </a:r>
          </a:p>
          <a:p>
            <a:pPr>
              <a:buNone/>
            </a:pPr>
            <a:r>
              <a:rPr lang="pl-PL" dirty="0"/>
              <a:t>Elewacja frontowa </a:t>
            </a:r>
          </a:p>
          <a:p>
            <a:pPr>
              <a:buNone/>
            </a:pPr>
            <a:r>
              <a:rPr lang="pl-PL" dirty="0"/>
              <a:t>3. </a:t>
            </a:r>
            <a:r>
              <a:rPr lang="pl-PL" b="1" dirty="0"/>
              <a:t>Jeżeli wysokość</a:t>
            </a:r>
            <a:r>
              <a:rPr lang="pl-PL" dirty="0"/>
              <a:t>, o której mowa w ust. 1, na działkach sąsiednich </a:t>
            </a:r>
            <a:r>
              <a:rPr lang="pl-PL" b="1" dirty="0"/>
              <a:t>przebiega tworząc uskok</a:t>
            </a:r>
            <a:r>
              <a:rPr lang="pl-PL" dirty="0"/>
              <a:t>, wówczas przyjmuje się jej </a:t>
            </a:r>
            <a:r>
              <a:rPr lang="pl-PL" b="1" dirty="0"/>
              <a:t>średnią wielkość występującą na obszarze analizowanym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4. </a:t>
            </a:r>
            <a:r>
              <a:rPr lang="pl-PL" b="1" dirty="0"/>
              <a:t>Dopuszcza się </a:t>
            </a:r>
            <a:r>
              <a:rPr lang="pl-PL" dirty="0"/>
              <a:t>wyznaczenie innej wysokości, o której mowa w ust. 1, jeżeli wynika to z analizy, o której mowa w </a:t>
            </a:r>
            <a:r>
              <a:rPr lang="pl-PL" b="1" dirty="0"/>
              <a:t>§ 3 ust. 1. </a:t>
            </a:r>
          </a:p>
          <a:p>
            <a:pPr>
              <a:buNone/>
            </a:pPr>
            <a:r>
              <a:rPr lang="pl-PL" dirty="0"/>
              <a:t>(§ 7 ust. 3-4 rozporządzenia)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b="1" dirty="0"/>
              <a:t>Rozporządzenie – dotyczące nowej zabudowy</a:t>
            </a:r>
          </a:p>
          <a:p>
            <a:pPr>
              <a:buNone/>
            </a:pPr>
            <a:r>
              <a:rPr lang="pl-PL" b="1" dirty="0"/>
              <a:t>Geometrię dachu </a:t>
            </a:r>
            <a:r>
              <a:rPr lang="pl-PL" dirty="0"/>
              <a:t>(kąt nachylenia, wysokość głównej kalenicy i układ połaci dachowych, a także kierunek głównej kalenicy dachu w stosunku do frontu działki) </a:t>
            </a:r>
            <a:r>
              <a:rPr lang="pl-PL" b="1" dirty="0"/>
              <a:t>ustala się odpowiednio do geometrii dachów występujących na obszarze analizowanym</a:t>
            </a:r>
            <a:r>
              <a:rPr lang="pl-PL" dirty="0"/>
              <a:t>. (§ 8 rozporządzenia)</a:t>
            </a:r>
          </a:p>
          <a:p>
            <a:pPr>
              <a:buNone/>
            </a:pPr>
            <a:r>
              <a:rPr lang="pl-PL" dirty="0"/>
              <a:t>----------------------------------------------------------------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pl-PL" b="1" dirty="0"/>
              <a:t>Rozporządzenie – dotyczące nowej zabudowy</a:t>
            </a:r>
          </a:p>
          <a:p>
            <a:pPr>
              <a:buNone/>
            </a:pPr>
            <a:r>
              <a:rPr lang="pl-PL" dirty="0"/>
              <a:t>1. Warunki i wymagania dotyczące nowej zabudowy i zagospodarowania terenu ustala się w decyzji o warunkach zabudowy, zawierającej część tekstową i graficzną.</a:t>
            </a:r>
          </a:p>
          <a:p>
            <a:pPr>
              <a:buNone/>
            </a:pPr>
            <a:r>
              <a:rPr lang="pl-PL" dirty="0"/>
              <a:t>2. Wyniki analizy, o której mowa w § 3 ust. 1, zawierające część tekstową i graficzną, stanowią załącznik do decyzji o warunkach zabudowy.</a:t>
            </a:r>
          </a:p>
          <a:p>
            <a:pPr>
              <a:buNone/>
            </a:pPr>
            <a:r>
              <a:rPr lang="pl-PL" dirty="0"/>
              <a:t>(§ 9 ust. 1-2 rozporządzenia)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/>
              <a:t>Treść DWZ </a:t>
            </a:r>
          </a:p>
          <a:p>
            <a:pPr>
              <a:buNone/>
            </a:pPr>
            <a:r>
              <a:rPr lang="pl-PL" u="sng" dirty="0"/>
              <a:t>Odpowiednie stosowanie </a:t>
            </a:r>
          </a:p>
          <a:p>
            <a:pPr>
              <a:buNone/>
            </a:pPr>
            <a:r>
              <a:rPr lang="pl-PL" dirty="0"/>
              <a:t>Decyzja o ustaleniu lokalizacji inwestycji celu publicznego określa:</a:t>
            </a:r>
          </a:p>
          <a:p>
            <a:pPr>
              <a:buNone/>
            </a:pPr>
            <a:r>
              <a:rPr lang="pl-PL" dirty="0"/>
              <a:t> - rodzaj inwestycji;</a:t>
            </a:r>
          </a:p>
          <a:p>
            <a:pPr>
              <a:buNone/>
            </a:pPr>
            <a:r>
              <a:rPr lang="pl-PL" dirty="0"/>
              <a:t> - linie rozgraniczające teren inwestycji, wyznaczone na mapie w odpowiedniej skali,</a:t>
            </a:r>
          </a:p>
          <a:p>
            <a:pPr>
              <a:buNone/>
            </a:pPr>
            <a:r>
              <a:rPr lang="pl-PL" dirty="0"/>
              <a:t>(art. 54 pkt. 1 i 3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18457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/>
              <a:t>Treść DWZ </a:t>
            </a:r>
          </a:p>
          <a:p>
            <a:pPr>
              <a:buNone/>
            </a:pPr>
            <a:r>
              <a:rPr lang="pl-PL" u="sng" dirty="0"/>
              <a:t>Odpowiednie stosowanie </a:t>
            </a:r>
          </a:p>
          <a:p>
            <a:pPr>
              <a:buNone/>
            </a:pPr>
            <a:r>
              <a:rPr lang="pl-PL" dirty="0"/>
              <a:t>Decyzja o ustaleniu lokalizacji inwestycji celu publicznego określa:</a:t>
            </a:r>
          </a:p>
          <a:p>
            <a:pPr>
              <a:buNone/>
            </a:pPr>
            <a:r>
              <a:rPr lang="pl-PL" dirty="0"/>
              <a:t>warunki i szczegółowe zasady zagospodarowania terenu oraz jego zabudowy wynikające z przepisów odrębnych, a w szczególności w zakresie:</a:t>
            </a:r>
          </a:p>
          <a:p>
            <a:pPr>
              <a:buNone/>
            </a:pPr>
            <a:r>
              <a:rPr lang="pl-PL" dirty="0"/>
              <a:t>a) warunków i wymagań </a:t>
            </a:r>
            <a:r>
              <a:rPr lang="pl-PL" b="1" dirty="0"/>
              <a:t>ochrony i kształtowania ładu przestr</a:t>
            </a:r>
            <a:r>
              <a:rPr lang="pl-PL" dirty="0"/>
              <a:t>zennego,</a:t>
            </a:r>
          </a:p>
          <a:p>
            <a:pPr>
              <a:buNone/>
            </a:pPr>
            <a:r>
              <a:rPr lang="pl-PL" dirty="0"/>
              <a:t>b) </a:t>
            </a:r>
            <a:r>
              <a:rPr lang="pl-PL" b="1" dirty="0"/>
              <a:t>ochrony środowiska i zdrowia ludzi </a:t>
            </a:r>
            <a:r>
              <a:rPr lang="pl-PL" dirty="0"/>
              <a:t>oraz </a:t>
            </a:r>
            <a:r>
              <a:rPr lang="pl-PL" b="1" dirty="0"/>
              <a:t>dziedzictwa kulturowego </a:t>
            </a:r>
            <a:r>
              <a:rPr lang="pl-PL" dirty="0"/>
              <a:t>i </a:t>
            </a:r>
            <a:r>
              <a:rPr lang="pl-PL" b="1" dirty="0"/>
              <a:t>zabytków oraz dóbr kultury współczesnej</a:t>
            </a:r>
            <a:r>
              <a:rPr lang="pl-PL" dirty="0"/>
              <a:t>,</a:t>
            </a:r>
          </a:p>
          <a:p>
            <a:pPr>
              <a:buNone/>
            </a:pPr>
            <a:r>
              <a:rPr lang="pl-PL" dirty="0"/>
              <a:t>c) obsługi w zakresie </a:t>
            </a:r>
            <a:r>
              <a:rPr lang="pl-PL" b="1" dirty="0"/>
              <a:t>infrastruktury technicznej i komunikacji</a:t>
            </a:r>
            <a:r>
              <a:rPr lang="pl-PL" dirty="0"/>
              <a:t>,</a:t>
            </a:r>
          </a:p>
          <a:p>
            <a:pPr>
              <a:buNone/>
            </a:pPr>
            <a:r>
              <a:rPr lang="pl-PL" dirty="0"/>
              <a:t>d) wymagań dotyczących </a:t>
            </a:r>
            <a:r>
              <a:rPr lang="pl-PL" b="1" dirty="0"/>
              <a:t>ochrony interesów osób trzecich</a:t>
            </a:r>
            <a:r>
              <a:rPr lang="pl-PL" dirty="0"/>
              <a:t>,</a:t>
            </a:r>
          </a:p>
          <a:p>
            <a:pPr>
              <a:buNone/>
            </a:pPr>
            <a:r>
              <a:rPr lang="pl-PL" dirty="0"/>
              <a:t>e) </a:t>
            </a:r>
            <a:r>
              <a:rPr lang="pl-PL" b="1" dirty="0"/>
              <a:t>ochrony obiektów budowlanych na terenach g</a:t>
            </a:r>
            <a:r>
              <a:rPr lang="pl-PL" dirty="0"/>
              <a:t>órniczych;</a:t>
            </a:r>
          </a:p>
          <a:p>
            <a:pPr>
              <a:buNone/>
            </a:pPr>
            <a:r>
              <a:rPr lang="pl-PL" dirty="0"/>
              <a:t>(art. 54 pkt. 2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/>
              <a:t>Zawieszenie postępowanie DWZ </a:t>
            </a:r>
          </a:p>
          <a:p>
            <a:pPr>
              <a:buNone/>
            </a:pPr>
            <a:r>
              <a:rPr lang="pl-PL" dirty="0"/>
              <a:t>Postępowanie administracyjne w sprawie ustalenia warunków zabudowy </a:t>
            </a:r>
            <a:r>
              <a:rPr lang="pl-PL" b="1" dirty="0"/>
              <a:t>można zawiesić na czas nie dłuższy niż 9 miesięcy </a:t>
            </a:r>
            <a:r>
              <a:rPr lang="pl-PL" dirty="0"/>
              <a:t>od dnia złożenia wniosku o ustalenie warunków zabudowy. </a:t>
            </a:r>
          </a:p>
          <a:p>
            <a:pPr>
              <a:buNone/>
            </a:pPr>
            <a:r>
              <a:rPr lang="pl-PL" b="1" dirty="0"/>
              <a:t>Wójt</a:t>
            </a:r>
            <a:r>
              <a:rPr lang="pl-PL" dirty="0"/>
              <a:t>, burmistrz albo prezydent miasta </a:t>
            </a:r>
            <a:r>
              <a:rPr lang="pl-PL" b="1" dirty="0"/>
              <a:t>podejmuje postępowanie i wydaje decyzję w sprawie ustalenia warunków zabudowy</a:t>
            </a:r>
            <a:r>
              <a:rPr lang="pl-PL" dirty="0"/>
              <a:t>, jeżeli:</a:t>
            </a:r>
          </a:p>
          <a:p>
            <a:pPr>
              <a:buNone/>
            </a:pPr>
            <a:r>
              <a:rPr lang="pl-PL" dirty="0"/>
              <a:t>1) w ciągu dwóch miesięcy od dnia zawieszenia postępowania rada gminy </a:t>
            </a:r>
            <a:r>
              <a:rPr lang="pl-PL" b="1" dirty="0"/>
              <a:t>nie podjęła uchwały o przystąpieniu do sporządzania planu miejscowego </a:t>
            </a:r>
            <a:r>
              <a:rPr lang="pl-PL" dirty="0"/>
              <a:t>albo</a:t>
            </a:r>
          </a:p>
          <a:p>
            <a:pPr>
              <a:buNone/>
            </a:pPr>
            <a:r>
              <a:rPr lang="pl-PL" dirty="0"/>
              <a:t>2) w okresie zawieszenia postępowania </a:t>
            </a:r>
            <a:r>
              <a:rPr lang="pl-PL" b="1" dirty="0"/>
              <a:t>nie uchwalono miejscowego planu lub jego zmiany. </a:t>
            </a:r>
          </a:p>
          <a:p>
            <a:pPr>
              <a:buNone/>
            </a:pPr>
            <a:r>
              <a:rPr lang="pl-PL" dirty="0"/>
              <a:t>(art. 62 ust. 1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/>
              <a:t>1. Zmiana zagospodarowania terenu w przypadku braku planu miejscowego, polegająca na budowie obiektu budowlanego lub wykonaniu innych robót budowlanych, a także </a:t>
            </a:r>
          </a:p>
          <a:p>
            <a:pPr>
              <a:buNone/>
            </a:pPr>
            <a:r>
              <a:rPr lang="pl-PL" dirty="0"/>
              <a:t>2. zmiana sposobu użytkowania obiektu budowlanego lub jego części</a:t>
            </a:r>
          </a:p>
          <a:p>
            <a:pPr>
              <a:buFontTx/>
              <a:buChar char="-"/>
            </a:pPr>
            <a:r>
              <a:rPr lang="pl-PL" dirty="0"/>
              <a:t>wymaga ustalenia, w drodze decyzji, warunków zabudowy. </a:t>
            </a:r>
          </a:p>
          <a:p>
            <a:pPr>
              <a:buNone/>
            </a:pPr>
            <a:r>
              <a:rPr lang="pl-PL" dirty="0"/>
              <a:t>Przepis art. 50 ust. 2 </a:t>
            </a:r>
            <a:r>
              <a:rPr lang="pl-PL" dirty="0" err="1"/>
              <a:t>upzp</a:t>
            </a:r>
            <a:r>
              <a:rPr lang="pl-PL" dirty="0"/>
              <a:t> stosuje się odpowiednio. (art. 59 ust. 1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b="1" dirty="0"/>
              <a:t>Zawieszenie postępowanie DWZ </a:t>
            </a:r>
          </a:p>
          <a:p>
            <a:pPr>
              <a:buNone/>
            </a:pPr>
            <a:r>
              <a:rPr lang="pl-PL" dirty="0"/>
              <a:t>W przypadku podjęcia przez radę gminy uchwały, o której mowa w art. 8  lub art. 25 ustawy z dnia 9 października 2015 r. o rewitalizacji, </a:t>
            </a:r>
          </a:p>
          <a:p>
            <a:pPr>
              <a:buFontTx/>
              <a:buChar char="-"/>
            </a:pPr>
            <a:r>
              <a:rPr lang="pl-PL" dirty="0"/>
              <a:t>w której </a:t>
            </a:r>
            <a:r>
              <a:rPr lang="pl-PL" b="1" dirty="0"/>
              <a:t>przewidziano zakaz wydawania decyzji o warunkach zabudowy dla wszystkich albo określonych w tej uchwale zmian sposobu zagospodarowania terenu</a:t>
            </a:r>
            <a:r>
              <a:rPr lang="pl-PL" dirty="0"/>
              <a:t>, </a:t>
            </a:r>
          </a:p>
          <a:p>
            <a:pPr>
              <a:buNone/>
            </a:pPr>
            <a:r>
              <a:rPr lang="pl-PL" dirty="0"/>
              <a:t>(art. 62 ust. 1a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r>
              <a:rPr lang="pl-PL" dirty="0"/>
              <a:t>W przypadku gdy gmina zamierza realizować zadania własne, rada gminy wyznacza, w drodze uchwały, z własnej inicjatywy albo na wniosek wójta, burmistrza albo prezydenta miasta</a:t>
            </a:r>
            <a:r>
              <a:rPr lang="pl-PL" b="1" dirty="0"/>
              <a:t>, obszar zdegradowany i obszar rewitalizacji.  </a:t>
            </a:r>
          </a:p>
          <a:p>
            <a:pPr>
              <a:buNone/>
            </a:pPr>
            <a:r>
              <a:rPr lang="pl-PL" dirty="0"/>
              <a:t>(art. 8 ust. 1 ustawy o rewitalizacji)</a:t>
            </a:r>
          </a:p>
          <a:p>
            <a:pPr>
              <a:buNone/>
            </a:pPr>
            <a:r>
              <a:rPr lang="pl-PL" dirty="0"/>
              <a:t>Na wniosek wójta, burmistrza albo prezydenta miasta rada gminy podejmuje uchwałę w sprawie ustanowienia </a:t>
            </a:r>
            <a:r>
              <a:rPr lang="pl-PL" b="1" dirty="0"/>
              <a:t>na obszarze rewitalizacji Specjalnej Strefy Rewitalizacji. </a:t>
            </a:r>
          </a:p>
          <a:p>
            <a:pPr>
              <a:buNone/>
            </a:pPr>
            <a:r>
              <a:rPr lang="pl-PL" dirty="0"/>
              <a:t>(art. 25 ust. 1 ustawy o rewitalizacji)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b="1" dirty="0"/>
              <a:t>Zawieszenie postępowanie DWZ </a:t>
            </a:r>
          </a:p>
          <a:p>
            <a:pPr>
              <a:buNone/>
            </a:pPr>
            <a:r>
              <a:rPr lang="pl-PL" dirty="0"/>
              <a:t>Gdy mają miejsce warunki z poprzedniego slajdu: </a:t>
            </a:r>
          </a:p>
          <a:p>
            <a:pPr>
              <a:buNone/>
            </a:pPr>
            <a:r>
              <a:rPr lang="pl-PL" dirty="0"/>
              <a:t>1) </a:t>
            </a:r>
            <a:r>
              <a:rPr lang="pl-PL" b="1" dirty="0"/>
              <a:t>odmawia wszczęcia postępowania </a:t>
            </a:r>
            <a:r>
              <a:rPr lang="pl-PL" dirty="0"/>
              <a:t>w sprawie ustalenia warunków zabudowy, </a:t>
            </a:r>
            <a:r>
              <a:rPr lang="pl-PL" b="1" dirty="0"/>
              <a:t>jeżeli wnioskowana inwestycja jest objęta zakazem określonym w tej uchwale</a:t>
            </a:r>
            <a:r>
              <a:rPr lang="pl-PL" dirty="0"/>
              <a:t>;</a:t>
            </a:r>
          </a:p>
          <a:p>
            <a:pPr>
              <a:buNone/>
            </a:pPr>
            <a:r>
              <a:rPr lang="pl-PL" dirty="0"/>
              <a:t>2) </a:t>
            </a:r>
            <a:r>
              <a:rPr lang="pl-PL" b="1" dirty="0"/>
              <a:t>zawiesza postępowanie w sprawie wydania albo zmiany decyzji </a:t>
            </a:r>
            <a:r>
              <a:rPr lang="pl-PL" dirty="0"/>
              <a:t>o warunkach zabudowy, wszczęte i niezakończone przed dniem wejścia w życie tej uchwały, </a:t>
            </a:r>
            <a:r>
              <a:rPr lang="pl-PL" b="1" dirty="0"/>
              <a:t>jeżeli wnioskowana inwestycja jest objęta zakazem określonym w tej uchwale</a:t>
            </a:r>
            <a:r>
              <a:rPr lang="pl-PL" dirty="0"/>
              <a:t>;</a:t>
            </a:r>
          </a:p>
          <a:p>
            <a:pPr>
              <a:buNone/>
            </a:pPr>
            <a:r>
              <a:rPr lang="pl-PL" dirty="0"/>
              <a:t>3) </a:t>
            </a:r>
            <a:r>
              <a:rPr lang="pl-PL" b="1" dirty="0"/>
              <a:t>podejmuje zawieszone postępowanie w sprawie wydania albo zmiany decyzji </a:t>
            </a:r>
            <a:r>
              <a:rPr lang="pl-PL" dirty="0"/>
              <a:t>o warunkach zabudowy, </a:t>
            </a:r>
            <a:r>
              <a:rPr lang="pl-PL" sz="3400" u="sng" dirty="0"/>
              <a:t>w przypadku utraty mocy obowiązującej tej uchwały</a:t>
            </a:r>
            <a:r>
              <a:rPr lang="pl-PL" sz="4000" b="1" dirty="0"/>
              <a:t>,</a:t>
            </a:r>
            <a:r>
              <a:rPr lang="pl-PL" b="1" dirty="0"/>
              <a:t> </a:t>
            </a:r>
            <a:r>
              <a:rPr lang="pl-PL" dirty="0"/>
              <a:t>jeżeli dla terenu objętego wnioskiem o wydanie albo zmianę decyzji o warunkach zabudowy nie obowiązuje plan miejscowy. </a:t>
            </a:r>
          </a:p>
          <a:p>
            <a:pPr>
              <a:buNone/>
            </a:pPr>
            <a:r>
              <a:rPr lang="pl-PL" dirty="0"/>
              <a:t>(art. 62 ust. 1a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b="1" dirty="0"/>
              <a:t>Zawieszenie postępowanie DWZ </a:t>
            </a:r>
          </a:p>
          <a:p>
            <a:pPr>
              <a:buNone/>
            </a:pPr>
            <a:r>
              <a:rPr lang="pl-PL" dirty="0"/>
              <a:t>Jeżeli wniosek o ustalenie warunków zabudowy dotyczy obszaru, </a:t>
            </a:r>
          </a:p>
          <a:p>
            <a:pPr>
              <a:buFontTx/>
              <a:buChar char="-"/>
            </a:pPr>
            <a:r>
              <a:rPr lang="pl-PL" b="1" dirty="0"/>
              <a:t>w odniesieniu do którego istnieje obowiązek sporządzenia planu miejscowego</a:t>
            </a:r>
            <a:r>
              <a:rPr lang="pl-PL" dirty="0"/>
              <a:t>, </a:t>
            </a:r>
          </a:p>
          <a:p>
            <a:pPr>
              <a:buFontTx/>
              <a:buChar char="-"/>
            </a:pPr>
            <a:r>
              <a:rPr lang="pl-PL" dirty="0"/>
              <a:t>postępowanie administracyjne w sprawie ustalenia warunków zabudowy </a:t>
            </a:r>
            <a:r>
              <a:rPr lang="pl-PL" b="1" dirty="0"/>
              <a:t>zawiesza się do czasu uchwalenia planu.</a:t>
            </a:r>
          </a:p>
          <a:p>
            <a:pPr>
              <a:buNone/>
            </a:pPr>
            <a:r>
              <a:rPr lang="pl-PL" dirty="0"/>
              <a:t> (art. 62 ust. 2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b="1" dirty="0"/>
              <a:t>Wydanie DWZ </a:t>
            </a:r>
          </a:p>
          <a:p>
            <a:pPr marL="514350" indent="-514350">
              <a:buAutoNum type="arabicPeriod"/>
            </a:pPr>
            <a:r>
              <a:rPr lang="pl-PL" dirty="0"/>
              <a:t>W odniesieniu do tego samego terenu decyzję o warunkach zabudowy </a:t>
            </a:r>
            <a:r>
              <a:rPr lang="pl-PL" b="1" dirty="0"/>
              <a:t>można wydać więcej niż jednemu wnioskodawcy</a:t>
            </a:r>
            <a:r>
              <a:rPr lang="pl-PL" dirty="0"/>
              <a:t>, </a:t>
            </a:r>
          </a:p>
          <a:p>
            <a:pPr marL="514350" indent="-514350">
              <a:buNone/>
            </a:pPr>
            <a:r>
              <a:rPr lang="pl-PL" dirty="0"/>
              <a:t>doręczając odpis decyzji do wiadomości pozostałym wnioskodawcom i właścicielowi lub użytkownikowi wieczystemu nieruchomości.</a:t>
            </a:r>
          </a:p>
          <a:p>
            <a:pPr>
              <a:buNone/>
            </a:pPr>
            <a:r>
              <a:rPr lang="pl-PL" dirty="0"/>
              <a:t>2. Decyzja o warunkach zabudowy </a:t>
            </a:r>
            <a:r>
              <a:rPr lang="pl-PL" b="1" dirty="0"/>
              <a:t>nie rodzi praw do terenu oraz nie narusza prawa własności i uprawnień osób trzecich. </a:t>
            </a:r>
          </a:p>
          <a:p>
            <a:pPr>
              <a:buNone/>
            </a:pPr>
            <a:r>
              <a:rPr lang="pl-PL" dirty="0"/>
              <a:t>Informację tej treści zamieszcza się w decyzji. </a:t>
            </a:r>
          </a:p>
          <a:p>
            <a:pPr>
              <a:buNone/>
            </a:pPr>
            <a:r>
              <a:rPr lang="pl-PL" dirty="0"/>
              <a:t>(art. 63 ust. 1-2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b="1" dirty="0"/>
              <a:t>Wydanie DWZ </a:t>
            </a:r>
          </a:p>
          <a:p>
            <a:pPr>
              <a:buNone/>
            </a:pPr>
            <a:r>
              <a:rPr lang="pl-PL" dirty="0"/>
              <a:t>3. Jeżeli decyzja o warunkach zabudowy wywołuje skutki, o których mowa w art. 36, przepisy art. 36 oraz art. 37 stosuje się odpowiednio – przepisy dot. roszczeń odszkodowawczych właściciela. </a:t>
            </a:r>
          </a:p>
          <a:p>
            <a:pPr>
              <a:buNone/>
            </a:pPr>
            <a:r>
              <a:rPr lang="pl-PL" dirty="0"/>
              <a:t>Koszty realizacji roszczeń, o których mowa w art. 36 ust. 1 i 3, </a:t>
            </a:r>
            <a:r>
              <a:rPr lang="pl-PL" b="1" dirty="0"/>
              <a:t>ponosi inwestor, po uzyskaniu ostatecznej decyzji o pozwoleniu na budowę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4. </a:t>
            </a:r>
            <a:r>
              <a:rPr lang="pl-PL" b="1" dirty="0"/>
              <a:t>Wnioskodawcy, który nie uzyskał prawa do terenu</a:t>
            </a:r>
            <a:r>
              <a:rPr lang="pl-PL" dirty="0"/>
              <a:t>, nie przysługuje </a:t>
            </a:r>
            <a:r>
              <a:rPr lang="pl-PL" b="1" dirty="0"/>
              <a:t>roszczenie o zwrot nakładów poniesionych w związku z otrzymaną decyzją o warunkach zabudowy</a:t>
            </a:r>
            <a:r>
              <a:rPr lang="pl-PL" dirty="0"/>
              <a:t>. </a:t>
            </a:r>
          </a:p>
          <a:p>
            <a:pPr>
              <a:buNone/>
            </a:pPr>
            <a:r>
              <a:rPr lang="pl-PL" dirty="0"/>
              <a:t>(art. 63 ust. 3-4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l-PL" b="1" dirty="0"/>
              <a:t>Następstwo prawne DWZ </a:t>
            </a:r>
          </a:p>
          <a:p>
            <a:pPr>
              <a:buNone/>
            </a:pPr>
            <a:r>
              <a:rPr lang="pl-PL" dirty="0"/>
              <a:t>Organ, który wydał decyzję – DWZ -  jest obowiązany, </a:t>
            </a:r>
          </a:p>
          <a:p>
            <a:pPr>
              <a:buNone/>
            </a:pPr>
            <a:r>
              <a:rPr lang="pl-PL" dirty="0"/>
              <a:t>1. </a:t>
            </a:r>
            <a:r>
              <a:rPr lang="pl-PL" b="1" dirty="0"/>
              <a:t>za zgodą strony, na rzecz której decyzja została wydana</a:t>
            </a:r>
            <a:r>
              <a:rPr lang="pl-PL" dirty="0"/>
              <a:t>, </a:t>
            </a:r>
          </a:p>
          <a:p>
            <a:pPr>
              <a:buNone/>
            </a:pPr>
            <a:r>
              <a:rPr lang="pl-PL" dirty="0"/>
              <a:t>do przeniesienia tej decyzji na rzecz innej osoby, </a:t>
            </a:r>
          </a:p>
          <a:p>
            <a:pPr>
              <a:buNone/>
            </a:pPr>
            <a:r>
              <a:rPr lang="pl-PL" dirty="0"/>
              <a:t>2. </a:t>
            </a:r>
            <a:r>
              <a:rPr lang="pl-PL" b="1" dirty="0"/>
              <a:t>jeżeli przyjmuje ona wszystkie warunki zawarte w tej decyzji</a:t>
            </a:r>
            <a:r>
              <a:rPr lang="pl-PL" dirty="0"/>
              <a:t>. </a:t>
            </a:r>
          </a:p>
          <a:p>
            <a:pPr>
              <a:buNone/>
            </a:pPr>
            <a:r>
              <a:rPr lang="pl-PL" dirty="0"/>
              <a:t>Stronami w postępowaniu o przeniesienie decyzji są jedynie podmioty, między którymi ma być dokonane jej przeniesienie. </a:t>
            </a:r>
          </a:p>
          <a:p>
            <a:pPr>
              <a:buNone/>
            </a:pPr>
            <a:r>
              <a:rPr lang="pl-PL" dirty="0"/>
              <a:t>(art. 63 ust. 5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/>
              <a:t>Skutek DWZ</a:t>
            </a:r>
          </a:p>
          <a:p>
            <a:pPr>
              <a:buNone/>
            </a:pPr>
            <a:r>
              <a:rPr lang="pl-PL" u="sng" dirty="0"/>
              <a:t>Odpowiednie stosowanie</a:t>
            </a:r>
          </a:p>
          <a:p>
            <a:pPr>
              <a:buNone/>
            </a:pPr>
            <a:r>
              <a:rPr lang="pl-PL" dirty="0"/>
              <a:t>Decyzja o ustaleniu lokalizacji inwestycji celu publicznego wiąże organ wydający decyzję o pozwoleniu na budowę. </a:t>
            </a:r>
          </a:p>
          <a:p>
            <a:pPr>
              <a:buNone/>
            </a:pPr>
            <a:r>
              <a:rPr lang="pl-PL" dirty="0"/>
              <a:t>(art. 55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u="sng" dirty="0"/>
              <a:t>Odpowiednie stosowanie</a:t>
            </a:r>
          </a:p>
          <a:p>
            <a:pPr>
              <a:buNone/>
            </a:pPr>
            <a:r>
              <a:rPr lang="pl-PL" dirty="0"/>
              <a:t>Nie można odmówić ustalenia lokalizacji inwestycji celu publicznego, jeżeli zamierzenie inwestycyjne jest zgodne z przepisami </a:t>
            </a:r>
            <a:r>
              <a:rPr lang="pl-PL" dirty="0" err="1"/>
              <a:t>przepisami</a:t>
            </a:r>
            <a:r>
              <a:rPr lang="pl-PL" dirty="0"/>
              <a:t> odrębnymi. </a:t>
            </a:r>
          </a:p>
          <a:p>
            <a:pPr>
              <a:buNone/>
            </a:pPr>
            <a:r>
              <a:rPr lang="pl-PL" b="1" dirty="0"/>
              <a:t>Przepis art. 1 ust. 2 nie może stanowić wyłącznej podstawy odmowy ustalenia lokalizacji inwestycji celu publicznego.</a:t>
            </a:r>
          </a:p>
          <a:p>
            <a:pPr>
              <a:buNone/>
            </a:pPr>
            <a:r>
              <a:rPr lang="pl-PL" dirty="0"/>
              <a:t>(art. 56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b="1" dirty="0"/>
              <a:t>Stwierdzenie wygaśnięcia DWZ</a:t>
            </a:r>
          </a:p>
          <a:p>
            <a:pPr>
              <a:buNone/>
            </a:pPr>
            <a:r>
              <a:rPr lang="pl-PL" dirty="0"/>
              <a:t>Organ, który wydał decyzję o warunkach zabudowy albo decyzję o ustaleniu lokalizacji celu publicznego, stwierdza jej wygaśnięcie, jeżeli:</a:t>
            </a:r>
          </a:p>
          <a:p>
            <a:pPr>
              <a:buNone/>
            </a:pPr>
            <a:r>
              <a:rPr lang="pl-PL" dirty="0"/>
              <a:t>1) inny wnioskodawca uzyskał pozwolenie na budowę;</a:t>
            </a:r>
          </a:p>
          <a:p>
            <a:pPr>
              <a:buNone/>
            </a:pPr>
            <a:r>
              <a:rPr lang="pl-PL" dirty="0"/>
              <a:t>2) dla tego terenu uchwalono plan miejscowy, którego ustalenia są inne niż w wydanej decyzji. </a:t>
            </a:r>
          </a:p>
          <a:p>
            <a:pPr>
              <a:buNone/>
            </a:pPr>
            <a:r>
              <a:rPr lang="pl-PL" dirty="0"/>
              <a:t>(art. 65 ust. 1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268760"/>
            <a:ext cx="8892480" cy="525658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/>
              <a:t>Stwierdzenie wygaśnięcia DWZ</a:t>
            </a:r>
          </a:p>
          <a:p>
            <a:pPr>
              <a:buNone/>
            </a:pPr>
            <a:r>
              <a:rPr lang="pl-PL" dirty="0"/>
              <a:t>Przepisu art. 65 ust. 1 </a:t>
            </a:r>
            <a:r>
              <a:rPr lang="pl-PL" dirty="0" err="1"/>
              <a:t>pkt</a:t>
            </a:r>
            <a:r>
              <a:rPr lang="pl-PL" dirty="0"/>
              <a:t> 2 (poprzedni slajd) </a:t>
            </a:r>
            <a:r>
              <a:rPr lang="pl-PL" b="1" dirty="0"/>
              <a:t>nie stosuje się, jeżeli została wydana ostateczna decyzja o pozwoleniu na budowę.</a:t>
            </a:r>
          </a:p>
          <a:p>
            <a:pPr>
              <a:buNone/>
            </a:pPr>
            <a:r>
              <a:rPr lang="pl-PL" dirty="0"/>
              <a:t>Stwierdzenie wygaśnięcia decyzji, o których mowa w art. 65 ust. 1, następuje w trybie art. 162 par 1 pkt. 1 KPA. </a:t>
            </a:r>
          </a:p>
          <a:p>
            <a:pPr>
              <a:buNone/>
            </a:pPr>
            <a:r>
              <a:rPr lang="pl-PL" dirty="0"/>
              <a:t>(art. 65 ust. 2-3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Organ administracji publicznej, który wydał decyzję w pierwszej instancji, stwierdza jej wygaśnięcie, jeżeli decyzja:</a:t>
            </a:r>
          </a:p>
          <a:p>
            <a:pPr>
              <a:buNone/>
            </a:pPr>
            <a:r>
              <a:rPr lang="pl-PL" b="1" dirty="0"/>
              <a:t>- stała się bezprzedmiotowa</a:t>
            </a:r>
            <a:r>
              <a:rPr lang="pl-PL" dirty="0"/>
              <a:t>, </a:t>
            </a:r>
          </a:p>
          <a:p>
            <a:pPr>
              <a:buNone/>
            </a:pPr>
            <a:r>
              <a:rPr lang="pl-PL" dirty="0"/>
              <a:t>- a stwierdzenie wygaśnięcia takiej decyzji </a:t>
            </a:r>
            <a:r>
              <a:rPr lang="pl-PL" b="1" dirty="0"/>
              <a:t>nakazuje  przepis prawa albo gdy leży to w interesie społecznym lub w interesie st</a:t>
            </a:r>
            <a:r>
              <a:rPr lang="pl-PL" dirty="0"/>
              <a:t>rony; </a:t>
            </a:r>
          </a:p>
          <a:p>
            <a:pPr>
              <a:buNone/>
            </a:pPr>
            <a:r>
              <a:rPr lang="pl-PL" dirty="0"/>
              <a:t>(art. 162 par 1 pkt. 1 KPA)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124744"/>
            <a:ext cx="8892480" cy="573325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dirty="0"/>
              <a:t>Nie wymagają wydania DWZ:</a:t>
            </a:r>
          </a:p>
          <a:p>
            <a:pPr marL="514350" indent="-514350">
              <a:buAutoNum type="arabicParenR"/>
            </a:pPr>
            <a:r>
              <a:rPr lang="pl-PL" dirty="0"/>
              <a:t>polegające na remoncie, montażu lub przebudowie, jeżeli </a:t>
            </a:r>
          </a:p>
          <a:p>
            <a:pPr marL="514350" indent="-514350">
              <a:buFontTx/>
              <a:buChar char="-"/>
            </a:pPr>
            <a:r>
              <a:rPr lang="pl-PL" dirty="0"/>
              <a:t>nie powodują zmiany sposobu zagospodarowania terenu i użytkowania obiektu budowlanego oraz </a:t>
            </a:r>
          </a:p>
          <a:p>
            <a:pPr marL="514350" indent="-514350">
              <a:buFontTx/>
              <a:buChar char="-"/>
            </a:pPr>
            <a:r>
              <a:rPr lang="pl-PL" dirty="0"/>
              <a:t>nie zmieniają jego formy architektonicznej, a także </a:t>
            </a:r>
          </a:p>
          <a:p>
            <a:pPr marL="514350" indent="-514350">
              <a:buFontTx/>
              <a:buChar char="-"/>
            </a:pPr>
            <a:r>
              <a:rPr lang="pl-PL" dirty="0"/>
              <a:t>nie są zaliczone do przedsięwzięć wymagających przeprowadzenia postępowania w sprawie oceny oddziaływania na środowisko, w rozumieniu przepisów o ochronie środowiska, albo</a:t>
            </a:r>
          </a:p>
          <a:p>
            <a:pPr>
              <a:buNone/>
            </a:pPr>
            <a:r>
              <a:rPr lang="pl-PL" dirty="0"/>
              <a:t>2) </a:t>
            </a:r>
            <a:r>
              <a:rPr lang="pl-PL" b="1" dirty="0"/>
              <a:t>niewymagające pozwolenia na budowę. </a:t>
            </a:r>
            <a:r>
              <a:rPr lang="pl-PL" b="1" i="1" dirty="0"/>
              <a:t>- patrz przepis poniżej</a:t>
            </a:r>
          </a:p>
          <a:p>
            <a:pPr>
              <a:buNone/>
            </a:pPr>
            <a:r>
              <a:rPr lang="pl-PL" dirty="0"/>
              <a:t>(art. 59 ust. 1 w zw. z art. 50 ust. 2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r>
              <a:rPr lang="pl-PL" b="1" dirty="0"/>
              <a:t>Przepis z poprzedniego slajdu stosuje się również do zmiany zagospodarowania terenu, która nie wymaga pozwolenia na budowę</a:t>
            </a:r>
            <a:r>
              <a:rPr lang="pl-PL" dirty="0"/>
              <a:t>, z wyjątkiem tymczasowej, jednorazowej zmiany zagospodarowania terenu, trwającej do roku </a:t>
            </a:r>
          </a:p>
          <a:p>
            <a:pPr>
              <a:buNone/>
            </a:pPr>
            <a:r>
              <a:rPr lang="pl-PL" dirty="0"/>
              <a:t>(art. 59 ust. 2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b="1" dirty="0"/>
              <a:t>Przesłanie odpisów innych decyzji dot. zag. </a:t>
            </a:r>
            <a:r>
              <a:rPr lang="pl-PL" b="1" dirty="0" err="1"/>
              <a:t>przest</a:t>
            </a:r>
            <a:r>
              <a:rPr lang="pl-PL" b="1" dirty="0"/>
              <a:t>. </a:t>
            </a:r>
          </a:p>
          <a:p>
            <a:pPr>
              <a:buNone/>
            </a:pPr>
            <a:r>
              <a:rPr lang="pl-PL" dirty="0"/>
              <a:t>1. Organy wydające decyzje w indywidualnych sprawach z zakresu administracji publicznej, które dotyczą zagospodarowania terenu, są obowiązane przesyłać ich odpisy do wójta, burmistrza albo prezydenta miasta.</a:t>
            </a:r>
          </a:p>
          <a:p>
            <a:pPr>
              <a:buNone/>
            </a:pPr>
            <a:r>
              <a:rPr lang="pl-PL" dirty="0"/>
              <a:t>2. Organy, które w terminie 7 dni od dnia wydania decyzji, o których mowa w ust. 1, nie prześlą odpisów tych decyzji, </a:t>
            </a:r>
            <a:r>
              <a:rPr lang="pl-PL" b="1" dirty="0"/>
              <a:t>ponoszą na zasadach ogólnych odpowiedzialność za szkodę tym wyrządzoną. </a:t>
            </a:r>
          </a:p>
          <a:p>
            <a:pPr>
              <a:buNone/>
            </a:pPr>
            <a:r>
              <a:rPr lang="pl-PL" dirty="0"/>
              <a:t>(art. 66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/>
              <a:t>Rejestr wydanych DWZ</a:t>
            </a:r>
          </a:p>
          <a:p>
            <a:pPr>
              <a:buNone/>
            </a:pPr>
            <a:r>
              <a:rPr lang="pl-PL" dirty="0"/>
              <a:t>1. Wójt, burmistrz albo prezydent miasta prowadzi rejestr wydanych decyzji o ustaleniu warunków zabudowy.</a:t>
            </a:r>
          </a:p>
          <a:p>
            <a:pPr>
              <a:buNone/>
            </a:pPr>
            <a:r>
              <a:rPr lang="pl-PL" dirty="0"/>
              <a:t>2. Minister właściwy do spraw budownictwa, lokalnego planowania i </a:t>
            </a:r>
            <a:r>
              <a:rPr lang="pl-PL" i="1" dirty="0"/>
              <a:t>zagospodarowania przestrzennego</a:t>
            </a:r>
            <a:r>
              <a:rPr lang="pl-PL" dirty="0"/>
              <a:t> oraz mieszkalnictwa określi, w drodze rozporządzenia, wzór rejestrów decyzji, o których mowa w ust. 1, </a:t>
            </a:r>
          </a:p>
          <a:p>
            <a:pPr>
              <a:buFontTx/>
              <a:buChar char="-"/>
            </a:pPr>
            <a:r>
              <a:rPr lang="pl-PL" dirty="0"/>
              <a:t>uwzględniając w szczególności datę wydania decyzji oraz </a:t>
            </a:r>
          </a:p>
          <a:p>
            <a:pPr>
              <a:buFontTx/>
              <a:buChar char="-"/>
            </a:pPr>
            <a:r>
              <a:rPr lang="pl-PL" dirty="0"/>
              <a:t>ustalenia w niej zawarte, a także </a:t>
            </a:r>
          </a:p>
          <a:p>
            <a:pPr>
              <a:buFontTx/>
              <a:buChar char="-"/>
            </a:pPr>
            <a:r>
              <a:rPr lang="pl-PL" dirty="0"/>
              <a:t>oznaczenie nieruchomości, której ona dotyczy. </a:t>
            </a:r>
          </a:p>
          <a:p>
            <a:pPr>
              <a:buNone/>
            </a:pPr>
            <a:r>
              <a:rPr lang="pl-PL" dirty="0"/>
              <a:t>(art. 67 ust. 1-2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b="1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b="1" dirty="0"/>
          </a:p>
          <a:p>
            <a:pPr algn="ctr">
              <a:buNone/>
            </a:pPr>
            <a:r>
              <a:rPr lang="pl-PL" sz="4800" b="1"/>
              <a:t>Dziękuję </a:t>
            </a:r>
            <a:r>
              <a:rPr lang="pl-PL" sz="4800" b="1" dirty="0"/>
              <a:t>za uwagę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W przypadku braku miejscowego planu zagospodarowania przestrzennego, budowa obiektów budowlanych, o których mowa w art. 29 ust.1 pkt. 1a i 2b ustawy z dnia 7 lipca 1994 r. - Prawo budowlane, </a:t>
            </a:r>
          </a:p>
          <a:p>
            <a:pPr>
              <a:buNone/>
            </a:pPr>
            <a:r>
              <a:rPr lang="pl-PL" dirty="0"/>
              <a:t>- </a:t>
            </a:r>
            <a:r>
              <a:rPr lang="pl-PL" b="1" dirty="0"/>
              <a:t>wymaga uzyskania decyzji o warunkach zabudowy i zagospodarowania terenu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(art. 59 ust. 2a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/>
              <a:t>Wniosek o DWZ</a:t>
            </a:r>
          </a:p>
          <a:p>
            <a:pPr>
              <a:buNone/>
            </a:pPr>
            <a:r>
              <a:rPr lang="pl-PL" u="sng" dirty="0"/>
              <a:t>Odpowiednie stosowanie </a:t>
            </a:r>
          </a:p>
          <a:p>
            <a:pPr>
              <a:buNone/>
            </a:pPr>
            <a:r>
              <a:rPr lang="pl-PL" dirty="0"/>
              <a:t>Ustalenie lokalizacji inwestycji celu publicznego następuje na </a:t>
            </a:r>
            <a:r>
              <a:rPr lang="pl-PL" b="1" dirty="0"/>
              <a:t>wniosek inwestora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(art. 52 ust. 1 </a:t>
            </a:r>
            <a:r>
              <a:rPr lang="pl-PL" dirty="0" err="1"/>
              <a:t>upzp</a:t>
            </a:r>
            <a:r>
              <a:rPr lang="pl-PL" dirty="0"/>
              <a:t>) 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b="1" dirty="0"/>
              <a:t>Nie można uzależnić wydania </a:t>
            </a:r>
            <a:r>
              <a:rPr lang="pl-PL" dirty="0"/>
              <a:t>decyzji o ustaleniu lokalizacji inwestycji celu publicznego </a:t>
            </a:r>
          </a:p>
          <a:p>
            <a:pPr>
              <a:buNone/>
            </a:pPr>
            <a:r>
              <a:rPr lang="pl-PL" b="1" dirty="0"/>
              <a:t>od zobowiązania się wnioskodawcy do spełnienia nieprzewidzianych odrębnymi przepisami świadczeń lub warunków. </a:t>
            </a:r>
          </a:p>
          <a:p>
            <a:pPr>
              <a:buNone/>
            </a:pPr>
            <a:r>
              <a:rPr lang="pl-PL" dirty="0"/>
              <a:t>(art. 52 ust. 3 </a:t>
            </a:r>
            <a:r>
              <a:rPr lang="pl-PL" dirty="0" err="1"/>
              <a:t>upzp</a:t>
            </a:r>
            <a:r>
              <a:rPr lang="pl-PL" dirty="0"/>
              <a:t>) 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/>
              <a:t>Wniosek o DWZ</a:t>
            </a:r>
          </a:p>
          <a:p>
            <a:pPr>
              <a:buNone/>
            </a:pPr>
            <a:r>
              <a:rPr lang="pl-PL" u="sng" dirty="0"/>
              <a:t>Odpowiednie stosowanie </a:t>
            </a:r>
          </a:p>
          <a:p>
            <a:pPr>
              <a:buNone/>
            </a:pPr>
            <a:r>
              <a:rPr lang="pl-PL" u="sng" dirty="0"/>
              <a:t>Wniosek o DWC powinien zawierać: </a:t>
            </a:r>
          </a:p>
          <a:p>
            <a:pPr marL="514350" indent="-514350">
              <a:buAutoNum type="arabicParenR"/>
            </a:pPr>
            <a:r>
              <a:rPr lang="pl-PL" b="1" dirty="0"/>
              <a:t>określenie granic terenu objętego wnioskiem</a:t>
            </a:r>
            <a:r>
              <a:rPr lang="pl-PL" dirty="0"/>
              <a:t>, przedstawionych na </a:t>
            </a:r>
            <a:r>
              <a:rPr lang="pl-PL" b="1" dirty="0"/>
              <a:t>kopii mapy zasadniczej </a:t>
            </a:r>
            <a:r>
              <a:rPr lang="pl-PL" dirty="0"/>
              <a:t>lub, w przypadku jej braku, na </a:t>
            </a:r>
            <a:r>
              <a:rPr lang="pl-PL" b="1" dirty="0"/>
              <a:t>kopii mapy katastralnej</a:t>
            </a:r>
            <a:r>
              <a:rPr lang="pl-PL" dirty="0"/>
              <a:t>, przyjętych do państwowego zasobu geodezyjnego i kartograficznego, obejmujących teren, którego wniosek dotyczy, i obszaru, na który ta inwestycja będzie oddziaływać, w skali 1:500 lub 1:1000, a w stosunku do inwestycji liniowych również w skali 1:2000;</a:t>
            </a:r>
          </a:p>
          <a:p>
            <a:pPr marL="514350" indent="-514350">
              <a:buNone/>
            </a:pPr>
            <a:r>
              <a:rPr lang="pl-PL" dirty="0"/>
              <a:t>(art. 52 ust. 2 pkt. 1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DWZ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b="1" dirty="0"/>
              <a:t>Wniosek o DWZ</a:t>
            </a:r>
          </a:p>
          <a:p>
            <a:pPr>
              <a:buNone/>
            </a:pPr>
            <a:r>
              <a:rPr lang="pl-PL" u="sng" dirty="0"/>
              <a:t>Odpowiednie stosowanie </a:t>
            </a:r>
          </a:p>
          <a:p>
            <a:pPr>
              <a:buNone/>
            </a:pPr>
            <a:r>
              <a:rPr lang="pl-PL" u="sng" dirty="0"/>
              <a:t>Wniosek o DWC powinien zawierać: </a:t>
            </a:r>
          </a:p>
          <a:p>
            <a:pPr>
              <a:buNone/>
            </a:pPr>
            <a:r>
              <a:rPr lang="pl-PL" b="1" dirty="0"/>
              <a:t>2) </a:t>
            </a:r>
            <a:r>
              <a:rPr lang="pl-PL" dirty="0"/>
              <a:t>charakterystykę inwestycji, obejmującą:</a:t>
            </a:r>
          </a:p>
          <a:p>
            <a:pPr>
              <a:buFontTx/>
              <a:buChar char="-"/>
            </a:pPr>
            <a:r>
              <a:rPr lang="pl-PL" dirty="0"/>
              <a:t>określenie zapotrzebowania na wodę, energię oraz </a:t>
            </a:r>
          </a:p>
          <a:p>
            <a:pPr>
              <a:buFontTx/>
              <a:buChar char="-"/>
            </a:pPr>
            <a:r>
              <a:rPr lang="pl-PL" dirty="0"/>
              <a:t>sposobu odprowadzania lub oczyszczania ścieków, a także </a:t>
            </a:r>
          </a:p>
          <a:p>
            <a:pPr>
              <a:buFontTx/>
              <a:buChar char="-"/>
            </a:pPr>
            <a:r>
              <a:rPr lang="pl-PL" dirty="0"/>
              <a:t>innych potrzeb w zakresie infrastruktury technicznej, a w razie potrzeby również </a:t>
            </a:r>
          </a:p>
          <a:p>
            <a:pPr>
              <a:buFontTx/>
              <a:buChar char="-"/>
            </a:pPr>
            <a:r>
              <a:rPr lang="pl-PL" dirty="0"/>
              <a:t>sposobu unieszkodliwiania odpadów,</a:t>
            </a:r>
          </a:p>
          <a:p>
            <a:pPr>
              <a:buNone/>
            </a:pPr>
            <a:r>
              <a:rPr lang="pl-PL" dirty="0"/>
              <a:t>(art. 52 ust. 2 pkt. 2 lit. a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3938</Words>
  <Application>Microsoft Office PowerPoint</Application>
  <PresentationFormat>Pokaz na ekranie (4:3)</PresentationFormat>
  <Paragraphs>354</Paragraphs>
  <Slides>52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52</vt:i4>
      </vt:variant>
    </vt:vector>
  </HeadingPairs>
  <TitlesOfParts>
    <vt:vector size="55" baseType="lpstr">
      <vt:lpstr>Arial</vt:lpstr>
      <vt:lpstr>Calibri</vt:lpstr>
      <vt:lpstr>Motyw pakietu Office</vt:lpstr>
      <vt:lpstr>Decyzja o warunkach zabudowy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  <vt:lpstr>DWZ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Decyzja o warunkach zabudowy</dc:title>
  <dc:creator>Maciek</dc:creator>
  <cp:lastModifiedBy>Maciej Błażewski</cp:lastModifiedBy>
  <cp:revision>19</cp:revision>
  <dcterms:created xsi:type="dcterms:W3CDTF">2016-02-05T16:43:26Z</dcterms:created>
  <dcterms:modified xsi:type="dcterms:W3CDTF">2022-08-31T10:36:35Z</dcterms:modified>
</cp:coreProperties>
</file>