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5" r:id="rId5"/>
    <p:sldId id="274" r:id="rId6"/>
    <p:sldId id="273" r:id="rId7"/>
    <p:sldId id="272" r:id="rId8"/>
    <p:sldId id="282" r:id="rId9"/>
    <p:sldId id="281" r:id="rId10"/>
    <p:sldId id="280" r:id="rId11"/>
    <p:sldId id="279" r:id="rId12"/>
    <p:sldId id="278" r:id="rId13"/>
    <p:sldId id="277" r:id="rId14"/>
    <p:sldId id="288" r:id="rId15"/>
    <p:sldId id="287" r:id="rId16"/>
    <p:sldId id="286" r:id="rId17"/>
    <p:sldId id="285" r:id="rId18"/>
    <p:sldId id="284" r:id="rId19"/>
    <p:sldId id="283" r:id="rId20"/>
    <p:sldId id="271" r:id="rId21"/>
    <p:sldId id="289" r:id="rId22"/>
    <p:sldId id="270" r:id="rId23"/>
    <p:sldId id="293" r:id="rId24"/>
    <p:sldId id="292" r:id="rId25"/>
    <p:sldId id="291" r:id="rId26"/>
    <p:sldId id="290" r:id="rId27"/>
    <p:sldId id="259" r:id="rId28"/>
    <p:sldId id="294" r:id="rId29"/>
    <p:sldId id="297" r:id="rId30"/>
    <p:sldId id="296" r:id="rId31"/>
    <p:sldId id="295" r:id="rId32"/>
    <p:sldId id="269" r:id="rId33"/>
    <p:sldId id="302" r:id="rId34"/>
    <p:sldId id="301" r:id="rId35"/>
    <p:sldId id="300" r:id="rId36"/>
    <p:sldId id="299" r:id="rId37"/>
    <p:sldId id="298" r:id="rId38"/>
    <p:sldId id="268" r:id="rId39"/>
    <p:sldId id="267" r:id="rId40"/>
    <p:sldId id="307" r:id="rId41"/>
    <p:sldId id="306" r:id="rId42"/>
    <p:sldId id="305" r:id="rId43"/>
    <p:sldId id="304" r:id="rId44"/>
    <p:sldId id="303" r:id="rId4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377D4E73-A9BB-4654-924D-416D55054BFB}" type="datetimeFigureOut">
              <a:rPr lang="pl-PL" smtClean="0"/>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59175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77D4E73-A9BB-4654-924D-416D55054BFB}" type="datetimeFigureOut">
              <a:rPr lang="pl-PL" smtClean="0"/>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37989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77D4E73-A9BB-4654-924D-416D55054BFB}" type="datetimeFigureOut">
              <a:rPr lang="pl-PL" smtClean="0"/>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3329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77D4E73-A9BB-4654-924D-416D55054BFB}" type="datetimeFigureOut">
              <a:rPr lang="pl-PL" smtClean="0"/>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164854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377D4E73-A9BB-4654-924D-416D55054BFB}" type="datetimeFigureOut">
              <a:rPr lang="pl-PL" smtClean="0"/>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2539556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77D4E73-A9BB-4654-924D-416D55054BFB}" type="datetimeFigureOut">
              <a:rPr lang="pl-PL" smtClean="0"/>
              <a:t>31.08.2022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146507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377D4E73-A9BB-4654-924D-416D55054BFB}" type="datetimeFigureOut">
              <a:rPr lang="pl-PL" smtClean="0"/>
              <a:t>31.08.2022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287719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377D4E73-A9BB-4654-924D-416D55054BFB}" type="datetimeFigureOut">
              <a:rPr lang="pl-PL" smtClean="0"/>
              <a:t>31.08.2022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889582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77D4E73-A9BB-4654-924D-416D55054BFB}" type="datetimeFigureOut">
              <a:rPr lang="pl-PL" smtClean="0"/>
              <a:t>31.08.2022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87809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377D4E73-A9BB-4654-924D-416D55054BFB}" type="datetimeFigureOut">
              <a:rPr lang="pl-PL" smtClean="0"/>
              <a:t>31.08.2022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57967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377D4E73-A9BB-4654-924D-416D55054BFB}" type="datetimeFigureOut">
              <a:rPr lang="pl-PL" smtClean="0"/>
              <a:t>31.08.2022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1202420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D4E73-A9BB-4654-924D-416D55054BFB}" type="datetimeFigureOut">
              <a:rPr lang="pl-PL" smtClean="0"/>
              <a:t>31.08.2022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BE19C-95BE-400A-A120-E09F63157F5D}" type="slidenum">
              <a:rPr lang="pl-PL" smtClean="0"/>
              <a:t>‹#›</a:t>
            </a:fld>
            <a:endParaRPr lang="pl-PL"/>
          </a:p>
        </p:txBody>
      </p:sp>
    </p:spTree>
    <p:extLst>
      <p:ext uri="{BB962C8B-B14F-4D97-AF65-F5344CB8AC3E}">
        <p14:creationId xmlns:p14="http://schemas.microsoft.com/office/powerpoint/2010/main" val="402684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3200" b="1" dirty="0"/>
              <a:t>USTAWA</a:t>
            </a:r>
            <a:br>
              <a:rPr lang="pl-PL" sz="3200" b="1" dirty="0"/>
            </a:br>
            <a:r>
              <a:rPr lang="pl-PL" sz="3200" b="1" dirty="0"/>
              <a:t>z dnia 5 lipca 2018 r.</a:t>
            </a:r>
            <a:br>
              <a:rPr lang="pl-PL" sz="3200" b="1" dirty="0"/>
            </a:br>
            <a:r>
              <a:rPr lang="pl-PL" sz="3200" b="1" dirty="0"/>
              <a:t>o ułatwieniach w przygotowaniu i realizacji inwestycji mieszkaniowych oraz inwestycji towarzyszących</a:t>
            </a:r>
          </a:p>
        </p:txBody>
      </p:sp>
      <p:sp>
        <p:nvSpPr>
          <p:cNvPr id="3" name="Podtytuł 2"/>
          <p:cNvSpPr>
            <a:spLocks noGrp="1"/>
          </p:cNvSpPr>
          <p:nvPr>
            <p:ph type="subTitle" idx="1"/>
          </p:nvPr>
        </p:nvSpPr>
        <p:spPr>
          <a:xfrm>
            <a:off x="1524000" y="5001490"/>
            <a:ext cx="9144000" cy="256309"/>
          </a:xfrm>
        </p:spPr>
        <p:txBody>
          <a:bodyPr>
            <a:normAutofit fontScale="62500" lnSpcReduction="20000"/>
          </a:bodyPr>
          <a:lstStyle/>
          <a:p>
            <a:r>
              <a:rPr lang="pl-PL" dirty="0"/>
              <a:t> </a:t>
            </a:r>
          </a:p>
        </p:txBody>
      </p:sp>
    </p:spTree>
    <p:extLst>
      <p:ext uri="{BB962C8B-B14F-4D97-AF65-F5344CB8AC3E}">
        <p14:creationId xmlns:p14="http://schemas.microsoft.com/office/powerpoint/2010/main" val="25464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10000"/>
          </a:bodyPr>
          <a:lstStyle/>
          <a:p>
            <a:pPr marL="0" indent="0">
              <a:buNone/>
            </a:pPr>
            <a:r>
              <a:rPr lang="pl-PL" dirty="0"/>
              <a:t>W przypadku zamiaru realizacji inwestycji mieszkaniowej inwestor występuje, za pośrednictwem wójta (burmistrza, prezydenta miasta), z wnioskiem o ustalenie lokalizacji inwestycji do właściwej miejscowo rady gminy.</a:t>
            </a:r>
          </a:p>
          <a:p>
            <a:pPr marL="0" indent="0">
              <a:buNone/>
            </a:pPr>
            <a:r>
              <a:rPr lang="pl-PL" dirty="0"/>
              <a:t>Wniosek, o którym mowa w ust. 1, może dotyczyć również inwestycji towarzyszącej, jeżeli jest ona objęta tym samym zamierzeniem inwestycyjnym co inwestycja mieszkaniowa.</a:t>
            </a:r>
          </a:p>
          <a:p>
            <a:pPr marL="0" indent="0">
              <a:buNone/>
            </a:pPr>
            <a:r>
              <a:rPr lang="pl-PL" dirty="0"/>
              <a:t>(art. 7 ust. 1 oraz 6 </a:t>
            </a:r>
            <a:r>
              <a:rPr lang="pl-PL" dirty="0" err="1"/>
              <a:t>u.i.m</a:t>
            </a:r>
            <a:r>
              <a:rPr lang="pl-PL" dirty="0"/>
              <a:t>.)</a:t>
            </a:r>
          </a:p>
          <a:p>
            <a:pPr marL="0" indent="0">
              <a:buNone/>
            </a:pPr>
            <a:r>
              <a:rPr lang="pl-PL" dirty="0"/>
              <a:t>W przypadku gdy wniosek nie spełnia wymogów, wójt (burmistrz, prezydent miasta) wzywa do usunięcia braków formalnych, wskazując termin na ich usunięcie, nie dłuższy jednak niż 14 dni, pouczając jednocześnie, że nieusunięcie tych braków spowoduje pozostawienie wniosku bez rozpatrzenia.</a:t>
            </a:r>
          </a:p>
          <a:p>
            <a:pPr marL="0" indent="0">
              <a:buNone/>
            </a:pPr>
            <a:r>
              <a:rPr lang="pl-PL" dirty="0"/>
              <a:t>(art. 7 ust. 9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597608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Do wniosku dołącza się:</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koncepcję urbanistyczno-architektoniczną, o której mowa w art. 6;</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oświadczenie inwestora, że nie zachodzi kolizja lokalizacji inwestycji mieszkaniowej z inwestycjami, o których mowa w przepisach szczególnych</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decyzję o środowiskowych uwarunkowaniach, jeżeli jest wymagana zgodnie z ustawą z dnia 3 października 2008 r. o udostępnianiu informacji o środowisku i jego ochronie, udziale społeczeństwa w ochronie środowiska oraz o ocenach oddziaływania na środowisko</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porozumienie, o którym mowa w art. 22 ust. 1 </a:t>
            </a:r>
            <a:r>
              <a:rPr lang="pl-PL" kern="150" dirty="0" err="1">
                <a:latin typeface="Cambria" panose="02040503050406030204" pitchFamily="18" charset="0"/>
                <a:ea typeface="SimSun" panose="02010600030101010101" pitchFamily="2" charset="-122"/>
                <a:cs typeface="Mangal"/>
              </a:rPr>
              <a:t>u.i.m</a:t>
            </a:r>
            <a:r>
              <a:rPr lang="pl-PL" kern="150" dirty="0">
                <a:latin typeface="Cambria" panose="02040503050406030204" pitchFamily="18" charset="0"/>
                <a:ea typeface="SimSun" panose="02010600030101010101" pitchFamily="2" charset="-122"/>
                <a:cs typeface="Mangal"/>
              </a:rPr>
              <a:t>., o ile zostało zawarte.</a:t>
            </a:r>
            <a:endParaRPr lang="pl-PL" kern="150" dirty="0">
              <a:latin typeface="Liberation Serif"/>
              <a:ea typeface="SimSun" panose="02010600030101010101" pitchFamily="2" charset="-122"/>
              <a:cs typeface="Mangal"/>
            </a:endParaRPr>
          </a:p>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(art. 7 ust. 8 pkt. 1-2 oraz 5-6 </a:t>
            </a:r>
            <a:r>
              <a:rPr lang="pl-PL" kern="150" dirty="0" err="1">
                <a:latin typeface="Cambria" panose="02040503050406030204" pitchFamily="18" charset="0"/>
                <a:ea typeface="SimSun" panose="02010600030101010101" pitchFamily="2" charset="-122"/>
                <a:cs typeface="Mangal"/>
              </a:rPr>
              <a:t>u.i.m</a:t>
            </a:r>
            <a:r>
              <a:rPr lang="pl-PL" kern="150" dirty="0">
                <a:latin typeface="Cambria" panose="02040503050406030204" pitchFamily="18" charset="0"/>
                <a:ea typeface="SimSun" panose="02010600030101010101" pitchFamily="2" charset="-122"/>
                <a:cs typeface="Mangal"/>
              </a:rPr>
              <a:t>.)</a:t>
            </a:r>
            <a:endParaRPr lang="pl-PL" kern="150" dirty="0">
              <a:latin typeface="Liberation Serif"/>
              <a:ea typeface="SimSun" panose="02010600030101010101" pitchFamily="2" charset="-122"/>
              <a:cs typeface="Mangal"/>
            </a:endParaRPr>
          </a:p>
          <a:p>
            <a:pPr marL="0" indent="0">
              <a:buNone/>
            </a:pPr>
            <a:endParaRPr lang="pl-PL" dirty="0"/>
          </a:p>
        </p:txBody>
      </p:sp>
    </p:spTree>
    <p:extLst>
      <p:ext uri="{BB962C8B-B14F-4D97-AF65-F5344CB8AC3E}">
        <p14:creationId xmlns:p14="http://schemas.microsoft.com/office/powerpoint/2010/main" val="41601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buNone/>
            </a:pPr>
            <a:r>
              <a:rPr lang="pl-PL" dirty="0"/>
              <a:t>Rada gminy podejmuje uchwałę o ustaleniu lokalizacji lub odmowie ustalenia lokalizacji inwestycji w terminie 60 dni od dnia złożenia przez inwestora wniosku.</a:t>
            </a:r>
          </a:p>
          <a:p>
            <a:pPr marL="0" indent="0">
              <a:buNone/>
            </a:pPr>
            <a:r>
              <a:rPr lang="pl-PL" dirty="0"/>
              <a:t>Rada gminy, podejmując uchwałę, bierze pod uwagę stan zaspokojenia potrzeb mieszkaniowych na terenie gminy oraz potrzeby i możliwości rozwoju gminy wynikające z ustaleń studium uwarunkowań i kierunków zagospodarowania przestrzennego gminy.</a:t>
            </a:r>
          </a:p>
          <a:p>
            <a:pPr marL="0" indent="0">
              <a:buNone/>
            </a:pPr>
            <a:r>
              <a:rPr lang="pl-PL" dirty="0"/>
              <a:t>Jeżeli uchwała o ustaleniu lokalizacji  nie może być podjęta w terminie 60 dni, przewodniczący rady gminy jest obowiązany w tym terminie powiadomić inwestora, podając powody opóźnienia oraz wskazując nowy termin podjęcia uchwały, nie dłuższy jednak niż 30 dni od dnia upływu terminu 60 dni.</a:t>
            </a:r>
          </a:p>
          <a:p>
            <a:pPr marL="0" indent="0">
              <a:buNone/>
            </a:pPr>
            <a:r>
              <a:rPr lang="pl-PL" dirty="0"/>
              <a:t>(art. 7 ust. 4-5 </a:t>
            </a:r>
            <a:r>
              <a:rPr lang="pl-PL" dirty="0" err="1"/>
              <a:t>u.i.m</a:t>
            </a:r>
            <a:r>
              <a:rPr lang="pl-PL" dirty="0"/>
              <a:t>.)</a:t>
            </a:r>
          </a:p>
          <a:p>
            <a:pPr marL="0" indent="0">
              <a:buNone/>
            </a:pPr>
            <a:r>
              <a:rPr lang="pl-PL" dirty="0"/>
              <a:t>Do czasu podjęcia uchwały, o której mowa w ust. 4, inwestor może modyfikować wniosek, o którym mowa w ust. 1. Modyfikacja wniosku może wynikać w szczególności ze zgłoszonych uwag, uzyskanych opinii oraz dokonanych uzgodnień. W przypadku modyfikacji wniosku odpowiednio stosuje się przepisy o procedurze lokalizacji inwestycji mieszkaniowych.</a:t>
            </a:r>
          </a:p>
          <a:p>
            <a:pPr marL="0" indent="0">
              <a:buNone/>
            </a:pPr>
            <a:r>
              <a:rPr lang="pl-PL" dirty="0"/>
              <a:t>(art. 7 ust. 16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857955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10000"/>
          </a:bodyPr>
          <a:lstStyle/>
          <a:p>
            <a:pPr marL="0" indent="0">
              <a:buNone/>
            </a:pPr>
            <a:r>
              <a:rPr lang="pl-PL" dirty="0"/>
              <a:t>Wójt (burmistrz, prezydent miasta) nie później niż w terminie 3 dni od otrzymania wniosku, o którym mowa w ust. 1, zamieszcza ten wniosek wraz z dołączonymi do niego dokumentami na stronie podmiotowej Biuletynu Informacji Publicznej gminy, a jeżeli gmina nie ma strony podmiotowej Biuletynu Informacji Publicznej na stronie internetowej gminy, określając formę, miejsce i termin składania uwag do wniosku, liczony od dnia zamieszczenia. Informację o zamieszczeniu wniosku, wójt (burmistrz, prezydent miasta) podaje do publicznej wiadomości w sposób zwyczajowo przyjęty w danej miejscowości.</a:t>
            </a:r>
          </a:p>
          <a:p>
            <a:pPr marL="0" indent="0">
              <a:buNone/>
            </a:pPr>
            <a:r>
              <a:rPr lang="pl-PL" dirty="0"/>
              <a:t>(art. 7 ust. 10 </a:t>
            </a:r>
            <a:r>
              <a:rPr lang="pl-PL" dirty="0" err="1"/>
              <a:t>u.i.m</a:t>
            </a:r>
            <a:r>
              <a:rPr lang="pl-PL" dirty="0"/>
              <a:t>.)</a:t>
            </a:r>
          </a:p>
          <a:p>
            <a:pPr marL="0" indent="0">
              <a:buNone/>
            </a:pPr>
            <a:r>
              <a:rPr lang="pl-PL" dirty="0"/>
              <a:t>Uwagi do wniosku wnosi się w postaci papierowej lub elektronicznej za pomocą środków komunikacji elektronicznej w terminie 21 dni od dnia zamieszczenia wniosku na stronie podmiotowej Biuletynu Informacji Publicznej gminy.</a:t>
            </a:r>
          </a:p>
          <a:p>
            <a:pPr marL="0" indent="0">
              <a:buNone/>
            </a:pPr>
            <a:r>
              <a:rPr lang="pl-PL" dirty="0"/>
              <a:t>(art. 7 ust. 11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79913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92500"/>
          </a:bodyPr>
          <a:lstStyle/>
          <a:p>
            <a:pPr marL="0" indent="0">
              <a:buNone/>
            </a:pPr>
            <a:r>
              <a:rPr lang="pl-PL" dirty="0"/>
              <a:t>Wójt (burmistrz, prezydent miasta) nie później niż w terminie 3 dni od dnia zamieszczenia wniosku na stronie podmiotowej Biuletynu Informacji Publicznej gminy, a jeżeli gmina nie ma strony podmiotowej Biuletynu Informacji Publicznej na stronie internetowej gminy, powiadamia o możliwości przedstawiania opinii właściwych organów.</a:t>
            </a:r>
          </a:p>
          <a:p>
            <a:pPr marL="0" indent="0">
              <a:buNone/>
            </a:pPr>
            <a:r>
              <a:rPr lang="pl-PL" dirty="0"/>
              <a:t>(art. 7 ust. 12 </a:t>
            </a:r>
            <a:r>
              <a:rPr lang="pl-PL" dirty="0" err="1"/>
              <a:t>u.i.m</a:t>
            </a:r>
            <a:r>
              <a:rPr lang="pl-PL" dirty="0"/>
              <a:t>.)</a:t>
            </a:r>
          </a:p>
          <a:p>
            <a:pPr marL="0" indent="0">
              <a:buNone/>
            </a:pPr>
            <a:r>
              <a:rPr lang="pl-PL" dirty="0"/>
              <a:t>Organy te przekazują opinię w terminie 21 dni od dnia otrzymania powiadomienia. Nieprzekazanie opinii w tym terminie uznaje się za brak zastrzeżeń. Wójt (burmistrz, prezydent miasta) przekazuje inwestorowi do wiadomości opinię nie później niż w terminie 3 dni od otrzymania tej opinii.</a:t>
            </a:r>
          </a:p>
          <a:p>
            <a:pPr marL="0" indent="0">
              <a:buNone/>
            </a:pPr>
            <a:r>
              <a:rPr lang="pl-PL" dirty="0"/>
              <a:t>(art. 7 ust. 13 </a:t>
            </a:r>
            <a:r>
              <a:rPr lang="pl-PL" dirty="0" err="1"/>
              <a:t>u.i.m</a:t>
            </a:r>
            <a:r>
              <a:rPr lang="pl-PL" dirty="0"/>
              <a:t>.)</a:t>
            </a:r>
          </a:p>
        </p:txBody>
      </p:sp>
    </p:spTree>
    <p:extLst>
      <p:ext uri="{BB962C8B-B14F-4D97-AF65-F5344CB8AC3E}">
        <p14:creationId xmlns:p14="http://schemas.microsoft.com/office/powerpoint/2010/main" val="2296813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92500" lnSpcReduction="10000"/>
          </a:bodyPr>
          <a:lstStyle/>
          <a:p>
            <a:pPr marL="0" indent="0">
              <a:buNone/>
            </a:pPr>
            <a:r>
              <a:rPr lang="pl-PL" dirty="0"/>
              <a:t>Wójt (burmistrz, prezydent miasta) nie później niż w terminie 3 dni od dnia zamieszczenia wniosku, o którym mowa w ust. 1, na stronie podmiotowej Biuletynu Informacji Publicznej gminy, a jeżeli gmina nie ma strony podmiotowej Biuletynu Informacji Publicznej na stronie internetowej gminy, występuje o uzgodnienie wniosku z właściwym organem</a:t>
            </a:r>
          </a:p>
          <a:p>
            <a:pPr marL="0" indent="0">
              <a:buNone/>
            </a:pPr>
            <a:r>
              <a:rPr lang="pl-PL" dirty="0"/>
              <a:t>(art. 7 ust. 14 </a:t>
            </a:r>
            <a:r>
              <a:rPr lang="pl-PL" dirty="0" err="1"/>
              <a:t>u.i.m</a:t>
            </a:r>
            <a:r>
              <a:rPr lang="pl-PL" dirty="0"/>
              <a:t>.)</a:t>
            </a:r>
          </a:p>
          <a:p>
            <a:pPr marL="0" indent="0">
              <a:buNone/>
            </a:pPr>
            <a:r>
              <a:rPr lang="pl-PL" dirty="0"/>
              <a:t>Organy te dokonują uzgodnień w terminie 21 dni od dnia otrzymania wystąpienia o uzgodnienie. Nieprzedstawienie stanowiska w tym terminie uznaje się za uzgodnienie wniosku, o którym mowa w ust. 1. Wójt (burmistrz, prezydent miasta) przekazuje inwestorowi do wiadomości stanowisko nie później niż w terminie 3 dni od otrzymania stanowiska w tej sprawie.</a:t>
            </a:r>
          </a:p>
          <a:p>
            <a:pPr marL="0" indent="0">
              <a:buNone/>
            </a:pPr>
            <a:r>
              <a:rPr lang="pl-PL" dirty="0"/>
              <a:t>(art. 7 ust. 15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02323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92500" lnSpcReduction="20000"/>
          </a:bodyPr>
          <a:lstStyle/>
          <a:p>
            <a:pPr marL="0" indent="0">
              <a:buNone/>
            </a:pPr>
            <a:r>
              <a:rPr lang="pl-PL" dirty="0"/>
              <a:t>Wójt (burmistrz, prezydent miasta) przedkłada radzie gminy projekt uchwały wraz z opiniami i uwagami oraz wynikiem dokonanych uzgodnień. W przypadku gdy wniosek dotyczy terenu, na którym obowiązuje miejscowy plan zagospodarowania przestrzennego, wójt (burmistrz, prezydent miasta) przedkłada również opracowanie </a:t>
            </a:r>
            <a:r>
              <a:rPr lang="pl-PL" dirty="0" err="1"/>
              <a:t>ekofizjograficzne</a:t>
            </a:r>
            <a:r>
              <a:rPr lang="pl-PL" dirty="0"/>
              <a:t> oraz prognozę oddziaływania na środowisko, sporządzone na potrzeby tego planu.</a:t>
            </a:r>
          </a:p>
          <a:p>
            <a:pPr marL="0" indent="0">
              <a:buNone/>
            </a:pPr>
            <a:r>
              <a:rPr lang="pl-PL" dirty="0"/>
              <a:t>Wójt (burmistrz, prezydent miasta) nie później niż w terminie 3 dni od dnia podjęcia przez radę gminy uchwały przekazuje ją inwestorowi wraz z informacją o nieprzedstawieniu opinii lub stanowiska w wyznaczonym terminie.</a:t>
            </a:r>
          </a:p>
          <a:p>
            <a:pPr marL="0" indent="0">
              <a:buNone/>
            </a:pPr>
            <a:r>
              <a:rPr lang="pl-PL" dirty="0"/>
              <a:t>Ustalenie lokalizacji nie może być uzależnione od zobowiązania inwestora do spełnienia świadczeń lub warunków niewynikających z odrębnych przepisów.</a:t>
            </a:r>
          </a:p>
          <a:p>
            <a:pPr marL="0" indent="0">
              <a:buNone/>
            </a:pPr>
            <a:r>
              <a:rPr lang="pl-PL" dirty="0"/>
              <a:t>(art. 7 ust. 17-19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87815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20000"/>
          </a:bodyPr>
          <a:lstStyle/>
          <a:p>
            <a:pPr marL="0" indent="0">
              <a:buNone/>
            </a:pPr>
            <a:r>
              <a:rPr lang="pl-PL" b="1" dirty="0"/>
              <a:t>Elementy uchwały o ustaleniu lokalizacji inwestycji mieszkaniowej</a:t>
            </a:r>
            <a:endParaRPr lang="pl-PL" dirty="0"/>
          </a:p>
          <a:p>
            <a:pPr marL="0" indent="0">
              <a:buNone/>
            </a:pPr>
            <a:r>
              <a:rPr lang="pl-PL" dirty="0"/>
              <a:t>Uchwała o ustaleniu lokalizacji inwestycji mieszkaniowej określa:</a:t>
            </a:r>
          </a:p>
          <a:p>
            <a:r>
              <a:rPr lang="pl-PL" dirty="0"/>
              <a:t>rodzaj inwestycji;</a:t>
            </a:r>
          </a:p>
          <a:p>
            <a:r>
              <a:rPr lang="pl-PL" dirty="0"/>
              <a:t>granice terenu objętego inwestycją mieszkaniową;</a:t>
            </a:r>
          </a:p>
          <a:p>
            <a:r>
              <a:rPr lang="pl-PL" dirty="0"/>
              <a:t>minimalną i maksymalną powierzchnię użytkową mieszkań;</a:t>
            </a:r>
          </a:p>
          <a:p>
            <a:r>
              <a:rPr lang="pl-PL" dirty="0"/>
              <a:t>minimalną i maksymalną liczbę mieszkań;</a:t>
            </a:r>
          </a:p>
          <a:p>
            <a:r>
              <a:rPr lang="pl-PL" dirty="0"/>
              <a:t>określenie zakresu inwestycji przeznaczonego na działalność handlową lub usługową;</a:t>
            </a:r>
          </a:p>
          <a:p>
            <a:r>
              <a:rPr lang="pl-PL" dirty="0"/>
              <a:t>zmiany w dotychczasowym sposobie zagospodarowania i uzbrojeniu terenu;</a:t>
            </a:r>
          </a:p>
          <a:p>
            <a:r>
              <a:rPr lang="pl-PL" dirty="0"/>
              <a:t>powiązanie inwestycji mieszkaniowej z uzbrojeniem terenu;</a:t>
            </a:r>
          </a:p>
          <a:p>
            <a:pPr marL="0" indent="0">
              <a:buNone/>
            </a:pPr>
            <a:r>
              <a:rPr lang="pl-PL" dirty="0"/>
              <a:t>(art. 8 ust. 1 pkt. 1-7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601583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20000"/>
          </a:bodyPr>
          <a:lstStyle/>
          <a:p>
            <a:pPr marL="0" indent="0">
              <a:buNone/>
            </a:pPr>
            <a:r>
              <a:rPr lang="pl-PL" b="1" dirty="0"/>
              <a:t>Elementy uchwały o ustaleniu lokalizacji inwestycji mieszkaniowej</a:t>
            </a:r>
            <a:endParaRPr lang="pl-PL" dirty="0"/>
          </a:p>
          <a:p>
            <a:pPr marL="0" indent="0">
              <a:buNone/>
            </a:pPr>
            <a:r>
              <a:rPr lang="pl-PL" dirty="0"/>
              <a:t>Uchwała o ustaleniu lokalizacji inwestycji mieszkaniowej określa: charakterystykę inwestycji mieszkaniowej, obejmującą określenie:</a:t>
            </a:r>
          </a:p>
          <a:p>
            <a:pPr marL="0" indent="0">
              <a:buNone/>
            </a:pPr>
            <a:r>
              <a:rPr lang="pl-PL" dirty="0"/>
              <a:t>  a) zapotrzebowania na wodę, energię oraz sposobu odprowadzania lub oczyszczania ścieków, a także innych potrzeb w zakresie uzbrojenia terenu, niezbędnej liczby miejsc postojowych, jak również sposobu zagospodarowywania odpadów,</a:t>
            </a:r>
          </a:p>
          <a:p>
            <a:pPr marL="0" indent="0">
              <a:buNone/>
            </a:pPr>
            <a:r>
              <a:rPr lang="pl-PL" dirty="0"/>
              <a:t>  b) planowanego sposobu zagospodarowania terenu oraz charakterystyki zabudowy i zagospodarowania terenu, w tym przeznaczenia projektowanych obiektów budowlanych, przedstawione w formie opisowej i graficznej,</a:t>
            </a:r>
          </a:p>
          <a:p>
            <a:pPr marL="0" indent="0">
              <a:buNone/>
            </a:pPr>
            <a:r>
              <a:rPr lang="pl-PL" dirty="0"/>
              <a:t>  c) charakterystycznych parametrów technicznych inwestycji mieszkaniowej oraz danych charakteryzujących jej wpływ na środowisko;</a:t>
            </a:r>
          </a:p>
          <a:p>
            <a:pPr marL="0" indent="0">
              <a:buNone/>
            </a:pPr>
            <a:r>
              <a:rPr lang="pl-PL" dirty="0"/>
              <a:t>(art. 8 ust. 1 pkt. 8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646690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10000"/>
          </a:bodyPr>
          <a:lstStyle/>
          <a:p>
            <a:pPr marL="0" indent="0">
              <a:buNone/>
            </a:pPr>
            <a:r>
              <a:rPr lang="pl-PL" b="1" dirty="0"/>
              <a:t>Elementy uchwały o ustaleniu lokalizacji inwestycji mieszkaniowej</a:t>
            </a:r>
            <a:endParaRPr lang="pl-PL" dirty="0"/>
          </a:p>
          <a:p>
            <a:pPr marL="0" indent="0">
              <a:buNone/>
            </a:pPr>
            <a:r>
              <a:rPr lang="pl-PL" dirty="0"/>
              <a:t>Uchwała o ustaleniu lokalizacji inwestycji mieszkaniowej określa:</a:t>
            </a:r>
          </a:p>
          <a:p>
            <a:r>
              <a:rPr lang="pl-PL" dirty="0"/>
              <a:t>wskazanie nieruchomości, według katastru nieruchomości oraz księgi wieczystej, jeżeli została założona, na których mają być zlokalizowane obiekty objęte inwestycją mieszkaniową;</a:t>
            </a:r>
          </a:p>
          <a:p>
            <a:r>
              <a:rPr lang="pl-PL" dirty="0"/>
              <a:t>wskazanie nieruchomości, według katastru nieruchomości oraz księgi wieczystej, jeżeli została założona, w stosunku do których decyzja o pozwoleniu na budowę inwestycji mieszkaniowej ma wywołać skutek, o którym mowa w art. 35 ust. 1;</a:t>
            </a:r>
          </a:p>
          <a:p>
            <a:r>
              <a:rPr lang="pl-PL" dirty="0"/>
              <a:t>wskazanie nieruchomości, o których mowa w art. 38 ust. 1, według katastru nieruchomości oraz księgi wieczystej, jeżeli została założona;</a:t>
            </a:r>
          </a:p>
          <a:p>
            <a:r>
              <a:rPr lang="pl-PL" dirty="0"/>
              <a:t>warunki wynikające z potrzeb ochrony środowiska i ochrony zabytków.</a:t>
            </a:r>
          </a:p>
          <a:p>
            <a:pPr marL="0" indent="0">
              <a:buNone/>
            </a:pPr>
            <a:r>
              <a:rPr lang="pl-PL" dirty="0"/>
              <a:t>(art. 8 ust. 1 pkt. 9-12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188717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Częściowe i względne wyłączenie stosowania ogólnych przepisów o zagospodarowaniu przestrzennym</a:t>
            </a:r>
            <a:endParaRPr lang="pl-PL" dirty="0"/>
          </a:p>
          <a:p>
            <a:pPr marL="0" indent="0">
              <a:buNone/>
            </a:pPr>
            <a:r>
              <a:rPr lang="pl-PL" dirty="0"/>
              <a:t>Inwestycję mieszkaniową lub inwestycję towarzyszącą realizuje się niezależnie od istnienia lub ustaleń miejscowego planu zagospodarowania przestrzennego, pod warunkiem że nie jest sprzeczna ze studium uwarunkowań i kierunków zagospodarowania przestrzennego gminy oraz uchwałą o utworzeniu parku kulturowego.</a:t>
            </a:r>
          </a:p>
          <a:p>
            <a:pPr marL="0" indent="0">
              <a:buNone/>
            </a:pPr>
            <a:r>
              <a:rPr lang="pl-PL" dirty="0"/>
              <a:t>Warunek niesprzeczności ze studium nie dotyczy terenów, które w przeszłości były wykorzystywane jako tereny kolejowe, wojskowe, produkcyjne lub usług pocztowych, a obecnie funkcje te nie są na tych terenach realizowane.</a:t>
            </a:r>
          </a:p>
          <a:p>
            <a:pPr marL="0" indent="0">
              <a:buNone/>
            </a:pPr>
            <a:r>
              <a:rPr lang="pl-PL" dirty="0"/>
              <a:t>(art. 5 ust. 3-4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744790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lstStyle/>
          <a:p>
            <a:pPr marL="0" indent="0">
              <a:buNone/>
            </a:pPr>
            <a:r>
              <a:rPr lang="pl-PL" b="1" dirty="0"/>
              <a:t>Publikacja i wygaśnięcie uchwały</a:t>
            </a:r>
            <a:endParaRPr lang="pl-PL" dirty="0"/>
          </a:p>
          <a:p>
            <a:pPr marL="0" indent="0">
              <a:buNone/>
            </a:pPr>
            <a:r>
              <a:rPr lang="pl-PL" dirty="0"/>
              <a:t>Uchwała o ustaleniu lokalizacji podlega publikacji w wojewódzkim dzienniku urzędowym.</a:t>
            </a:r>
          </a:p>
          <a:p>
            <a:pPr marL="0" indent="0">
              <a:buNone/>
            </a:pPr>
            <a:r>
              <a:rPr lang="pl-PL" dirty="0"/>
              <a:t>Uchwała o ustaleniu lokalizacji inwestycji mieszkaniowej wygasa, jeżeli przed upływem 3 lat od dnia opublikowania uchwały w wojewódzkim dzienniku urzędowym decyzja o pozwoleniu na budowę inwestycji mieszkaniowej nie stała się ostateczna. Gmina informuje inwestora o wygaśnięciu uchwały.</a:t>
            </a:r>
          </a:p>
          <a:p>
            <a:pPr marL="0" indent="0">
              <a:buNone/>
            </a:pPr>
            <a:r>
              <a:rPr lang="pl-PL" dirty="0"/>
              <a:t>(art. 8 ust. 2-3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943009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7500" lnSpcReduction="20000"/>
          </a:bodyPr>
          <a:lstStyle/>
          <a:p>
            <a:pPr marL="0" indent="0">
              <a:buNone/>
            </a:pPr>
            <a:r>
              <a:rPr lang="pl-PL" b="1" dirty="0"/>
              <a:t>Stosowanie i niestosowanie ogólnych przepisów proceduralnych</a:t>
            </a:r>
            <a:endParaRPr lang="pl-PL" dirty="0"/>
          </a:p>
          <a:p>
            <a:pPr marL="0" indent="0">
              <a:buNone/>
            </a:pPr>
            <a:r>
              <a:rPr lang="pl-PL" dirty="0"/>
              <a:t>Przepisy Kpa nie mają zastosowania względem przepisów o procedurze lokalizacji inwestycji mieszkaniowych (art. 14 </a:t>
            </a:r>
            <a:r>
              <a:rPr lang="pl-PL" dirty="0" err="1"/>
              <a:t>u.i.m</a:t>
            </a:r>
            <a:r>
              <a:rPr lang="pl-PL" dirty="0"/>
              <a:t>.)</a:t>
            </a:r>
          </a:p>
          <a:p>
            <a:pPr marL="0" indent="0">
              <a:buNone/>
            </a:pPr>
            <a:r>
              <a:rPr lang="pl-PL" dirty="0"/>
              <a:t>Skarga na uchwałę rady gminy może być wniesiona w terminie 30 dni od dnia opublikowania uchwały w wojewódzkim dzienniku urzędowym lub przekazania tej uchwały inwestorowi. (art. 15 </a:t>
            </a:r>
            <a:r>
              <a:rPr lang="pl-PL" dirty="0" err="1"/>
              <a:t>u.i.m</a:t>
            </a:r>
            <a:r>
              <a:rPr lang="pl-PL" dirty="0"/>
              <a:t>.).</a:t>
            </a:r>
          </a:p>
          <a:p>
            <a:pPr marL="0" indent="0">
              <a:buNone/>
            </a:pPr>
            <a:r>
              <a:rPr lang="pl-PL" dirty="0"/>
              <a:t>Do skargi stosuje się przepisy ustawy z dnia 30 sierpnia 2002 r. - Prawo o postępowaniu przed sądami administracyjnymi, z tym że:</a:t>
            </a:r>
          </a:p>
          <a:p>
            <a:pPr marL="0" indent="0">
              <a:buNone/>
            </a:pPr>
            <a:r>
              <a:rPr lang="pl-PL" dirty="0"/>
              <a:t>  1) przekazanie akt i odpowiedzi na skargę następuje w terminie 15 dni od dnia otrzymania skargi;</a:t>
            </a:r>
          </a:p>
          <a:p>
            <a:pPr marL="0" indent="0">
              <a:buNone/>
            </a:pPr>
            <a:r>
              <a:rPr lang="pl-PL" dirty="0"/>
              <a:t>  2) skargę rozpatruje się w terminie 2 miesięcy od dnia otrzymania akt wraz z odpowiedzią na skargę.</a:t>
            </a:r>
          </a:p>
          <a:p>
            <a:pPr marL="0" indent="0">
              <a:buNone/>
            </a:pPr>
            <a:r>
              <a:rPr lang="pl-PL" dirty="0"/>
              <a:t>Skargę kasacyjną rozpatruje się w terminie 2 miesięcy od dnia jej wniesienia.</a:t>
            </a:r>
          </a:p>
          <a:p>
            <a:pPr marL="0" indent="0">
              <a:buNone/>
            </a:pPr>
            <a:r>
              <a:rPr lang="pl-PL" dirty="0"/>
              <a:t>(art. 16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66715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r>
              <a:rPr lang="pl-PL" sz="5400" b="1" dirty="0"/>
              <a:t>Standardy </a:t>
            </a:r>
          </a:p>
          <a:p>
            <a:pPr marL="0" indent="0" algn="ctr">
              <a:buNone/>
            </a:pPr>
            <a:r>
              <a:rPr lang="pl-PL" sz="5400" b="1" dirty="0"/>
              <a:t>lokalizacji i realizacji </a:t>
            </a:r>
          </a:p>
          <a:p>
            <a:pPr marL="0" indent="0" algn="ctr">
              <a:buNone/>
            </a:pPr>
            <a:r>
              <a:rPr lang="pl-PL" sz="5400" b="1" dirty="0"/>
              <a:t>inwestycji mieszkaniowych</a:t>
            </a:r>
            <a:endParaRPr lang="pl-PL" sz="5400" dirty="0"/>
          </a:p>
          <a:p>
            <a:pPr marL="0" indent="0">
              <a:buNone/>
            </a:pPr>
            <a:endParaRPr lang="pl-PL" dirty="0"/>
          </a:p>
        </p:txBody>
      </p:sp>
    </p:spTree>
    <p:extLst>
      <p:ext uri="{BB962C8B-B14F-4D97-AF65-F5344CB8AC3E}">
        <p14:creationId xmlns:p14="http://schemas.microsoft.com/office/powerpoint/2010/main" val="3660603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a:latin typeface="Cambria" panose="02040503050406030204" pitchFamily="18" charset="0"/>
                <a:ea typeface="Cambria" panose="02040503050406030204" pitchFamily="18" charset="0"/>
              </a:rPr>
              <a:t>Specustawa mieszkaniowa  </a:t>
            </a:r>
            <a:br>
              <a:rPr lang="pl-PL" sz="2200" b="1" dirty="0">
                <a:latin typeface="Cambria" panose="02040503050406030204" pitchFamily="18" charset="0"/>
                <a:ea typeface="Cambria" panose="02040503050406030204" pitchFamily="18" charset="0"/>
              </a:rPr>
            </a:br>
            <a:r>
              <a:rPr lang="pl-PL" sz="2200" b="1" dirty="0">
                <a:latin typeface="Cambria" panose="02040503050406030204" pitchFamily="18" charset="0"/>
                <a:ea typeface="Cambria" panose="02040503050406030204" pitchFamily="18" charset="0"/>
              </a:rPr>
              <a:t>Standardy lokalizacji i realizacji inwestycji mieszkaniowych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77500" lnSpcReduction="20000"/>
          </a:bodyPr>
          <a:lstStyle/>
          <a:p>
            <a:pPr marL="0" indent="0">
              <a:buNone/>
            </a:pPr>
            <a:r>
              <a:rPr lang="pl-PL" dirty="0"/>
              <a:t>Inwestycję mieszkaniową lokalizuje się na terenie, który ma zapewniony:</a:t>
            </a:r>
          </a:p>
          <a:p>
            <a:pPr marL="0" indent="0">
              <a:buNone/>
            </a:pPr>
            <a:r>
              <a:rPr lang="pl-PL" dirty="0"/>
              <a:t>  1) bezpośredni dostęp do drogi publicznej, w tym poprzez zjazd albo dostęp pośredni poprzez drogę wewnętrzną, której parametry zapewniają wymagania dotyczące ochrony przeciwpożarowej, określone w przepisach odrębnych, przy czym minimalna szerokość drogi nie może być mniejsza niż 6 m;</a:t>
            </a:r>
          </a:p>
          <a:p>
            <a:pPr marL="0" indent="0">
              <a:buNone/>
            </a:pPr>
            <a:r>
              <a:rPr lang="pl-PL" dirty="0"/>
              <a:t>  2) zgodnie z zapotrzebowaniem, dostęp do sieci wodociągowej i kanalizacyjnej</a:t>
            </a:r>
          </a:p>
          <a:p>
            <a:pPr marL="0" indent="0">
              <a:buNone/>
            </a:pPr>
            <a:r>
              <a:rPr lang="pl-PL" dirty="0"/>
              <a:t>  3) zgodnie z zapotrzebowaniem, dostęp do sieci elektroenergetycznej.</a:t>
            </a:r>
          </a:p>
          <a:p>
            <a:pPr marL="0" indent="0">
              <a:buNone/>
            </a:pPr>
            <a:r>
              <a:rPr lang="pl-PL" dirty="0"/>
              <a:t>Inwestycję mieszkaniową lokalizuje się:</a:t>
            </a:r>
          </a:p>
          <a:p>
            <a:pPr marL="0" indent="0">
              <a:buNone/>
            </a:pPr>
            <a:r>
              <a:rPr lang="pl-PL" dirty="0"/>
              <a:t>  1) w odległości nie większej niż 1000 m, a w miastach, w których liczba mieszkańców przekracza 100 000 mieszkańców - 500 m, od przystanku komunikacyjnego w rozumieniu przepisów ustawy z dnia 16 grudnia 2010 r. o publicznym transporcie zbiorowym</a:t>
            </a:r>
          </a:p>
          <a:p>
            <a:pPr marL="0" indent="0">
              <a:buNone/>
            </a:pPr>
            <a:r>
              <a:rPr lang="pl-PL" dirty="0"/>
              <a:t>  2) w odległości nie większej niż 3000 m, a w miastach, w których liczba mieszkańców przekracza 100 000 mieszkańców - 1500 m od szkoły podstawowej, która jest w stanie przyjąć nowych uczniów w liczbie dzieci stanowiącej nie mniej niż 7% planowanej liczby mieszkańców inwestycji mieszkaniowej.</a:t>
            </a:r>
          </a:p>
          <a:p>
            <a:pPr marL="0" indent="0">
              <a:buNone/>
            </a:pPr>
            <a:r>
              <a:rPr lang="pl-PL" dirty="0"/>
              <a:t>(art. 17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561865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a:latin typeface="Cambria" panose="02040503050406030204" pitchFamily="18" charset="0"/>
                <a:ea typeface="Cambria" panose="02040503050406030204" pitchFamily="18" charset="0"/>
              </a:rPr>
              <a:t>Specustawa mieszkaniowa  </a:t>
            </a:r>
            <a:br>
              <a:rPr lang="pl-PL" sz="2200" b="1" dirty="0">
                <a:latin typeface="Cambria" panose="02040503050406030204" pitchFamily="18" charset="0"/>
                <a:ea typeface="Cambria" panose="02040503050406030204" pitchFamily="18" charset="0"/>
              </a:rPr>
            </a:br>
            <a:r>
              <a:rPr lang="pl-PL" sz="2200" b="1" dirty="0">
                <a:latin typeface="Cambria" panose="02040503050406030204" pitchFamily="18" charset="0"/>
                <a:ea typeface="Cambria" panose="02040503050406030204" pitchFamily="18" charset="0"/>
              </a:rPr>
              <a:t>Standardy lokalizacji i realizacji inwestycji mieszkaniowych</a:t>
            </a:r>
            <a:endParaRPr lang="pl-PL" sz="2400" b="1" dirty="0"/>
          </a:p>
        </p:txBody>
      </p:sp>
      <p:sp>
        <p:nvSpPr>
          <p:cNvPr id="3" name="Symbol zastępczy zawartości 2"/>
          <p:cNvSpPr>
            <a:spLocks noGrp="1"/>
          </p:cNvSpPr>
          <p:nvPr>
            <p:ph idx="1"/>
          </p:nvPr>
        </p:nvSpPr>
        <p:spPr>
          <a:xfrm>
            <a:off x="838200" y="1246908"/>
            <a:ext cx="10515600" cy="5486401"/>
          </a:xfrm>
        </p:spPr>
        <p:txBody>
          <a:bodyPr>
            <a:noAutofit/>
          </a:bodyPr>
          <a:lstStyle/>
          <a:p>
            <a:pPr marL="0" indent="0">
              <a:lnSpc>
                <a:spcPct val="100000"/>
              </a:lnSpc>
              <a:buNone/>
            </a:pPr>
            <a:r>
              <a:rPr lang="pl-PL" sz="1400" dirty="0">
                <a:latin typeface="Cambria" panose="02040503050406030204" pitchFamily="18" charset="0"/>
                <a:ea typeface="Cambria" panose="02040503050406030204" pitchFamily="18" charset="0"/>
              </a:rPr>
              <a:t>Budynki objęte inwestycją mieszkaniową:</a:t>
            </a:r>
          </a:p>
          <a:p>
            <a:pPr marL="0" indent="0">
              <a:lnSpc>
                <a:spcPct val="100000"/>
              </a:lnSpc>
              <a:buNone/>
            </a:pPr>
            <a:r>
              <a:rPr lang="pl-PL" sz="1400" dirty="0">
                <a:latin typeface="Cambria" panose="02040503050406030204" pitchFamily="18" charset="0"/>
                <a:ea typeface="Cambria" panose="02040503050406030204" pitchFamily="18" charset="0"/>
              </a:rPr>
              <a:t> 1) poza miastami oraz w miastach, w których liczba mieszkańców nie przekracza 100 000 mieszkańców - </a:t>
            </a:r>
            <a:r>
              <a:rPr lang="pl-PL" sz="1400" b="1" dirty="0">
                <a:latin typeface="Cambria" panose="02040503050406030204" pitchFamily="18" charset="0"/>
                <a:ea typeface="Cambria" panose="02040503050406030204" pitchFamily="18" charset="0"/>
              </a:rPr>
              <a:t>nie mogą być wyższe niż 4 kondygnacje nadziemne;</a:t>
            </a:r>
          </a:p>
          <a:p>
            <a:pPr marL="0" indent="0">
              <a:lnSpc>
                <a:spcPct val="100000"/>
              </a:lnSpc>
              <a:buNone/>
            </a:pPr>
            <a:r>
              <a:rPr lang="pl-PL" sz="1400" dirty="0">
                <a:latin typeface="Cambria" panose="02040503050406030204" pitchFamily="18" charset="0"/>
                <a:ea typeface="Cambria" panose="02040503050406030204" pitchFamily="18" charset="0"/>
              </a:rPr>
              <a:t> 2) w miastach, w których liczba mieszkańców przekracza 100 000 mieszkańców - </a:t>
            </a:r>
            <a:r>
              <a:rPr lang="pl-PL" sz="1400" b="1" dirty="0">
                <a:latin typeface="Cambria" panose="02040503050406030204" pitchFamily="18" charset="0"/>
                <a:ea typeface="Cambria" panose="02040503050406030204" pitchFamily="18" charset="0"/>
              </a:rPr>
              <a:t>nie mogą być wyższe niż 14 kondygnacji nadziemnych.</a:t>
            </a:r>
          </a:p>
          <a:p>
            <a:pPr marL="0" indent="0">
              <a:lnSpc>
                <a:spcPct val="100000"/>
              </a:lnSpc>
              <a:buNone/>
            </a:pPr>
            <a:r>
              <a:rPr lang="pl-PL" sz="1400" dirty="0">
                <a:latin typeface="Cambria" panose="02040503050406030204" pitchFamily="18" charset="0"/>
                <a:ea typeface="Cambria" panose="02040503050406030204" pitchFamily="18" charset="0"/>
              </a:rPr>
              <a:t>Jeżeli w odległości nie większej niż 500 m od budynków objętych inwestycją mieszkaniową znajdują się, w istniejącej zabudowie, budynki mieszkalne o wysokości przekraczającej liczbę kondygnacji, o której mowa w ust. 6, wówczas maksymalną wysokość budynków objętych inwestycją mieszkaniową w miejscowościach wyznacza wysokość najwyższego budynku mieszkalnego w istniejącej zabudowie.</a:t>
            </a:r>
          </a:p>
          <a:p>
            <a:pPr marL="0" indent="0">
              <a:lnSpc>
                <a:spcPct val="100000"/>
              </a:lnSpc>
              <a:buNone/>
            </a:pPr>
            <a:r>
              <a:rPr lang="pl-PL" sz="1400" dirty="0">
                <a:latin typeface="Cambria" panose="02040503050406030204" pitchFamily="18" charset="0"/>
                <a:ea typeface="Cambria" panose="02040503050406030204" pitchFamily="18" charset="0"/>
              </a:rPr>
              <a:t>Liczbę mieszkańców miast przyjmuje się jako liczbę ludności zamieszkałej na obszarze danej gminy, na podstawie danych udostępnianych przez Prezesa Głównego Urzędu Statystycznego, według stanu ostatniej publikacji danych zamieszczonych na stronie podmiotowej Głównego Urzędu Statystycznego w dniu złożenia wniosku o ustalenie lokalizacji inwestycji mieszkaniowej.</a:t>
            </a:r>
          </a:p>
          <a:p>
            <a:pPr marL="0" indent="0">
              <a:lnSpc>
                <a:spcPct val="100000"/>
              </a:lnSpc>
              <a:buNone/>
            </a:pPr>
            <a:r>
              <a:rPr lang="pl-PL" sz="1400" dirty="0">
                <a:latin typeface="Cambria" panose="02040503050406030204" pitchFamily="18" charset="0"/>
                <a:ea typeface="Cambria" panose="02040503050406030204" pitchFamily="18" charset="0"/>
              </a:rPr>
              <a:t>Planowaną liczbę mieszkańców ustala się jako iloraz powierzchni użytkowej mieszkań i wskaźnika wynoszącego 28 m2.</a:t>
            </a:r>
          </a:p>
          <a:p>
            <a:pPr marL="0" indent="0">
              <a:lnSpc>
                <a:spcPct val="100000"/>
              </a:lnSpc>
              <a:buNone/>
            </a:pPr>
            <a:r>
              <a:rPr lang="pl-PL" sz="1400" dirty="0">
                <a:latin typeface="Cambria" panose="02040503050406030204" pitchFamily="18" charset="0"/>
                <a:ea typeface="Cambria" panose="02040503050406030204" pitchFamily="18" charset="0"/>
              </a:rPr>
              <a:t>Odległości, o których mowa w art. 17  ust. 2 i 4, ustala się, licząc od granicy terenu inwestycji mieszkaniowej drogą dojścia do obiektu ciągiem pieszym albo pieszo-jezdnym, do którego ma być zapewniony dostęp, w tym obiektu położonego na terenie inwestycji.</a:t>
            </a:r>
          </a:p>
          <a:p>
            <a:pPr marL="0" indent="0">
              <a:lnSpc>
                <a:spcPct val="100000"/>
              </a:lnSpc>
              <a:buNone/>
            </a:pPr>
            <a:r>
              <a:rPr lang="pl-PL" sz="1400" dirty="0">
                <a:latin typeface="Cambria" panose="02040503050406030204" pitchFamily="18" charset="0"/>
                <a:ea typeface="Cambria" panose="02040503050406030204" pitchFamily="18" charset="0"/>
              </a:rPr>
              <a:t>Odległości ustala się w odniesieniu do obiektów położonych w gminie, w której będzie realizowana inwestycja.</a:t>
            </a:r>
          </a:p>
          <a:p>
            <a:pPr marL="0" indent="0">
              <a:lnSpc>
                <a:spcPct val="100000"/>
              </a:lnSpc>
              <a:buNone/>
            </a:pPr>
            <a:r>
              <a:rPr lang="pl-PL" sz="1400" dirty="0">
                <a:latin typeface="Cambria" panose="02040503050406030204" pitchFamily="18" charset="0"/>
                <a:ea typeface="Cambria" panose="02040503050406030204" pitchFamily="18" charset="0"/>
              </a:rPr>
              <a:t>(art. 17 ust. 6-11 </a:t>
            </a:r>
            <a:r>
              <a:rPr lang="pl-PL" sz="1400" dirty="0" err="1">
                <a:latin typeface="Cambria" panose="02040503050406030204" pitchFamily="18" charset="0"/>
                <a:ea typeface="Cambria" panose="02040503050406030204" pitchFamily="18" charset="0"/>
              </a:rPr>
              <a:t>u.i.m</a:t>
            </a:r>
            <a:r>
              <a:rPr lang="pl-PL" sz="14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372060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a:latin typeface="Cambria" panose="02040503050406030204" pitchFamily="18" charset="0"/>
                <a:ea typeface="Cambria" panose="02040503050406030204" pitchFamily="18" charset="0"/>
              </a:rPr>
              <a:t>Specustawa mieszkaniowa  </a:t>
            </a:r>
            <a:br>
              <a:rPr lang="pl-PL" sz="2200" b="1" dirty="0">
                <a:latin typeface="Cambria" panose="02040503050406030204" pitchFamily="18" charset="0"/>
                <a:ea typeface="Cambria" panose="02040503050406030204" pitchFamily="18" charset="0"/>
              </a:rPr>
            </a:br>
            <a:r>
              <a:rPr lang="pl-PL" sz="2200" b="1" dirty="0">
                <a:latin typeface="Cambria" panose="02040503050406030204" pitchFamily="18" charset="0"/>
                <a:ea typeface="Cambria" panose="02040503050406030204" pitchFamily="18" charset="0"/>
              </a:rPr>
              <a:t>Standardy lokalizacji i realizacji inwestycji mieszkaniowych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85000" lnSpcReduction="20000"/>
          </a:bodyPr>
          <a:lstStyle/>
          <a:p>
            <a:pPr marL="0" indent="0">
              <a:buNone/>
            </a:pPr>
            <a:r>
              <a:rPr lang="pl-PL" dirty="0"/>
              <a:t>Standardy, o których mowa w art. 17 ust. 2, 4, 6 i 7, obowiązują, o ile gmina nie określi w drodze uchwały lokalnych standardów urbanistycznych w zakresie parametrów określonych w art. 19 ust. 2.</a:t>
            </a:r>
          </a:p>
          <a:p>
            <a:pPr marL="0" indent="0">
              <a:buNone/>
            </a:pPr>
            <a:r>
              <a:rPr lang="pl-PL" dirty="0"/>
              <a:t>Lokalne standardy urbanistyczne:</a:t>
            </a:r>
          </a:p>
          <a:p>
            <a:pPr marL="0" indent="0">
              <a:buNone/>
            </a:pPr>
            <a:r>
              <a:rPr lang="pl-PL" dirty="0"/>
              <a:t>  1) w zakresie odległości lub liczby kondygnacji nie mogą różnić się o więcej niż 50% od standardów, o których mowa w art. 17 ust. 2, 4, 6 i 7;</a:t>
            </a:r>
          </a:p>
          <a:p>
            <a:pPr marL="0" indent="0">
              <a:buNone/>
            </a:pPr>
            <a:r>
              <a:rPr lang="pl-PL" dirty="0"/>
              <a:t>  2) nie mogą różnić się o więcej niż 50% w zakresie wskaźnika procentowego, o którym mowa w art. 17 ust. 2 pkt 2.</a:t>
            </a:r>
          </a:p>
          <a:p>
            <a:pPr marL="0" indent="0">
              <a:buNone/>
            </a:pPr>
            <a:r>
              <a:rPr lang="pl-PL" dirty="0"/>
              <a:t>W lokalnych standardach urbanistycznych, o których mowa w art. 19 ust. 1, rada gminy może określić liczbę miejsc parkingowych niezbędnych dla obsługi realizowanej inwestycji mieszkaniowej lub obowiązek zapewnienia dostępu do sieci ciepłowniczej.</a:t>
            </a:r>
          </a:p>
          <a:p>
            <a:pPr marL="0" indent="0">
              <a:buNone/>
            </a:pPr>
            <a:r>
              <a:rPr lang="pl-PL" dirty="0"/>
              <a:t>Uchwała o ustaleniu lokalnych standardów urbanistycznych stanowi akt prawa miejscowego.</a:t>
            </a:r>
          </a:p>
          <a:p>
            <a:pPr marL="0" indent="0">
              <a:buNone/>
            </a:pPr>
            <a:r>
              <a:rPr lang="pl-PL" dirty="0"/>
              <a:t>(art. 19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955006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a:latin typeface="Cambria" panose="02040503050406030204" pitchFamily="18" charset="0"/>
                <a:ea typeface="Cambria" panose="02040503050406030204" pitchFamily="18" charset="0"/>
              </a:rPr>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endParaRPr lang="pl-PL" sz="5400" b="1" dirty="0">
              <a:latin typeface="Cambria" panose="02040503050406030204" pitchFamily="18" charset="0"/>
              <a:ea typeface="Cambria" panose="02040503050406030204" pitchFamily="18" charset="0"/>
            </a:endParaRPr>
          </a:p>
          <a:p>
            <a:pPr marL="0" indent="0" algn="ctr">
              <a:buNone/>
            </a:pPr>
            <a:r>
              <a:rPr lang="pl-PL" sz="5400" b="1" dirty="0">
                <a:latin typeface="Cambria" panose="02040503050406030204" pitchFamily="18" charset="0"/>
                <a:ea typeface="Cambria" panose="02040503050406030204" pitchFamily="18" charset="0"/>
              </a:rPr>
              <a:t>Procedura lokalizacji </a:t>
            </a:r>
          </a:p>
          <a:p>
            <a:pPr marL="0" indent="0" algn="ctr">
              <a:buNone/>
            </a:pPr>
            <a:r>
              <a:rPr lang="pl-PL" sz="5400" b="1" dirty="0">
                <a:latin typeface="Cambria" panose="02040503050406030204" pitchFamily="18" charset="0"/>
                <a:ea typeface="Cambria" panose="02040503050406030204" pitchFamily="18" charset="0"/>
              </a:rPr>
              <a:t>inwestycji towarzyszącej</a:t>
            </a:r>
            <a:endParaRPr lang="pl-PL" sz="5400" dirty="0">
              <a:latin typeface="Cambria" panose="02040503050406030204" pitchFamily="18" charset="0"/>
              <a:ea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462416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a:latin typeface="Cambria" panose="02040503050406030204" pitchFamily="18" charset="0"/>
                <a:ea typeface="Cambria" panose="02040503050406030204" pitchFamily="18" charset="0"/>
              </a:rPr>
              <a:t>Specustawa mieszkaniowa – </a:t>
            </a:r>
            <a:br>
              <a:rPr lang="pl-PL" sz="2700" b="1" dirty="0">
                <a:latin typeface="Cambria" panose="02040503050406030204" pitchFamily="18" charset="0"/>
                <a:ea typeface="Cambria" panose="02040503050406030204" pitchFamily="18" charset="0"/>
              </a:rPr>
            </a:br>
            <a:r>
              <a:rPr lang="pl-PL" sz="2700" b="1" dirty="0">
                <a:latin typeface="Cambria" panose="02040503050406030204" pitchFamily="18" charset="0"/>
                <a:ea typeface="Cambria" panose="02040503050406030204" pitchFamily="18" charset="0"/>
              </a:rPr>
              <a:t>Procedura lokalizacji inwestycji 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buNone/>
            </a:pPr>
            <a:r>
              <a:rPr lang="pl-PL" b="1" dirty="0"/>
              <a:t>Podjęcie uchwały o ustaleniu lokalizacji inwestycji towarzyszącej</a:t>
            </a:r>
            <a:endParaRPr lang="pl-PL" dirty="0"/>
          </a:p>
          <a:p>
            <a:pPr marL="0" indent="0">
              <a:buNone/>
            </a:pPr>
            <a:r>
              <a:rPr lang="pl-PL" dirty="0"/>
              <a:t>Uchwałę o ustaleniu lokalizacji inwestycji towarzyszącej, na wniosek inwestora, podejmuje rada gminy. Wniosek o podjęcie uchwały o ustaleniu lokalizacji inwestycji towarzyszącej może odnosić się do całości lub części tej inwestycji. Przepisy art. 7-19 stosuje się odpowiednio.</a:t>
            </a:r>
          </a:p>
          <a:p>
            <a:pPr marL="0" indent="0">
              <a:buNone/>
            </a:pPr>
            <a:r>
              <a:rPr lang="pl-PL" dirty="0"/>
              <a:t>(art. 20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256129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a:latin typeface="Cambria" panose="02040503050406030204" pitchFamily="18" charset="0"/>
                <a:ea typeface="Cambria" panose="02040503050406030204" pitchFamily="18" charset="0"/>
              </a:rPr>
              <a:t>Specustawa mieszkaniowa – </a:t>
            </a:r>
            <a:br>
              <a:rPr lang="pl-PL" sz="2700" b="1" dirty="0">
                <a:latin typeface="Cambria" panose="02040503050406030204" pitchFamily="18" charset="0"/>
                <a:ea typeface="Cambria" panose="02040503050406030204" pitchFamily="18" charset="0"/>
              </a:rPr>
            </a:br>
            <a:r>
              <a:rPr lang="pl-PL" sz="2700" b="1" dirty="0">
                <a:latin typeface="Cambria" panose="02040503050406030204" pitchFamily="18" charset="0"/>
                <a:ea typeface="Cambria" panose="02040503050406030204" pitchFamily="18" charset="0"/>
              </a:rPr>
              <a:t>Procedura lokalizacji inwestycji 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Obowiązki zarządcy drogi</a:t>
            </a:r>
            <a:endParaRPr lang="pl-PL" dirty="0"/>
          </a:p>
          <a:p>
            <a:pPr marL="0" indent="0">
              <a:buNone/>
            </a:pPr>
            <a:r>
              <a:rPr lang="pl-PL" dirty="0"/>
              <a:t>Uchwała o ustaleniu lokalizacji inwestycji towarzyszącej wiąże zarządcę drogi w zakresie zezwolenia na zajęcie pasa drogowego w celu umieszczenia w pasie drogowym uzbrojenia terenu wchodzącego w skład inwestycji, o ile ich umieszczenie nie zagraża bezpieczeństwu ruchu drogowego lub miałoby doprowadzić do utraty uprawnień z tytułu gwarancji lub rękojmi w zakresie budowy, przebudowy lub remontu dróg. Zarządca drogi wydaje zezwolenie w terminie 30 dni od dnia złożenia wniosku.</a:t>
            </a:r>
          </a:p>
          <a:p>
            <a:pPr marL="0" indent="0">
              <a:buNone/>
            </a:pPr>
            <a:r>
              <a:rPr lang="pl-PL" dirty="0"/>
              <a:t>Właściwy zarządca drogi nie później niż w terminie 3 dni od dnia złożenia wniosku zawiadamia organ wyższego stopnia o złożeniu wniosku o wydanie zezwolenia na zajęcie pasa drogowego.</a:t>
            </a:r>
          </a:p>
          <a:p>
            <a:pPr marL="0" indent="0">
              <a:buNone/>
            </a:pPr>
            <a:r>
              <a:rPr lang="pl-PL" dirty="0"/>
              <a:t>(art. 21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765322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a:latin typeface="Cambria" panose="02040503050406030204" pitchFamily="18" charset="0"/>
                <a:ea typeface="Cambria" panose="02040503050406030204" pitchFamily="18" charset="0"/>
              </a:rPr>
              <a:t>Specustawa mieszkaniowa – </a:t>
            </a:r>
            <a:br>
              <a:rPr lang="pl-PL" sz="2700" b="1" dirty="0">
                <a:latin typeface="Cambria" panose="02040503050406030204" pitchFamily="18" charset="0"/>
                <a:ea typeface="Cambria" panose="02040503050406030204" pitchFamily="18" charset="0"/>
              </a:rPr>
            </a:br>
            <a:r>
              <a:rPr lang="pl-PL" sz="2700" b="1" dirty="0">
                <a:latin typeface="Cambria" panose="02040503050406030204" pitchFamily="18" charset="0"/>
                <a:ea typeface="Cambria" panose="02040503050406030204" pitchFamily="18" charset="0"/>
              </a:rPr>
              <a:t>Procedura lokalizacji inwestycji 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85000" lnSpcReduction="20000"/>
          </a:bodyPr>
          <a:lstStyle/>
          <a:p>
            <a:pPr marL="0" indent="0">
              <a:buNone/>
            </a:pPr>
            <a:r>
              <a:rPr lang="pl-PL" b="1" dirty="0"/>
              <a:t>Porozumienie określające sposób realizacji inwestycji towarzyszącej</a:t>
            </a:r>
            <a:endParaRPr lang="pl-PL" dirty="0"/>
          </a:p>
          <a:p>
            <a:pPr marL="0" indent="0">
              <a:buNone/>
            </a:pPr>
            <a:r>
              <a:rPr lang="pl-PL" dirty="0"/>
              <a:t>Przed podjęciem uchwały o ustaleniu lokalizacji inwestycji towarzyszącej gmina może zawrzeć z inwestorem porozumienie określające sposób realizacji inwestycji towarzyszącej.</a:t>
            </a:r>
          </a:p>
          <a:p>
            <a:pPr marL="0" indent="0">
              <a:buNone/>
            </a:pPr>
            <a:r>
              <a:rPr lang="pl-PL" dirty="0"/>
              <a:t>Zawarcie porozumienia stanowi przy ubieganiu się o ustalenie lokalizacji inwestycji mieszkaniowej, inwestycji towarzyszącej lub o pozwolenie na budowę podstawę do uznania, że wymogi dotyczące standardów lokalizacji i realizacji tych inwestycji zostały spełnione w zakresie wynikającym z tego porozumienia.</a:t>
            </a:r>
          </a:p>
          <a:p>
            <a:pPr marL="0" indent="0">
              <a:buNone/>
            </a:pPr>
            <a:r>
              <a:rPr lang="pl-PL" dirty="0"/>
              <a:t>W porozumieniu gmina może zobowiązać się do samodzielnej realizacji zadań wynikających z wniosku inwestora, jeżeli wchodzą one w zakres zadań własnych gminy, zabezpieczając na ten cel środki finansowe zgodnie z obowiązującymi przepisami. Zobowiązanie takie stanowi podstawę do uznania za spełnione wymogów standardów lokalizacji lub realizacji inwestycji mieszkaniowych w tym zakresie.</a:t>
            </a:r>
          </a:p>
          <a:p>
            <a:pPr marL="0" indent="0">
              <a:buNone/>
            </a:pPr>
            <a:r>
              <a:rPr lang="pl-PL" dirty="0"/>
              <a:t>(art. 22 ust. 1-3 </a:t>
            </a:r>
            <a:r>
              <a:rPr lang="pl-PL" dirty="0" err="1"/>
              <a:t>u.i.m</a:t>
            </a:r>
            <a:r>
              <a:rPr lang="pl-PL" dirty="0"/>
              <a:t>.)</a:t>
            </a:r>
          </a:p>
        </p:txBody>
      </p:sp>
    </p:spTree>
    <p:extLst>
      <p:ext uri="{BB962C8B-B14F-4D97-AF65-F5344CB8AC3E}">
        <p14:creationId xmlns:p14="http://schemas.microsoft.com/office/powerpoint/2010/main" val="381148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Częściowe i względne wyłączenie stosowania ogólnych przepisów o zagospodarowaniu przestrzennym</a:t>
            </a:r>
            <a:endParaRPr lang="pl-PL" dirty="0"/>
          </a:p>
          <a:p>
            <a:pPr marL="0" indent="0">
              <a:buNone/>
            </a:pPr>
            <a:r>
              <a:rPr lang="pl-PL" dirty="0"/>
              <a:t>Jeżeli po zrealizowaniu inwestycji mieszkaniowej zostało wydane pozwolenie na użytkowanie, przy sporządzaniu planu miejscowego lub jego zmianie uwzględnia się tę inwestycję.</a:t>
            </a:r>
          </a:p>
          <a:p>
            <a:pPr marL="0" indent="0">
              <a:buNone/>
            </a:pPr>
            <a:r>
              <a:rPr lang="pl-PL" dirty="0"/>
              <a:t>(art. 9 </a:t>
            </a:r>
            <a:r>
              <a:rPr lang="pl-PL" dirty="0" err="1"/>
              <a:t>u.i.m</a:t>
            </a:r>
            <a:r>
              <a:rPr lang="pl-PL" dirty="0"/>
              <a:t>.)</a:t>
            </a:r>
          </a:p>
          <a:p>
            <a:pPr marL="0" indent="0">
              <a:buNone/>
            </a:pPr>
            <a:r>
              <a:rPr lang="pl-PL" dirty="0"/>
              <a:t>W przypadku gdy inwestycja mieszkaniowa przewidziana jest w obowiązującym miejscowym planie zagospodarowania przestrzennego, decyzji o ustaleniu lokalizacji inwestycji celu publicznego lub decyzji o warunkach zabudowy, inwestor w każdym czasie może wystąpić o wydanie pozwolenia na budowę inwestycji mieszkaniowej lub inwestycji towarzyszącej w trybie niniejszej ustawy.</a:t>
            </a:r>
          </a:p>
          <a:p>
            <a:pPr marL="0" indent="0">
              <a:buNone/>
            </a:pPr>
            <a:r>
              <a:rPr lang="pl-PL" dirty="0"/>
              <a:t>(art.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609623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a:latin typeface="Cambria" panose="02040503050406030204" pitchFamily="18" charset="0"/>
                <a:ea typeface="Cambria" panose="02040503050406030204" pitchFamily="18" charset="0"/>
              </a:rPr>
              <a:t>Specustawa mieszkaniowa – </a:t>
            </a:r>
            <a:br>
              <a:rPr lang="pl-PL" sz="2700" b="1" dirty="0">
                <a:latin typeface="Cambria" panose="02040503050406030204" pitchFamily="18" charset="0"/>
                <a:ea typeface="Cambria" panose="02040503050406030204" pitchFamily="18" charset="0"/>
              </a:rPr>
            </a:br>
            <a:r>
              <a:rPr lang="pl-PL" sz="2700" b="1" dirty="0">
                <a:latin typeface="Cambria" panose="02040503050406030204" pitchFamily="18" charset="0"/>
                <a:ea typeface="Cambria" panose="02040503050406030204" pitchFamily="18" charset="0"/>
              </a:rPr>
              <a:t>Procedura lokalizacji inwestycji 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a:bodyPr>
          <a:lstStyle/>
          <a:p>
            <a:pPr marL="0" indent="0">
              <a:buNone/>
            </a:pPr>
            <a:r>
              <a:rPr lang="pl-PL" b="1" dirty="0"/>
              <a:t>Porozumienie określające sposób realizacji inwestycji towarzyszącej</a:t>
            </a:r>
            <a:endParaRPr lang="pl-PL" dirty="0"/>
          </a:p>
          <a:p>
            <a:pPr marL="0" indent="0">
              <a:buNone/>
            </a:pPr>
            <a:r>
              <a:rPr lang="pl-PL" dirty="0"/>
              <a:t>W przypadku gdy inwestor jest właścicielem lub użytkownikiem wieczystym gruntu, na którym realizowana będzie inwestycja towarzysząca, porozumienie określa zasady nabycia przez gminę własności lub prawa użytkowania wieczystego tego gruntu.</a:t>
            </a:r>
          </a:p>
          <a:p>
            <a:pPr marL="0" indent="0">
              <a:buNone/>
            </a:pPr>
            <a:r>
              <a:rPr lang="pl-PL" dirty="0"/>
              <a:t>W przypadku gdy inwestor nie jest właścicielem lub użytkownikiem wieczystym gruntu, na którym realizowana będzie inwestycja towarzysząca, porozumienie w sprawie zasad nabycia nieruchomości zawierane jest również z właścicielem lub użytkownikiem wieczystym nieruchomości.</a:t>
            </a:r>
          </a:p>
          <a:p>
            <a:pPr marL="0" indent="0">
              <a:buNone/>
            </a:pPr>
            <a:r>
              <a:rPr lang="pl-PL" dirty="0"/>
              <a:t>Porozumienie z inwestorem zawiera wójt (burmistrz, prezydent miasta) na podstawie uchwały rady gminy.</a:t>
            </a:r>
          </a:p>
          <a:p>
            <a:pPr marL="0" indent="0">
              <a:buNone/>
            </a:pPr>
            <a:r>
              <a:rPr lang="pl-PL" dirty="0"/>
              <a:t>(art. 22 ust. 4-6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150163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a:latin typeface="Cambria" panose="02040503050406030204" pitchFamily="18" charset="0"/>
                <a:ea typeface="Cambria" panose="02040503050406030204" pitchFamily="18" charset="0"/>
              </a:rPr>
              <a:t>Specustawa mieszkaniowa – </a:t>
            </a:r>
            <a:br>
              <a:rPr lang="pl-PL" sz="2700" b="1" dirty="0">
                <a:latin typeface="Cambria" panose="02040503050406030204" pitchFamily="18" charset="0"/>
                <a:ea typeface="Cambria" panose="02040503050406030204" pitchFamily="18" charset="0"/>
              </a:rPr>
            </a:br>
            <a:r>
              <a:rPr lang="pl-PL" sz="2700" b="1" dirty="0">
                <a:latin typeface="Cambria" panose="02040503050406030204" pitchFamily="18" charset="0"/>
                <a:ea typeface="Cambria" panose="02040503050406030204" pitchFamily="18" charset="0"/>
              </a:rPr>
              <a:t>Procedura lokalizacji inwestycji 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buNone/>
            </a:pPr>
            <a:r>
              <a:rPr lang="pl-PL" b="1" dirty="0"/>
              <a:t>Porozumienie określające sposób realizacji inwestycji towarzyszącej</a:t>
            </a:r>
            <a:endParaRPr lang="pl-PL" dirty="0"/>
          </a:p>
          <a:p>
            <a:pPr marL="0" indent="0">
              <a:buNone/>
            </a:pPr>
            <a:r>
              <a:rPr lang="pl-PL" dirty="0"/>
              <a:t>W przypadku zawarcia przez inwestora porozumienia z gminą, której wykonywaniu zadań własnych służy inwestycja towarzysząca, gmina ta obowiązana jest zapewnić funkcjonowanie tej inwestycji.</a:t>
            </a:r>
          </a:p>
          <a:p>
            <a:pPr marL="0" indent="0">
              <a:buNone/>
            </a:pPr>
            <a:r>
              <a:rPr lang="pl-PL" dirty="0"/>
              <a:t>(art. 23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186501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r>
              <a:rPr lang="pl-PL" sz="4400" b="1" dirty="0">
                <a:latin typeface="Cambria" panose="02040503050406030204" pitchFamily="18" charset="0"/>
                <a:ea typeface="Cambria" panose="02040503050406030204" pitchFamily="18" charset="0"/>
              </a:rPr>
              <a:t>Postępowanie </a:t>
            </a:r>
          </a:p>
          <a:p>
            <a:pPr marL="0" indent="0" algn="ctr">
              <a:buNone/>
            </a:pPr>
            <a:r>
              <a:rPr lang="pl-PL" sz="4400" b="1" dirty="0">
                <a:latin typeface="Cambria" panose="02040503050406030204" pitchFamily="18" charset="0"/>
                <a:ea typeface="Cambria" panose="02040503050406030204" pitchFamily="18" charset="0"/>
              </a:rPr>
              <a:t>w sprawie pozwolenia na budowę inwestycji mieszkaniowych oraz inwestycji towarzyszących</a:t>
            </a:r>
            <a:endParaRPr lang="pl-PL" sz="4400" dirty="0">
              <a:latin typeface="Cambria" panose="02040503050406030204" pitchFamily="18" charset="0"/>
              <a:ea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3287794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a:t>Specustawa mieszkaniowa - </a:t>
            </a:r>
            <a:r>
              <a:rPr lang="pl-PL" sz="2200" dirty="0"/>
              <a:t> </a:t>
            </a:r>
            <a:br>
              <a:rPr lang="pl-PL" sz="2200" dirty="0"/>
            </a:br>
            <a:r>
              <a:rPr lang="pl-PL" sz="2200" b="1" dirty="0"/>
              <a:t>Postępowanie w sprawie pozwolenia na budowę inwestycji mieszkaniowych oraz inwestycji 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dirty="0"/>
              <a:t>Uchwała o ustaleniu lokalizacji inwestycji mieszkaniowej wiąże organ wydający pozwolenie na budowę.</a:t>
            </a:r>
          </a:p>
          <a:p>
            <a:pPr marL="0" indent="0">
              <a:buNone/>
            </a:pPr>
            <a:r>
              <a:rPr lang="pl-PL" dirty="0"/>
              <a:t>Uchwała rady gminy nie rodzi praw do terenu oraz nie narusza prawa własności i uprawnień osób trzecich. Informację tej treści zamieszcza się w uchwale.</a:t>
            </a:r>
          </a:p>
          <a:p>
            <a:pPr marL="0" indent="0">
              <a:buNone/>
            </a:pPr>
            <a:r>
              <a:rPr lang="pl-PL" dirty="0"/>
              <a:t>W odniesieniu do określonego terenu rada gminy może podjąć więcej niż jedną uchwałę</a:t>
            </a:r>
          </a:p>
          <a:p>
            <a:pPr marL="0" indent="0">
              <a:buNone/>
            </a:pPr>
            <a:r>
              <a:rPr lang="pl-PL" dirty="0"/>
              <a:t>W przypadku gdy na podstawie uchwały zostanie wydana decyzja o pozwoleniu na budowę, pozostałe uchwały wydane w odniesieniu do tego samego terenu wygasają.</a:t>
            </a:r>
          </a:p>
          <a:p>
            <a:pPr marL="0" indent="0">
              <a:buNone/>
            </a:pPr>
            <a:r>
              <a:rPr lang="pl-PL" dirty="0"/>
              <a:t>Ilekroć w przepisach ustawy Prawo budowlane jest mowa o decyzji o warunkach zabudowy i zagospodarowania terenu, rozumie się przez to także uchwałę o ustaleniu lokalizacji inwestycji mieszkaniowej lub inwestycji towarzyszącej.</a:t>
            </a:r>
          </a:p>
          <a:p>
            <a:pPr marL="0" indent="0">
              <a:buNone/>
            </a:pPr>
            <a:r>
              <a:rPr lang="pl-PL" dirty="0"/>
              <a:t>(art. 25 ust. 1-5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786168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a:t>Specustawa mieszkaniowa - </a:t>
            </a:r>
            <a:r>
              <a:rPr lang="pl-PL" sz="2200" dirty="0"/>
              <a:t> </a:t>
            </a:r>
            <a:br>
              <a:rPr lang="pl-PL" sz="2200" dirty="0"/>
            </a:br>
            <a:r>
              <a:rPr lang="pl-PL" sz="2200" b="1" dirty="0"/>
              <a:t>Postępowanie w sprawie pozwolenia na budowę inwestycji mieszkaniowych oraz inwestycji 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Zgoda wodnoprawna</a:t>
            </a:r>
            <a:endParaRPr lang="pl-PL" dirty="0"/>
          </a:p>
          <a:p>
            <a:pPr marL="0" indent="0">
              <a:buNone/>
            </a:pPr>
            <a:r>
              <a:rPr lang="pl-PL" dirty="0"/>
              <a:t>1.  Jeżeli realizacja inwestycji mieszkaniowej wymaga zgody wodnoprawnej, zgodę tę wydaje właściwy organ Państwowego Gospodarstwa Wodnego Wody Polskie w terminie nie dłuższym niż 30 dni od dnia złożenia wniosku o jej wydanie. W sprawach dotyczących zgody wodnoprawnej nie stosuje się art. 407 ust. 2 pkt 3 ustawy Prawo wodne</a:t>
            </a:r>
          </a:p>
          <a:p>
            <a:pPr marL="0" indent="0">
              <a:buNone/>
            </a:pPr>
            <a:r>
              <a:rPr lang="pl-PL" dirty="0"/>
              <a:t>2.  W sprawach uzyskania pozwolenia wodnoprawnego art. 30 stosuje się odpowiednio.</a:t>
            </a:r>
          </a:p>
          <a:p>
            <a:pPr marL="0" indent="0">
              <a:buNone/>
            </a:pPr>
            <a:r>
              <a:rPr lang="pl-PL" dirty="0"/>
              <a:t>3.  Organ, o którym mowa w ust. 1, zawiadamia organ wyższego stopnia o złożeniu wniosku o wydanie pozwolenia wodnoprawnego oraz o wydaniu takiego pozwolenia, nie później niż w terminie 3 dni od dnia dokonania tych czynności.</a:t>
            </a:r>
          </a:p>
          <a:p>
            <a:pPr marL="0" indent="0">
              <a:buNone/>
            </a:pPr>
            <a:r>
              <a:rPr lang="pl-PL" dirty="0"/>
              <a:t>(art. 26 ust.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43114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a:t>Specustawa mieszkaniowa - </a:t>
            </a:r>
            <a:r>
              <a:rPr lang="pl-PL" sz="2200" dirty="0"/>
              <a:t> </a:t>
            </a:r>
            <a:br>
              <a:rPr lang="pl-PL" sz="2200" dirty="0"/>
            </a:br>
            <a:r>
              <a:rPr lang="pl-PL" sz="2200" b="1" dirty="0"/>
              <a:t>Postępowanie w sprawie pozwolenia na budowę inwestycji mieszkaniowych oraz inwestycji 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Decyzja o środowiskowych uwarunkowaniach</a:t>
            </a:r>
            <a:endParaRPr lang="pl-PL" dirty="0"/>
          </a:p>
          <a:p>
            <a:pPr marL="0" indent="0">
              <a:buNone/>
            </a:pPr>
            <a:r>
              <a:rPr lang="pl-PL" dirty="0"/>
              <a:t>1.  Wydanie decyzji o środowiskowych uwarunkowaniach w odniesieniu do inwestycji mieszkaniowej następuje zgodnie z przepisami ustawy z dnia 3 października 2008 r. o udostępnianiu informacji o środowisku i jego ochronie, udziale społeczeństwa w ochronie środowiska oraz o ocenach oddziaływania na środowisko, z zastrzeżeniem przepisów niniejszej ustawy.</a:t>
            </a:r>
          </a:p>
          <a:p>
            <a:pPr marL="0" indent="0">
              <a:buNone/>
            </a:pPr>
            <a:r>
              <a:rPr lang="pl-PL" dirty="0"/>
              <a:t>2.  Organ właściwy do wydania decyzji, o której mowa w ust. 1, zawiadamia organ wyższego stopnia o złożeniu wniosku o wydanie decyzji o środowiskowych uwarunkowaniach oraz o wydaniu takiej decyzji, nie później niż w terminie 3 dni od dnia dokonania tych czynności.</a:t>
            </a:r>
          </a:p>
          <a:p>
            <a:pPr marL="0" indent="0">
              <a:buNone/>
            </a:pPr>
            <a:r>
              <a:rPr lang="pl-PL" dirty="0"/>
              <a:t>3.  Decyzję, o której mowa w ust. 1, wydaje się w terminie 90 dni od dnia złożenia wniosku o jej wydanie.</a:t>
            </a:r>
          </a:p>
          <a:p>
            <a:pPr marL="0" indent="0">
              <a:buNone/>
            </a:pPr>
            <a:r>
              <a:rPr lang="pl-PL" dirty="0"/>
              <a:t>(art. 27 ust.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838177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a:t>Specustawa mieszkaniowa - </a:t>
            </a:r>
            <a:r>
              <a:rPr lang="pl-PL" sz="2200" dirty="0"/>
              <a:t> </a:t>
            </a:r>
            <a:br>
              <a:rPr lang="pl-PL" sz="2200" dirty="0"/>
            </a:br>
            <a:r>
              <a:rPr lang="pl-PL" sz="2200" b="1" dirty="0"/>
              <a:t>Postępowanie w sprawie pozwolenia na budowę inwestycji mieszkaniowych oraz inwestycji 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77500" lnSpcReduction="20000"/>
          </a:bodyPr>
          <a:lstStyle/>
          <a:p>
            <a:pPr marL="0" indent="0">
              <a:buNone/>
            </a:pPr>
            <a:r>
              <a:rPr lang="pl-PL" b="1" dirty="0"/>
              <a:t>Decyzja o pozwoleniu na użytkowanie</a:t>
            </a:r>
            <a:endParaRPr lang="pl-PL" dirty="0"/>
          </a:p>
          <a:p>
            <a:pPr marL="0" indent="0">
              <a:buNone/>
            </a:pPr>
            <a:r>
              <a:rPr lang="pl-PL" dirty="0"/>
              <a:t>1.  Budynki wybudowane w ramach inwestycji mieszkaniowej lub inwestycji towarzyszącej w trybie niniejszej ustawy wymagają uzyskania decyzji o pozwoleniu na użytkowanie. Pozwolenie na użytkowanie wydaje właściwy powiatowy inspektor nadzoru budowlanego.</a:t>
            </a:r>
          </a:p>
          <a:p>
            <a:pPr marL="0" indent="0">
              <a:buNone/>
            </a:pPr>
            <a:r>
              <a:rPr lang="pl-PL" dirty="0"/>
              <a:t>2.  Właściwy powiatowy inspektor nadzoru budowlanego, wydając pozwolenie na użytkowanie, kontroluje również spełnienie przez inwestycję mieszkaniową lub inwestycję towarzyszącą zgodności ze standardami, o których mowa w art. 17-19. Stwierdzenie niespełnienia tych standardów stanowi również przesłankę odmowy wydania pozwolenia na użytkowanie.</a:t>
            </a:r>
          </a:p>
          <a:p>
            <a:pPr marL="0" indent="0">
              <a:buNone/>
            </a:pPr>
            <a:r>
              <a:rPr lang="pl-PL" dirty="0"/>
              <a:t>3.  Pozwolenie na użytkowanie obiektu budowlanego przeznaczonego na działalność handlową lub usługową wydaje się nie wcześniej niż przed wydaniem pozwolenia na użytkowanie inwestycji mieszkaniowej.</a:t>
            </a:r>
          </a:p>
          <a:p>
            <a:pPr marL="0" indent="0">
              <a:buNone/>
            </a:pPr>
            <a:r>
              <a:rPr lang="pl-PL" dirty="0"/>
              <a:t>4.  Po uzyskaniu decyzji o pozwoleniu na użytkowanie, o której mowa w ust. 1, nie można dokonać zmiany sposobu użytkowania części obiektu budowlanego, z wyjątkiem części przeznaczonej na działalność handlową lub usługową.</a:t>
            </a:r>
          </a:p>
          <a:p>
            <a:pPr marL="0" indent="0">
              <a:buNone/>
            </a:pPr>
            <a:r>
              <a:rPr lang="pl-PL" dirty="0"/>
              <a:t>(art. 28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17003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a:t>Specustawa mieszkaniowa - </a:t>
            </a:r>
            <a:r>
              <a:rPr lang="pl-PL" sz="2200" dirty="0"/>
              <a:t> </a:t>
            </a:r>
            <a:br>
              <a:rPr lang="pl-PL" sz="2200" dirty="0"/>
            </a:br>
            <a:r>
              <a:rPr lang="pl-PL" sz="2200" b="1" dirty="0"/>
              <a:t>Postępowanie w sprawie pozwolenia na budowę inwestycji mieszkaniowych oraz inwestycji 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b="1" dirty="0"/>
              <a:t>Rygor natychmiastowej wykonalności decyzji o pozwoleniu na budowę; odwołanie od decyzji o pozwoleniu na budowę</a:t>
            </a:r>
          </a:p>
          <a:p>
            <a:pPr marL="0" indent="0">
              <a:buNone/>
            </a:pPr>
            <a:r>
              <a:rPr lang="pl-PL" dirty="0"/>
              <a:t>1.  Decyzji o pozwoleniu na budowę może być nadany rygor natychmiastowej wykonalności, gdy jest to niezbędne ze względu na ważny interes społeczny lub wyjątkowo ważny interes strony.</a:t>
            </a:r>
          </a:p>
          <a:p>
            <a:pPr marL="0" indent="0">
              <a:buNone/>
            </a:pPr>
            <a:r>
              <a:rPr lang="pl-PL" dirty="0"/>
              <a:t>2.  Odwołanie od decyzji o pozwoleniu na budowę powinno zawierać zarzuty odnoszące się do decyzji, określać istotę i zakres żądania będącego przedmiotem odwołania oraz wskazywać dowody uzasadniające to żądanie.</a:t>
            </a:r>
          </a:p>
          <a:p>
            <a:pPr marL="0" indent="0">
              <a:buNone/>
            </a:pPr>
            <a:r>
              <a:rPr lang="pl-PL" dirty="0"/>
              <a:t>3.  Odwołanie od decyzji o pozwoleniu na budowę rozpatruje się w terminie 21 dni.</a:t>
            </a:r>
          </a:p>
          <a:p>
            <a:pPr marL="0" indent="0">
              <a:buNone/>
            </a:pPr>
            <a:r>
              <a:rPr lang="pl-PL" dirty="0"/>
              <a:t>4.  W postępowaniu przed organem wyższego stopnia oraz przed sądem administracyjnym nie można uchylić decyzji o pozwoleniu na budowę w całości ani stwierdzić jej nieważności, gdy wadą dotknięta jest tylko część decyzji dotycząca części inwestycji, nieruchomości lub działki.</a:t>
            </a:r>
          </a:p>
          <a:p>
            <a:pPr marL="0" indent="0">
              <a:buNone/>
            </a:pPr>
            <a:r>
              <a:rPr lang="pl-PL" dirty="0"/>
              <a:t>(art. 33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6172038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a:t>Specustawa mieszkaniowa - </a:t>
            </a:r>
            <a:r>
              <a:rPr lang="pl-PL" sz="2200" dirty="0"/>
              <a:t> </a:t>
            </a:r>
            <a:br>
              <a:rPr lang="pl-PL" sz="2200" dirty="0"/>
            </a:br>
            <a:r>
              <a:rPr lang="pl-PL" sz="2200" b="1" dirty="0"/>
              <a:t>Postępowanie w sprawie pozwolenia na budowę inwestycji mieszkaniowych oraz inwestycji 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Skrócone terminy przy rozpatrywaniu skarg na decyzje o pozwoleniu na budowę</a:t>
            </a:r>
            <a:endParaRPr lang="pl-PL" dirty="0"/>
          </a:p>
          <a:p>
            <a:pPr marL="0" indent="0">
              <a:buNone/>
            </a:pPr>
            <a:r>
              <a:rPr lang="pl-PL" dirty="0"/>
              <a:t>Do skargi  na decyzje o pozwoleniu na budowę dotyczące inwestycji mieszkaniowej oraz inwestycji towarzyszącej stosuje się przepisy ustawy z dnia 30 sierpnia 2002 r. - Prawo o postępowaniu przed sądami administracyjnymi, z tym że:</a:t>
            </a:r>
          </a:p>
          <a:p>
            <a:pPr marL="0" indent="0">
              <a:buNone/>
            </a:pPr>
            <a:r>
              <a:rPr lang="pl-PL" dirty="0"/>
              <a:t>1) przekazanie akt i odpowiedzi na skargę następuje w terminie 15 dni od dnia otrzymania skargi;</a:t>
            </a:r>
          </a:p>
          <a:p>
            <a:pPr marL="0" indent="0">
              <a:buNone/>
            </a:pPr>
            <a:r>
              <a:rPr lang="pl-PL" dirty="0"/>
              <a:t>2) skargę rozpatruje się w terminie 2 miesięcy od dnia otrzymania akt wraz z odpowiedzią na skargę.</a:t>
            </a:r>
          </a:p>
          <a:p>
            <a:pPr marL="0" indent="0">
              <a:buNone/>
            </a:pPr>
            <a:r>
              <a:rPr lang="pl-PL" dirty="0"/>
              <a:t>Skargę kasacyjną rozpatruje się w terminie 2 miesięcy od dnia jej wniesienia.</a:t>
            </a:r>
          </a:p>
          <a:p>
            <a:pPr marL="0" indent="0">
              <a:buNone/>
            </a:pPr>
            <a:r>
              <a:rPr lang="pl-PL" dirty="0"/>
              <a:t>(art. 34 w zw. z art. 16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2645850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r>
              <a:rPr lang="pl-PL" sz="4400" b="1" dirty="0">
                <a:latin typeface="Cambria" panose="02040503050406030204" pitchFamily="18" charset="0"/>
                <a:ea typeface="Cambria" panose="02040503050406030204" pitchFamily="18" charset="0"/>
              </a:rPr>
              <a:t>Ograniczenia </a:t>
            </a:r>
          </a:p>
          <a:p>
            <a:pPr marL="0" indent="0" algn="ctr">
              <a:buNone/>
            </a:pPr>
            <a:r>
              <a:rPr lang="pl-PL" sz="4400" b="1" dirty="0">
                <a:latin typeface="Cambria" panose="02040503050406030204" pitchFamily="18" charset="0"/>
                <a:ea typeface="Cambria" panose="02040503050406030204" pitchFamily="18" charset="0"/>
              </a:rPr>
              <a:t>w korzystaniu z nieruchomości </a:t>
            </a:r>
          </a:p>
          <a:p>
            <a:pPr marL="0" indent="0" algn="ctr">
              <a:buNone/>
            </a:pPr>
            <a:r>
              <a:rPr lang="pl-PL" sz="4400" b="1" dirty="0">
                <a:latin typeface="Cambria" panose="02040503050406030204" pitchFamily="18" charset="0"/>
                <a:ea typeface="Cambria" panose="02040503050406030204" pitchFamily="18" charset="0"/>
              </a:rPr>
              <a:t>w związku z realizacją inwestycji mieszkaniowych oraz inwestycji towarzyszących</a:t>
            </a:r>
            <a:endParaRPr lang="pl-PL" sz="4400" dirty="0">
              <a:latin typeface="Cambria" panose="02040503050406030204" pitchFamily="18" charset="0"/>
              <a:ea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1511508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b="1" dirty="0"/>
              <a:t>Pojęcia w „specustawie mieszkaniowej”</a:t>
            </a:r>
            <a:endParaRPr lang="pl-PL" dirty="0"/>
          </a:p>
          <a:p>
            <a:pPr marL="0" indent="0">
              <a:buNone/>
            </a:pPr>
            <a:r>
              <a:rPr lang="pl-PL" dirty="0"/>
              <a:t>Użyte w ustawie określenia oznaczają:</a:t>
            </a:r>
          </a:p>
          <a:p>
            <a:pPr marL="0" indent="0">
              <a:buNone/>
            </a:pPr>
            <a:r>
              <a:rPr lang="pl-PL" b="1" dirty="0"/>
              <a:t>inwestor </a:t>
            </a:r>
            <a:r>
              <a:rPr lang="pl-PL" dirty="0"/>
              <a:t>- podmiot lub osobę zamierzającą realizować lub realizującą inwestycję mieszkaniową lub inwestycję towarzyszącą;</a:t>
            </a:r>
          </a:p>
          <a:p>
            <a:pPr marL="0" indent="0">
              <a:buNone/>
            </a:pPr>
            <a:r>
              <a:rPr lang="pl-PL" b="1" dirty="0"/>
              <a:t>inwestycja mieszkaniowa</a:t>
            </a:r>
            <a:r>
              <a:rPr lang="pl-PL" dirty="0"/>
              <a:t> - przedsięwzięcie obejmujące budowę, zmianę sposobu użytkowania lub przebudowę, w wyniku której powstaną budynek lub budynki mieszkalne wielorodzinne o łącznej liczbie lokali mieszkalnych nie mniejszej niż 25 lub budynki mieszkalne jednorodzinne o łącznej liczbie nie mniejszej niż 10, wraz z urządzeniami budowlanymi z nimi związanymi, drogami wewnętrznymi, a także roboty budowlane niezbędne do obsługi oraz prawidłowego wykonania tych prac; inwestycję mieszkaniową stanowią również części budynków przeznaczone na działalność handlową lub usługową;</a:t>
            </a:r>
          </a:p>
          <a:p>
            <a:pPr marL="0" indent="0">
              <a:buNone/>
            </a:pPr>
            <a:r>
              <a:rPr lang="pl-PL" dirty="0"/>
              <a:t>(art. 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033241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a:t>Specustawa mieszkaniowa -  </a:t>
            </a:r>
            <a:br>
              <a:rPr lang="pl-PL" sz="2400" b="1" dirty="0"/>
            </a:br>
            <a:r>
              <a:rPr lang="pl-PL" sz="2400" b="1" dirty="0"/>
              <a:t>Ograniczenia w korzystaniu z nieruchomości w związku z realizacją inwestycji mieszkaniowych oraz inwestycji towarzyszących</a:t>
            </a:r>
          </a:p>
        </p:txBody>
      </p:sp>
      <p:sp>
        <p:nvSpPr>
          <p:cNvPr id="3" name="Symbol zastępczy zawartości 2"/>
          <p:cNvSpPr>
            <a:spLocks noGrp="1"/>
          </p:cNvSpPr>
          <p:nvPr>
            <p:ph idx="1"/>
          </p:nvPr>
        </p:nvSpPr>
        <p:spPr>
          <a:xfrm>
            <a:off x="838200" y="1246909"/>
            <a:ext cx="10515600" cy="4930054"/>
          </a:xfrm>
        </p:spPr>
        <p:txBody>
          <a:bodyPr>
            <a:normAutofit fontScale="85000" lnSpcReduction="20000"/>
          </a:bodyPr>
          <a:lstStyle/>
          <a:p>
            <a:pPr marL="0" indent="0">
              <a:buNone/>
            </a:pPr>
            <a:r>
              <a:rPr lang="pl-PL" dirty="0"/>
              <a:t>1.  Właściwy organ w decyzji o pozwoleniu na budowę ogranicza sposób korzystania z nieruchomości objętej uchwałą o ustaleniu lokalizacji inwestycji mieszkaniowej lub uchwałą o ustaleniu lokalizacji inwestycji towarzyszącej przez udzielenie zezwolenia na zakładanie i przeprowadzenie ciągów, przewodów, urządzeń i obiektów, o których mowa w art. 124 ust. 1 ustawy z dnia 21 sierpnia 1997 r. o gospodarce nieruchomościami, niezbędnych do korzystania z inwestycji mieszkaniowej lub inwestycji towarzyszącej, o ile właściciel lub użytkownik wieczysty nieruchomości nie wyraża na to zgody.</a:t>
            </a:r>
          </a:p>
          <a:p>
            <a:pPr marL="0" indent="0">
              <a:buNone/>
            </a:pPr>
            <a:r>
              <a:rPr lang="pl-PL" dirty="0"/>
              <a:t>2.  W odniesieniu do nieruchomości, o których mowa w ust. 1, do wniosku o pozwolenie na budowę inwestor dołącza oświadczenie o przeprowadzonych rokowaniach i braku zgody właściciela lub użytkownika wieczystego nieruchomości, chyba że wniosek dotyczy nieruchomości o nieuregulowanym stanie prawnym.</a:t>
            </a:r>
          </a:p>
          <a:p>
            <a:pPr marL="0" indent="0">
              <a:buNone/>
            </a:pPr>
            <a:r>
              <a:rPr lang="pl-PL" dirty="0"/>
              <a:t>3.  W odniesieniu do nieruchomości, o których mowa w ust. 1, do wniosku o pozwolenie na budowę nie dołącza się oświadczenia o posiadanym prawie do dysponowania nieruchomością na cele budowlane.</a:t>
            </a:r>
          </a:p>
          <a:p>
            <a:pPr marL="0" indent="0">
              <a:buNone/>
            </a:pPr>
            <a:r>
              <a:rPr lang="pl-PL" dirty="0"/>
              <a:t>(art 35 ust.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534446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a:t>Specustawa mieszkaniowa -  </a:t>
            </a:r>
            <a:br>
              <a:rPr lang="pl-PL" sz="2400" b="1" dirty="0"/>
            </a:br>
            <a:r>
              <a:rPr lang="pl-PL" sz="2400" b="1" dirty="0"/>
              <a:t>Ograniczenia w korzystaniu z nieruchomości w związku z realizacją inwestycji mieszkaniowych oraz inwestycji towarzyszących</a:t>
            </a:r>
          </a:p>
        </p:txBody>
      </p:sp>
      <p:sp>
        <p:nvSpPr>
          <p:cNvPr id="3" name="Symbol zastępczy zawartości 2"/>
          <p:cNvSpPr>
            <a:spLocks noGrp="1"/>
          </p:cNvSpPr>
          <p:nvPr>
            <p:ph idx="1"/>
          </p:nvPr>
        </p:nvSpPr>
        <p:spPr>
          <a:xfrm>
            <a:off x="838200" y="1246909"/>
            <a:ext cx="10515600" cy="4930054"/>
          </a:xfrm>
        </p:spPr>
        <p:txBody>
          <a:bodyPr>
            <a:normAutofit fontScale="62500" lnSpcReduction="20000"/>
          </a:bodyPr>
          <a:lstStyle/>
          <a:p>
            <a:pPr marL="0" indent="0">
              <a:buNone/>
            </a:pPr>
            <a:r>
              <a:rPr lang="pl-PL" dirty="0"/>
              <a:t>4.  Właścicielowi, użytkownikowi wieczystemu lub osobie, której przysługują inne prawa rzeczowe na nieruchomości, przysługuje od inwestora odszkodowanie, w wysokości uzgodnionej z inwestorem, w przypadku udostępnienia nieruchomości na podstawie decyzji o pozwoleniu na budowę.</a:t>
            </a:r>
          </a:p>
          <a:p>
            <a:pPr marL="0" indent="0">
              <a:buNone/>
            </a:pPr>
            <a:r>
              <a:rPr lang="pl-PL" dirty="0"/>
              <a:t>5.  Jeżeli w terminie 30 dni, licząc od dnia, w którym inwestor zgodnie z decyzją, o której mowa w ust. 1, uprawniony jest do wejścia na teren nieruchomości, nie dojdzie do uzgodnienia, o którym mowa w ust. 4, każda ze stron może się zwrócić do właściwego organu wydającego decyzję o pozwoleniu na budowę o ustalenie wysokości odszkodowania.</a:t>
            </a:r>
          </a:p>
          <a:p>
            <a:pPr marL="0" indent="0">
              <a:buNone/>
            </a:pPr>
            <a:r>
              <a:rPr lang="pl-PL" dirty="0"/>
              <a:t>6.  Inwestor, nie później niż w terminie 3 dni po zakończeniu działań uzasadniających ograniczenie sposobu korzystania z nieruchomości, o których mowa w ust. 1, jest obowiązany przywrócić nieruchomość do stanu poprzedniego.</a:t>
            </a:r>
          </a:p>
          <a:p>
            <a:pPr marL="0" indent="0">
              <a:buNone/>
            </a:pPr>
            <a:r>
              <a:rPr lang="pl-PL" dirty="0"/>
              <a:t>7.  Jeżeli:</a:t>
            </a:r>
          </a:p>
          <a:p>
            <a:pPr marL="0" indent="0">
              <a:buNone/>
            </a:pPr>
            <a:r>
              <a:rPr lang="pl-PL" dirty="0"/>
              <a:t>    1) przywrócenie nieruchomości do stanu poprzedniego nie jest możliwe albo powoduje nadmierne trudności lub koszty lub</a:t>
            </a:r>
          </a:p>
          <a:p>
            <a:pPr marL="0" indent="0">
              <a:buNone/>
            </a:pPr>
            <a:r>
              <a:rPr lang="pl-PL" dirty="0"/>
              <a:t>    2) w trakcie okresu udostępnienia powstały szkody, które nie zostały uwzględnione w odszkodowaniu, o którym mowa w ust. 4</a:t>
            </a:r>
          </a:p>
          <a:p>
            <a:pPr marL="0" indent="0">
              <a:buNone/>
            </a:pPr>
            <a:r>
              <a:rPr lang="pl-PL" dirty="0"/>
              <a:t>  - właścicielom, użytkownikom wieczystym lub osobom, którym przysługują ograniczone prawa rzeczowe, przysługuje od inwestora odszkodowanie.</a:t>
            </a:r>
          </a:p>
          <a:p>
            <a:pPr marL="0" indent="0">
              <a:buNone/>
            </a:pPr>
            <a:r>
              <a:rPr lang="pl-PL" dirty="0"/>
              <a:t>(art 35 ust. 4-7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019692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a:t>Specustawa mieszkaniowa -  </a:t>
            </a:r>
            <a:br>
              <a:rPr lang="pl-PL" sz="2400" b="1" dirty="0"/>
            </a:br>
            <a:r>
              <a:rPr lang="pl-PL" sz="2400" b="1" dirty="0"/>
              <a:t>Ograniczenia w korzystaniu z nieruchomości w związku z realizacją inwestycji mieszkaniowych oraz inwestycji towarzyszących</a:t>
            </a:r>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b="1" dirty="0"/>
              <a:t>Odszkodowanie</a:t>
            </a:r>
            <a:endParaRPr lang="pl-PL" dirty="0"/>
          </a:p>
          <a:p>
            <a:pPr marL="0" indent="0">
              <a:buNone/>
            </a:pPr>
            <a:r>
              <a:rPr lang="pl-PL" dirty="0"/>
              <a:t>1.  Decyzję o odszkodowaniu, o którym mowa w art. 35 ust. 7, wydaje właściwy organ wydający decyzję o pozwoleniu na budowę w terminie 30 dni, na wniosek właściciela lub użytkownika wieczystego nieruchomości lub osoby, której przysługuje ograniczone prawo rzeczowe na nieruchomości, złożony po dniu, w którym:</a:t>
            </a:r>
          </a:p>
          <a:p>
            <a:pPr marL="0" indent="0">
              <a:buNone/>
            </a:pPr>
            <a:r>
              <a:rPr lang="pl-PL" dirty="0"/>
              <a:t>   1) ustał obowiązek udostępnienia nieruchomości - w przypadku określonym w art. 35 ust. 7 pkt 1;</a:t>
            </a:r>
          </a:p>
          <a:p>
            <a:pPr marL="0" indent="0">
              <a:buNone/>
            </a:pPr>
            <a:r>
              <a:rPr lang="pl-PL" dirty="0"/>
              <a:t>   2) powstała szkoda - w przypadku określonym w art. 35 ust. 7 pkt 2.</a:t>
            </a:r>
          </a:p>
          <a:p>
            <a:pPr marL="0" indent="0">
              <a:buNone/>
            </a:pPr>
            <a:r>
              <a:rPr lang="pl-PL" dirty="0"/>
              <a:t>2.  Odszkodowania, o których mowa w art. 35 ust. 4, 5 i 7, powinny odpowiadać wartości poniesionych szkód. Jeżeli wskutek tych zdarzeń zmniejszy się wartość nieruchomości, odszkodowanie powiększa się o kwotę odpowiadającą temu zmniejszeniu.</a:t>
            </a:r>
          </a:p>
          <a:p>
            <a:pPr marL="0" indent="0">
              <a:buNone/>
            </a:pPr>
            <a:r>
              <a:rPr lang="pl-PL" dirty="0"/>
              <a:t>(art. 36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794806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a:t>Specustawa mieszkaniowa -  </a:t>
            </a:r>
            <a:br>
              <a:rPr lang="pl-PL" sz="2400" b="1" dirty="0"/>
            </a:br>
            <a:r>
              <a:rPr lang="pl-PL" sz="2400" b="1" dirty="0"/>
              <a:t>Ograniczenia w korzystaniu z nieruchomości w związku z realizacją inwestycji mieszkaniowych oraz inwestycji towarzyszących</a:t>
            </a:r>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Odszkodowanie</a:t>
            </a:r>
            <a:endParaRPr lang="pl-PL" dirty="0"/>
          </a:p>
          <a:p>
            <a:pPr marL="0" indent="0">
              <a:buNone/>
            </a:pPr>
            <a:r>
              <a:rPr lang="pl-PL" dirty="0"/>
              <a:t>5.  Decyzja o odszkodowaniu, o którym mowa w art. 35 ust. 4 i 7, jest ostateczna. W terminie 6 miesięcy od dnia doręczenia decyzji o odszkodowaniu strona niezadowolona z wysokości odszkodowania może wnieść powództwo do sądu powszechnego przeciwko Skarbowi Państwa reprezentowanemu przez właściwy organ wydający decyzję o pozwoleniu na budowę. Wniesienie powództwa nie wstrzymuje wykonania decyzji. Sąd ustala wysokość należnego odszkodowania, orzekając jednocześnie o obowiązku dopłaty albo zwrotu odszkodowania, w stosunku do wysokości ustalonej w decyzji. Obowiązek dopłaty obciąża inwestora, a zwrot odszkodowania następuje na jego rzecz.</a:t>
            </a:r>
          </a:p>
          <a:p>
            <a:pPr marL="0" indent="0">
              <a:buNone/>
            </a:pPr>
            <a:r>
              <a:rPr lang="pl-PL" dirty="0"/>
              <a:t>(art. 36 ust. 5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901915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endParaRPr lang="pl-PL" sz="2400" b="1" dirty="0"/>
          </a:p>
        </p:txBody>
      </p:sp>
      <p:sp>
        <p:nvSpPr>
          <p:cNvPr id="3" name="Symbol zastępczy zawartości 2"/>
          <p:cNvSpPr>
            <a:spLocks noGrp="1"/>
          </p:cNvSpPr>
          <p:nvPr>
            <p:ph idx="1"/>
          </p:nvPr>
        </p:nvSpPr>
        <p:spPr>
          <a:xfrm>
            <a:off x="838200" y="1246909"/>
            <a:ext cx="10515600" cy="4930054"/>
          </a:xfrm>
        </p:spPr>
        <p:txBody>
          <a:bodyPr>
            <a:normAutofit/>
          </a:bodyPr>
          <a:lstStyle/>
          <a:p>
            <a:pPr marL="0" indent="0" algn="ctr">
              <a:buNone/>
            </a:pPr>
            <a:endParaRPr lang="pl-PL" sz="4400" b="1" dirty="0"/>
          </a:p>
          <a:p>
            <a:pPr marL="0" indent="0" algn="ctr">
              <a:buNone/>
            </a:pPr>
            <a:endParaRPr lang="pl-PL" sz="4400" b="1" dirty="0"/>
          </a:p>
          <a:p>
            <a:pPr marL="0" indent="0" algn="ctr">
              <a:buNone/>
            </a:pPr>
            <a:r>
              <a:rPr lang="pl-PL" sz="4400" b="1" dirty="0"/>
              <a:t>Dziękuję za uwagę </a:t>
            </a:r>
          </a:p>
        </p:txBody>
      </p:sp>
    </p:spTree>
    <p:extLst>
      <p:ext uri="{BB962C8B-B14F-4D97-AF65-F5344CB8AC3E}">
        <p14:creationId xmlns:p14="http://schemas.microsoft.com/office/powerpoint/2010/main" val="216754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Pojęcia w „specustawie mieszkaniowej”</a:t>
            </a:r>
            <a:endParaRPr lang="pl-PL" dirty="0"/>
          </a:p>
          <a:p>
            <a:pPr marL="0" indent="0">
              <a:buNone/>
            </a:pPr>
            <a:r>
              <a:rPr lang="pl-PL" dirty="0"/>
              <a:t>Użyte w ustawie określenia oznaczają:</a:t>
            </a:r>
          </a:p>
          <a:p>
            <a:pPr marL="0" indent="0">
              <a:buNone/>
            </a:pPr>
            <a:r>
              <a:rPr lang="pl-PL" b="1" dirty="0"/>
              <a:t>inwestycja towarzysząca </a:t>
            </a:r>
            <a:r>
              <a:rPr lang="pl-PL" dirty="0"/>
              <a:t>- inwestycję w zakresie budowy, zmiany sposobu użytkowania lub przebudowy: sieci uzbrojenia terenu, dróg publicznych, obiektów infrastruktury publicznego transportu zbiorowego, obiektów działalności kulturalnej, obiektów opieki nad dziećmi do lat 3, przedszkoli, szkół, placówek wsparcia dziennego, placówek opieki zdrowotnej, dziennych domów pomocy, obiektów służących działalności pożytku publicznego, obiektów sportu i rekreacji, terenów zieleni urządzonej, obiektów budowlanych przeznaczonych na działalność handlową lub usługową, o ile służą obsłudze mieszkańców budynków będących przedmiotem inwestycji mieszkaniowej.</a:t>
            </a:r>
          </a:p>
          <a:p>
            <a:pPr marL="0" indent="0">
              <a:buNone/>
            </a:pPr>
            <a:r>
              <a:rPr lang="pl-PL" dirty="0"/>
              <a:t>(art. 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65191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Powiązanie działalności handlowej i usługowej z inwestycją mieszkaniową</a:t>
            </a:r>
            <a:endParaRPr lang="pl-PL" dirty="0"/>
          </a:p>
          <a:p>
            <a:pPr marL="0" indent="0">
              <a:buNone/>
            </a:pPr>
            <a:r>
              <a:rPr lang="pl-PL" dirty="0"/>
              <a:t>Działalność handlową i usługową można realizować w ramach:</a:t>
            </a:r>
          </a:p>
          <a:p>
            <a:pPr marL="0" indent="0">
              <a:buNone/>
            </a:pPr>
            <a:r>
              <a:rPr lang="pl-PL" dirty="0"/>
              <a:t>1) wyodrębnionej części inwestycji mieszkaniowej oraz inwestycji towarzyszącej,</a:t>
            </a:r>
          </a:p>
          <a:p>
            <a:pPr marL="0" indent="0">
              <a:buNone/>
            </a:pPr>
            <a:r>
              <a:rPr lang="pl-PL" dirty="0"/>
              <a:t>2) samodzielnego obiektu budowlanego o powierzchni sprzedaży nie większej niż 2000 m2</a:t>
            </a:r>
          </a:p>
          <a:p>
            <a:pPr marL="0" indent="0">
              <a:buNone/>
            </a:pPr>
            <a:r>
              <a:rPr lang="pl-PL" dirty="0"/>
              <a:t>- pod warunkiem że powierzchnia użytkowa przeznaczona na działalność handlową lub usługową nie przekroczy 20% powierzchni użytkowej mieszkań.</a:t>
            </a:r>
          </a:p>
          <a:p>
            <a:pPr marL="0" indent="0">
              <a:buNone/>
            </a:pPr>
            <a:r>
              <a:rPr lang="pl-PL" dirty="0"/>
              <a:t>(art. 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4136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a:t>Specustawa mieszkaniowa </a:t>
            </a:r>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endParaRPr lang="pl-PL" sz="5400" b="1" dirty="0"/>
          </a:p>
          <a:p>
            <a:pPr marL="0" indent="0" algn="ctr">
              <a:buNone/>
            </a:pPr>
            <a:r>
              <a:rPr lang="pl-PL" sz="5400" b="1" dirty="0"/>
              <a:t>Procedura lokalizacji </a:t>
            </a:r>
          </a:p>
          <a:p>
            <a:pPr marL="0" indent="0" algn="ctr">
              <a:buNone/>
            </a:pPr>
            <a:r>
              <a:rPr lang="pl-PL" sz="5400" b="1" dirty="0"/>
              <a:t>inwestycji mieszkaniowych</a:t>
            </a:r>
            <a:endParaRPr lang="pl-PL" sz="5400" dirty="0"/>
          </a:p>
          <a:p>
            <a:pPr marL="0" indent="0">
              <a:buNone/>
            </a:pPr>
            <a:endParaRPr lang="pl-PL" dirty="0"/>
          </a:p>
        </p:txBody>
      </p:sp>
    </p:spTree>
    <p:extLst>
      <p:ext uri="{BB962C8B-B14F-4D97-AF65-F5344CB8AC3E}">
        <p14:creationId xmlns:p14="http://schemas.microsoft.com/office/powerpoint/2010/main" val="995255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buNone/>
            </a:pPr>
            <a:r>
              <a:rPr lang="pl-PL" dirty="0"/>
              <a:t>Przygotowanie do realizacji inwestycji mieszkaniowej obejmuje sporządzenie koncepcji urbanistyczno-architektonicznej, uzasadniającej rozwiązania funkcjonalno-przestrzenne inwestycji mieszkaniowej, z uwzględnieniem charakteru zabudowy miejscowości i okolicy, w której inwestycja mieszkaniowa ma być zlokalizowana.</a:t>
            </a:r>
          </a:p>
          <a:p>
            <a:pPr marL="0" indent="0">
              <a:buNone/>
            </a:pPr>
            <a:r>
              <a:rPr lang="pl-PL" dirty="0"/>
              <a:t>Koncepcja urbanistyczno-architektoniczna, o której mowa w ust. 1, zawiera w szczególności informacje w zakresie:</a:t>
            </a:r>
          </a:p>
          <a:p>
            <a:pPr marL="0" indent="0">
              <a:buNone/>
            </a:pPr>
            <a:r>
              <a:rPr lang="pl-PL" dirty="0"/>
              <a:t>1) struktury funkcjonalnej zabudowy i zagospodarowania terenu, w szczególności określenie podstawowych funkcji zabudowy i zagospodarowania terenu;</a:t>
            </a:r>
          </a:p>
          <a:p>
            <a:pPr marL="0" indent="0">
              <a:buNone/>
            </a:pPr>
            <a:r>
              <a:rPr lang="pl-PL" dirty="0"/>
              <a:t>2) układu urbanistycznego zespołów zabudowy i kompozycji architektonicznej obiektów o funkcji podstawowej;</a:t>
            </a:r>
          </a:p>
          <a:p>
            <a:pPr marL="0" indent="0">
              <a:buNone/>
            </a:pPr>
            <a:r>
              <a:rPr lang="pl-PL" dirty="0"/>
              <a:t>3) przebiegu głównych elementów sieci uzbrojenia terenu oraz dróg publicznych i wewnętrznych niezbędnych dla obsługi proponowanej zabudowy i zagospodarowania terenu;</a:t>
            </a:r>
          </a:p>
          <a:p>
            <a:pPr marL="0" indent="0">
              <a:buNone/>
            </a:pPr>
            <a:r>
              <a:rPr lang="pl-PL" dirty="0"/>
              <a:t>4) etapów realizacji proponowanej zabudowy i zagospodarowania terenu;</a:t>
            </a:r>
          </a:p>
          <a:p>
            <a:pPr marL="0" indent="0">
              <a:buNone/>
            </a:pPr>
            <a:r>
              <a:rPr lang="pl-PL" dirty="0"/>
              <a:t>5) powiązania przestrzennego planowanej inwestycji z terenami otaczającymi.</a:t>
            </a:r>
          </a:p>
          <a:p>
            <a:pPr marL="0" indent="0">
              <a:buNone/>
            </a:pPr>
            <a:r>
              <a:rPr lang="pl-PL" dirty="0"/>
              <a:t>(art. 6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773185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br>
              <a:rPr lang="pl-PL" sz="2400" kern="150" dirty="0">
                <a:effectLst/>
                <a:latin typeface="Liberation Serif"/>
                <a:ea typeface="SimSun" panose="02010600030101010101" pitchFamily="2" charset="-122"/>
                <a:cs typeface="Mangal"/>
              </a:rPr>
            </a:br>
            <a:r>
              <a:rPr lang="pl-PL" sz="2400" b="1" dirty="0">
                <a:latin typeface="Cambria" panose="02040503050406030204" pitchFamily="18" charset="0"/>
                <a:ea typeface="Cambria" panose="02040503050406030204" pitchFamily="18" charset="0"/>
              </a:rPr>
              <a:t>Specustawa mieszkaniowa – </a:t>
            </a:r>
            <a:br>
              <a:rPr lang="pl-PL" sz="2400" b="1" dirty="0">
                <a:latin typeface="Cambria" panose="02040503050406030204" pitchFamily="18" charset="0"/>
                <a:ea typeface="Cambria" panose="02040503050406030204" pitchFamily="18" charset="0"/>
              </a:rPr>
            </a:br>
            <a:r>
              <a:rPr lang="pl-PL" sz="2400" b="1" kern="150" dirty="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Do koncepcji urbanistyczno-architektonicznej, o której mowa w ust. 1, załącza się wizualizację proponowanej zabudowy i zagospodarowania terenu sporządzoną w sposób umożliwiający zapoznanie się z nią osobom nieposiadającym wiedzy specjalistycznej.</a:t>
            </a:r>
            <a:endParaRPr lang="pl-PL" kern="150" dirty="0">
              <a:latin typeface="Liberation Serif"/>
              <a:ea typeface="SimSun" panose="02010600030101010101" pitchFamily="2" charset="-122"/>
              <a:cs typeface="Mangal"/>
            </a:endParaRPr>
          </a:p>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Koncepcję urbanistyczno-architektoniczną, o której mowa w ust. 1, sporządza osoba, o której mowa w art. 5 ustawy z dnia 27 marca 2003 r. o planowaniu i zagospodarowaniu przestrzennym, lub osoba wpisana na listę izby samorządu zawodowego architektów posiadająca uprawnienia budowlane do projektowania bez ograniczeń w specjalności architektonicznej lub uprawnienia budowlane do projektowania i kierowania robotami budowlanymi bez ograniczeń w specjalności architektonicznej.</a:t>
            </a:r>
            <a:endParaRPr lang="pl-PL" kern="150" dirty="0">
              <a:latin typeface="Liberation Serif"/>
              <a:ea typeface="SimSun" panose="02010600030101010101" pitchFamily="2" charset="-122"/>
              <a:cs typeface="Mangal"/>
            </a:endParaRPr>
          </a:p>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(art. 6 ust. 3-4 </a:t>
            </a:r>
            <a:r>
              <a:rPr lang="pl-PL" kern="150" dirty="0" err="1">
                <a:latin typeface="Cambria" panose="02040503050406030204" pitchFamily="18" charset="0"/>
                <a:ea typeface="SimSun" panose="02010600030101010101" pitchFamily="2" charset="-122"/>
                <a:cs typeface="Mangal"/>
              </a:rPr>
              <a:t>u.i.m</a:t>
            </a:r>
            <a:r>
              <a:rPr lang="pl-PL" kern="150" dirty="0">
                <a:latin typeface="Cambria" panose="02040503050406030204" pitchFamily="18" charset="0"/>
                <a:ea typeface="SimSun" panose="02010600030101010101" pitchFamily="2" charset="-122"/>
                <a:cs typeface="Mangal"/>
              </a:rPr>
              <a:t>.)</a:t>
            </a:r>
            <a:endParaRPr lang="pl-PL" kern="150" dirty="0">
              <a:latin typeface="Liberation Serif"/>
              <a:ea typeface="SimSun" panose="02010600030101010101" pitchFamily="2" charset="-122"/>
              <a:cs typeface="Mangal"/>
            </a:endParaRPr>
          </a:p>
          <a:p>
            <a:pPr marL="0" indent="0">
              <a:buNone/>
            </a:pPr>
            <a:endParaRPr lang="pl-PL" dirty="0"/>
          </a:p>
        </p:txBody>
      </p:sp>
    </p:spTree>
    <p:extLst>
      <p:ext uri="{BB962C8B-B14F-4D97-AF65-F5344CB8AC3E}">
        <p14:creationId xmlns:p14="http://schemas.microsoft.com/office/powerpoint/2010/main" val="401967941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5286</Words>
  <Application>Microsoft Office PowerPoint</Application>
  <PresentationFormat>Panoramiczny</PresentationFormat>
  <Paragraphs>263</Paragraphs>
  <Slides>44</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44</vt:i4>
      </vt:variant>
    </vt:vector>
  </HeadingPairs>
  <TitlesOfParts>
    <vt:vector size="52" baseType="lpstr">
      <vt:lpstr>SimSun</vt:lpstr>
      <vt:lpstr>Arial</vt:lpstr>
      <vt:lpstr>Calibri</vt:lpstr>
      <vt:lpstr>Calibri Light</vt:lpstr>
      <vt:lpstr>Cambria</vt:lpstr>
      <vt:lpstr>Liberation Serif</vt:lpstr>
      <vt:lpstr>Mangal</vt:lpstr>
      <vt:lpstr>Motyw pakietu Office</vt:lpstr>
      <vt:lpstr>USTAWA z dnia 5 lipca 2018 r. o ułatwieniach w przygotowaniu i realizacji inwestycji mieszkaniowych oraz inwestycji towarzyszących</vt:lpstr>
      <vt:lpstr>Specustawa mieszkaniowa </vt:lpstr>
      <vt:lpstr>Specustawa mieszkaniowa </vt:lpstr>
      <vt:lpstr>Specustawa mieszkaniowa </vt:lpstr>
      <vt:lpstr>Specustawa mieszkaniowa </vt:lpstr>
      <vt:lpstr>Specustawa mieszkaniowa </vt:lpstr>
      <vt:lpstr>Specustawa mieszkaniowa </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Specustawa mieszkaniowa </vt:lpstr>
      <vt:lpstr>Specustawa mieszkaniowa   Standardy lokalizacji i realizacji inwestycji mieszkaniowych</vt:lpstr>
      <vt:lpstr>Specustawa mieszkaniowa   Standardy lokalizacji i realizacji inwestycji mieszkaniowych</vt:lpstr>
      <vt:lpstr>Specustawa mieszkaniowa   Standardy lokalizacji i realizacji inwestycji mieszkaniowych</vt:lpstr>
      <vt:lpstr>Specustawa mieszkaniowa  </vt:lpstr>
      <vt:lpstr>Specustawa mieszkaniowa –  Procedura lokalizacji inwestycji towarzyszącej</vt:lpstr>
      <vt:lpstr>Specustawa mieszkaniowa –  Procedura lokalizacji inwestycji towarzyszącej</vt:lpstr>
      <vt:lpstr>Specustawa mieszkaniowa –  Procedura lokalizacji inwestycji towarzyszącej</vt:lpstr>
      <vt:lpstr>Specustawa mieszkaniowa –  Procedura lokalizacji inwestycji towarzyszącej</vt:lpstr>
      <vt:lpstr>Specustawa mieszkaniowa –  Procedura lokalizacji inwestycji towarzyszącej</vt:lpstr>
      <vt:lpstr>Specustawa mieszkaniowa </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vt:lpstr>
      <vt:lpstr>Specustawa mieszkaniowa -   Ograniczenia w korzystaniu z nieruchomości w związku z realizacją inwestycji mieszkaniowych oraz inwestycji towarzyszących</vt:lpstr>
      <vt:lpstr>Specustawa mieszkaniowa -   Ograniczenia w korzystaniu z nieruchomości w związku z realizacją inwestycji mieszkaniowych oraz inwestycji towarzyszących</vt:lpstr>
      <vt:lpstr>Specustawa mieszkaniowa -   Ograniczenia w korzystaniu z nieruchomości w związku z realizacją inwestycji mieszkaniowych oraz inwestycji towarzyszących</vt:lpstr>
      <vt:lpstr>Specustawa mieszkaniowa -   Ograniczenia w korzystaniu z nieruchomości w związku z realizacją inwestycji mieszkaniowych oraz inwestycji towarzyszących</vt:lpstr>
      <vt:lpstr>Prezentacja programu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USTAWA z dnia 5 lipca 2018 r. o ułatwieniach w przygotowaniu i realizacji inwestycji mieszkaniowych oraz inwestycji towarzyszących</dc:title>
  <dc:creator>Maciej</dc:creator>
  <cp:lastModifiedBy>Maciej Błażewski</cp:lastModifiedBy>
  <cp:revision>3</cp:revision>
  <dcterms:created xsi:type="dcterms:W3CDTF">2019-12-02T21:37:05Z</dcterms:created>
  <dcterms:modified xsi:type="dcterms:W3CDTF">2022-08-31T10:37:48Z</dcterms:modified>
</cp:coreProperties>
</file>