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1" r:id="rId6"/>
    <p:sldId id="260" r:id="rId7"/>
    <p:sldId id="269" r:id="rId8"/>
    <p:sldId id="268" r:id="rId9"/>
    <p:sldId id="267" r:id="rId10"/>
    <p:sldId id="266" r:id="rId11"/>
    <p:sldId id="273" r:id="rId12"/>
    <p:sldId id="272" r:id="rId13"/>
    <p:sldId id="271" r:id="rId14"/>
    <p:sldId id="270" r:id="rId15"/>
    <p:sldId id="276" r:id="rId16"/>
    <p:sldId id="265" r:id="rId17"/>
    <p:sldId id="264" r:id="rId18"/>
    <p:sldId id="280" r:id="rId19"/>
    <p:sldId id="284" r:id="rId20"/>
    <p:sldId id="283" r:id="rId21"/>
    <p:sldId id="282" r:id="rId22"/>
    <p:sldId id="279" r:id="rId23"/>
    <p:sldId id="285" r:id="rId24"/>
    <p:sldId id="278" r:id="rId25"/>
    <p:sldId id="277" r:id="rId26"/>
    <p:sldId id="289" r:id="rId27"/>
    <p:sldId id="288" r:id="rId28"/>
    <p:sldId id="287" r:id="rId29"/>
    <p:sldId id="292" r:id="rId30"/>
    <p:sldId id="291" r:id="rId31"/>
    <p:sldId id="259" r:id="rId32"/>
    <p:sldId id="296" r:id="rId33"/>
    <p:sldId id="295" r:id="rId34"/>
    <p:sldId id="294" r:id="rId35"/>
    <p:sldId id="299" r:id="rId36"/>
    <p:sldId id="302" r:id="rId37"/>
    <p:sldId id="301" r:id="rId38"/>
    <p:sldId id="300" r:id="rId39"/>
    <p:sldId id="298" r:id="rId40"/>
    <p:sldId id="305" r:id="rId41"/>
    <p:sldId id="304" r:id="rId42"/>
    <p:sldId id="307" r:id="rId43"/>
    <p:sldId id="306" r:id="rId44"/>
    <p:sldId id="303" r:id="rId45"/>
    <p:sldId id="308" r:id="rId4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27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819395-C6DA-4EB0-84CB-1B01B24FFE8E}"/>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54966A8B-FA16-44E1-B004-8032ED4C76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D9A38432-50FF-4859-AFC6-11AFDD7D86E8}"/>
              </a:ext>
            </a:extLst>
          </p:cNvPr>
          <p:cNvSpPr>
            <a:spLocks noGrp="1"/>
          </p:cNvSpPr>
          <p:nvPr>
            <p:ph type="dt" sz="half" idx="10"/>
          </p:nvPr>
        </p:nvSpPr>
        <p:spPr/>
        <p:txBody>
          <a:bodyPr/>
          <a:lstStyle/>
          <a:p>
            <a:fld id="{08197FB8-CC6F-4A90-9CE9-0E391A81DD52}" type="datetimeFigureOut">
              <a:rPr lang="pl-PL" smtClean="0"/>
              <a:t>31.08.2022</a:t>
            </a:fld>
            <a:endParaRPr lang="pl-PL"/>
          </a:p>
        </p:txBody>
      </p:sp>
      <p:sp>
        <p:nvSpPr>
          <p:cNvPr id="5" name="Symbol zastępczy stopki 4">
            <a:extLst>
              <a:ext uri="{FF2B5EF4-FFF2-40B4-BE49-F238E27FC236}">
                <a16:creationId xmlns:a16="http://schemas.microsoft.com/office/drawing/2014/main" id="{398612E1-5C57-4A03-A284-0B4271AE825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E7F8A10-0F97-4CDA-8E2F-FE0163D1F0B0}"/>
              </a:ext>
            </a:extLst>
          </p:cNvPr>
          <p:cNvSpPr>
            <a:spLocks noGrp="1"/>
          </p:cNvSpPr>
          <p:nvPr>
            <p:ph type="sldNum" sz="quarter" idx="12"/>
          </p:nvPr>
        </p:nvSpPr>
        <p:spPr/>
        <p:txBody>
          <a:bodyPr/>
          <a:lstStyle/>
          <a:p>
            <a:fld id="{9393C571-D086-4AF4-A093-B5761E408E87}" type="slidenum">
              <a:rPr lang="pl-PL" smtClean="0"/>
              <a:t>‹#›</a:t>
            </a:fld>
            <a:endParaRPr lang="pl-PL"/>
          </a:p>
        </p:txBody>
      </p:sp>
    </p:spTree>
    <p:extLst>
      <p:ext uri="{BB962C8B-B14F-4D97-AF65-F5344CB8AC3E}">
        <p14:creationId xmlns:p14="http://schemas.microsoft.com/office/powerpoint/2010/main" val="906525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DE1657-4887-4EF1-B2A3-706C5C2B4F6A}"/>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9390F946-09FF-4822-B4FF-31006B5D06FF}"/>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A7E0F50-0D36-4BA5-A1D1-A0852C938BDC}"/>
              </a:ext>
            </a:extLst>
          </p:cNvPr>
          <p:cNvSpPr>
            <a:spLocks noGrp="1"/>
          </p:cNvSpPr>
          <p:nvPr>
            <p:ph type="dt" sz="half" idx="10"/>
          </p:nvPr>
        </p:nvSpPr>
        <p:spPr/>
        <p:txBody>
          <a:bodyPr/>
          <a:lstStyle/>
          <a:p>
            <a:fld id="{08197FB8-CC6F-4A90-9CE9-0E391A81DD52}" type="datetimeFigureOut">
              <a:rPr lang="pl-PL" smtClean="0"/>
              <a:t>31.08.2022</a:t>
            </a:fld>
            <a:endParaRPr lang="pl-PL"/>
          </a:p>
        </p:txBody>
      </p:sp>
      <p:sp>
        <p:nvSpPr>
          <p:cNvPr id="5" name="Symbol zastępczy stopki 4">
            <a:extLst>
              <a:ext uri="{FF2B5EF4-FFF2-40B4-BE49-F238E27FC236}">
                <a16:creationId xmlns:a16="http://schemas.microsoft.com/office/drawing/2014/main" id="{026161B4-C7AD-4B27-9CC0-ABE326E4BBD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6F3E64A-650E-4C34-8F95-418C7BB466A6}"/>
              </a:ext>
            </a:extLst>
          </p:cNvPr>
          <p:cNvSpPr>
            <a:spLocks noGrp="1"/>
          </p:cNvSpPr>
          <p:nvPr>
            <p:ph type="sldNum" sz="quarter" idx="12"/>
          </p:nvPr>
        </p:nvSpPr>
        <p:spPr/>
        <p:txBody>
          <a:bodyPr/>
          <a:lstStyle/>
          <a:p>
            <a:fld id="{9393C571-D086-4AF4-A093-B5761E408E87}" type="slidenum">
              <a:rPr lang="pl-PL" smtClean="0"/>
              <a:t>‹#›</a:t>
            </a:fld>
            <a:endParaRPr lang="pl-PL"/>
          </a:p>
        </p:txBody>
      </p:sp>
    </p:spTree>
    <p:extLst>
      <p:ext uri="{BB962C8B-B14F-4D97-AF65-F5344CB8AC3E}">
        <p14:creationId xmlns:p14="http://schemas.microsoft.com/office/powerpoint/2010/main" val="4243751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8B1B09E5-6531-4837-9FC9-02E6441032CD}"/>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195310E5-7520-4770-BA88-FEA2D762B096}"/>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7BA9E77-3F96-4DB2-A726-C2E0C46F100F}"/>
              </a:ext>
            </a:extLst>
          </p:cNvPr>
          <p:cNvSpPr>
            <a:spLocks noGrp="1"/>
          </p:cNvSpPr>
          <p:nvPr>
            <p:ph type="dt" sz="half" idx="10"/>
          </p:nvPr>
        </p:nvSpPr>
        <p:spPr/>
        <p:txBody>
          <a:bodyPr/>
          <a:lstStyle/>
          <a:p>
            <a:fld id="{08197FB8-CC6F-4A90-9CE9-0E391A81DD52}" type="datetimeFigureOut">
              <a:rPr lang="pl-PL" smtClean="0"/>
              <a:t>31.08.2022</a:t>
            </a:fld>
            <a:endParaRPr lang="pl-PL"/>
          </a:p>
        </p:txBody>
      </p:sp>
      <p:sp>
        <p:nvSpPr>
          <p:cNvPr id="5" name="Symbol zastępczy stopki 4">
            <a:extLst>
              <a:ext uri="{FF2B5EF4-FFF2-40B4-BE49-F238E27FC236}">
                <a16:creationId xmlns:a16="http://schemas.microsoft.com/office/drawing/2014/main" id="{7D952C66-415F-4064-B00D-90948E835D1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9C7B0B2-C002-4D59-81A9-05E8FEF22B74}"/>
              </a:ext>
            </a:extLst>
          </p:cNvPr>
          <p:cNvSpPr>
            <a:spLocks noGrp="1"/>
          </p:cNvSpPr>
          <p:nvPr>
            <p:ph type="sldNum" sz="quarter" idx="12"/>
          </p:nvPr>
        </p:nvSpPr>
        <p:spPr/>
        <p:txBody>
          <a:bodyPr/>
          <a:lstStyle/>
          <a:p>
            <a:fld id="{9393C571-D086-4AF4-A093-B5761E408E87}" type="slidenum">
              <a:rPr lang="pl-PL" smtClean="0"/>
              <a:t>‹#›</a:t>
            </a:fld>
            <a:endParaRPr lang="pl-PL"/>
          </a:p>
        </p:txBody>
      </p:sp>
    </p:spTree>
    <p:extLst>
      <p:ext uri="{BB962C8B-B14F-4D97-AF65-F5344CB8AC3E}">
        <p14:creationId xmlns:p14="http://schemas.microsoft.com/office/powerpoint/2010/main" val="210992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11CB99-9303-41DC-9277-E2644A4670D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E6799A4-82DF-422F-94F8-27938A044CB8}"/>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77ACA05-D006-4CCC-97AA-0310C37A76AD}"/>
              </a:ext>
            </a:extLst>
          </p:cNvPr>
          <p:cNvSpPr>
            <a:spLocks noGrp="1"/>
          </p:cNvSpPr>
          <p:nvPr>
            <p:ph type="dt" sz="half" idx="10"/>
          </p:nvPr>
        </p:nvSpPr>
        <p:spPr/>
        <p:txBody>
          <a:bodyPr/>
          <a:lstStyle/>
          <a:p>
            <a:fld id="{08197FB8-CC6F-4A90-9CE9-0E391A81DD52}" type="datetimeFigureOut">
              <a:rPr lang="pl-PL" smtClean="0"/>
              <a:t>31.08.2022</a:t>
            </a:fld>
            <a:endParaRPr lang="pl-PL"/>
          </a:p>
        </p:txBody>
      </p:sp>
      <p:sp>
        <p:nvSpPr>
          <p:cNvPr id="5" name="Symbol zastępczy stopki 4">
            <a:extLst>
              <a:ext uri="{FF2B5EF4-FFF2-40B4-BE49-F238E27FC236}">
                <a16:creationId xmlns:a16="http://schemas.microsoft.com/office/drawing/2014/main" id="{FA695A4C-4370-4AE7-9A99-7225813B3A1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9904040-66E6-4AD9-B34D-80623B4A04B5}"/>
              </a:ext>
            </a:extLst>
          </p:cNvPr>
          <p:cNvSpPr>
            <a:spLocks noGrp="1"/>
          </p:cNvSpPr>
          <p:nvPr>
            <p:ph type="sldNum" sz="quarter" idx="12"/>
          </p:nvPr>
        </p:nvSpPr>
        <p:spPr/>
        <p:txBody>
          <a:bodyPr/>
          <a:lstStyle/>
          <a:p>
            <a:fld id="{9393C571-D086-4AF4-A093-B5761E408E87}" type="slidenum">
              <a:rPr lang="pl-PL" smtClean="0"/>
              <a:t>‹#›</a:t>
            </a:fld>
            <a:endParaRPr lang="pl-PL"/>
          </a:p>
        </p:txBody>
      </p:sp>
    </p:spTree>
    <p:extLst>
      <p:ext uri="{BB962C8B-B14F-4D97-AF65-F5344CB8AC3E}">
        <p14:creationId xmlns:p14="http://schemas.microsoft.com/office/powerpoint/2010/main" val="3436419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8960B1-CD30-41CA-B1E7-301A2447A8DA}"/>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87993E03-D896-4B16-B784-6E17667E1A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DAE5D6D8-A021-4710-92B3-0DB7BD1C855A}"/>
              </a:ext>
            </a:extLst>
          </p:cNvPr>
          <p:cNvSpPr>
            <a:spLocks noGrp="1"/>
          </p:cNvSpPr>
          <p:nvPr>
            <p:ph type="dt" sz="half" idx="10"/>
          </p:nvPr>
        </p:nvSpPr>
        <p:spPr/>
        <p:txBody>
          <a:bodyPr/>
          <a:lstStyle/>
          <a:p>
            <a:fld id="{08197FB8-CC6F-4A90-9CE9-0E391A81DD52}" type="datetimeFigureOut">
              <a:rPr lang="pl-PL" smtClean="0"/>
              <a:t>31.08.2022</a:t>
            </a:fld>
            <a:endParaRPr lang="pl-PL"/>
          </a:p>
        </p:txBody>
      </p:sp>
      <p:sp>
        <p:nvSpPr>
          <p:cNvPr id="5" name="Symbol zastępczy stopki 4">
            <a:extLst>
              <a:ext uri="{FF2B5EF4-FFF2-40B4-BE49-F238E27FC236}">
                <a16:creationId xmlns:a16="http://schemas.microsoft.com/office/drawing/2014/main" id="{CE61BABC-7C10-4A85-BE2C-8A12FF2A939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CD76AEC-340D-4204-8A9C-56F841C14828}"/>
              </a:ext>
            </a:extLst>
          </p:cNvPr>
          <p:cNvSpPr>
            <a:spLocks noGrp="1"/>
          </p:cNvSpPr>
          <p:nvPr>
            <p:ph type="sldNum" sz="quarter" idx="12"/>
          </p:nvPr>
        </p:nvSpPr>
        <p:spPr/>
        <p:txBody>
          <a:bodyPr/>
          <a:lstStyle/>
          <a:p>
            <a:fld id="{9393C571-D086-4AF4-A093-B5761E408E87}" type="slidenum">
              <a:rPr lang="pl-PL" smtClean="0"/>
              <a:t>‹#›</a:t>
            </a:fld>
            <a:endParaRPr lang="pl-PL"/>
          </a:p>
        </p:txBody>
      </p:sp>
    </p:spTree>
    <p:extLst>
      <p:ext uri="{BB962C8B-B14F-4D97-AF65-F5344CB8AC3E}">
        <p14:creationId xmlns:p14="http://schemas.microsoft.com/office/powerpoint/2010/main" val="2209136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7C1780-E163-400C-A2AB-F183C65B866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21BE1E9F-C710-45CE-9E01-F5A11A33968D}"/>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CE1CA2C9-A310-49E9-91CD-78C3787FB79B}"/>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E1C16F3D-99BB-4506-B875-43DF902DE7BF}"/>
              </a:ext>
            </a:extLst>
          </p:cNvPr>
          <p:cNvSpPr>
            <a:spLocks noGrp="1"/>
          </p:cNvSpPr>
          <p:nvPr>
            <p:ph type="dt" sz="half" idx="10"/>
          </p:nvPr>
        </p:nvSpPr>
        <p:spPr/>
        <p:txBody>
          <a:bodyPr/>
          <a:lstStyle/>
          <a:p>
            <a:fld id="{08197FB8-CC6F-4A90-9CE9-0E391A81DD52}" type="datetimeFigureOut">
              <a:rPr lang="pl-PL" smtClean="0"/>
              <a:t>31.08.2022</a:t>
            </a:fld>
            <a:endParaRPr lang="pl-PL"/>
          </a:p>
        </p:txBody>
      </p:sp>
      <p:sp>
        <p:nvSpPr>
          <p:cNvPr id="6" name="Symbol zastępczy stopki 5">
            <a:extLst>
              <a:ext uri="{FF2B5EF4-FFF2-40B4-BE49-F238E27FC236}">
                <a16:creationId xmlns:a16="http://schemas.microsoft.com/office/drawing/2014/main" id="{0EC17DB0-D92B-4B1D-A570-714F3E469B52}"/>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72A5C81B-8A69-4110-827D-0738664BD97A}"/>
              </a:ext>
            </a:extLst>
          </p:cNvPr>
          <p:cNvSpPr>
            <a:spLocks noGrp="1"/>
          </p:cNvSpPr>
          <p:nvPr>
            <p:ph type="sldNum" sz="quarter" idx="12"/>
          </p:nvPr>
        </p:nvSpPr>
        <p:spPr/>
        <p:txBody>
          <a:bodyPr/>
          <a:lstStyle/>
          <a:p>
            <a:fld id="{9393C571-D086-4AF4-A093-B5761E408E87}" type="slidenum">
              <a:rPr lang="pl-PL" smtClean="0"/>
              <a:t>‹#›</a:t>
            </a:fld>
            <a:endParaRPr lang="pl-PL"/>
          </a:p>
        </p:txBody>
      </p:sp>
    </p:spTree>
    <p:extLst>
      <p:ext uri="{BB962C8B-B14F-4D97-AF65-F5344CB8AC3E}">
        <p14:creationId xmlns:p14="http://schemas.microsoft.com/office/powerpoint/2010/main" val="3308379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5A94B8-37F8-45C0-8EA1-27C620E6876C}"/>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B202C349-505A-4971-9C40-59BD48FCE5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D6714655-870A-4DC0-88D2-63F85BD07B9D}"/>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5DB583D2-9DC4-44EF-BED9-5BB374FA91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13E56ADD-DB76-4924-8FFA-8CC4E7C8F56D}"/>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BEA69487-8444-4D42-A0E0-0C6AD1300CBB}"/>
              </a:ext>
            </a:extLst>
          </p:cNvPr>
          <p:cNvSpPr>
            <a:spLocks noGrp="1"/>
          </p:cNvSpPr>
          <p:nvPr>
            <p:ph type="dt" sz="half" idx="10"/>
          </p:nvPr>
        </p:nvSpPr>
        <p:spPr/>
        <p:txBody>
          <a:bodyPr/>
          <a:lstStyle/>
          <a:p>
            <a:fld id="{08197FB8-CC6F-4A90-9CE9-0E391A81DD52}" type="datetimeFigureOut">
              <a:rPr lang="pl-PL" smtClean="0"/>
              <a:t>31.08.2022</a:t>
            </a:fld>
            <a:endParaRPr lang="pl-PL"/>
          </a:p>
        </p:txBody>
      </p:sp>
      <p:sp>
        <p:nvSpPr>
          <p:cNvPr id="8" name="Symbol zastępczy stopki 7">
            <a:extLst>
              <a:ext uri="{FF2B5EF4-FFF2-40B4-BE49-F238E27FC236}">
                <a16:creationId xmlns:a16="http://schemas.microsoft.com/office/drawing/2014/main" id="{AAB9D90D-CBDA-4CA1-9B29-A3FD83DB6570}"/>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84324722-B1E1-4ED1-AB26-7B4CDF75814E}"/>
              </a:ext>
            </a:extLst>
          </p:cNvPr>
          <p:cNvSpPr>
            <a:spLocks noGrp="1"/>
          </p:cNvSpPr>
          <p:nvPr>
            <p:ph type="sldNum" sz="quarter" idx="12"/>
          </p:nvPr>
        </p:nvSpPr>
        <p:spPr/>
        <p:txBody>
          <a:bodyPr/>
          <a:lstStyle/>
          <a:p>
            <a:fld id="{9393C571-D086-4AF4-A093-B5761E408E87}" type="slidenum">
              <a:rPr lang="pl-PL" smtClean="0"/>
              <a:t>‹#›</a:t>
            </a:fld>
            <a:endParaRPr lang="pl-PL"/>
          </a:p>
        </p:txBody>
      </p:sp>
    </p:spTree>
    <p:extLst>
      <p:ext uri="{BB962C8B-B14F-4D97-AF65-F5344CB8AC3E}">
        <p14:creationId xmlns:p14="http://schemas.microsoft.com/office/powerpoint/2010/main" val="371700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90358E-DF9C-45E8-9841-F5F48ABDF434}"/>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47525A76-6602-4559-96E3-836AD5532A38}"/>
              </a:ext>
            </a:extLst>
          </p:cNvPr>
          <p:cNvSpPr>
            <a:spLocks noGrp="1"/>
          </p:cNvSpPr>
          <p:nvPr>
            <p:ph type="dt" sz="half" idx="10"/>
          </p:nvPr>
        </p:nvSpPr>
        <p:spPr/>
        <p:txBody>
          <a:bodyPr/>
          <a:lstStyle/>
          <a:p>
            <a:fld id="{08197FB8-CC6F-4A90-9CE9-0E391A81DD52}" type="datetimeFigureOut">
              <a:rPr lang="pl-PL" smtClean="0"/>
              <a:t>31.08.2022</a:t>
            </a:fld>
            <a:endParaRPr lang="pl-PL"/>
          </a:p>
        </p:txBody>
      </p:sp>
      <p:sp>
        <p:nvSpPr>
          <p:cNvPr id="4" name="Symbol zastępczy stopki 3">
            <a:extLst>
              <a:ext uri="{FF2B5EF4-FFF2-40B4-BE49-F238E27FC236}">
                <a16:creationId xmlns:a16="http://schemas.microsoft.com/office/drawing/2014/main" id="{2901A9BD-20EC-4DD8-8753-47C5095EFDEA}"/>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83BD59C2-DE57-4AFC-8419-5C989D73F36F}"/>
              </a:ext>
            </a:extLst>
          </p:cNvPr>
          <p:cNvSpPr>
            <a:spLocks noGrp="1"/>
          </p:cNvSpPr>
          <p:nvPr>
            <p:ph type="sldNum" sz="quarter" idx="12"/>
          </p:nvPr>
        </p:nvSpPr>
        <p:spPr/>
        <p:txBody>
          <a:bodyPr/>
          <a:lstStyle/>
          <a:p>
            <a:fld id="{9393C571-D086-4AF4-A093-B5761E408E87}" type="slidenum">
              <a:rPr lang="pl-PL" smtClean="0"/>
              <a:t>‹#›</a:t>
            </a:fld>
            <a:endParaRPr lang="pl-PL"/>
          </a:p>
        </p:txBody>
      </p:sp>
    </p:spTree>
    <p:extLst>
      <p:ext uri="{BB962C8B-B14F-4D97-AF65-F5344CB8AC3E}">
        <p14:creationId xmlns:p14="http://schemas.microsoft.com/office/powerpoint/2010/main" val="3709886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26D9A6CA-D88A-46E5-ACB7-CDB4BEA26F71}"/>
              </a:ext>
            </a:extLst>
          </p:cNvPr>
          <p:cNvSpPr>
            <a:spLocks noGrp="1"/>
          </p:cNvSpPr>
          <p:nvPr>
            <p:ph type="dt" sz="half" idx="10"/>
          </p:nvPr>
        </p:nvSpPr>
        <p:spPr/>
        <p:txBody>
          <a:bodyPr/>
          <a:lstStyle/>
          <a:p>
            <a:fld id="{08197FB8-CC6F-4A90-9CE9-0E391A81DD52}" type="datetimeFigureOut">
              <a:rPr lang="pl-PL" smtClean="0"/>
              <a:t>31.08.2022</a:t>
            </a:fld>
            <a:endParaRPr lang="pl-PL"/>
          </a:p>
        </p:txBody>
      </p:sp>
      <p:sp>
        <p:nvSpPr>
          <p:cNvPr id="3" name="Symbol zastępczy stopki 2">
            <a:extLst>
              <a:ext uri="{FF2B5EF4-FFF2-40B4-BE49-F238E27FC236}">
                <a16:creationId xmlns:a16="http://schemas.microsoft.com/office/drawing/2014/main" id="{A856EED2-E12E-42C4-A79D-5828AA1A5F05}"/>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D81464E2-6C37-4E56-9FA6-4E3F26D33B04}"/>
              </a:ext>
            </a:extLst>
          </p:cNvPr>
          <p:cNvSpPr>
            <a:spLocks noGrp="1"/>
          </p:cNvSpPr>
          <p:nvPr>
            <p:ph type="sldNum" sz="quarter" idx="12"/>
          </p:nvPr>
        </p:nvSpPr>
        <p:spPr/>
        <p:txBody>
          <a:bodyPr/>
          <a:lstStyle/>
          <a:p>
            <a:fld id="{9393C571-D086-4AF4-A093-B5761E408E87}" type="slidenum">
              <a:rPr lang="pl-PL" smtClean="0"/>
              <a:t>‹#›</a:t>
            </a:fld>
            <a:endParaRPr lang="pl-PL"/>
          </a:p>
        </p:txBody>
      </p:sp>
    </p:spTree>
    <p:extLst>
      <p:ext uri="{BB962C8B-B14F-4D97-AF65-F5344CB8AC3E}">
        <p14:creationId xmlns:p14="http://schemas.microsoft.com/office/powerpoint/2010/main" val="1725383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F11A6D-919A-491C-B8FF-72167616F20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A12E0792-7FB0-45BB-A86A-C281198B83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E22A4DB3-4FE6-4230-A484-ECF807E260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2F80E8B0-39BC-4847-807A-71B1C21E7EB4}"/>
              </a:ext>
            </a:extLst>
          </p:cNvPr>
          <p:cNvSpPr>
            <a:spLocks noGrp="1"/>
          </p:cNvSpPr>
          <p:nvPr>
            <p:ph type="dt" sz="half" idx="10"/>
          </p:nvPr>
        </p:nvSpPr>
        <p:spPr/>
        <p:txBody>
          <a:bodyPr/>
          <a:lstStyle/>
          <a:p>
            <a:fld id="{08197FB8-CC6F-4A90-9CE9-0E391A81DD52}" type="datetimeFigureOut">
              <a:rPr lang="pl-PL" smtClean="0"/>
              <a:t>31.08.2022</a:t>
            </a:fld>
            <a:endParaRPr lang="pl-PL"/>
          </a:p>
        </p:txBody>
      </p:sp>
      <p:sp>
        <p:nvSpPr>
          <p:cNvPr id="6" name="Symbol zastępczy stopki 5">
            <a:extLst>
              <a:ext uri="{FF2B5EF4-FFF2-40B4-BE49-F238E27FC236}">
                <a16:creationId xmlns:a16="http://schemas.microsoft.com/office/drawing/2014/main" id="{BBE1C4A8-377C-4F33-96B5-FE0E29553D0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BD9A191-B5F5-45B7-8087-59EF69FC1414}"/>
              </a:ext>
            </a:extLst>
          </p:cNvPr>
          <p:cNvSpPr>
            <a:spLocks noGrp="1"/>
          </p:cNvSpPr>
          <p:nvPr>
            <p:ph type="sldNum" sz="quarter" idx="12"/>
          </p:nvPr>
        </p:nvSpPr>
        <p:spPr/>
        <p:txBody>
          <a:bodyPr/>
          <a:lstStyle/>
          <a:p>
            <a:fld id="{9393C571-D086-4AF4-A093-B5761E408E87}" type="slidenum">
              <a:rPr lang="pl-PL" smtClean="0"/>
              <a:t>‹#›</a:t>
            </a:fld>
            <a:endParaRPr lang="pl-PL"/>
          </a:p>
        </p:txBody>
      </p:sp>
    </p:spTree>
    <p:extLst>
      <p:ext uri="{BB962C8B-B14F-4D97-AF65-F5344CB8AC3E}">
        <p14:creationId xmlns:p14="http://schemas.microsoft.com/office/powerpoint/2010/main" val="4035111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174789-6D95-4ECD-B69E-06F2752906B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2AF760F8-EDFB-41CB-BFBA-27FA2670B9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9E7F4B45-4CC6-4E8F-BC52-B4B2AB875F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CC2425BC-F2F0-4983-984C-507A5F4470EE}"/>
              </a:ext>
            </a:extLst>
          </p:cNvPr>
          <p:cNvSpPr>
            <a:spLocks noGrp="1"/>
          </p:cNvSpPr>
          <p:nvPr>
            <p:ph type="dt" sz="half" idx="10"/>
          </p:nvPr>
        </p:nvSpPr>
        <p:spPr/>
        <p:txBody>
          <a:bodyPr/>
          <a:lstStyle/>
          <a:p>
            <a:fld id="{08197FB8-CC6F-4A90-9CE9-0E391A81DD52}" type="datetimeFigureOut">
              <a:rPr lang="pl-PL" smtClean="0"/>
              <a:t>31.08.2022</a:t>
            </a:fld>
            <a:endParaRPr lang="pl-PL"/>
          </a:p>
        </p:txBody>
      </p:sp>
      <p:sp>
        <p:nvSpPr>
          <p:cNvPr id="6" name="Symbol zastępczy stopki 5">
            <a:extLst>
              <a:ext uri="{FF2B5EF4-FFF2-40B4-BE49-F238E27FC236}">
                <a16:creationId xmlns:a16="http://schemas.microsoft.com/office/drawing/2014/main" id="{9F94B800-5F41-4104-8CE8-A633906FDCD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4FBFC59-6B71-46B0-9644-0944601032DE}"/>
              </a:ext>
            </a:extLst>
          </p:cNvPr>
          <p:cNvSpPr>
            <a:spLocks noGrp="1"/>
          </p:cNvSpPr>
          <p:nvPr>
            <p:ph type="sldNum" sz="quarter" idx="12"/>
          </p:nvPr>
        </p:nvSpPr>
        <p:spPr/>
        <p:txBody>
          <a:bodyPr/>
          <a:lstStyle/>
          <a:p>
            <a:fld id="{9393C571-D086-4AF4-A093-B5761E408E87}" type="slidenum">
              <a:rPr lang="pl-PL" smtClean="0"/>
              <a:t>‹#›</a:t>
            </a:fld>
            <a:endParaRPr lang="pl-PL"/>
          </a:p>
        </p:txBody>
      </p:sp>
    </p:spTree>
    <p:extLst>
      <p:ext uri="{BB962C8B-B14F-4D97-AF65-F5344CB8AC3E}">
        <p14:creationId xmlns:p14="http://schemas.microsoft.com/office/powerpoint/2010/main" val="1133301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1E2B2199-EFA4-4518-A982-FF2FED7487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60A21287-ECCD-4161-A87E-8E6163720A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1029730-7B06-4C79-A138-0A3AC5D81F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197FB8-CC6F-4A90-9CE9-0E391A81DD52}" type="datetimeFigureOut">
              <a:rPr lang="pl-PL" smtClean="0"/>
              <a:t>31.08.2022</a:t>
            </a:fld>
            <a:endParaRPr lang="pl-PL"/>
          </a:p>
        </p:txBody>
      </p:sp>
      <p:sp>
        <p:nvSpPr>
          <p:cNvPr id="5" name="Symbol zastępczy stopki 4">
            <a:extLst>
              <a:ext uri="{FF2B5EF4-FFF2-40B4-BE49-F238E27FC236}">
                <a16:creationId xmlns:a16="http://schemas.microsoft.com/office/drawing/2014/main" id="{CCC18CE4-184D-41DD-BA0C-734BD364F6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ADC2BDC2-AFB7-46A0-A7A9-35AE63296C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93C571-D086-4AF4-A093-B5761E408E87}" type="slidenum">
              <a:rPr lang="pl-PL" smtClean="0"/>
              <a:t>‹#›</a:t>
            </a:fld>
            <a:endParaRPr lang="pl-PL"/>
          </a:p>
        </p:txBody>
      </p:sp>
    </p:spTree>
    <p:extLst>
      <p:ext uri="{BB962C8B-B14F-4D97-AF65-F5344CB8AC3E}">
        <p14:creationId xmlns:p14="http://schemas.microsoft.com/office/powerpoint/2010/main" val="742015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95BFE1-17D5-4071-B974-4779FF3C32A4}"/>
              </a:ext>
            </a:extLst>
          </p:cNvPr>
          <p:cNvSpPr>
            <a:spLocks noGrp="1"/>
          </p:cNvSpPr>
          <p:nvPr>
            <p:ph type="ctrTitle"/>
          </p:nvPr>
        </p:nvSpPr>
        <p:spPr/>
        <p:txBody>
          <a:bodyPr/>
          <a:lstStyle/>
          <a:p>
            <a:r>
              <a:rPr lang="pl-PL" b="1" dirty="0"/>
              <a:t>Rewitalizacja przestrzenni </a:t>
            </a:r>
          </a:p>
        </p:txBody>
      </p:sp>
      <p:sp>
        <p:nvSpPr>
          <p:cNvPr id="3" name="Podtytuł 2">
            <a:extLst>
              <a:ext uri="{FF2B5EF4-FFF2-40B4-BE49-F238E27FC236}">
                <a16:creationId xmlns:a16="http://schemas.microsoft.com/office/drawing/2014/main" id="{E2B26535-1D15-4E9B-9931-B7A17067E3DB}"/>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4159422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a:xfrm>
            <a:off x="838200" y="1850339"/>
            <a:ext cx="10515600" cy="4351338"/>
          </a:xfrm>
        </p:spPr>
        <p:txBody>
          <a:bodyPr>
            <a:normAutofit fontScale="85000" lnSpcReduction="20000"/>
          </a:bodyPr>
          <a:lstStyle/>
          <a:p>
            <a:pPr marL="0" indent="0" algn="ctr">
              <a:buNone/>
            </a:pPr>
            <a:r>
              <a:rPr lang="pl-PL" b="1" dirty="0"/>
              <a:t>Partycypacja społeczna</a:t>
            </a:r>
          </a:p>
          <a:p>
            <a:pPr marL="0" indent="0">
              <a:buNone/>
            </a:pPr>
            <a:r>
              <a:rPr lang="pl-PL" dirty="0"/>
              <a:t>Niezwłocznie po zakończeniu każdej z form konsultacji społecznych opracowuje się informację podsumowującą jej przebieg, zawierającą dane o miejscu i czasie jej przeprowadzenia i omówienie jej przebiegu, a w przypadku formy, o której mowa w art. 6 ust. 3 pkt 1 </a:t>
            </a:r>
            <a:r>
              <a:rPr lang="pl-PL" dirty="0" err="1"/>
              <a:t>u.r</a:t>
            </a:r>
            <a:r>
              <a:rPr lang="pl-PL" dirty="0"/>
              <a:t>. - również wszystkie uwagi wraz z odniesieniem się do nich.</a:t>
            </a:r>
          </a:p>
          <a:p>
            <a:pPr marL="0" indent="0">
              <a:buNone/>
            </a:pPr>
            <a:r>
              <a:rPr lang="pl-PL" dirty="0"/>
              <a:t>Projekty dokumentów poddawanych konsultacjom społecznym, a także projekty dokumentów uwzględniające zmiany wprowadzone w wyniku konsultacji społecznych oraz informacje, o których mowa w art. 6 ust. 7 </a:t>
            </a:r>
            <a:r>
              <a:rPr lang="pl-PL" dirty="0" err="1"/>
              <a:t>u.r</a:t>
            </a:r>
            <a:r>
              <a:rPr lang="pl-PL" dirty="0"/>
              <a:t>., ogłasza się na stronie podmiotowej gminy w Biuletynie Informacji Publicznej oraz, na żądanie osób zainteresowanych, udostępnia się w siedzibie urzędu gminy.</a:t>
            </a:r>
          </a:p>
          <a:p>
            <a:pPr marL="0" indent="0">
              <a:buNone/>
            </a:pPr>
            <a:r>
              <a:rPr lang="pl-PL" dirty="0"/>
              <a:t>Zamieszczenie na stronie podmiotowej gminy w Biuletynie Informacji Publicznej informacji, o których mowa w art. 6 ust. 7 </a:t>
            </a:r>
            <a:r>
              <a:rPr lang="pl-PL" dirty="0" err="1"/>
              <a:t>u.r</a:t>
            </a:r>
            <a:r>
              <a:rPr lang="pl-PL" dirty="0"/>
              <a:t>. , dotyczących wszystkich przeprowadzonych form konsultacji społecznych kończy te konsultacje.</a:t>
            </a:r>
          </a:p>
          <a:p>
            <a:pPr marL="0" indent="0">
              <a:buNone/>
            </a:pPr>
            <a:r>
              <a:rPr lang="pl-PL" dirty="0"/>
              <a:t>(art. 6 ust. 7-10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728506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85000" lnSpcReduction="20000"/>
          </a:bodyPr>
          <a:lstStyle/>
          <a:p>
            <a:pPr marL="0" indent="0" algn="ctr">
              <a:buNone/>
            </a:pPr>
            <a:r>
              <a:rPr lang="pl-PL" b="1" dirty="0"/>
              <a:t>Komitet Rewitalizacji</a:t>
            </a:r>
          </a:p>
          <a:p>
            <a:pPr marL="0" indent="0">
              <a:buNone/>
            </a:pPr>
            <a:r>
              <a:rPr lang="pl-PL" dirty="0"/>
              <a:t>Komitet Rewitalizacji stanowi forum współpracy i dialogu interesariuszy z organami gminy w sprawach dotyczących przygotowania, prowadzenia i oceny rewitalizacji oraz pełni funkcję opiniodawczo-doradczą wójta, burmistrza albo prezydenta miasta. Dopuszcza się powołanie osobnych Komitetów Rewitalizacji dla wyznaczonych podobszarów rewitalizacji.</a:t>
            </a:r>
          </a:p>
          <a:p>
            <a:pPr marL="0" indent="0">
              <a:buNone/>
            </a:pPr>
            <a:r>
              <a:rPr lang="pl-PL" dirty="0"/>
              <a:t>Zasady wyznaczania składu oraz zasady działania Komitetu Rewitalizacji ustala się, uwzględniając funkcję Komitetu, o której mowa w ust. 1, oraz zapewniając wyłanianie przez interesariuszy ich przedstawicieli.</a:t>
            </a:r>
          </a:p>
          <a:p>
            <a:pPr marL="0" indent="0">
              <a:buNone/>
            </a:pPr>
            <a:r>
              <a:rPr lang="pl-PL" dirty="0"/>
              <a:t>Zasady, o których mowa w ust. 2, określa, w drodze uchwały, rada gminy przed uchwaleniem gminnego programu rewitalizacji albo w terminie nie dłuższym niż 3 miesiące, licząc od dnia jego uchwalenia. Podjęcie uchwały jest poprzedzone konsultacjami społecznymi. Uchwała nie stanowi aktu prawa miejscowego.</a:t>
            </a:r>
          </a:p>
          <a:p>
            <a:pPr marL="0" indent="0">
              <a:buNone/>
            </a:pPr>
            <a:r>
              <a:rPr lang="pl-PL" dirty="0"/>
              <a:t>(art. 7 ust. 1-3 </a:t>
            </a:r>
            <a:r>
              <a:rPr lang="pl-PL" dirty="0" err="1"/>
              <a:t>u.r</a:t>
            </a:r>
            <a:r>
              <a:rPr lang="pl-PL" dirty="0"/>
              <a:t>.) </a:t>
            </a:r>
          </a:p>
          <a:p>
            <a:pPr marL="0" indent="0">
              <a:buNone/>
            </a:pPr>
            <a:endParaRPr lang="pl-PL" dirty="0"/>
          </a:p>
        </p:txBody>
      </p:sp>
    </p:spTree>
    <p:extLst>
      <p:ext uri="{BB962C8B-B14F-4D97-AF65-F5344CB8AC3E}">
        <p14:creationId xmlns:p14="http://schemas.microsoft.com/office/powerpoint/2010/main" val="4173366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a:xfrm>
            <a:off x="838200" y="1524000"/>
            <a:ext cx="10515600" cy="5165123"/>
          </a:xfrm>
        </p:spPr>
        <p:txBody>
          <a:bodyPr>
            <a:normAutofit fontScale="77500" lnSpcReduction="20000"/>
          </a:bodyPr>
          <a:lstStyle/>
          <a:p>
            <a:pPr marL="0" indent="0" algn="ctr">
              <a:buNone/>
            </a:pPr>
            <a:r>
              <a:rPr lang="pl-PL" b="1" dirty="0"/>
              <a:t>Komitet Rewitalizacji</a:t>
            </a:r>
          </a:p>
          <a:p>
            <a:pPr marL="0" indent="0">
              <a:buNone/>
            </a:pPr>
            <a:r>
              <a:rPr lang="pl-PL" dirty="0"/>
              <a:t>Wójt, burmistrz albo prezydent miasta niezwłocznie po podjęciu przez radę gminy uchwały, o której mowa w art. 7 ust. 3 </a:t>
            </a:r>
            <a:r>
              <a:rPr lang="pl-PL" dirty="0" err="1"/>
              <a:t>u.r</a:t>
            </a:r>
            <a:r>
              <a:rPr lang="pl-PL" dirty="0"/>
              <a:t>., powołuje, w drodze zarządzenia, Komitet Rewitalizacji.</a:t>
            </a:r>
          </a:p>
          <a:p>
            <a:pPr marL="0" indent="0">
              <a:buNone/>
            </a:pPr>
            <a:r>
              <a:rPr lang="pl-PL" dirty="0"/>
              <a:t>W przypadku gdy Komitet Rewitalizacji został powołany przed uchwaleniem gminnego programu rewitalizacji, w programie tym określa się niezbędne zmiany w uchwale, o której mowa w art. 7 ust. 3 </a:t>
            </a:r>
            <a:r>
              <a:rPr lang="pl-PL" dirty="0" err="1"/>
              <a:t>u.r</a:t>
            </a:r>
            <a:r>
              <a:rPr lang="pl-PL" dirty="0"/>
              <a:t>., w tym dotyczące powołania Komitetu Rewitalizacji dla podobszaru rewitalizacji objętego tym programem.</a:t>
            </a:r>
          </a:p>
          <a:p>
            <a:pPr marL="0" indent="0">
              <a:buNone/>
            </a:pPr>
            <a:r>
              <a:rPr lang="pl-PL" dirty="0"/>
              <a:t>Zmiana uchwały, o której mowa w art. 7 ust. 3 </a:t>
            </a:r>
            <a:r>
              <a:rPr lang="pl-PL" dirty="0" err="1"/>
              <a:t>u.r</a:t>
            </a:r>
            <a:r>
              <a:rPr lang="pl-PL" dirty="0"/>
              <a:t>., w sposób zgodny z gminnym programem rewitalizacji, następuje niezwłocznie po uchwaleniu tego programu. Po zmianie uchwały wójt, burmistrz albo prezydent miasta zmienia zarządzenie powołujące Komitet Rewitalizacji.</a:t>
            </a:r>
          </a:p>
          <a:p>
            <a:pPr marL="0" indent="0">
              <a:buNone/>
            </a:pPr>
            <a:r>
              <a:rPr lang="pl-PL" dirty="0"/>
              <a:t>Obsługę organizacyjną Komitetu Rewitalizacji zapewnia wójt, burmistrz albo prezydent miasta.</a:t>
            </a:r>
          </a:p>
          <a:p>
            <a:pPr marL="0" indent="0">
              <a:buNone/>
            </a:pPr>
            <a:r>
              <a:rPr lang="pl-PL" dirty="0"/>
              <a:t>W przypadku gdy Komitet Rewitalizacji zajmuje stanowisko w drodze głosowania, przedstawiciele gminy, gminnych jednostek organizacyjnych, w tym gminnych osób prawnych, nie biorą udziału w głosowaniu, jeżeli dotyczy ono projektów dokumentów, których opracowanie jest zadaniem wójta, burmistrza albo prezydenta miasta.</a:t>
            </a:r>
          </a:p>
          <a:p>
            <a:pPr marL="0" indent="0">
              <a:buNone/>
            </a:pPr>
            <a:r>
              <a:rPr lang="pl-PL" dirty="0"/>
              <a:t>(art. 7 ust. 1-8 </a:t>
            </a:r>
            <a:r>
              <a:rPr lang="pl-PL" dirty="0" err="1"/>
              <a:t>u.r</a:t>
            </a:r>
            <a:r>
              <a:rPr lang="pl-PL" dirty="0"/>
              <a:t>.) </a:t>
            </a:r>
          </a:p>
          <a:p>
            <a:pPr marL="0" indent="0">
              <a:buNone/>
            </a:pPr>
            <a:endParaRPr lang="pl-PL" dirty="0"/>
          </a:p>
        </p:txBody>
      </p:sp>
    </p:spTree>
    <p:extLst>
      <p:ext uri="{BB962C8B-B14F-4D97-AF65-F5344CB8AC3E}">
        <p14:creationId xmlns:p14="http://schemas.microsoft.com/office/powerpoint/2010/main" val="2586291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a:bodyPr>
          <a:lstStyle/>
          <a:p>
            <a:pPr marL="0" indent="0" algn="ctr">
              <a:buNone/>
            </a:pPr>
            <a:r>
              <a:rPr lang="pl-PL" b="1" dirty="0"/>
              <a:t>obszar zdegradowany i obszar rewitalizacji</a:t>
            </a:r>
          </a:p>
          <a:p>
            <a:pPr marL="0" indent="0">
              <a:buNone/>
            </a:pPr>
            <a:r>
              <a:rPr lang="pl-PL" dirty="0"/>
              <a:t>W przypadku gdy gmina zamierza realizować zadania własne, o których mowa w art. 3 ust. 1 </a:t>
            </a:r>
            <a:r>
              <a:rPr lang="pl-PL" dirty="0" err="1"/>
              <a:t>u.r</a:t>
            </a:r>
            <a:r>
              <a:rPr lang="pl-PL" dirty="0"/>
              <a:t>., rada gminy wyznacza, w drodze uchwały, z własnej inicjatywy albo na wniosek wójta, burmistrza albo prezydenta miasta, obszar zdegradowany i obszar rewitalizacji.</a:t>
            </a:r>
          </a:p>
          <a:p>
            <a:pPr marL="0" indent="0">
              <a:buNone/>
            </a:pPr>
            <a:r>
              <a:rPr lang="pl-PL" dirty="0"/>
              <a:t>W przypadku gdy uchwała, o której mowa w art. 8 ust. 1 </a:t>
            </a:r>
            <a:r>
              <a:rPr lang="pl-PL" dirty="0" err="1"/>
              <a:t>u.r</a:t>
            </a:r>
            <a:r>
              <a:rPr lang="pl-PL" dirty="0"/>
              <a:t>., podejmowana jest z inicjatywy rady gminy, powierza ona wójtowi, burmistrzowi albo prezydentowi miasta przeprowadzenie konsultacji społecznych dotyczących projektu tej uchwały.</a:t>
            </a:r>
          </a:p>
          <a:p>
            <a:pPr marL="0" indent="0">
              <a:buNone/>
            </a:pPr>
            <a:r>
              <a:rPr lang="pl-PL" dirty="0"/>
              <a:t>(art. 8 </a:t>
            </a:r>
            <a:r>
              <a:rPr lang="pl-PL" dirty="0" err="1"/>
              <a:t>u.r</a:t>
            </a:r>
            <a:r>
              <a:rPr lang="pl-PL" dirty="0"/>
              <a:t>.) </a:t>
            </a:r>
          </a:p>
          <a:p>
            <a:pPr marL="0" indent="0">
              <a:buNone/>
            </a:pPr>
            <a:endParaRPr lang="pl-PL" dirty="0"/>
          </a:p>
        </p:txBody>
      </p:sp>
    </p:spTree>
    <p:extLst>
      <p:ext uri="{BB962C8B-B14F-4D97-AF65-F5344CB8AC3E}">
        <p14:creationId xmlns:p14="http://schemas.microsoft.com/office/powerpoint/2010/main" val="3872922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77500" lnSpcReduction="20000"/>
          </a:bodyPr>
          <a:lstStyle/>
          <a:p>
            <a:pPr marL="0" indent="0" algn="ctr">
              <a:buNone/>
            </a:pPr>
            <a:r>
              <a:rPr lang="pl-PL" b="1" dirty="0"/>
              <a:t>Obszar zdegradowany</a:t>
            </a:r>
          </a:p>
          <a:p>
            <a:pPr marL="0" indent="0">
              <a:buNone/>
            </a:pPr>
            <a:r>
              <a:rPr lang="pl-PL" dirty="0"/>
              <a:t>Obszar gminy znajdujący się w stanie kryzysowym z powodu koncentracji negatywnych zjawisk społecznych, w szczególności bezrobocia, ubóstwa, przestępczości, wysokiej liczby mieszkańców będących osobami ze szczególnymi potrzebami, o których mowa w ustawie z dnia 19 lipca 2019 r. o zapewnianiu dostępności osobom ze szczególnymi potrzebami, niskiego poziomu edukacji lub kapitału społecznego, a także niewystarczającego poziomu uczestnictwa w życiu publicznym i kulturalnym, można wyznaczyć jako obszar zdegradowany w przypadku występowania na nim ponadto co najmniej jednego z następujących negatywnych zjawisk:</a:t>
            </a:r>
          </a:p>
          <a:p>
            <a:pPr marL="0" indent="0">
              <a:buNone/>
            </a:pPr>
            <a:r>
              <a:rPr lang="pl-PL" dirty="0"/>
              <a:t>1) gospodarczych </a:t>
            </a:r>
          </a:p>
          <a:p>
            <a:pPr marL="0" indent="0">
              <a:buNone/>
            </a:pPr>
            <a:r>
              <a:rPr lang="pl-PL" dirty="0"/>
              <a:t>2) środowiskowych </a:t>
            </a:r>
          </a:p>
          <a:p>
            <a:pPr marL="0" indent="0">
              <a:buNone/>
            </a:pPr>
            <a:r>
              <a:rPr lang="pl-PL" dirty="0"/>
              <a:t>3) przestrzenno-funkcjonalnych</a:t>
            </a:r>
          </a:p>
          <a:p>
            <a:pPr marL="0" indent="0">
              <a:buNone/>
            </a:pPr>
            <a:r>
              <a:rPr lang="pl-PL" dirty="0"/>
              <a:t>4) technicznych.</a:t>
            </a:r>
          </a:p>
          <a:p>
            <a:pPr marL="0" indent="0">
              <a:buNone/>
            </a:pPr>
            <a:r>
              <a:rPr lang="pl-PL" dirty="0"/>
              <a:t>(art. 9 ust. 1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2424505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a:bodyPr>
          <a:lstStyle/>
          <a:p>
            <a:pPr marL="0" indent="0" algn="ctr">
              <a:buNone/>
            </a:pPr>
            <a:r>
              <a:rPr lang="pl-PL" b="1" dirty="0"/>
              <a:t>Obszar zdegradowany</a:t>
            </a:r>
          </a:p>
          <a:p>
            <a:pPr marL="0" indent="0">
              <a:buNone/>
            </a:pPr>
            <a:r>
              <a:rPr lang="pl-PL" dirty="0"/>
              <a:t>Obszar zdegradowany może być podzielony na podobszary, w tym podobszary nieposiadające ze sobą wspólnych granic, pod warunkiem stwierdzenia na każdym z podobszarów występowania koncentracji negatywnych zjawisk społecznych oraz gospodarczych, środowiskowych, przestrzenno-funkcjonalnych lub technicznych, o których mowa w art. 9 ust. 1 </a:t>
            </a:r>
            <a:r>
              <a:rPr lang="pl-PL" dirty="0" err="1"/>
              <a:t>u.r</a:t>
            </a:r>
            <a:r>
              <a:rPr lang="pl-PL" dirty="0"/>
              <a:t>.</a:t>
            </a:r>
          </a:p>
          <a:p>
            <a:pPr marL="0" indent="0">
              <a:buNone/>
            </a:pPr>
            <a:r>
              <a:rPr lang="pl-PL" dirty="0"/>
              <a:t>art. 9 ust. 2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1034965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a:xfrm>
            <a:off x="838200" y="1825625"/>
            <a:ext cx="10515600" cy="4805834"/>
          </a:xfrm>
        </p:spPr>
        <p:txBody>
          <a:bodyPr>
            <a:normAutofit fontScale="85000" lnSpcReduction="20000"/>
          </a:bodyPr>
          <a:lstStyle/>
          <a:p>
            <a:pPr marL="0" indent="0" algn="ctr">
              <a:buNone/>
            </a:pPr>
            <a:r>
              <a:rPr lang="pl-PL" b="1" dirty="0"/>
              <a:t>Obszar rewitalizacji</a:t>
            </a:r>
          </a:p>
          <a:p>
            <a:pPr marL="0" indent="0">
              <a:buNone/>
            </a:pPr>
            <a:r>
              <a:rPr lang="pl-PL" dirty="0"/>
              <a:t>Obszar obejmujący całość lub część obszaru zdegradowanego, cechujący się szczególną koncentracją negatywnych zjawisk, o których mowa w art. 9 ust. 1 </a:t>
            </a:r>
            <a:r>
              <a:rPr lang="pl-PL" dirty="0" err="1"/>
              <a:t>u.r</a:t>
            </a:r>
            <a:r>
              <a:rPr lang="pl-PL" dirty="0"/>
              <a:t>., na którym z uwagi na istotne znaczenie dla rozwoju lokalnego gmina zamierza prowadzić rewitalizację, wyznacza się jako obszar rewitalizacji.</a:t>
            </a:r>
          </a:p>
          <a:p>
            <a:pPr marL="0" indent="0">
              <a:buNone/>
            </a:pPr>
            <a:r>
              <a:rPr lang="pl-PL" dirty="0"/>
              <a:t>Obszar rewitalizacji nie może być większy niż 20% powierzchni gminy oraz zamieszkały przez więcej niż 30% liczby mieszkańców gminy. Obszar rewitalizacji może być podzielony na podobszary, w tym podobszary nieposiadające ze sobą wspólnych granic.</a:t>
            </a:r>
          </a:p>
          <a:p>
            <a:pPr marL="0" indent="0">
              <a:buNone/>
            </a:pPr>
            <a:r>
              <a:rPr lang="pl-PL" dirty="0"/>
              <a:t>Niezamieszkałe tereny poprzemysłowe, w tym </a:t>
            </a:r>
            <a:r>
              <a:rPr lang="pl-PL" dirty="0" err="1"/>
              <a:t>poportowe</a:t>
            </a:r>
            <a:r>
              <a:rPr lang="pl-PL" dirty="0"/>
              <a:t> i </a:t>
            </a:r>
            <a:r>
              <a:rPr lang="pl-PL" dirty="0" err="1"/>
              <a:t>powydobywcze</a:t>
            </a:r>
            <a:r>
              <a:rPr lang="pl-PL" dirty="0"/>
              <a:t>, tereny powojskowe albo </a:t>
            </a:r>
            <a:r>
              <a:rPr lang="pl-PL" dirty="0" err="1"/>
              <a:t>pokolejowe</a:t>
            </a:r>
            <a:r>
              <a:rPr lang="pl-PL" dirty="0"/>
              <a:t>, na których występują negatywne zjawiska, o których mowa w art. 9 ust. 1 pkt 1-4 </a:t>
            </a:r>
            <a:r>
              <a:rPr lang="pl-PL" dirty="0" err="1"/>
              <a:t>u.r</a:t>
            </a:r>
            <a:r>
              <a:rPr lang="pl-PL" dirty="0"/>
              <a:t>., mogą wejść w skład obszaru rewitalizacji wyłącznie w przypadku, gdy działania możliwe do przeprowadzenia na tych terenach przyczynią się do przeciwdziałania negatywnym zjawiskom społecznym, o których mowa w art. 9 ust. 1 </a:t>
            </a:r>
            <a:r>
              <a:rPr lang="pl-PL" dirty="0" err="1"/>
              <a:t>u.r</a:t>
            </a:r>
            <a:r>
              <a:rPr lang="pl-PL" dirty="0"/>
              <a:t>..</a:t>
            </a:r>
          </a:p>
          <a:p>
            <a:pPr marL="0" indent="0">
              <a:buNone/>
            </a:pPr>
            <a:r>
              <a:rPr lang="pl-PL" dirty="0"/>
              <a:t>(art. 10 </a:t>
            </a:r>
            <a:r>
              <a:rPr lang="pl-PL" dirty="0" err="1"/>
              <a:t>u.r</a:t>
            </a:r>
            <a:r>
              <a:rPr lang="pl-PL" dirty="0"/>
              <a:t>.) </a:t>
            </a:r>
          </a:p>
          <a:p>
            <a:pPr marL="0" indent="0">
              <a:buNone/>
            </a:pPr>
            <a:endParaRPr lang="pl-PL" dirty="0"/>
          </a:p>
        </p:txBody>
      </p:sp>
    </p:spTree>
    <p:extLst>
      <p:ext uri="{BB962C8B-B14F-4D97-AF65-F5344CB8AC3E}">
        <p14:creationId xmlns:p14="http://schemas.microsoft.com/office/powerpoint/2010/main" val="356235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85000" lnSpcReduction="10000"/>
          </a:bodyPr>
          <a:lstStyle/>
          <a:p>
            <a:pPr marL="0" indent="0" algn="ctr">
              <a:buNone/>
            </a:pPr>
            <a:r>
              <a:rPr lang="pl-PL" b="1" dirty="0"/>
              <a:t>Uchwała w sprawie wyznaczenia obszaru zdegradowanego i obszaru rewitalizacji</a:t>
            </a:r>
          </a:p>
          <a:p>
            <a:pPr marL="0" indent="0">
              <a:buNone/>
            </a:pPr>
            <a:r>
              <a:rPr lang="pl-PL" dirty="0"/>
              <a:t>Jeżeli w studium uwarunkowań i kierunków zagospodarowania przestrzennego gminy lub innym dokumencie strategicznym dotyczącym rozwoju gminy, przyjętym uchwałą rady gminy, określono obszary charakteryzujące się cechami obszarów zdegradowanych, o których mowa w art. 9 ust. 1 </a:t>
            </a:r>
            <a:r>
              <a:rPr lang="pl-PL" dirty="0" err="1"/>
              <a:t>u.r</a:t>
            </a:r>
            <a:r>
              <a:rPr lang="pl-PL" dirty="0"/>
              <a:t>., lub obszarów rewitalizacji, o których mowa w art. 10 ust. 1 i 3 </a:t>
            </a:r>
            <a:r>
              <a:rPr lang="pl-PL" dirty="0" err="1"/>
              <a:t>u.r</a:t>
            </a:r>
            <a:r>
              <a:rPr lang="pl-PL" dirty="0"/>
              <a:t>., dopuszcza się podjęcie uchwały w sprawie wyznaczenia obszaru zdegradowanego i obszaru rewitalizacji bez konieczności sporządzania i załączenia do wniosku diagnozy, o której mowa w art. 4 ust. 1 pkt 1 </a:t>
            </a:r>
            <a:r>
              <a:rPr lang="pl-PL" dirty="0" err="1"/>
              <a:t>u.r</a:t>
            </a:r>
            <a:r>
              <a:rPr lang="pl-PL" dirty="0"/>
              <a:t>. W takim przypadku do wniosku załącza się informację o spełnieniu wymagań, o których mowa w zdaniu pierwszym.</a:t>
            </a:r>
          </a:p>
          <a:p>
            <a:pPr marL="0" indent="0">
              <a:buNone/>
            </a:pPr>
            <a:r>
              <a:rPr lang="pl-PL" dirty="0"/>
              <a:t>Uchwała, o której mowa w art. 8 </a:t>
            </a:r>
            <a:r>
              <a:rPr lang="pl-PL" dirty="0" err="1"/>
              <a:t>u.r</a:t>
            </a:r>
            <a:r>
              <a:rPr lang="pl-PL" dirty="0"/>
              <a:t>., stanowi akt prawa miejscowego.</a:t>
            </a:r>
          </a:p>
          <a:p>
            <a:pPr marL="0" indent="0">
              <a:buNone/>
            </a:pPr>
            <a:r>
              <a:rPr lang="pl-PL" dirty="0"/>
              <a:t>(art. 12-13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3070530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92500" lnSpcReduction="10000"/>
          </a:bodyPr>
          <a:lstStyle/>
          <a:p>
            <a:pPr marL="0" indent="0" algn="ctr">
              <a:buNone/>
            </a:pPr>
            <a:r>
              <a:rPr lang="pl-PL" b="1" dirty="0"/>
              <a:t>Gminny program rewitalizacji</a:t>
            </a:r>
          </a:p>
          <a:p>
            <a:pPr marL="0" indent="0">
              <a:buNone/>
            </a:pPr>
            <a:r>
              <a:rPr lang="pl-PL" dirty="0"/>
              <a:t>Gminny program rewitalizacji przyjmuje, w drodze uchwały, rada gminy.</a:t>
            </a:r>
          </a:p>
          <a:p>
            <a:pPr marL="0" indent="0">
              <a:buNone/>
            </a:pPr>
            <a:r>
              <a:rPr lang="pl-PL" dirty="0"/>
              <a:t>Gminny program rewitalizacji jest sporządzany dla obszaru rewitalizacji wyznaczonego w drodze uchwały, o której mowa w art. 8 </a:t>
            </a:r>
            <a:r>
              <a:rPr lang="pl-PL" dirty="0" err="1"/>
              <a:t>u.r</a:t>
            </a:r>
            <a:r>
              <a:rPr lang="pl-PL" dirty="0"/>
              <a:t>..</a:t>
            </a:r>
          </a:p>
          <a:p>
            <a:pPr marL="0" indent="0">
              <a:buNone/>
            </a:pPr>
            <a:r>
              <a:rPr lang="pl-PL" dirty="0"/>
              <a:t>W przypadku podziału obszaru rewitalizacji na podobszary, gminny program rewitalizacji jest opracowywany z podziałem na podobszary.</a:t>
            </a:r>
          </a:p>
          <a:p>
            <a:pPr marL="0" indent="0">
              <a:buNone/>
            </a:pPr>
            <a:r>
              <a:rPr lang="pl-PL" dirty="0"/>
              <a:t>Gminny program rewitalizacji nie stanowi aktu prawa miejscowego.</a:t>
            </a:r>
          </a:p>
          <a:p>
            <a:pPr marL="0" indent="0">
              <a:buNone/>
            </a:pPr>
            <a:r>
              <a:rPr lang="pl-PL" dirty="0"/>
              <a:t>Koszty sporządzenia oraz zmiany gminnego programu rewitalizacji pokrywane są z budżetu gminy.</a:t>
            </a:r>
          </a:p>
          <a:p>
            <a:pPr marL="0" indent="0">
              <a:buNone/>
            </a:pPr>
            <a:r>
              <a:rPr lang="pl-PL" dirty="0"/>
              <a:t>(art. 14 oraz 19 oraz 24 </a:t>
            </a:r>
            <a:r>
              <a:rPr lang="pl-PL" dirty="0" err="1"/>
              <a:t>u.r</a:t>
            </a:r>
            <a:r>
              <a:rPr lang="pl-PL" dirty="0"/>
              <a:t>.) </a:t>
            </a:r>
          </a:p>
          <a:p>
            <a:pPr marL="0" indent="0">
              <a:buNone/>
            </a:pPr>
            <a:endParaRPr lang="pl-PL" dirty="0"/>
          </a:p>
        </p:txBody>
      </p:sp>
    </p:spTree>
    <p:extLst>
      <p:ext uri="{BB962C8B-B14F-4D97-AF65-F5344CB8AC3E}">
        <p14:creationId xmlns:p14="http://schemas.microsoft.com/office/powerpoint/2010/main" val="1058518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a:xfrm>
            <a:off x="838200" y="1425146"/>
            <a:ext cx="10515600" cy="5432854"/>
          </a:xfrm>
        </p:spPr>
        <p:txBody>
          <a:bodyPr>
            <a:normAutofit fontScale="62500" lnSpcReduction="20000"/>
          </a:bodyPr>
          <a:lstStyle/>
          <a:p>
            <a:pPr marL="0" indent="0" algn="ctr">
              <a:buNone/>
            </a:pPr>
            <a:r>
              <a:rPr lang="pl-PL" b="1" dirty="0"/>
              <a:t>Gminny program rewitalizacji</a:t>
            </a:r>
          </a:p>
          <a:p>
            <a:pPr marL="0" indent="0">
              <a:buNone/>
            </a:pPr>
            <a:r>
              <a:rPr lang="pl-PL" dirty="0"/>
              <a:t>Gminny program rewitalizacji zawiera w szczególności:</a:t>
            </a:r>
          </a:p>
          <a:p>
            <a:pPr marL="0" indent="0">
              <a:buNone/>
            </a:pPr>
            <a:r>
              <a:rPr lang="pl-PL" dirty="0"/>
              <a:t>1) szczegółową diagnozę obszaru rewitalizacji</a:t>
            </a:r>
          </a:p>
          <a:p>
            <a:pPr marL="0" indent="0">
              <a:buNone/>
            </a:pPr>
            <a:r>
              <a:rPr lang="pl-PL" dirty="0"/>
              <a:t>2) opis powiązań gminnego programu rewitalizacji z dokumentami strategicznymi gminy, w tym strategią rozwoju gminy, studium uwarunkowań i kierunków zagospodarowania przestrzennego gminy oraz strategią rozwiązywania problemów społecznych;</a:t>
            </a:r>
          </a:p>
          <a:p>
            <a:pPr marL="0" indent="0">
              <a:buNone/>
            </a:pPr>
            <a:r>
              <a:rPr lang="pl-PL" dirty="0"/>
              <a:t>3) opis wizji stanu obszaru po przeprowadzeniu rewitalizacji;</a:t>
            </a:r>
          </a:p>
          <a:p>
            <a:pPr marL="0" indent="0">
              <a:buNone/>
            </a:pPr>
            <a:r>
              <a:rPr lang="pl-PL" dirty="0"/>
              <a:t>4) cele rewitalizacji oraz odpowiadające im kierunki działań służących eliminacji lub ograniczeniu negatywnych zjawisk</a:t>
            </a:r>
          </a:p>
          <a:p>
            <a:pPr marL="0" indent="0">
              <a:buNone/>
            </a:pPr>
            <a:r>
              <a:rPr lang="pl-PL" dirty="0"/>
              <a:t>5) opis przedsięwzięć rewitalizacyjnych, w szczególności o charakterze społecznym oraz gospodarczym, środowiskowym, przestrzenno-funkcjonalnym lub technicznym</a:t>
            </a:r>
          </a:p>
          <a:p>
            <a:pPr marL="0" indent="0">
              <a:buNone/>
            </a:pPr>
            <a:r>
              <a:rPr lang="pl-PL" dirty="0"/>
              <a:t>6) mechanizmy integrowania działań, o których mowa w pkt 4, oraz przedsięwzięć rewitalizacyjnych;</a:t>
            </a:r>
          </a:p>
          <a:p>
            <a:pPr marL="0" indent="0">
              <a:buNone/>
            </a:pPr>
            <a:r>
              <a:rPr lang="pl-PL" dirty="0"/>
              <a:t>7) szacunkowe ramy finansowe gminnego programu rewitalizacji </a:t>
            </a:r>
          </a:p>
          <a:p>
            <a:pPr marL="0" indent="0">
              <a:buNone/>
            </a:pPr>
            <a:r>
              <a:rPr lang="pl-PL" dirty="0"/>
              <a:t>8) opis struktury zarządzania realizacją gminnego programu rewitalizacji</a:t>
            </a:r>
          </a:p>
          <a:p>
            <a:pPr marL="0" indent="0">
              <a:buNone/>
            </a:pPr>
            <a:r>
              <a:rPr lang="pl-PL" dirty="0"/>
              <a:t>9) system monitorowania i oceny gminnego programu rewitalizacji;</a:t>
            </a:r>
          </a:p>
          <a:p>
            <a:pPr marL="0" indent="0">
              <a:buNone/>
            </a:pPr>
            <a:r>
              <a:rPr lang="pl-PL" dirty="0"/>
              <a:t>10) wskazanie, czy na obszarze rewitalizacji ma zostać ustanowiona Specjalna Strefa Rewitalizacji</a:t>
            </a:r>
          </a:p>
          <a:p>
            <a:pPr marL="0" indent="0">
              <a:buNone/>
            </a:pPr>
            <a:r>
              <a:rPr lang="pl-PL" dirty="0"/>
              <a:t>11) wskazanie sposobu realizacji gminnego programu rewitalizacji w zakresie planowania i zagospodarowania przestrzennego.</a:t>
            </a:r>
          </a:p>
          <a:p>
            <a:pPr marL="0" indent="0">
              <a:buNone/>
            </a:pPr>
            <a:r>
              <a:rPr lang="pl-PL" dirty="0"/>
              <a:t>(art. 15 ust. 1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1488434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lstStyle/>
          <a:p>
            <a:pPr marL="0" indent="0">
              <a:buNone/>
            </a:pPr>
            <a:r>
              <a:rPr lang="pl-PL" dirty="0"/>
              <a:t>Podstawa prawna: </a:t>
            </a:r>
          </a:p>
          <a:p>
            <a:pPr marL="0" indent="0">
              <a:buNone/>
            </a:pPr>
            <a:r>
              <a:rPr lang="pl-PL" dirty="0"/>
              <a:t>Ustawa z dnia 9 października 2015 r. o rewitalizacji</a:t>
            </a:r>
          </a:p>
        </p:txBody>
      </p:sp>
    </p:spTree>
    <p:extLst>
      <p:ext uri="{BB962C8B-B14F-4D97-AF65-F5344CB8AC3E}">
        <p14:creationId xmlns:p14="http://schemas.microsoft.com/office/powerpoint/2010/main" val="1600106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92500" lnSpcReduction="10000"/>
          </a:bodyPr>
          <a:lstStyle/>
          <a:p>
            <a:pPr marL="0" indent="0" algn="ctr">
              <a:buNone/>
            </a:pPr>
            <a:r>
              <a:rPr lang="pl-PL" b="1" dirty="0"/>
              <a:t>Gminny program rewitalizacji</a:t>
            </a:r>
          </a:p>
          <a:p>
            <a:pPr marL="0" indent="0">
              <a:buNone/>
            </a:pPr>
            <a:r>
              <a:rPr lang="pl-PL" dirty="0"/>
              <a:t>Przedsięwzięcia rewitalizacyjne zamieszczone w gminnym programie rewitalizacji mogą być realizowane również poza obszarem rewitalizacji, jeżeli wynika to z ich specyfiki.</a:t>
            </a:r>
          </a:p>
          <a:p>
            <a:pPr marL="0" indent="0">
              <a:buNone/>
            </a:pPr>
            <a:r>
              <a:rPr lang="pl-PL" dirty="0"/>
              <a:t>W przypadku gdy w związku z rewitalizacją następuje czasowa lub trwała zmiana miejsca zamieszkania osób na miejsce położone poza obszarem rewitalizacji, w gminnym programie rewitalizacji uwzględnia się przedsięwzięcia rewitalizacyjne obejmujące te osoby.</a:t>
            </a:r>
          </a:p>
          <a:p>
            <a:pPr marL="0" indent="0">
              <a:buNone/>
            </a:pPr>
            <a:r>
              <a:rPr lang="pl-PL" dirty="0"/>
              <a:t>Przepis art. 15 ust. 4 </a:t>
            </a:r>
            <a:r>
              <a:rPr lang="pl-PL" dirty="0" err="1"/>
              <a:t>u.r</a:t>
            </a:r>
            <a:r>
              <a:rPr lang="pl-PL" dirty="0"/>
              <a:t>. nie narusza przepisów regulujących właściwość miejscową organów administracji publicznej.</a:t>
            </a:r>
          </a:p>
          <a:p>
            <a:pPr marL="0" indent="0">
              <a:buNone/>
            </a:pPr>
            <a:r>
              <a:rPr lang="pl-PL" dirty="0"/>
              <a:t>(art. 15 ust. 3-5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3130808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70000" lnSpcReduction="20000"/>
          </a:bodyPr>
          <a:lstStyle/>
          <a:p>
            <a:pPr marL="0" indent="0" algn="ctr">
              <a:buNone/>
            </a:pPr>
            <a:r>
              <a:rPr lang="pl-PL" b="1" dirty="0"/>
              <a:t>Gminny program rewitalizacji</a:t>
            </a:r>
          </a:p>
          <a:p>
            <a:pPr marL="0" indent="0">
              <a:buNone/>
            </a:pPr>
            <a:r>
              <a:rPr lang="pl-PL" dirty="0"/>
              <a:t>1. Rada gminy, z własnej inicjatywy albo na wniosek wójta, burmistrza albo prezydenta miasta, podejmuje uchwałę o przystąpieniu do sporządzenia gminnego programu rewitalizacji.</a:t>
            </a:r>
          </a:p>
          <a:p>
            <a:pPr marL="0" indent="0">
              <a:buNone/>
            </a:pPr>
            <a:r>
              <a:rPr lang="pl-PL" dirty="0"/>
              <a:t>2. Wójt, burmistrz albo prezydent miasta, po podjęciu przez radę gminy uchwały o przystąpieniu do sporządzenia gminnego programu rewitalizacji, kolejno:</a:t>
            </a:r>
          </a:p>
          <a:p>
            <a:pPr marL="0" indent="0">
              <a:buNone/>
            </a:pPr>
            <a:r>
              <a:rPr lang="pl-PL" dirty="0"/>
              <a:t>1) ogłasza informację o podjęciu uchwały o przystąpieniu do sporządzenia gminnego programu rewitalizacji na stronie podmiotowej gminy w Biuletynie Informacji Publicznej, w sposób zwyczajowo przyjęty w danej miejscowości, w prasie lokalnej oraz przez obwieszczenie;</a:t>
            </a:r>
          </a:p>
          <a:p>
            <a:pPr marL="0" indent="0">
              <a:buNone/>
            </a:pPr>
            <a:r>
              <a:rPr lang="pl-PL" dirty="0"/>
              <a:t>2) sporządza projekt gminnego programu rewitalizacji;</a:t>
            </a:r>
          </a:p>
          <a:p>
            <a:pPr marL="0" indent="0">
              <a:buNone/>
            </a:pPr>
            <a:r>
              <a:rPr lang="pl-PL" dirty="0"/>
              <a:t>3) przeprowadza konsultacje społeczne projektu gminnego programu rewitalizacji;</a:t>
            </a:r>
          </a:p>
          <a:p>
            <a:pPr marL="0" indent="0">
              <a:buNone/>
            </a:pPr>
            <a:r>
              <a:rPr lang="pl-PL" dirty="0"/>
              <a:t>4) występuje o zaopiniowanie projektu gminnego programu rewitalizacji:</a:t>
            </a:r>
          </a:p>
          <a:p>
            <a:pPr marL="0" indent="0">
              <a:buNone/>
            </a:pPr>
            <a:r>
              <a:rPr lang="pl-PL" dirty="0"/>
              <a:t>5) wprowadza zmiany wynikające z przeprowadzonych konsultacji społecznych i uzyskanych opinii oraz przedstawia radzie gminy do uchwalenia projekt gminnego programu rewitalizacji.</a:t>
            </a:r>
          </a:p>
          <a:p>
            <a:pPr marL="0" indent="0">
              <a:buNone/>
            </a:pPr>
            <a:r>
              <a:rPr lang="pl-PL" dirty="0"/>
              <a:t>(art. 17 </a:t>
            </a:r>
            <a:r>
              <a:rPr lang="pl-PL" dirty="0" err="1"/>
              <a:t>u.r</a:t>
            </a:r>
            <a:r>
              <a:rPr lang="pl-PL" dirty="0"/>
              <a:t>.) </a:t>
            </a:r>
          </a:p>
          <a:p>
            <a:pPr marL="0" indent="0">
              <a:buNone/>
            </a:pPr>
            <a:endParaRPr lang="pl-PL" dirty="0"/>
          </a:p>
        </p:txBody>
      </p:sp>
    </p:spTree>
    <p:extLst>
      <p:ext uri="{BB962C8B-B14F-4D97-AF65-F5344CB8AC3E}">
        <p14:creationId xmlns:p14="http://schemas.microsoft.com/office/powerpoint/2010/main" val="3202247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a:xfrm>
            <a:off x="838200" y="1825624"/>
            <a:ext cx="10515600" cy="4855261"/>
          </a:xfrm>
        </p:spPr>
        <p:txBody>
          <a:bodyPr>
            <a:normAutofit fontScale="70000" lnSpcReduction="20000"/>
          </a:bodyPr>
          <a:lstStyle/>
          <a:p>
            <a:pPr marL="0" indent="0" algn="ctr">
              <a:buNone/>
            </a:pPr>
            <a:r>
              <a:rPr lang="pl-PL" b="1" dirty="0"/>
              <a:t>Gminny program rewitalizacji wobec studium uwarunkowań</a:t>
            </a:r>
          </a:p>
          <a:p>
            <a:pPr marL="0" indent="0">
              <a:buNone/>
            </a:pPr>
            <a:r>
              <a:rPr lang="pl-PL" dirty="0"/>
              <a:t>W przypadku gdy ustalenia gminnego programu rewitalizacji są niezgodne ze studium uwarunkowań i kierunków zagospodarowania przestrzennego gminy, przeprowadza się postępowanie w sprawie zmiany tego studium, w celu jego dostosowania do gminnego programu rewitalizacji.</a:t>
            </a:r>
          </a:p>
          <a:p>
            <a:pPr marL="0" indent="0">
              <a:buNone/>
            </a:pPr>
            <a:r>
              <a:rPr lang="pl-PL" dirty="0"/>
              <a:t>Wójt, burmistrz albo prezydent miasta sporządza projekt zmiany studium uwarunkowań i kierunków zagospodarowania przestrzennego gminy, uwzględniający ustalenia gminnego programu rewitalizacji, niezwłocznie po uchwaleniu tego programu. Postępowanie w sprawie zmiany studium uwarunkowań i kierunków zagospodarowania przestrzennego gminy prowadzi się w trybie określonym w przepisach ustawy z dnia 27 marca 2003 r. o planowaniu i zagospodarowaniu przestrzennym, przy czym:</a:t>
            </a:r>
          </a:p>
          <a:p>
            <a:pPr marL="0" indent="0">
              <a:buNone/>
            </a:pPr>
            <a:r>
              <a:rPr lang="pl-PL" dirty="0"/>
              <a:t>1) przepisu art. 9 ust. 1 </a:t>
            </a:r>
            <a:r>
              <a:rPr lang="pl-PL" dirty="0" err="1"/>
              <a:t>upzp</a:t>
            </a:r>
            <a:r>
              <a:rPr lang="pl-PL" dirty="0"/>
              <a:t> tej ustawy nie stosuje się;</a:t>
            </a:r>
          </a:p>
          <a:p>
            <a:pPr marL="0" indent="0">
              <a:buNone/>
            </a:pPr>
            <a:r>
              <a:rPr lang="pl-PL" dirty="0"/>
              <a:t>2) ogłaszając o przystąpieniu do sporządzania projektu zmiany tego studium w sposób określony w art. 11 pkt 1 </a:t>
            </a:r>
            <a:r>
              <a:rPr lang="pl-PL" dirty="0" err="1"/>
              <a:t>upzp</a:t>
            </a:r>
            <a:r>
              <a:rPr lang="pl-PL" dirty="0"/>
              <a:t>, wójt, burmistrz albo prezydent miasta nie określa formy, miejsca i terminu składania wniosków dotyczących tego studium;</a:t>
            </a:r>
          </a:p>
          <a:p>
            <a:pPr marL="0" indent="0">
              <a:buNone/>
            </a:pPr>
            <a:r>
              <a:rPr lang="pl-PL" dirty="0"/>
              <a:t>3) wójt, burmistrz albo prezydent miasta, sporządzając projekt zmiany tego studium na podstawie art. 11 pkt 4 </a:t>
            </a:r>
            <a:r>
              <a:rPr lang="pl-PL" dirty="0" err="1"/>
              <a:t>upzp</a:t>
            </a:r>
            <a:r>
              <a:rPr lang="pl-PL" dirty="0"/>
              <a:t>, nie rozpatruje wniosków dotyczących studium.</a:t>
            </a:r>
          </a:p>
          <a:p>
            <a:pPr marL="0" indent="0">
              <a:buNone/>
            </a:pPr>
            <a:r>
              <a:rPr lang="pl-PL" dirty="0"/>
              <a:t>(art. 20 ust. 1-2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39770059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a:xfrm>
            <a:off x="838200" y="1825624"/>
            <a:ext cx="10515600" cy="4855261"/>
          </a:xfrm>
        </p:spPr>
        <p:txBody>
          <a:bodyPr>
            <a:normAutofit fontScale="85000" lnSpcReduction="20000"/>
          </a:bodyPr>
          <a:lstStyle/>
          <a:p>
            <a:pPr marL="0" indent="0" algn="ctr">
              <a:buNone/>
            </a:pPr>
            <a:r>
              <a:rPr lang="pl-PL" b="1" dirty="0"/>
              <a:t>Gminny program rewitalizacji wobec studium uwarunkowań</a:t>
            </a:r>
          </a:p>
          <a:p>
            <a:pPr marL="0" indent="0">
              <a:buNone/>
            </a:pPr>
            <a:r>
              <a:rPr lang="pl-PL" dirty="0"/>
              <a:t>W przypadku, o którym mowa w art. 20 ust. 1 </a:t>
            </a:r>
            <a:r>
              <a:rPr lang="pl-PL" dirty="0" err="1"/>
              <a:t>u.r</a:t>
            </a:r>
            <a:r>
              <a:rPr lang="pl-PL" dirty="0"/>
              <a:t>., dopuszcza się jednoczesne prowadzenie postępowania w sprawie zmiany studium uwarunkowań i kierunków zagospodarowania przestrzennego gminy oraz w sprawie uchwalenia albo zmiany miejscowego planu zagospodarowania przestrzennego. Uchwalenie zmiany tego studium następuje przed wyłożeniem do publicznego wglądu projektu miejscowego planu zagospodarowania przestrzennego albo jego zmiany.</a:t>
            </a:r>
          </a:p>
          <a:p>
            <a:pPr marL="0" indent="0">
              <a:buNone/>
            </a:pPr>
            <a:r>
              <a:rPr lang="pl-PL" dirty="0"/>
              <a:t>Postępowanie w sprawie zmiany studium uwarunkowań i kierunków zagospodarowania przestrzennego gminy oraz w sprawie uchwalenia albo zmiany miejscowego planu zagospodarowania przestrzennego można wszcząć przed uchwaleniem gminnego programu rewitalizacji, a po sporządzeniu i zamieszczeniu na stronie podmiotowej gminy w Biuletynie Informacji Publicznej projektu gminnego programu rewitalizacji. Uchwalenie zmiany studium uwarunkowań i kierunków zagospodarowania przestrzennego gminy następuje po uchwaleniu gminnego programu rewitalizacji.</a:t>
            </a:r>
          </a:p>
          <a:p>
            <a:pPr marL="0" indent="0">
              <a:buNone/>
            </a:pPr>
            <a:r>
              <a:rPr lang="pl-PL" dirty="0"/>
              <a:t>(art. 20 ust. 3-4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39515847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77500" lnSpcReduction="20000"/>
          </a:bodyPr>
          <a:lstStyle/>
          <a:p>
            <a:pPr marL="0" indent="0" algn="ctr">
              <a:buNone/>
            </a:pPr>
            <a:r>
              <a:rPr lang="pl-PL" b="1" dirty="0"/>
              <a:t>Ocena aktualności gminnego programu rewitalizacji</a:t>
            </a:r>
          </a:p>
          <a:p>
            <a:pPr marL="0" indent="0">
              <a:buNone/>
            </a:pPr>
            <a:r>
              <a:rPr lang="pl-PL" dirty="0"/>
              <a:t>Gminny program rewitalizacji podlega ocenie aktualności i stopnia realizacji, dokonywanej przez wójta, burmistrza albo prezydenta miasta co najmniej raz na 3 lata, zgodnie z systemem monitorowania i oceny określonym w tym programie.</a:t>
            </a:r>
          </a:p>
          <a:p>
            <a:pPr marL="0" indent="0">
              <a:buNone/>
            </a:pPr>
            <a:r>
              <a:rPr lang="pl-PL" dirty="0"/>
              <a:t>Ocena sporządzona przez wójta, burmistrza albo prezydenta miasta podlega zaopiniowaniu przez Komitet Rewitalizacji oraz ogłoszeniu na stronie podmiotowej gminy w Biuletynie Informacji Publicznej.</a:t>
            </a:r>
          </a:p>
          <a:p>
            <a:pPr marL="0" indent="0">
              <a:buNone/>
            </a:pPr>
            <a:r>
              <a:rPr lang="pl-PL" dirty="0"/>
              <a:t>W przypadku stwierdzenia, że gminny program rewitalizacji wymaga zmiany, wójt, burmistrz albo prezydent miasta występuje do rady gminy z wnioskiem o jego zmianę. Do wniosku załącza się opinię, o której mowa w art. 22 ust. 2 </a:t>
            </a:r>
            <a:r>
              <a:rPr lang="pl-PL" dirty="0" err="1"/>
              <a:t>u.r</a:t>
            </a:r>
            <a:r>
              <a:rPr lang="pl-PL" dirty="0"/>
              <a:t>.</a:t>
            </a:r>
          </a:p>
          <a:p>
            <a:pPr marL="0" indent="0">
              <a:buNone/>
            </a:pPr>
            <a:r>
              <a:rPr lang="pl-PL" dirty="0"/>
              <a:t>W przypadku stwierdzenia, w wyniku przeprowadzonej oceny stopnia realizacji gminnego programu rewitalizacji, osiągnięcia celów rewitalizacji w nim zawartych, rada gminy uchyla uchwałę w sprawie gminnego programu rewitalizacji w całości albo w części, z własnej inicjatywy albo na wniosek wójta, burmistrza albo prezydenta miasta.</a:t>
            </a:r>
          </a:p>
          <a:p>
            <a:pPr marL="0" indent="0">
              <a:buNone/>
            </a:pPr>
            <a:r>
              <a:rPr lang="pl-PL" dirty="0"/>
              <a:t>(art. 22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26854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a:xfrm>
            <a:off x="838200" y="1825625"/>
            <a:ext cx="10515600" cy="4667250"/>
          </a:xfrm>
        </p:spPr>
        <p:txBody>
          <a:bodyPr>
            <a:normAutofit fontScale="77500" lnSpcReduction="20000"/>
          </a:bodyPr>
          <a:lstStyle/>
          <a:p>
            <a:pPr marL="0" indent="0" algn="ctr">
              <a:buNone/>
            </a:pPr>
            <a:r>
              <a:rPr lang="pl-PL" b="1" dirty="0"/>
              <a:t>Specjalna Strefa Rewitalizacji</a:t>
            </a:r>
          </a:p>
          <a:p>
            <a:pPr marL="0" indent="0">
              <a:buNone/>
            </a:pPr>
            <a:r>
              <a:rPr lang="pl-PL" dirty="0"/>
              <a:t>Na wniosek wójta, burmistrza albo prezydenta miasta rada gminy podejmuje uchwałę w sprawie ustanowienia na obszarze rewitalizacji Specjalnej Strefy Rewitalizacji, zwanej dalej "Strefą".</a:t>
            </a:r>
          </a:p>
          <a:p>
            <a:pPr marL="0" indent="0">
              <a:buNone/>
            </a:pPr>
            <a:r>
              <a:rPr lang="pl-PL" dirty="0"/>
              <a:t>Strefę ustanawia się w celu zapewnienia sprawnej realizacji przedsięwzięć rewitalizacyjnych, o których mowa w art. 15 ust. 1 pkt 5 </a:t>
            </a:r>
            <a:r>
              <a:rPr lang="pl-PL" dirty="0" err="1"/>
              <a:t>u.r</a:t>
            </a:r>
            <a:r>
              <a:rPr lang="pl-PL" dirty="0"/>
              <a:t>. (przedsięwzięć rewitalizacyjnych, w szczególności o charakterze społecznym oraz gospodarczym, środowiskowym, przestrzenno-funkcjonalnym lub technicznym), na okres nie dłuższy niż 10 lat, bez możliwości przedłużenia.</a:t>
            </a:r>
          </a:p>
          <a:p>
            <a:pPr marL="0" indent="0">
              <a:buNone/>
            </a:pPr>
            <a:r>
              <a:rPr lang="pl-PL" dirty="0"/>
              <a:t>Wniosek o ustanowienie Strefy składa się po uchwaleniu gminnego programu rewitalizacji i zgodnie z jego ustaleniami.</a:t>
            </a:r>
          </a:p>
          <a:p>
            <a:pPr marL="0" indent="0">
              <a:buNone/>
            </a:pPr>
            <a:r>
              <a:rPr lang="pl-PL" dirty="0"/>
              <a:t>Dopuszcza się podjęcie odrębnych uchwał, o których mowa w art. 25 ust. 1 </a:t>
            </a:r>
            <a:r>
              <a:rPr lang="pl-PL" dirty="0" err="1"/>
              <a:t>u.r</a:t>
            </a:r>
            <a:r>
              <a:rPr lang="pl-PL" dirty="0"/>
              <a:t>., dla podobszarów rewitalizacji.</a:t>
            </a:r>
          </a:p>
          <a:p>
            <a:pPr marL="0" indent="0">
              <a:buNone/>
            </a:pPr>
            <a:r>
              <a:rPr lang="pl-PL" dirty="0"/>
              <a:t>Uchwała w sprawie ustanowienia na obszarze rewitalizacji Strefy stanowi akt prawa miejscowego.</a:t>
            </a:r>
          </a:p>
          <a:p>
            <a:pPr marL="0" indent="0">
              <a:buNone/>
            </a:pPr>
            <a:r>
              <a:rPr lang="pl-PL" dirty="0"/>
              <a:t>(art. 25 oraz 26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4225240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a:xfrm>
            <a:off x="838200" y="1825625"/>
            <a:ext cx="10515600" cy="4667250"/>
          </a:xfrm>
        </p:spPr>
        <p:txBody>
          <a:bodyPr>
            <a:normAutofit fontScale="92500"/>
          </a:bodyPr>
          <a:lstStyle/>
          <a:p>
            <a:pPr marL="0" indent="0" algn="ctr">
              <a:buNone/>
            </a:pPr>
            <a:r>
              <a:rPr lang="pl-PL" b="1" dirty="0"/>
              <a:t>Specjalna Strefa Rewitalizacji</a:t>
            </a:r>
          </a:p>
          <a:p>
            <a:pPr marL="0" indent="0">
              <a:buNone/>
            </a:pPr>
            <a:r>
              <a:rPr lang="pl-PL" dirty="0"/>
              <a:t>W uchwale, o której mowa w art. 25 </a:t>
            </a:r>
            <a:r>
              <a:rPr lang="pl-PL" dirty="0" err="1"/>
              <a:t>u.r</a:t>
            </a:r>
            <a:r>
              <a:rPr lang="pl-PL" dirty="0"/>
              <a:t>., rada gminy może ustanowić na obszarze Strefy zakaz wydawania decyzji o warunkach zabudowy, o której mowa w art. 59 ustawy z dnia 27 marca 2003 r. o planowaniu i zagospodarowaniu przestrzennym, dla wszystkich albo określonych w tej uchwale zmian sposobu zagospodarowania terenu wymagających tej decyzji, w tym zmian sposobu użytkowania obiektu budowlanego lub jego części, jeżeli stopień pokrycia obszaru Strefy miejscowymi planami zagospodarowania przestrzennego wskazuje, że nieustanowienie zakazu może doprowadzić do zmian w zagospodarowaniu Strefy niezgodnych z gminnym programem rewitalizacji albo utrudniających jego realizację.</a:t>
            </a:r>
          </a:p>
          <a:p>
            <a:pPr marL="0" indent="0">
              <a:buNone/>
            </a:pPr>
            <a:r>
              <a:rPr lang="pl-PL" dirty="0"/>
              <a:t>(art. 30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20663505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a:xfrm>
            <a:off x="838200" y="1825625"/>
            <a:ext cx="10515600" cy="4667250"/>
          </a:xfrm>
        </p:spPr>
        <p:txBody>
          <a:bodyPr>
            <a:normAutofit lnSpcReduction="10000"/>
          </a:bodyPr>
          <a:lstStyle/>
          <a:p>
            <a:pPr marL="0" indent="0" algn="ctr">
              <a:buNone/>
            </a:pPr>
            <a:r>
              <a:rPr lang="pl-PL" b="1" dirty="0"/>
              <a:t>Specjalna Strefa Rewitalizacji</a:t>
            </a:r>
          </a:p>
          <a:p>
            <a:pPr marL="0" indent="0">
              <a:buNone/>
            </a:pPr>
            <a:r>
              <a:rPr lang="pl-PL" dirty="0"/>
              <a:t>W odniesieniu do nieruchomości, o których mowa w art. 118a ustawy z dnia 21 sierpnia 1997 r. o gospodarce nieruchomościami, położonych na obszarze Strefy, gmina w przypadku wywłaszczenia nieruchomości nie składa do depozytu sądowego odszkodowania ustalonego zgodnie z przepisami tej ustawy.</a:t>
            </a:r>
          </a:p>
          <a:p>
            <a:pPr marL="0" indent="0">
              <a:buNone/>
            </a:pPr>
            <a:r>
              <a:rPr lang="pl-PL" dirty="0"/>
              <a:t>W przypadku ustalenia osób, którym przysługują prawa rzeczowe do nieruchomości podlegającej wywłaszczeniu, wypłata odszkodowania przez gminę następuje w terminie 3 miesięcy od dnia wystąpienia przez te osoby z wnioskiem.</a:t>
            </a:r>
          </a:p>
          <a:p>
            <a:pPr marL="0" indent="0">
              <a:buNone/>
            </a:pPr>
            <a:r>
              <a:rPr lang="pl-PL" dirty="0"/>
              <a:t>(art. 31 </a:t>
            </a:r>
            <a:r>
              <a:rPr lang="pl-PL" dirty="0" err="1"/>
              <a:t>u.r</a:t>
            </a:r>
            <a:r>
              <a:rPr lang="pl-PL" dirty="0"/>
              <a:t>.) </a:t>
            </a:r>
          </a:p>
          <a:p>
            <a:pPr marL="0" indent="0">
              <a:buNone/>
            </a:pPr>
            <a:endParaRPr lang="pl-PL" dirty="0"/>
          </a:p>
        </p:txBody>
      </p:sp>
    </p:spTree>
    <p:extLst>
      <p:ext uri="{BB962C8B-B14F-4D97-AF65-F5344CB8AC3E}">
        <p14:creationId xmlns:p14="http://schemas.microsoft.com/office/powerpoint/2010/main" val="4145411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a:xfrm>
            <a:off x="838200" y="1825625"/>
            <a:ext cx="10515600" cy="4667250"/>
          </a:xfrm>
        </p:spPr>
        <p:txBody>
          <a:bodyPr>
            <a:normAutofit fontScale="85000" lnSpcReduction="10000"/>
          </a:bodyPr>
          <a:lstStyle/>
          <a:p>
            <a:pPr marL="0" indent="0" algn="ctr">
              <a:buNone/>
            </a:pPr>
            <a:r>
              <a:rPr lang="pl-PL" b="1" dirty="0"/>
              <a:t>Specjalna Strefa Rewitalizacji</a:t>
            </a:r>
          </a:p>
          <a:p>
            <a:pPr marL="0" indent="0">
              <a:buNone/>
            </a:pPr>
            <a:r>
              <a:rPr lang="pl-PL" dirty="0"/>
              <a:t>W przypadku postępowań administracyjnych związanych z realizacją przedsięwzięć rewitalizacyjnych, o których mowa w art. 15 ust. 1 pkt 5 lit. a </a:t>
            </a:r>
            <a:r>
              <a:rPr lang="pl-PL" dirty="0" err="1"/>
              <a:t>u.r</a:t>
            </a:r>
            <a:r>
              <a:rPr lang="pl-PL" dirty="0"/>
              <a:t>.(podstawowych przedsięwzięć rewitalizacyjnych, w szczególności o charakterze społecznym oraz gospodarczym, środowiskowym, przestrzenno-funkcjonalnym lub technicznym), dotyczących położonych na obszarze Strefy nieruchomości, o których mowa w art. 113 ust. 6 i 7 ustawy z dnia 21 sierpnia 1997 r. o gospodarce nieruchomościami:</a:t>
            </a:r>
          </a:p>
          <a:p>
            <a:pPr marL="0" indent="0">
              <a:buNone/>
            </a:pPr>
            <a:r>
              <a:rPr lang="pl-PL" dirty="0"/>
              <a:t>1) ustalenie kręgu stron postępowania następuje na podstawie danych zawartych w księgach wieczystych, a jeżeli nie są prowadzone dla nieruchomości - w katastrze nieruchomości;</a:t>
            </a:r>
          </a:p>
          <a:p>
            <a:pPr marL="0" indent="0">
              <a:buNone/>
            </a:pPr>
            <a:r>
              <a:rPr lang="pl-PL" dirty="0"/>
              <a:t>2) doręczenie na adres wskazany w księgach wieczystych, a jeżeli nie są prowadzone dla nieruchomości - w katastrze nieruchomości, uznaje się za skuteczne.</a:t>
            </a:r>
          </a:p>
          <a:p>
            <a:pPr marL="0" indent="0">
              <a:buNone/>
            </a:pPr>
            <a:r>
              <a:rPr lang="pl-PL" dirty="0"/>
              <a:t>(art. 32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3085763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a:xfrm>
            <a:off x="838200" y="1825625"/>
            <a:ext cx="10515600" cy="4667250"/>
          </a:xfrm>
        </p:spPr>
        <p:txBody>
          <a:bodyPr>
            <a:normAutofit fontScale="92500" lnSpcReduction="10000"/>
          </a:bodyPr>
          <a:lstStyle/>
          <a:p>
            <a:pPr marL="0" indent="0" algn="ctr">
              <a:buNone/>
            </a:pPr>
            <a:r>
              <a:rPr lang="pl-PL" b="1" dirty="0"/>
              <a:t>Specjalna Strefa Rewitalizacji</a:t>
            </a:r>
          </a:p>
          <a:p>
            <a:pPr marL="0" indent="0">
              <a:buNone/>
            </a:pPr>
            <a:r>
              <a:rPr lang="pl-PL" dirty="0"/>
              <a:t>Zaspokojenie roszczeń majątkowych dotyczących własności nieruchomości położonych na obszarze Strefy objętych przedsięwzięciami rewitalizacyjnymi służącymi realizacji celu publicznego, następuje poprzez świadczenie pieniężne.</a:t>
            </a:r>
          </a:p>
          <a:p>
            <a:pPr marL="0" indent="0">
              <a:buNone/>
            </a:pPr>
            <a:r>
              <a:rPr lang="pl-PL" dirty="0"/>
              <a:t>Wysokość świadczenia ustala się według stanu nieruchomości z dnia wejścia w życie uchwały, o której mowa w art. 8 </a:t>
            </a:r>
            <a:r>
              <a:rPr lang="pl-PL" dirty="0" err="1"/>
              <a:t>u.r</a:t>
            </a:r>
            <a:r>
              <a:rPr lang="pl-PL" dirty="0"/>
              <a:t>..(uchwała w sprawie wyznaczenia obszaru zdegradowanego i obszaru rewitalizacji)</a:t>
            </a:r>
          </a:p>
          <a:p>
            <a:pPr marL="0" indent="0">
              <a:buNone/>
            </a:pPr>
            <a:r>
              <a:rPr lang="pl-PL" dirty="0"/>
              <a:t>W przypadku roszczeń, o których mowa w ust. 1, wójt, burmistrz albo prezydent miasta może zaproponować właścicielowi nieruchomości nieruchomość zamienną.</a:t>
            </a:r>
          </a:p>
          <a:p>
            <a:pPr marL="0" indent="0">
              <a:buNone/>
            </a:pPr>
            <a:r>
              <a:rPr lang="pl-PL" dirty="0"/>
              <a:t>(art. 33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3801218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lstStyle/>
          <a:p>
            <a:pPr marL="0" indent="0">
              <a:buNone/>
            </a:pPr>
            <a:r>
              <a:rPr lang="pl-PL" b="1" dirty="0"/>
              <a:t>Pojęcie rewitalizacji</a:t>
            </a:r>
          </a:p>
          <a:p>
            <a:pPr marL="0" indent="0">
              <a:buNone/>
            </a:pPr>
            <a:r>
              <a:rPr lang="pl-PL" dirty="0"/>
              <a:t>Rewitalizacja stanowi proces wyprowadzania ze stanu kryzysowego obszarów zdegradowanych, prowadzony w sposób kompleksowy, poprzez zintegrowane działania na rzecz lokalnej społeczności, przestrzeni i gospodarki, skoncentrowane terytorialnie, prowadzone przez interesariuszy rewitalizacji na podstawie gminnego programu rewitalizacji.</a:t>
            </a:r>
          </a:p>
          <a:p>
            <a:pPr marL="0" indent="0">
              <a:buNone/>
            </a:pPr>
            <a:r>
              <a:rPr lang="pl-PL" dirty="0"/>
              <a:t>(art. 2 ust. 1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25272273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a:xfrm>
            <a:off x="838200" y="1825625"/>
            <a:ext cx="10515600" cy="4667250"/>
          </a:xfrm>
        </p:spPr>
        <p:txBody>
          <a:bodyPr>
            <a:normAutofit fontScale="92500" lnSpcReduction="20000"/>
          </a:bodyPr>
          <a:lstStyle/>
          <a:p>
            <a:pPr marL="0" indent="0" algn="ctr">
              <a:buNone/>
            </a:pPr>
            <a:r>
              <a:rPr lang="pl-PL" b="1" dirty="0"/>
              <a:t>Specjalna Strefa Rewitalizacji</a:t>
            </a:r>
          </a:p>
          <a:p>
            <a:pPr marL="0" indent="0">
              <a:buNone/>
            </a:pPr>
            <a:r>
              <a:rPr lang="pl-PL" dirty="0"/>
              <a:t>W przypadku nieruchomości położonych na obszarze Strefy gmina może udzielić ich właścicielom lub użytkownikom wieczystym dotacji w wysokości nieprzekraczającej 50% nakładów koniecznych na wykonanie:</a:t>
            </a:r>
          </a:p>
          <a:p>
            <a:pPr marL="0" indent="0">
              <a:buNone/>
            </a:pPr>
            <a:r>
              <a:rPr lang="pl-PL" dirty="0"/>
              <a:t>1) robót budowlanych polegających na remoncie lub przebudowie,</a:t>
            </a:r>
          </a:p>
          <a:p>
            <a:pPr marL="0" indent="0">
              <a:buNone/>
            </a:pPr>
            <a:r>
              <a:rPr lang="pl-PL" dirty="0"/>
              <a:t>2) prac konserwatorskich i prac restauratorskich w rozumieniu art. 3 pkt 6 i 7 ustawy z dnia 23 lipca 2003 r. o ochronie zabytków i opiece nad zabytkami w odniesieniu do nieruchomości niewpisanych do rejestru zabytków</a:t>
            </a:r>
          </a:p>
          <a:p>
            <a:pPr marL="0" indent="0">
              <a:buNone/>
            </a:pPr>
            <a:r>
              <a:rPr lang="pl-PL" dirty="0"/>
              <a:t>- jeżeli wnioskowane działania służą realizacji przedsięwzięć rewitalizacyjnych, o których mowa w art. 15 ust. 1 pkt 5 </a:t>
            </a:r>
            <a:r>
              <a:rPr lang="pl-PL" dirty="0" err="1"/>
              <a:t>u.r</a:t>
            </a:r>
            <a:r>
              <a:rPr lang="pl-PL" dirty="0"/>
              <a:t>. (przedsięwzięć rewitalizacyjnych, w szczególności o charakterze społecznym oraz gospodarczym, środowiskowym, przestrzenno-funkcjonalnym lub technicznym)</a:t>
            </a:r>
          </a:p>
          <a:p>
            <a:pPr marL="0" indent="0">
              <a:buNone/>
            </a:pPr>
            <a:r>
              <a:rPr lang="pl-PL" dirty="0"/>
              <a:t>(art. 35 ust. 1 </a:t>
            </a:r>
            <a:r>
              <a:rPr lang="pl-PL" dirty="0" err="1"/>
              <a:t>u.r</a:t>
            </a:r>
            <a:r>
              <a:rPr lang="pl-PL" dirty="0"/>
              <a:t>.) </a:t>
            </a:r>
          </a:p>
          <a:p>
            <a:pPr marL="0" indent="0">
              <a:buNone/>
            </a:pPr>
            <a:endParaRPr lang="pl-PL" dirty="0"/>
          </a:p>
        </p:txBody>
      </p:sp>
    </p:spTree>
    <p:extLst>
      <p:ext uri="{BB962C8B-B14F-4D97-AF65-F5344CB8AC3E}">
        <p14:creationId xmlns:p14="http://schemas.microsoft.com/office/powerpoint/2010/main" val="30196905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lnSpcReduction="10000"/>
          </a:bodyPr>
          <a:lstStyle/>
          <a:p>
            <a:pPr marL="0" indent="0" algn="ctr">
              <a:buNone/>
            </a:pPr>
            <a:r>
              <a:rPr lang="pl-PL" b="1" dirty="0"/>
              <a:t>Miejscowy plan rewitalizacji</a:t>
            </a:r>
          </a:p>
          <a:p>
            <a:pPr marL="0" indent="0">
              <a:buNone/>
            </a:pPr>
            <a:r>
              <a:rPr lang="pl-PL" dirty="0"/>
              <a:t>Rada gminy może uchwalić dla obszaru rewitalizacji, o którym mowa w rozdziale 3 ustawy z dnia 9 października 2015 r. o rewitalizacji (Dz. U. z 2021 r. poz. 485), miejscowy plan rewitalizacji, jeżeli uchwalony został gminny program rewitalizacji, o którym mowa w rozdziale 4 tej ustawy.</a:t>
            </a:r>
          </a:p>
          <a:p>
            <a:pPr marL="0" indent="0">
              <a:buNone/>
            </a:pPr>
            <a:r>
              <a:rPr lang="pl-PL" dirty="0"/>
              <a:t>Miejscowy plan rewitalizacji jest szczególną formą planu </a:t>
            </a:r>
            <a:r>
              <a:rPr lang="pl-PL" dirty="0" err="1"/>
              <a:t>miejscowego.Jeżeli</a:t>
            </a:r>
            <a:r>
              <a:rPr lang="pl-PL" dirty="0"/>
              <a:t> na całości albo części obszaru rewitalizacji obowiązuje plan miejscowy i został uchwalony gminny program rewitalizacji, miejscowy plan rewitalizacji można również uchwalić w wyniku zmiany planu miejscowego.</a:t>
            </a:r>
          </a:p>
          <a:p>
            <a:pPr marL="0" indent="0">
              <a:buNone/>
            </a:pPr>
            <a:r>
              <a:rPr lang="pl-PL" dirty="0"/>
              <a:t>(art. 37f </a:t>
            </a:r>
            <a:r>
              <a:rPr lang="pl-PL" dirty="0" err="1"/>
              <a:t>upzp</a:t>
            </a:r>
            <a:r>
              <a:rPr lang="pl-PL" dirty="0"/>
              <a:t>)</a:t>
            </a:r>
          </a:p>
          <a:p>
            <a:pPr marL="0" indent="0">
              <a:buNone/>
            </a:pPr>
            <a:endParaRPr lang="pl-PL" dirty="0"/>
          </a:p>
        </p:txBody>
      </p:sp>
    </p:spTree>
    <p:extLst>
      <p:ext uri="{BB962C8B-B14F-4D97-AF65-F5344CB8AC3E}">
        <p14:creationId xmlns:p14="http://schemas.microsoft.com/office/powerpoint/2010/main" val="31092698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92500" lnSpcReduction="10000"/>
          </a:bodyPr>
          <a:lstStyle/>
          <a:p>
            <a:pPr marL="0" indent="0" algn="ctr">
              <a:buNone/>
            </a:pPr>
            <a:r>
              <a:rPr lang="pl-PL" b="1" dirty="0"/>
              <a:t>Miejscowy plan rewitalizacji</a:t>
            </a:r>
          </a:p>
          <a:p>
            <a:pPr marL="0" indent="0">
              <a:buNone/>
            </a:pPr>
            <a:r>
              <a:rPr lang="pl-PL" dirty="0"/>
              <a:t>Rada gminy może uchwalić miejscowy plan rewitalizacji dla całości albo części obszaru rewitalizacji. W przypadku gdy stan zagospodarowania nieruchomości położonych w zwartym obszarze projektowanego planu nie wskazuje na konieczność dokonania w tym zakresie zmian, gmina może wyłączyć te nieruchomości z obszaru objętego planem.</a:t>
            </a:r>
          </a:p>
          <a:p>
            <a:pPr marL="0" indent="0">
              <a:buNone/>
            </a:pPr>
            <a:r>
              <a:rPr lang="pl-PL" dirty="0"/>
              <a:t>4. Na potrzeby postępowania w sprawie uchwalenia albo zmiany miejscowego planu rewitalizacji sporządza się i publikuje wizualizacje projektowanych rozwiązań tego planu, składające się co najmniej z koncepcji urbanistycznej obszaru objętego planem, modelu struktury przestrzennej tego obszaru oraz widoków elewacji.</a:t>
            </a:r>
          </a:p>
          <a:p>
            <a:pPr marL="0" indent="0">
              <a:buNone/>
            </a:pPr>
            <a:r>
              <a:rPr lang="pl-PL" dirty="0"/>
              <a:t>(art. 37g ust. 1 oraz 4 </a:t>
            </a:r>
            <a:r>
              <a:rPr lang="pl-PL" dirty="0" err="1"/>
              <a:t>upzp</a:t>
            </a:r>
            <a:r>
              <a:rPr lang="pl-PL" dirty="0"/>
              <a:t>)</a:t>
            </a:r>
          </a:p>
          <a:p>
            <a:pPr marL="0" indent="0">
              <a:buNone/>
            </a:pPr>
            <a:endParaRPr lang="pl-PL" dirty="0"/>
          </a:p>
        </p:txBody>
      </p:sp>
    </p:spTree>
    <p:extLst>
      <p:ext uri="{BB962C8B-B14F-4D97-AF65-F5344CB8AC3E}">
        <p14:creationId xmlns:p14="http://schemas.microsoft.com/office/powerpoint/2010/main" val="23208046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a:xfrm>
            <a:off x="838200" y="1825625"/>
            <a:ext cx="10515600" cy="4667250"/>
          </a:xfrm>
        </p:spPr>
        <p:txBody>
          <a:bodyPr>
            <a:normAutofit fontScale="70000" lnSpcReduction="20000"/>
          </a:bodyPr>
          <a:lstStyle/>
          <a:p>
            <a:pPr marL="0" indent="0" algn="ctr">
              <a:buNone/>
            </a:pPr>
            <a:r>
              <a:rPr lang="pl-PL" b="1" dirty="0"/>
              <a:t>Miejscowy plan rewitalizacji</a:t>
            </a:r>
          </a:p>
          <a:p>
            <a:pPr marL="0" indent="0">
              <a:buNone/>
            </a:pPr>
            <a:r>
              <a:rPr lang="pl-PL" dirty="0"/>
              <a:t>W miejscowym planie rewitalizacji, poza elementami wymienionymi w art. 15 ust. 2 i 3, określa się w zależności od potrzeb:</a:t>
            </a:r>
          </a:p>
          <a:p>
            <a:pPr marL="0" indent="0">
              <a:buNone/>
            </a:pPr>
            <a:r>
              <a:rPr lang="pl-PL" dirty="0"/>
              <a:t>1) zasady kompozycji przestrzennej nowej zabudowy i harmonizowania planowanej zabudowy z zabudową istniejącą;</a:t>
            </a:r>
          </a:p>
          <a:p>
            <a:pPr marL="0" indent="0">
              <a:buNone/>
            </a:pPr>
            <a:r>
              <a:rPr lang="pl-PL" dirty="0"/>
              <a:t>2) ustalenia dotyczące charakterystycznych cech elewacji budynków;</a:t>
            </a:r>
          </a:p>
          <a:p>
            <a:pPr marL="0" indent="0">
              <a:buNone/>
            </a:pPr>
            <a:r>
              <a:rPr lang="pl-PL" dirty="0"/>
              <a:t>3) szczegółowe ustalenia dotyczące zagospodarowania i wyposażenia terenów przestrzeni publicznych, w tym urządzania i sytuowania zieleni, koncepcji organizacji ruchu na drogach publicznych oraz przekrojów ulic;</a:t>
            </a:r>
          </a:p>
          <a:p>
            <a:pPr marL="0" indent="0">
              <a:buNone/>
            </a:pPr>
            <a:r>
              <a:rPr lang="pl-PL" dirty="0"/>
              <a:t>4) zakazy i ograniczenia dotyczące działalności handlowej lub usługowej;</a:t>
            </a:r>
          </a:p>
          <a:p>
            <a:pPr marL="0" indent="0">
              <a:buNone/>
            </a:pPr>
            <a:r>
              <a:rPr lang="pl-PL" dirty="0"/>
              <a:t>5) maksymalną powierzchnię sprzedaży obiektów handlowych, w tym obszary rozmieszczenia obiektów handlowych o wskazanej w planie maksymalnej powierzchni sprzedaży i ich dopuszczalną liczbę;</a:t>
            </a:r>
          </a:p>
          <a:p>
            <a:pPr marL="0" indent="0">
              <a:buNone/>
            </a:pPr>
            <a:r>
              <a:rPr lang="pl-PL" dirty="0"/>
              <a:t>6) zakres niezbędnej do wybudowania infrastruktury technicznej, społecznej lub lokali - w przypadkach, o których mowa w art. 37i.</a:t>
            </a:r>
          </a:p>
          <a:p>
            <a:pPr marL="0" indent="0">
              <a:buNone/>
            </a:pPr>
            <a:r>
              <a:rPr lang="pl-PL" dirty="0"/>
              <a:t>(art. 37g ust. 2 </a:t>
            </a:r>
            <a:r>
              <a:rPr lang="pl-PL" dirty="0" err="1"/>
              <a:t>upzp</a:t>
            </a:r>
            <a:r>
              <a:rPr lang="pl-PL" dirty="0"/>
              <a:t>)</a:t>
            </a:r>
          </a:p>
        </p:txBody>
      </p:sp>
    </p:spTree>
    <p:extLst>
      <p:ext uri="{BB962C8B-B14F-4D97-AF65-F5344CB8AC3E}">
        <p14:creationId xmlns:p14="http://schemas.microsoft.com/office/powerpoint/2010/main" val="2790714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92500" lnSpcReduction="20000"/>
          </a:bodyPr>
          <a:lstStyle/>
          <a:p>
            <a:pPr marL="0" indent="0" algn="ctr">
              <a:buNone/>
            </a:pPr>
            <a:r>
              <a:rPr lang="pl-PL" b="1" dirty="0"/>
              <a:t>Miejscowy plan rewitalizacji</a:t>
            </a:r>
          </a:p>
          <a:p>
            <a:pPr marL="0" indent="0">
              <a:buNone/>
            </a:pPr>
            <a:r>
              <a:rPr lang="pl-PL" dirty="0"/>
              <a:t>W razie ograniczenia sposobu korzystania z nieruchomości na skutek ustanowienia regulacji, o których mowa w art. 37g ust. 2 pkt 4 (zakazy i ograniczenia dotyczące działalności handlowej lub usługowej), na żądanie poszkodowanego właściwy starosta ustala, w drodze decyzji, wysokość odszkodowania. Od decyzji starosty odwołanie nie przysługuje.</a:t>
            </a:r>
          </a:p>
          <a:p>
            <a:pPr marL="0" indent="0">
              <a:buNone/>
            </a:pPr>
            <a:r>
              <a:rPr lang="pl-PL" dirty="0"/>
              <a:t>Strona niezadowolona z przyznanego odszkodowania może w terminie 30 dni od dnia doręczenia jej decyzji, o której mowa w ust. 1, wnieść powództwo do sądu powszechnego. Droga sądowa przysługuje także w razie niewydania decyzji przez właściwy organ w terminie 3 miesięcy od dnia zgłoszenia żądania przez poszkodowanego.</a:t>
            </a:r>
          </a:p>
          <a:p>
            <a:pPr marL="0" indent="0">
              <a:buNone/>
            </a:pPr>
            <a:r>
              <a:rPr lang="pl-PL" dirty="0"/>
              <a:t>Organem obowiązanym do wypłaty odszkodowania jest gmina.</a:t>
            </a:r>
          </a:p>
          <a:p>
            <a:pPr marL="0" indent="0">
              <a:buNone/>
            </a:pPr>
            <a:r>
              <a:rPr lang="pl-PL" dirty="0"/>
              <a:t>Uzyskanie odszkodowania nie wyłącza roszczeń, o których mowa w art. 36.</a:t>
            </a:r>
          </a:p>
          <a:p>
            <a:pPr marL="0" indent="0">
              <a:buNone/>
            </a:pPr>
            <a:endParaRPr lang="pl-PL" dirty="0"/>
          </a:p>
        </p:txBody>
      </p:sp>
    </p:spTree>
    <p:extLst>
      <p:ext uri="{BB962C8B-B14F-4D97-AF65-F5344CB8AC3E}">
        <p14:creationId xmlns:p14="http://schemas.microsoft.com/office/powerpoint/2010/main" val="41781277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92500" lnSpcReduction="10000"/>
          </a:bodyPr>
          <a:lstStyle/>
          <a:p>
            <a:pPr marL="0" indent="0" algn="ctr">
              <a:buNone/>
            </a:pPr>
            <a:r>
              <a:rPr lang="pl-PL" b="1" dirty="0"/>
              <a:t>Umowa urbanistyczna</a:t>
            </a:r>
          </a:p>
          <a:p>
            <a:pPr marL="0" indent="0">
              <a:buNone/>
            </a:pPr>
            <a:r>
              <a:rPr lang="pl-PL" dirty="0"/>
              <a:t>W miejscowym planie rewitalizacji można określić, w odniesieniu do nieruchomości niezabudowanej, że warunkiem realizacji na niej inwestycji głównej jest zobowiązanie się inwestora do budowy na swój koszt i do nieodpłatnego przekazania na rzecz gminy inwestycji uzupełniających w postaci infrastruktury technicznej, społecznej lub lokali mieszkalnych - w zakresie wskazanym w tym planie. Przepisu art. 49 § 2 ustawy z dnia 23 kwietnia 1964 r. - Kodeks cywilny  w przypadku realizacji infrastruktury technicznej nie stosuje się.</a:t>
            </a:r>
          </a:p>
          <a:p>
            <a:pPr marL="0" indent="0">
              <a:buNone/>
            </a:pPr>
            <a:r>
              <a:rPr lang="pl-PL" dirty="0"/>
              <a:t>2. Inwestycją główną nie może być inwestycja celu publicznego.</a:t>
            </a:r>
          </a:p>
          <a:p>
            <a:pPr marL="0" indent="0">
              <a:buNone/>
            </a:pPr>
            <a:r>
              <a:rPr lang="pl-PL" dirty="0"/>
              <a:t>(art. 37i ust. 1-2 </a:t>
            </a:r>
            <a:r>
              <a:rPr lang="pl-PL" dirty="0" err="1"/>
              <a:t>upzp</a:t>
            </a:r>
            <a:r>
              <a:rPr lang="pl-PL" dirty="0"/>
              <a:t>)</a:t>
            </a:r>
          </a:p>
          <a:p>
            <a:pPr marL="0" indent="0">
              <a:buNone/>
            </a:pPr>
            <a:endParaRPr lang="pl-PL" dirty="0"/>
          </a:p>
        </p:txBody>
      </p:sp>
    </p:spTree>
    <p:extLst>
      <p:ext uri="{BB962C8B-B14F-4D97-AF65-F5344CB8AC3E}">
        <p14:creationId xmlns:p14="http://schemas.microsoft.com/office/powerpoint/2010/main" val="26995776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92500" lnSpcReduction="10000"/>
          </a:bodyPr>
          <a:lstStyle/>
          <a:p>
            <a:pPr marL="0" indent="0" algn="ctr">
              <a:buNone/>
            </a:pPr>
            <a:r>
              <a:rPr lang="pl-PL" b="1" dirty="0"/>
              <a:t>Umowa urbanistyczna</a:t>
            </a:r>
          </a:p>
          <a:p>
            <a:pPr marL="0" indent="0">
              <a:buNone/>
            </a:pPr>
            <a:r>
              <a:rPr lang="pl-PL" dirty="0"/>
              <a:t>W ramach inwestycji uzupełniających możliwe jest również zobowiązanie inwestora do budowy na swój koszt i do nieodpłatnego przekazania na rzecz gminy lokali innych niż mieszkalne przeznaczonych na potrzeby działalności kulturalnej, społecznej, edukacyjnej lub sportowej, wykonywanej przez podmioty prowadzące działalność na obszarze rewitalizacji, których głównym celem nie jest osiągnięcie zysku.</a:t>
            </a:r>
          </a:p>
          <a:p>
            <a:pPr marL="0" indent="0">
              <a:buNone/>
            </a:pPr>
            <a:r>
              <a:rPr lang="pl-PL" dirty="0"/>
              <a:t>Wymiar zobowiązań, o których mowa w ust. 1, jest proporcjonalny do wzrostu wartości nieruchomości w wyniku uchwalenia albo zmiany miejscowego planu rewitalizacji.</a:t>
            </a:r>
          </a:p>
          <a:p>
            <a:pPr marL="0" indent="0">
              <a:buNone/>
            </a:pPr>
            <a:r>
              <a:rPr lang="pl-PL" dirty="0"/>
              <a:t>(art. 37i ust. 3-4 </a:t>
            </a:r>
            <a:r>
              <a:rPr lang="pl-PL" dirty="0" err="1"/>
              <a:t>upzp</a:t>
            </a:r>
            <a:r>
              <a:rPr lang="pl-PL" dirty="0"/>
              <a:t>)</a:t>
            </a:r>
          </a:p>
          <a:p>
            <a:pPr marL="0" indent="0">
              <a:buNone/>
            </a:pPr>
            <a:endParaRPr lang="pl-PL" dirty="0"/>
          </a:p>
        </p:txBody>
      </p:sp>
    </p:spTree>
    <p:extLst>
      <p:ext uri="{BB962C8B-B14F-4D97-AF65-F5344CB8AC3E}">
        <p14:creationId xmlns:p14="http://schemas.microsoft.com/office/powerpoint/2010/main" val="10634425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92500" lnSpcReduction="20000"/>
          </a:bodyPr>
          <a:lstStyle/>
          <a:p>
            <a:pPr marL="0" indent="0" algn="ctr">
              <a:buNone/>
            </a:pPr>
            <a:r>
              <a:rPr lang="pl-PL" b="1" dirty="0"/>
              <a:t>Umowa urbanistyczna</a:t>
            </a:r>
          </a:p>
          <a:p>
            <a:pPr marL="0" indent="0">
              <a:buNone/>
            </a:pPr>
            <a:r>
              <a:rPr lang="pl-PL" dirty="0"/>
              <a:t>Inwestor zobowiązuje się do realizacji inwestycji uzupełniających zawierając z gminą umowę urbanistyczną, w której określa się w szczególności, zgodnie z miejscowym planem rewitalizacji, zakres, specyfikację techniczną i termin wykonania niezbędnych robót budowlanych oraz termin przekazania gminie wybudowanych obiektów lub urządzeń. Umowa urbanistyczna może przewidywać etapowanie wykonywania robót budowlanych oraz spełniania innych warunków w niej określonych.</a:t>
            </a:r>
          </a:p>
          <a:p>
            <a:pPr marL="0" indent="0">
              <a:buNone/>
            </a:pPr>
            <a:r>
              <a:rPr lang="pl-PL" dirty="0"/>
              <a:t>Umowa urbanistyczna jest zawierana pod rygorem nieważności w formie aktu notarialnego.</a:t>
            </a:r>
          </a:p>
          <a:p>
            <a:pPr marL="0" indent="0">
              <a:buNone/>
            </a:pPr>
            <a:r>
              <a:rPr lang="pl-PL" dirty="0"/>
              <a:t>Zawarcie umowy urbanistycznej stanowi warunek uzyskania pozwolenia na budowę dla inwestycji głównej lub jej części.</a:t>
            </a:r>
          </a:p>
          <a:p>
            <a:pPr marL="0" indent="0">
              <a:buNone/>
            </a:pPr>
            <a:r>
              <a:rPr lang="pl-PL" dirty="0"/>
              <a:t>(art. 37i ust. 5-7 </a:t>
            </a:r>
            <a:r>
              <a:rPr lang="pl-PL" dirty="0" err="1"/>
              <a:t>upzp</a:t>
            </a:r>
            <a:r>
              <a:rPr lang="pl-PL" dirty="0"/>
              <a:t>)</a:t>
            </a:r>
          </a:p>
          <a:p>
            <a:pPr marL="0" indent="0">
              <a:buNone/>
            </a:pPr>
            <a:endParaRPr lang="pl-PL" dirty="0"/>
          </a:p>
        </p:txBody>
      </p:sp>
    </p:spTree>
    <p:extLst>
      <p:ext uri="{BB962C8B-B14F-4D97-AF65-F5344CB8AC3E}">
        <p14:creationId xmlns:p14="http://schemas.microsoft.com/office/powerpoint/2010/main" val="1820861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85000" lnSpcReduction="20000"/>
          </a:bodyPr>
          <a:lstStyle/>
          <a:p>
            <a:pPr marL="0" indent="0" algn="ctr">
              <a:buNone/>
            </a:pPr>
            <a:r>
              <a:rPr lang="pl-PL" b="1" dirty="0"/>
              <a:t>Umowa urbanistyczna</a:t>
            </a:r>
          </a:p>
          <a:p>
            <a:pPr marL="0" indent="0">
              <a:buNone/>
            </a:pPr>
            <a:r>
              <a:rPr lang="pl-PL" dirty="0"/>
              <a:t>Nieodpłatne przekazanie na rzecz gminy zrealizowanej inwestycji uzupełniającej, a w przypadku gdy stanowi ona część obiektu budowlanego, zakończenie robót budowlanych dotyczących inwestycji uzupełniającej, stanowi warunek przystąpienia do użytkowania obiektów budowlanych stanowiących inwestycję główną.</a:t>
            </a:r>
          </a:p>
          <a:p>
            <a:pPr marL="0" indent="0">
              <a:buNone/>
            </a:pPr>
            <a:r>
              <a:rPr lang="pl-PL" dirty="0"/>
              <a:t>Spełnienie warunków, o których mowa w ust. 8, wójt, burmistrz albo prezydent miasta potwierdza w drodze zaświadczenia.</a:t>
            </a:r>
          </a:p>
          <a:p>
            <a:pPr marL="0" indent="0">
              <a:buNone/>
            </a:pPr>
            <a:r>
              <a:rPr lang="pl-PL" dirty="0"/>
              <a:t>W przypadku zawarcia przez inwestora umowy urbanistycznej w odniesieniu do nieruchomości, na której miejscowy plan rewitalizacji przewiduje budowę inwestycji głównej, opłaty, o której mowa w art. 36 ust. 4, oraz opłaty, o której mowa w art. 144 ust. 1 ustawy z dnia 21 sierpnia 1997 r. o gospodarce nieruchomościami, nie pobiera się.</a:t>
            </a:r>
          </a:p>
          <a:p>
            <a:pPr marL="0" indent="0">
              <a:buNone/>
            </a:pPr>
            <a:r>
              <a:rPr lang="pl-PL" dirty="0"/>
              <a:t>(art. 37i ust. 8-10 </a:t>
            </a:r>
            <a:r>
              <a:rPr lang="pl-PL" dirty="0" err="1"/>
              <a:t>upzp</a:t>
            </a:r>
            <a:r>
              <a:rPr lang="pl-PL" dirty="0"/>
              <a:t>)</a:t>
            </a:r>
          </a:p>
          <a:p>
            <a:pPr marL="0" indent="0">
              <a:buNone/>
            </a:pPr>
            <a:endParaRPr lang="pl-PL" dirty="0"/>
          </a:p>
        </p:txBody>
      </p:sp>
    </p:spTree>
    <p:extLst>
      <p:ext uri="{BB962C8B-B14F-4D97-AF65-F5344CB8AC3E}">
        <p14:creationId xmlns:p14="http://schemas.microsoft.com/office/powerpoint/2010/main" val="26046131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a:bodyPr>
          <a:lstStyle/>
          <a:p>
            <a:pPr marL="0" indent="0" algn="ctr">
              <a:buNone/>
            </a:pPr>
            <a:r>
              <a:rPr lang="pl-PL" b="1" dirty="0"/>
              <a:t>Uchwała krajobrazowa</a:t>
            </a:r>
          </a:p>
          <a:p>
            <a:pPr marL="0" indent="0">
              <a:buNone/>
            </a:pPr>
            <a:r>
              <a:rPr lang="pl-PL" dirty="0"/>
              <a:t>1. Rada gminy może ustalić w formie uchwały zasady i warunki sytuowania obiektów małej architektury, tablic reklamowych i urządzeń reklamowych oraz ogrodzeń, ich gabaryty, standardy jakościowe oraz rodzaje materiałów budowlanych, z jakich mogą być wykonane.</a:t>
            </a:r>
          </a:p>
          <a:p>
            <a:pPr marL="0" indent="0">
              <a:buNone/>
            </a:pPr>
            <a:r>
              <a:rPr lang="pl-PL" dirty="0"/>
              <a:t>2. W odniesieniu do szyldów w uchwale, o której mowa w, określa się zasady i warunki ich sytuowania, gabaryty oraz liczbę szyldów, które mogą być umieszczone na danej nieruchomości przez podmiot prowadzący na niej działalność.</a:t>
            </a:r>
          </a:p>
          <a:p>
            <a:pPr marL="0" indent="0">
              <a:buNone/>
            </a:pPr>
            <a:r>
              <a:rPr lang="pl-PL" dirty="0"/>
              <a:t>(art. 37a ust. 1-2 </a:t>
            </a:r>
            <a:r>
              <a:rPr lang="pl-PL" dirty="0" err="1"/>
              <a:t>upzp</a:t>
            </a:r>
            <a:r>
              <a:rPr lang="pl-PL" dirty="0"/>
              <a:t>)</a:t>
            </a:r>
          </a:p>
          <a:p>
            <a:pPr marL="0" indent="0">
              <a:buNone/>
            </a:pPr>
            <a:endParaRPr lang="pl-PL" dirty="0"/>
          </a:p>
        </p:txBody>
      </p:sp>
    </p:spTree>
    <p:extLst>
      <p:ext uri="{BB962C8B-B14F-4D97-AF65-F5344CB8AC3E}">
        <p14:creationId xmlns:p14="http://schemas.microsoft.com/office/powerpoint/2010/main" val="2796592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77500" lnSpcReduction="20000"/>
          </a:bodyPr>
          <a:lstStyle/>
          <a:p>
            <a:pPr marL="0" indent="0">
              <a:buNone/>
            </a:pPr>
            <a:r>
              <a:rPr lang="pl-PL" b="1" dirty="0"/>
              <a:t>Pojęcie rewitalizacji</a:t>
            </a:r>
          </a:p>
          <a:p>
            <a:pPr marL="0" indent="0">
              <a:buNone/>
            </a:pPr>
            <a:r>
              <a:rPr lang="pl-PL" dirty="0"/>
              <a:t>Przygotowanie, koordynowanie i tworzenie warunków do prowadzenia rewitalizacji, a także jej prowadzenie w zakresie właściwości gminy, stanowią jej zadania własne.</a:t>
            </a:r>
          </a:p>
          <a:p>
            <a:pPr marL="0" indent="0">
              <a:buNone/>
            </a:pPr>
            <a:r>
              <a:rPr lang="pl-PL" dirty="0"/>
              <a:t>Zadania, o których mowa w art. 2 ust. 1 </a:t>
            </a:r>
            <a:r>
              <a:rPr lang="pl-PL" dirty="0" err="1"/>
              <a:t>u.r</a:t>
            </a:r>
            <a:r>
              <a:rPr lang="pl-PL" dirty="0"/>
              <a:t>., gmina realizuje:</a:t>
            </a:r>
          </a:p>
          <a:p>
            <a:pPr marL="0" indent="0">
              <a:buNone/>
            </a:pPr>
            <a:r>
              <a:rPr lang="pl-PL" dirty="0"/>
              <a:t>1) w sposób jawny i przejrzysty, z zapewnieniem aktywnego udziału interesariuszy na każdym etapie (partycypacja społeczna);</a:t>
            </a:r>
          </a:p>
          <a:p>
            <a:pPr marL="0" indent="0">
              <a:buNone/>
            </a:pPr>
            <a:r>
              <a:rPr lang="pl-PL" dirty="0"/>
              <a:t>2) w sposób zapobiegający wykluczeniu mieszkańców obszaru rewitalizacji z możliwości korzystania z pozytywnych efektów procesu rewitalizacji, w szczególności w zakresie warunków korzystania z gminnego zasobu mieszkaniowego;</a:t>
            </a:r>
          </a:p>
          <a:p>
            <a:pPr marL="0" indent="0">
              <a:buNone/>
            </a:pPr>
            <a:r>
              <a:rPr lang="pl-PL" dirty="0"/>
              <a:t>3) z uwzględnieniem zasad uniwersalnego projektowania w rozumieniu art. 2 Konwencji o prawach osób niepełnosprawnych, sporządzonej w Nowym Jorku dnia 13 grudnia 2006 r. </a:t>
            </a:r>
          </a:p>
          <a:p>
            <a:pPr marL="0" indent="0">
              <a:buNone/>
            </a:pPr>
            <a:r>
              <a:rPr lang="pl-PL" dirty="0"/>
              <a:t>(art. 2 ust. 2-3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13036351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92500" lnSpcReduction="20000"/>
          </a:bodyPr>
          <a:lstStyle/>
          <a:p>
            <a:pPr marL="0" indent="0" algn="ctr">
              <a:buNone/>
            </a:pPr>
            <a:r>
              <a:rPr lang="pl-PL" b="1" dirty="0"/>
              <a:t>Uchwała krajobrazowa</a:t>
            </a:r>
          </a:p>
          <a:p>
            <a:pPr marL="0" indent="0">
              <a:buNone/>
            </a:pPr>
            <a:r>
              <a:rPr lang="pl-PL" dirty="0"/>
              <a:t>3. W uchwale, o której mowa w art. 37a ust. 1 </a:t>
            </a:r>
            <a:r>
              <a:rPr lang="pl-PL" dirty="0" err="1"/>
              <a:t>upzp</a:t>
            </a:r>
            <a:r>
              <a:rPr lang="pl-PL" dirty="0"/>
              <a:t>, rada gminy może ustalić zakaz sytuowania ogrodzeń oraz tablic reklamowych i urządzeń reklamowych, z wyłączeniem szyldów.</a:t>
            </a:r>
          </a:p>
          <a:p>
            <a:pPr marL="0" indent="0">
              <a:buNone/>
            </a:pPr>
            <a:r>
              <a:rPr lang="pl-PL" dirty="0"/>
              <a:t>4. Uchwała, o której mowa w art. 37a ust. 1 </a:t>
            </a:r>
            <a:r>
              <a:rPr lang="pl-PL" dirty="0" err="1"/>
              <a:t>upzp</a:t>
            </a:r>
            <a:r>
              <a:rPr lang="pl-PL" dirty="0"/>
              <a:t>, jest aktem prawa miejscowego.</a:t>
            </a:r>
          </a:p>
          <a:p>
            <a:pPr marL="0" indent="0">
              <a:buNone/>
            </a:pPr>
            <a:r>
              <a:rPr lang="pl-PL" dirty="0"/>
              <a:t>5. Uchwała, o której mowa w art. 37a ust. 1 </a:t>
            </a:r>
            <a:r>
              <a:rPr lang="pl-PL" dirty="0" err="1"/>
              <a:t>upzp</a:t>
            </a:r>
            <a:r>
              <a:rPr lang="pl-PL" dirty="0"/>
              <a:t>, dotyczy całego obszaru gminy, z wyłączeniem terenów zamkniętych ustalonych przez inne organy niż ministra właściwego do spraw transportu.</a:t>
            </a:r>
          </a:p>
          <a:p>
            <a:pPr marL="0" indent="0">
              <a:buNone/>
            </a:pPr>
            <a:r>
              <a:rPr lang="pl-PL" dirty="0"/>
              <a:t>6. Uchwała, o której mowa w art. 37a ust. 1 </a:t>
            </a:r>
            <a:r>
              <a:rPr lang="pl-PL" dirty="0" err="1"/>
              <a:t>upzp</a:t>
            </a:r>
            <a:r>
              <a:rPr lang="pl-PL" dirty="0"/>
              <a:t>, może przewidywać różne regulacje dla różnych obszarów gminy określając w sposób jednoznaczny granice tych obszarów.</a:t>
            </a:r>
          </a:p>
          <a:p>
            <a:pPr marL="0" indent="0">
              <a:buNone/>
            </a:pPr>
            <a:r>
              <a:rPr lang="pl-PL" dirty="0"/>
              <a:t>(art. 37a ust. 3-6 </a:t>
            </a:r>
            <a:r>
              <a:rPr lang="pl-PL" dirty="0" err="1"/>
              <a:t>upzp</a:t>
            </a:r>
            <a:r>
              <a:rPr lang="pl-PL" dirty="0"/>
              <a:t>)</a:t>
            </a:r>
          </a:p>
          <a:p>
            <a:pPr marL="0" indent="0">
              <a:buNone/>
            </a:pPr>
            <a:endParaRPr lang="pl-PL" dirty="0"/>
          </a:p>
        </p:txBody>
      </p:sp>
    </p:spTree>
    <p:extLst>
      <p:ext uri="{BB962C8B-B14F-4D97-AF65-F5344CB8AC3E}">
        <p14:creationId xmlns:p14="http://schemas.microsoft.com/office/powerpoint/2010/main" val="37796537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92500" lnSpcReduction="20000"/>
          </a:bodyPr>
          <a:lstStyle/>
          <a:p>
            <a:pPr marL="0" indent="0" algn="ctr">
              <a:buNone/>
            </a:pPr>
            <a:r>
              <a:rPr lang="pl-PL" b="1" dirty="0"/>
              <a:t>Uchwała krajobrazowa</a:t>
            </a:r>
          </a:p>
          <a:p>
            <a:pPr marL="0" indent="0">
              <a:buNone/>
            </a:pPr>
            <a:r>
              <a:rPr lang="pl-PL" dirty="0"/>
              <a:t>9. Uchwała, o której mowa w art. 37a ust. 1 </a:t>
            </a:r>
            <a:r>
              <a:rPr lang="pl-PL" dirty="0" err="1"/>
              <a:t>upzp</a:t>
            </a:r>
            <a:r>
              <a:rPr lang="pl-PL" dirty="0"/>
              <a:t>, określa warunki i termin dostosowania istniejących w dniu jej wejścia w życie obiektów małej architektury, ogrodzeń oraz tablic reklamowych i urządzeń reklamowych do zakazów, zasad i warunków w niej określonych, nie krótszy niż 12 miesięcy od dnia wejścia w życie uchwały.</a:t>
            </a:r>
          </a:p>
          <a:p>
            <a:pPr marL="0" indent="0">
              <a:buNone/>
            </a:pPr>
            <a:r>
              <a:rPr lang="pl-PL" dirty="0"/>
              <a:t>10. Uchwała, o której mowa w art. 37a ust. 1 </a:t>
            </a:r>
            <a:r>
              <a:rPr lang="pl-PL" dirty="0" err="1"/>
              <a:t>upzp</a:t>
            </a:r>
            <a:r>
              <a:rPr lang="pl-PL" dirty="0"/>
              <a:t>, może:</a:t>
            </a:r>
          </a:p>
          <a:p>
            <a:pPr marL="0" indent="0">
              <a:buNone/>
            </a:pPr>
            <a:r>
              <a:rPr lang="pl-PL" dirty="0"/>
              <a:t>1) wskazywać rodzaje obiektów małej architektury, które nie wymagają dostosowania do zakazów, zasad lub warunków określonych w uchwale;</a:t>
            </a:r>
          </a:p>
          <a:p>
            <a:pPr marL="0" indent="0">
              <a:buNone/>
            </a:pPr>
            <a:r>
              <a:rPr lang="pl-PL" dirty="0"/>
              <a:t>2) wskazywać obszary oraz rodzaje ogrodzeń dla których następuje zwolnienie z obowiązku dostosowania ogrodzeń istniejących w dniu jej wejścia w życie do zakazów, zasad lub warunków określonych w uchwale.</a:t>
            </a:r>
          </a:p>
          <a:p>
            <a:pPr marL="0" indent="0">
              <a:buNone/>
            </a:pPr>
            <a:r>
              <a:rPr lang="pl-PL" dirty="0"/>
              <a:t>(art. 37a ust. 9-10 </a:t>
            </a:r>
            <a:r>
              <a:rPr lang="pl-PL" dirty="0" err="1"/>
              <a:t>upzp</a:t>
            </a:r>
            <a:r>
              <a:rPr lang="pl-PL" dirty="0"/>
              <a:t>)</a:t>
            </a:r>
          </a:p>
          <a:p>
            <a:pPr marL="0" indent="0">
              <a:buNone/>
            </a:pPr>
            <a:endParaRPr lang="pl-PL" dirty="0"/>
          </a:p>
        </p:txBody>
      </p:sp>
    </p:spTree>
    <p:extLst>
      <p:ext uri="{BB962C8B-B14F-4D97-AF65-F5344CB8AC3E}">
        <p14:creationId xmlns:p14="http://schemas.microsoft.com/office/powerpoint/2010/main" val="7553747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77500" lnSpcReduction="20000"/>
          </a:bodyPr>
          <a:lstStyle/>
          <a:p>
            <a:pPr marL="0" indent="0" algn="ctr">
              <a:buNone/>
            </a:pPr>
            <a:r>
              <a:rPr lang="pl-PL" b="1" dirty="0"/>
              <a:t>Uchwała krajobrazowa</a:t>
            </a:r>
          </a:p>
          <a:p>
            <a:pPr marL="0" indent="0">
              <a:buNone/>
            </a:pPr>
            <a:r>
              <a:rPr lang="pl-PL" dirty="0"/>
              <a:t>1. Przed podjęciem uchwały, o której mowa w art. 37a ust. 1 </a:t>
            </a:r>
            <a:r>
              <a:rPr lang="pl-PL" dirty="0" err="1"/>
              <a:t>upzp</a:t>
            </a:r>
            <a:r>
              <a:rPr lang="pl-PL" dirty="0"/>
              <a:t>, rada gminy podejmuje uchwałę o przygotowaniu przez wójta (burmistrza, prezydenta miasta) projektu uchwały, o której mowa w art. 37a ust. 1 </a:t>
            </a:r>
            <a:r>
              <a:rPr lang="pl-PL" dirty="0" err="1"/>
              <a:t>upzp</a:t>
            </a:r>
            <a:r>
              <a:rPr lang="pl-PL" dirty="0"/>
              <a:t>.</a:t>
            </a:r>
          </a:p>
          <a:p>
            <a:pPr marL="0" indent="0">
              <a:buNone/>
            </a:pPr>
            <a:r>
              <a:rPr lang="pl-PL" dirty="0"/>
              <a:t>2. Wójt (burmistrz, prezydent miasta) niezwłocznie:</a:t>
            </a:r>
          </a:p>
          <a:p>
            <a:pPr marL="0" indent="0">
              <a:buNone/>
            </a:pPr>
            <a:r>
              <a:rPr lang="pl-PL" dirty="0"/>
              <a:t>1) podaje do publicznej wiadomości, w tym przez udostępnienie w Biuletynie Informacji Publicznej na swojej stronie podmiotowej, informację o podjęciu przez radę gminy uchwały, o której mowa w ust. 1;</a:t>
            </a:r>
          </a:p>
          <a:p>
            <a:pPr marL="0" indent="0">
              <a:buNone/>
            </a:pPr>
            <a:r>
              <a:rPr lang="pl-PL" dirty="0"/>
              <a:t>2) sporządza projekt uchwały, o której mowa w art. 37a ust. 1 </a:t>
            </a:r>
            <a:r>
              <a:rPr lang="pl-PL" dirty="0" err="1"/>
              <a:t>upzp</a:t>
            </a:r>
            <a:r>
              <a:rPr lang="pl-PL" dirty="0"/>
              <a:t>;</a:t>
            </a:r>
          </a:p>
          <a:p>
            <a:pPr marL="0" indent="0">
              <a:buNone/>
            </a:pPr>
            <a:r>
              <a:rPr lang="pl-PL" dirty="0"/>
              <a:t>3) zasięga opinii i uzgadnia projekt z właściwymi organami </a:t>
            </a:r>
          </a:p>
          <a:p>
            <a:pPr marL="0" indent="0">
              <a:buNone/>
            </a:pPr>
            <a:r>
              <a:rPr lang="pl-PL" dirty="0"/>
              <a:t>8) ogłasza w prasie lokalnej, przez obwieszczenie oraz udostępnienie informacji w Biuletynie Informacji Publicznej na swojej stronie podmiotowej, a także w sposób zwyczajowo przyjęty na danym terenie o wyłożeniu projektu uchwały</a:t>
            </a:r>
          </a:p>
          <a:p>
            <a:pPr marL="0" indent="0">
              <a:buNone/>
            </a:pPr>
            <a:r>
              <a:rPr lang="pl-PL" dirty="0"/>
              <a:t>(art. 37b ust. 1-2 </a:t>
            </a:r>
            <a:r>
              <a:rPr lang="pl-PL" dirty="0" err="1"/>
              <a:t>upzp</a:t>
            </a:r>
            <a:r>
              <a:rPr lang="pl-PL" dirty="0"/>
              <a:t>)</a:t>
            </a:r>
          </a:p>
          <a:p>
            <a:pPr marL="0" indent="0">
              <a:buNone/>
            </a:pPr>
            <a:endParaRPr lang="pl-PL" dirty="0"/>
          </a:p>
        </p:txBody>
      </p:sp>
    </p:spTree>
    <p:extLst>
      <p:ext uri="{BB962C8B-B14F-4D97-AF65-F5344CB8AC3E}">
        <p14:creationId xmlns:p14="http://schemas.microsoft.com/office/powerpoint/2010/main" val="38250607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85000" lnSpcReduction="20000"/>
          </a:bodyPr>
          <a:lstStyle/>
          <a:p>
            <a:pPr marL="0" indent="0" algn="ctr">
              <a:buNone/>
            </a:pPr>
            <a:r>
              <a:rPr lang="pl-PL" b="1" dirty="0"/>
              <a:t>Uchwała krajobrazowa</a:t>
            </a:r>
          </a:p>
          <a:p>
            <a:pPr marL="0" indent="0">
              <a:buNone/>
            </a:pPr>
            <a:r>
              <a:rPr lang="pl-PL" dirty="0"/>
              <a:t>3. Wójt (burmistrz, prezydent miasta) niezwłocznie rozpatruje zgłoszone uwagi przez podmioty, o których mowa w ust. 2, i sporządza listę nieuwzględnionych uwag.</a:t>
            </a:r>
          </a:p>
          <a:p>
            <a:pPr marL="0" indent="0">
              <a:buNone/>
            </a:pPr>
            <a:r>
              <a:rPr lang="pl-PL" dirty="0"/>
              <a:t>4. Brak zajęcia stanowiska w terminie miesiąca od dnia otrzymania projektu uchwały, o której mowa w art. 37a ust. 1, przez organy wymienione w ust. 2 pkt 4 i 5 uznaje się za uzgodnienie projektu uchwały w przedłożonym brzmieniu.</a:t>
            </a:r>
          </a:p>
          <a:p>
            <a:pPr marL="0" indent="0">
              <a:buNone/>
            </a:pPr>
            <a:r>
              <a:rPr lang="pl-PL" dirty="0"/>
              <a:t>5. W przypadku niewyrażenia opinii w terminie miesiąca od dnia otrzymania projektu uchwały, o której mowa w art. 37a ust. 1 </a:t>
            </a:r>
            <a:r>
              <a:rPr lang="pl-PL" dirty="0" err="1"/>
              <a:t>upzp</a:t>
            </a:r>
            <a:r>
              <a:rPr lang="pl-PL" dirty="0"/>
              <a:t>, przez organy wymienione w ust. 2 pkt 3, 6 i 7 wymóg zasięgnięcia opinii uznaje się za spełniony.</a:t>
            </a:r>
          </a:p>
          <a:p>
            <a:pPr marL="0" indent="0">
              <a:buNone/>
            </a:pPr>
            <a:r>
              <a:rPr lang="pl-PL" dirty="0"/>
              <a:t>6. Rada gminy uchwalając uchwałę, o której mowa w art. 37a ust. 1, rozstrzyga jednocześnie o sposobie rozpatrzenia uwag nieuwzględnionych przez wójta (burmistrza, prezydenta miasta).</a:t>
            </a:r>
          </a:p>
          <a:p>
            <a:pPr marL="0" indent="0">
              <a:buNone/>
            </a:pPr>
            <a:r>
              <a:rPr lang="pl-PL" dirty="0"/>
              <a:t>(art. 37b ust. 3-6 </a:t>
            </a:r>
            <a:r>
              <a:rPr lang="pl-PL" dirty="0" err="1"/>
              <a:t>upzp</a:t>
            </a:r>
            <a:r>
              <a:rPr lang="pl-PL" dirty="0"/>
              <a:t>)</a:t>
            </a:r>
          </a:p>
          <a:p>
            <a:pPr marL="0" indent="0">
              <a:buNone/>
            </a:pPr>
            <a:endParaRPr lang="pl-PL" dirty="0"/>
          </a:p>
        </p:txBody>
      </p:sp>
    </p:spTree>
    <p:extLst>
      <p:ext uri="{BB962C8B-B14F-4D97-AF65-F5344CB8AC3E}">
        <p14:creationId xmlns:p14="http://schemas.microsoft.com/office/powerpoint/2010/main" val="8179034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fontScale="77500" lnSpcReduction="20000"/>
          </a:bodyPr>
          <a:lstStyle/>
          <a:p>
            <a:pPr marL="0" indent="0" algn="ctr">
              <a:buNone/>
            </a:pPr>
            <a:r>
              <a:rPr lang="pl-PL" b="1" dirty="0"/>
              <a:t>Uchwała krajobrazowa</a:t>
            </a:r>
          </a:p>
          <a:p>
            <a:pPr marL="0" indent="0">
              <a:buNone/>
            </a:pPr>
            <a:r>
              <a:rPr lang="pl-PL" dirty="0"/>
              <a:t>Podmiot, który umieścił tablicę reklamową lub urządzenie reklamowe niezgodne z przepisami uchwały, o której mowa w art. 37a ust. 1, podlega karze pieniężnej.</a:t>
            </a:r>
          </a:p>
          <a:p>
            <a:pPr marL="0" indent="0">
              <a:buNone/>
            </a:pPr>
            <a:r>
              <a:rPr lang="pl-PL" dirty="0"/>
              <a:t>Jeżeli nie jest możliwe ustalenie podmiotu, o którym mowa w ust. 1, karę pieniężną wymierza się odpowiednio właścicielowi, użytkownikowi wieczystemu lub posiadaczowi samoistnemu nieruchomości lub obiektu budowlanego, na których umieszczono tablicę reklamową lub urządzenie reklamowe.</a:t>
            </a:r>
          </a:p>
          <a:p>
            <a:pPr marL="0" indent="0">
              <a:buNone/>
            </a:pPr>
            <a:r>
              <a:rPr lang="pl-PL" dirty="0"/>
              <a:t>Karę pieniężną wymierza, w drodze decyzji, wójt (burmistrz, prezydent miasta).</a:t>
            </a:r>
          </a:p>
          <a:p>
            <a:pPr marL="0" indent="0">
              <a:buNone/>
            </a:pPr>
            <a:r>
              <a:rPr lang="pl-PL" dirty="0"/>
              <a:t>Karę pieniężną wymierza się od dnia, w którym organ wszczął postępowanie w sprawie, do dnia dostosowania tablicy reklamowej lub urządzenia reklamowego do przepisów, o których mowa w ust. 1, albo usunięcia tablicy lub urządzenia.</a:t>
            </a:r>
          </a:p>
          <a:p>
            <a:pPr marL="0" indent="0">
              <a:buNone/>
            </a:pPr>
            <a:r>
              <a:rPr lang="pl-PL" dirty="0"/>
              <a:t>Decyzja, o której mowa w ust. 5, podlega natychmiastowemu wykonaniu w części dotyczącej obowiązku, o którym mowa w ust. 5 pkt 2.</a:t>
            </a:r>
          </a:p>
          <a:p>
            <a:pPr marL="0" indent="0">
              <a:buNone/>
            </a:pPr>
            <a:r>
              <a:rPr lang="pl-PL" dirty="0"/>
              <a:t>(art. 37c ust. 1-4 oraz 6 </a:t>
            </a:r>
            <a:r>
              <a:rPr lang="pl-PL" dirty="0" err="1"/>
              <a:t>upzp</a:t>
            </a:r>
            <a:r>
              <a:rPr lang="pl-PL" dirty="0"/>
              <a:t>)</a:t>
            </a:r>
          </a:p>
          <a:p>
            <a:pPr marL="0" indent="0">
              <a:buNone/>
            </a:pPr>
            <a:endParaRPr lang="pl-PL" dirty="0"/>
          </a:p>
        </p:txBody>
      </p:sp>
    </p:spTree>
    <p:extLst>
      <p:ext uri="{BB962C8B-B14F-4D97-AF65-F5344CB8AC3E}">
        <p14:creationId xmlns:p14="http://schemas.microsoft.com/office/powerpoint/2010/main" val="552243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4BDBF1-BD69-4F8C-8155-5BC8DA37B06F}"/>
              </a:ext>
            </a:extLst>
          </p:cNvPr>
          <p:cNvSpPr>
            <a:spLocks noGrp="1"/>
          </p:cNvSpPr>
          <p:nvPr>
            <p:ph type="ctrTitle"/>
          </p:nvPr>
        </p:nvSpPr>
        <p:spPr/>
        <p:txBody>
          <a:bodyPr/>
          <a:lstStyle/>
          <a:p>
            <a:r>
              <a:rPr lang="pl-PL" dirty="0"/>
              <a:t>Dziękuję </a:t>
            </a:r>
            <a:r>
              <a:rPr lang="pl-PL"/>
              <a:t>za uwagę </a:t>
            </a:r>
          </a:p>
        </p:txBody>
      </p:sp>
      <p:sp>
        <p:nvSpPr>
          <p:cNvPr id="3" name="Podtytuł 2">
            <a:extLst>
              <a:ext uri="{FF2B5EF4-FFF2-40B4-BE49-F238E27FC236}">
                <a16:creationId xmlns:a16="http://schemas.microsoft.com/office/drawing/2014/main" id="{226507F7-C1AE-4B82-B8D4-5D44E28EEAC0}"/>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413171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a:xfrm>
            <a:off x="838200" y="1825624"/>
            <a:ext cx="10515600" cy="4756407"/>
          </a:xfrm>
        </p:spPr>
        <p:txBody>
          <a:bodyPr>
            <a:normAutofit fontScale="70000" lnSpcReduction="20000"/>
          </a:bodyPr>
          <a:lstStyle/>
          <a:p>
            <a:pPr marL="0" indent="0" algn="ctr">
              <a:buNone/>
            </a:pPr>
            <a:r>
              <a:rPr lang="pl-PL" b="1" dirty="0"/>
              <a:t>Interesariusze</a:t>
            </a:r>
          </a:p>
          <a:p>
            <a:pPr marL="0" indent="0">
              <a:buNone/>
            </a:pPr>
            <a:r>
              <a:rPr lang="pl-PL" dirty="0"/>
              <a:t>Interesariuszami rewitalizacji, zwanymi dalej "interesariuszami", są w szczególności:</a:t>
            </a:r>
          </a:p>
          <a:p>
            <a:pPr marL="0" indent="0">
              <a:buNone/>
            </a:pPr>
            <a:r>
              <a:rPr lang="pl-PL" dirty="0"/>
              <a:t>1) mieszkańcy obszaru rewitalizacji oraz właściciele, użytkownicy wieczyści nieruchomości i podmioty zarządzające nieruchomościami znajdującymi się na tym obszarze, w tym spółdzielnie mieszkaniowe, wspólnoty mieszkaniowe, społeczne inicjatywy mieszkaniowe i towarzystwa budownictwa społecznego;</a:t>
            </a:r>
          </a:p>
          <a:p>
            <a:pPr marL="0" indent="0">
              <a:buNone/>
            </a:pPr>
            <a:r>
              <a:rPr lang="pl-PL" dirty="0"/>
              <a:t>2) mieszkańcy gminy inni niż wymienieni w pkt 1;</a:t>
            </a:r>
          </a:p>
          <a:p>
            <a:pPr marL="0" indent="0">
              <a:buNone/>
            </a:pPr>
            <a:r>
              <a:rPr lang="pl-PL" dirty="0"/>
              <a:t>3) podmioty prowadzące lub zamierzające prowadzić na obszarze gminy działalność gospodarczą;</a:t>
            </a:r>
          </a:p>
          <a:p>
            <a:pPr marL="0" indent="0">
              <a:buNone/>
            </a:pPr>
            <a:r>
              <a:rPr lang="pl-PL" dirty="0"/>
              <a:t>4) podmioty prowadzące lub zamierzające prowadzić na obszarze gminy działalność społeczną, w tym organizacje pozarządowe i grupy nieformalne;</a:t>
            </a:r>
          </a:p>
          <a:p>
            <a:pPr marL="0" indent="0">
              <a:buNone/>
            </a:pPr>
            <a:r>
              <a:rPr lang="pl-PL" dirty="0"/>
              <a:t>5) jednostki samorządu terytorialnego i ich jednostki organizacyjne;</a:t>
            </a:r>
          </a:p>
          <a:p>
            <a:pPr marL="0" indent="0">
              <a:buNone/>
            </a:pPr>
            <a:r>
              <a:rPr lang="pl-PL" dirty="0"/>
              <a:t>6) organy władzy publicznej;</a:t>
            </a:r>
          </a:p>
          <a:p>
            <a:pPr marL="0" indent="0">
              <a:buNone/>
            </a:pPr>
            <a:r>
              <a:rPr lang="pl-PL" dirty="0"/>
              <a:t>7) podmioty, inne niż wymienione w pkt 6, realizujące na obszarze rewitalizacji uprawnienia Skarbu Państwa.</a:t>
            </a:r>
          </a:p>
          <a:p>
            <a:pPr marL="0" indent="0">
              <a:buNone/>
            </a:pPr>
            <a:r>
              <a:rPr lang="pl-PL" dirty="0"/>
              <a:t>(art. 2 ust. 2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3057787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lnSpcReduction="10000"/>
          </a:bodyPr>
          <a:lstStyle/>
          <a:p>
            <a:pPr marL="0" indent="0" algn="ctr">
              <a:buNone/>
            </a:pPr>
            <a:r>
              <a:rPr lang="pl-PL" b="1" dirty="0"/>
              <a:t>Analizy służące rewitalizacji</a:t>
            </a:r>
          </a:p>
          <a:p>
            <a:pPr marL="0" indent="0">
              <a:buNone/>
            </a:pPr>
            <a:r>
              <a:rPr lang="pl-PL" dirty="0"/>
              <a:t>W celu opracowania diagnoz służących:</a:t>
            </a:r>
          </a:p>
          <a:p>
            <a:pPr marL="0" indent="0">
              <a:buNone/>
            </a:pPr>
            <a:r>
              <a:rPr lang="pl-PL" dirty="0"/>
              <a:t>1) wyznaczeniu obszaru zdegradowanego i obszaru rewitalizacji,</a:t>
            </a:r>
          </a:p>
          <a:p>
            <a:pPr marL="0" indent="0">
              <a:buNone/>
            </a:pPr>
            <a:r>
              <a:rPr lang="pl-PL" dirty="0"/>
              <a:t>2) sporządzeniu albo zmianie gminnego programu rewitalizacji,</a:t>
            </a:r>
          </a:p>
          <a:p>
            <a:pPr marL="0" indent="0">
              <a:buNone/>
            </a:pPr>
            <a:r>
              <a:rPr lang="pl-PL" dirty="0"/>
              <a:t>3) ocenie aktualności i stopnia realizacji gminnego programu rewitalizacji</a:t>
            </a:r>
          </a:p>
          <a:p>
            <a:pPr marL="0" indent="0">
              <a:buNone/>
            </a:pPr>
            <a:r>
              <a:rPr lang="pl-PL" dirty="0"/>
              <a:t>- wójt, burmistrz albo prezydent miasta prowadzi analizy, w których wykorzystuje obiektywne i weryfikowalne mierniki i metody badawcze dostosowane do lokalnych uwarunkowań.</a:t>
            </a:r>
          </a:p>
          <a:p>
            <a:pPr marL="0" indent="0">
              <a:buNone/>
            </a:pPr>
            <a:r>
              <a:rPr lang="pl-PL" dirty="0"/>
              <a:t>(art. 4 ust. 1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1075394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a:xfrm>
            <a:off x="838200" y="1474573"/>
            <a:ext cx="10515600" cy="5173362"/>
          </a:xfrm>
        </p:spPr>
        <p:txBody>
          <a:bodyPr>
            <a:normAutofit fontScale="62500" lnSpcReduction="20000"/>
          </a:bodyPr>
          <a:lstStyle/>
          <a:p>
            <a:pPr marL="0" indent="0" algn="ctr">
              <a:buNone/>
            </a:pPr>
            <a:r>
              <a:rPr lang="pl-PL" b="1" dirty="0"/>
              <a:t>Partycypacja społeczna</a:t>
            </a:r>
          </a:p>
          <a:p>
            <a:pPr marL="0" indent="0">
              <a:buNone/>
            </a:pPr>
            <a:r>
              <a:rPr lang="pl-PL" dirty="0"/>
              <a:t>Partycypacja społeczna obejmuje przygotowanie, prowadzenie i ocenę rewitalizacji w sposób zapewniający aktywny udział interesariuszy, w tym poprzez uczestnictwo w konsultacjach społecznych oraz w pracach Komitetu Rewitalizacji, o którym mowa w art. 7 </a:t>
            </a:r>
            <a:r>
              <a:rPr lang="pl-PL" dirty="0" err="1"/>
              <a:t>u.r</a:t>
            </a:r>
            <a:r>
              <a:rPr lang="pl-PL" dirty="0"/>
              <a:t>..</a:t>
            </a:r>
          </a:p>
          <a:p>
            <a:pPr marL="0" indent="0">
              <a:buNone/>
            </a:pPr>
            <a:r>
              <a:rPr lang="pl-PL" dirty="0"/>
              <a:t>Przygotowanie, prowadzenie i ocena rewitalizacji, o których mowa w art. 5 ust. 1 </a:t>
            </a:r>
            <a:r>
              <a:rPr lang="pl-PL" dirty="0" err="1"/>
              <a:t>u.r</a:t>
            </a:r>
            <a:r>
              <a:rPr lang="pl-PL" dirty="0"/>
              <a:t>., polegają w szczególności na:</a:t>
            </a:r>
          </a:p>
          <a:p>
            <a:pPr marL="0" indent="0">
              <a:buNone/>
            </a:pPr>
            <a:r>
              <a:rPr lang="pl-PL" dirty="0"/>
              <a:t>1) poznaniu potrzeb i oczekiwań interesariuszy oraz dążeniu do spójności planowanych działań z tymi potrzebami i oczekiwaniami;</a:t>
            </a:r>
          </a:p>
          <a:p>
            <a:pPr marL="0" indent="0">
              <a:buNone/>
            </a:pPr>
            <a:r>
              <a:rPr lang="pl-PL" dirty="0"/>
              <a:t>2) prowadzeniu, skierowanych do interesariuszy, działań edukacyjnych i informacyjnych o procesie rewitalizacji, w tym o istocie, celach, zasadach prowadzenia rewitalizacji, wynikających z ustawy, oraz o przebiegu tego procesu;</a:t>
            </a:r>
          </a:p>
          <a:p>
            <a:pPr marL="0" indent="0">
              <a:buNone/>
            </a:pPr>
            <a:r>
              <a:rPr lang="pl-PL" dirty="0"/>
              <a:t>3) inicjowaniu, umożliwianiu i wspieraniu działań służących rozwijaniu dialogu między interesariuszami oraz ich integracji wokół rewitalizacji;</a:t>
            </a:r>
          </a:p>
          <a:p>
            <a:pPr marL="0" indent="0">
              <a:buNone/>
            </a:pPr>
            <a:r>
              <a:rPr lang="pl-PL" dirty="0"/>
              <a:t>4) zapewnieniu udziału interesariuszy w przygotowaniu dokumentów dotyczących rewitalizacji, w szczególności gminnego programu rewitalizacji;</a:t>
            </a:r>
          </a:p>
          <a:p>
            <a:pPr marL="0" indent="0">
              <a:buNone/>
            </a:pPr>
            <a:r>
              <a:rPr lang="pl-PL" dirty="0"/>
              <a:t>5) wspieraniu inicjatyw zmierzających do zwiększania udziału interesariuszy w przygotowaniu i realizacji gminnego programu rewitalizacji;</a:t>
            </a:r>
          </a:p>
          <a:p>
            <a:pPr marL="0" indent="0">
              <a:buNone/>
            </a:pPr>
            <a:r>
              <a:rPr lang="pl-PL" dirty="0"/>
              <a:t>6) zapewnieniu w czasie przygotowania, prowadzenia i oceny rewitalizacji możliwości wypowiedzenia się przez interesariuszy.</a:t>
            </a:r>
          </a:p>
          <a:p>
            <a:pPr marL="0" indent="0">
              <a:buNone/>
            </a:pPr>
            <a:r>
              <a:rPr lang="pl-PL" dirty="0"/>
              <a:t>(art. 5 ust. 1-2 </a:t>
            </a:r>
            <a:r>
              <a:rPr lang="pl-PL" dirty="0" err="1"/>
              <a:t>u.r</a:t>
            </a:r>
            <a:r>
              <a:rPr lang="pl-PL" dirty="0"/>
              <a:t>.)</a:t>
            </a:r>
          </a:p>
          <a:p>
            <a:pPr marL="0" indent="0">
              <a:buNone/>
            </a:pPr>
            <a:endParaRPr lang="pl-PL" dirty="0"/>
          </a:p>
        </p:txBody>
      </p:sp>
    </p:spTree>
    <p:extLst>
      <p:ext uri="{BB962C8B-B14F-4D97-AF65-F5344CB8AC3E}">
        <p14:creationId xmlns:p14="http://schemas.microsoft.com/office/powerpoint/2010/main" val="482587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a:bodyPr>
          <a:lstStyle/>
          <a:p>
            <a:pPr marL="0" indent="0" algn="ctr">
              <a:buNone/>
            </a:pPr>
            <a:r>
              <a:rPr lang="pl-PL" b="1" dirty="0"/>
              <a:t>Partycypacja społeczna</a:t>
            </a:r>
          </a:p>
          <a:p>
            <a:pPr marL="0" indent="0">
              <a:buNone/>
            </a:pPr>
            <a:r>
              <a:rPr lang="pl-PL" dirty="0"/>
              <a:t>Konsultacje społeczne prowadzi wójt, burmistrz albo prezydent miasta.</a:t>
            </a:r>
          </a:p>
          <a:p>
            <a:pPr marL="0" indent="0">
              <a:buNone/>
            </a:pPr>
            <a:r>
              <a:rPr lang="pl-PL" dirty="0"/>
              <a:t>O rozpoczęciu konsultacji społecznych oraz formach, w jakich będą prowadzone, powiadamia się nie później niż w terminie 7 dni przed dniem ich przeprowadzenia, w sposób zapewniający udział w nich możliwie szerokiego grona interesariuszy, co najmniej poprzez obwieszczenie, ogłoszenie w sposób zwyczajowo przyjęty w danej gminie oraz ogłoszenie na stronie podmiotowej gminy w Biuletynie Informacji Publicznej.</a:t>
            </a:r>
          </a:p>
          <a:p>
            <a:pPr marL="0" indent="0">
              <a:buNone/>
            </a:pPr>
            <a:r>
              <a:rPr lang="pl-PL" dirty="0"/>
              <a:t>(art. 6 ust. 1-2 </a:t>
            </a:r>
            <a:r>
              <a:rPr lang="pl-PL" dirty="0" err="1"/>
              <a:t>u.r</a:t>
            </a:r>
            <a:r>
              <a:rPr lang="pl-PL" dirty="0"/>
              <a:t>.) </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4104652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8F738-AFF1-4A6A-A787-C641477459AE}"/>
              </a:ext>
            </a:extLst>
          </p:cNvPr>
          <p:cNvSpPr>
            <a:spLocks noGrp="1"/>
          </p:cNvSpPr>
          <p:nvPr>
            <p:ph type="title"/>
          </p:nvPr>
        </p:nvSpPr>
        <p:spPr/>
        <p:txBody>
          <a:bodyPr/>
          <a:lstStyle/>
          <a:p>
            <a:pPr algn="ctr"/>
            <a:r>
              <a:rPr lang="pl-PL" b="1" dirty="0"/>
              <a:t>Rewitalizacja przestrzenni </a:t>
            </a:r>
          </a:p>
        </p:txBody>
      </p:sp>
      <p:sp>
        <p:nvSpPr>
          <p:cNvPr id="3" name="Symbol zastępczy zawartości 2">
            <a:extLst>
              <a:ext uri="{FF2B5EF4-FFF2-40B4-BE49-F238E27FC236}">
                <a16:creationId xmlns:a16="http://schemas.microsoft.com/office/drawing/2014/main" id="{E8B20F04-5A5A-4760-821E-15FF3690D4A1}"/>
              </a:ext>
            </a:extLst>
          </p:cNvPr>
          <p:cNvSpPr>
            <a:spLocks noGrp="1"/>
          </p:cNvSpPr>
          <p:nvPr>
            <p:ph idx="1"/>
          </p:nvPr>
        </p:nvSpPr>
        <p:spPr/>
        <p:txBody>
          <a:bodyPr>
            <a:normAutofit/>
          </a:bodyPr>
          <a:lstStyle/>
          <a:p>
            <a:pPr marL="0" indent="0" algn="ctr">
              <a:buNone/>
            </a:pPr>
            <a:r>
              <a:rPr lang="pl-PL" b="1" dirty="0"/>
              <a:t>Partycypacja społeczna</a:t>
            </a:r>
          </a:p>
          <a:p>
            <a:pPr marL="0" indent="0">
              <a:buNone/>
            </a:pPr>
            <a:r>
              <a:rPr lang="pl-PL" dirty="0"/>
              <a:t>Formami konsultacji społecznych są:</a:t>
            </a:r>
          </a:p>
          <a:p>
            <a:pPr marL="0" indent="0">
              <a:buNone/>
            </a:pPr>
            <a:r>
              <a:rPr lang="pl-PL" dirty="0"/>
              <a:t>1) zbieranie uwag w postaci papierowej lub elektronicznej, w tym za pomocą środków komunikacji elektronicznej, w szczególności poczty elektronicznej lub formularzy zamieszczonych na stronie podmiotowej gminy w Biuletynie Informacji Publicznej;</a:t>
            </a:r>
          </a:p>
          <a:p>
            <a:pPr marL="0" indent="0">
              <a:buNone/>
            </a:pPr>
            <a:r>
              <a:rPr lang="pl-PL" dirty="0"/>
              <a:t>2) spotkania, debaty, warsztaty, spacery studyjne, ankiety, wywiady, wykorzystanie grup przedstawicielskich lub zbieranie uwag ustnych.</a:t>
            </a:r>
          </a:p>
          <a:p>
            <a:pPr marL="0" indent="0">
              <a:buNone/>
            </a:pPr>
            <a:r>
              <a:rPr lang="pl-PL" dirty="0"/>
              <a:t>(art. 6 ust. 3 </a:t>
            </a:r>
            <a:r>
              <a:rPr lang="pl-PL" dirty="0" err="1"/>
              <a:t>u.r</a:t>
            </a:r>
            <a:r>
              <a:rPr lang="pl-PL" dirty="0"/>
              <a:t>.) </a:t>
            </a:r>
          </a:p>
          <a:p>
            <a:pPr marL="0" indent="0">
              <a:buNone/>
            </a:pPr>
            <a:endParaRPr lang="pl-PL" dirty="0"/>
          </a:p>
        </p:txBody>
      </p:sp>
    </p:spTree>
    <p:extLst>
      <p:ext uri="{BB962C8B-B14F-4D97-AF65-F5344CB8AC3E}">
        <p14:creationId xmlns:p14="http://schemas.microsoft.com/office/powerpoint/2010/main" val="225007432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5536</Words>
  <Application>Microsoft Office PowerPoint</Application>
  <PresentationFormat>Panoramiczny</PresentationFormat>
  <Paragraphs>292</Paragraphs>
  <Slides>45</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45</vt:i4>
      </vt:variant>
    </vt:vector>
  </HeadingPairs>
  <TitlesOfParts>
    <vt:vector size="49" baseType="lpstr">
      <vt:lpstr>Arial</vt:lpstr>
      <vt:lpstr>Calibri</vt:lpstr>
      <vt:lpstr>Calibri Light</vt:lpstr>
      <vt:lpstr>Motyw pakietu Office</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Rewitalizacja przestrzenni </vt:lpstr>
      <vt:lpstr>Dziękuję za uwagę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Rewitalizacja przestrzenni </dc:title>
  <dc:creator>Maciej Błażewski</dc:creator>
  <cp:lastModifiedBy>Maciej Błażewski</cp:lastModifiedBy>
  <cp:revision>2</cp:revision>
  <dcterms:created xsi:type="dcterms:W3CDTF">2022-08-31T10:22:32Z</dcterms:created>
  <dcterms:modified xsi:type="dcterms:W3CDTF">2022-08-31T10:35:17Z</dcterms:modified>
</cp:coreProperties>
</file>