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8" r:id="rId4"/>
    <p:sldId id="299" r:id="rId5"/>
    <p:sldId id="297" r:id="rId6"/>
    <p:sldId id="296" r:id="rId7"/>
    <p:sldId id="295" r:id="rId8"/>
    <p:sldId id="294" r:id="rId9"/>
    <p:sldId id="306" r:id="rId10"/>
    <p:sldId id="307" r:id="rId11"/>
    <p:sldId id="314" r:id="rId12"/>
    <p:sldId id="313" r:id="rId13"/>
    <p:sldId id="312" r:id="rId14"/>
    <p:sldId id="359" r:id="rId15"/>
    <p:sldId id="311" r:id="rId16"/>
    <p:sldId id="310" r:id="rId17"/>
    <p:sldId id="304" r:id="rId18"/>
    <p:sldId id="303" r:id="rId19"/>
    <p:sldId id="315" r:id="rId20"/>
    <p:sldId id="302" r:id="rId21"/>
    <p:sldId id="301" r:id="rId22"/>
    <p:sldId id="300" r:id="rId23"/>
    <p:sldId id="293" r:id="rId24"/>
    <p:sldId id="292" r:id="rId25"/>
    <p:sldId id="316" r:id="rId26"/>
    <p:sldId id="322" r:id="rId27"/>
    <p:sldId id="321" r:id="rId28"/>
    <p:sldId id="327" r:id="rId29"/>
    <p:sldId id="326" r:id="rId30"/>
    <p:sldId id="325" r:id="rId31"/>
    <p:sldId id="324" r:id="rId32"/>
    <p:sldId id="323" r:id="rId33"/>
    <p:sldId id="328" r:id="rId34"/>
    <p:sldId id="290" r:id="rId35"/>
    <p:sldId id="335" r:id="rId36"/>
    <p:sldId id="334" r:id="rId37"/>
    <p:sldId id="333" r:id="rId38"/>
    <p:sldId id="337" r:id="rId39"/>
    <p:sldId id="289" r:id="rId40"/>
    <p:sldId id="344" r:id="rId41"/>
    <p:sldId id="343" r:id="rId42"/>
    <p:sldId id="342" r:id="rId43"/>
    <p:sldId id="352" r:id="rId44"/>
    <p:sldId id="351" r:id="rId45"/>
    <p:sldId id="350" r:id="rId46"/>
    <p:sldId id="349" r:id="rId47"/>
    <p:sldId id="348" r:id="rId48"/>
    <p:sldId id="347" r:id="rId49"/>
    <p:sldId id="357" r:id="rId50"/>
    <p:sldId id="358" r:id="rId5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162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31.08.2022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31.08.2022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31.08.2022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31.08.2022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31.08.2022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31.08.2022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31.08.2022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31.08.2022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31.08.2022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31.08.2022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31.08.2022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31.08.2022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l-PL" sz="6000" b="1" dirty="0"/>
              <a:t>Podmioty </a:t>
            </a:r>
            <a:br>
              <a:rPr lang="pl-PL" sz="6000" b="1" dirty="0"/>
            </a:br>
            <a:r>
              <a:rPr lang="pl-PL" sz="6000" b="1" dirty="0"/>
              <a:t>procesu budowlanego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Podmioty procesu budowlanego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l-PL" b="1" dirty="0"/>
              <a:t>Uczestnicy procesu budowlanego </a:t>
            </a:r>
          </a:p>
          <a:p>
            <a:pPr algn="ctr">
              <a:buNone/>
            </a:pPr>
            <a:r>
              <a:rPr lang="pl-PL" b="1" u="sng" dirty="0"/>
              <a:t>Samodzielne funkcje techniczne: </a:t>
            </a:r>
          </a:p>
          <a:p>
            <a:pPr>
              <a:buNone/>
            </a:pPr>
            <a:r>
              <a:rPr lang="pl-PL" dirty="0"/>
              <a:t>Wykonuje je osoba, która spełnia przesłanki: </a:t>
            </a:r>
          </a:p>
          <a:p>
            <a:pPr>
              <a:buFontTx/>
              <a:buChar char="-"/>
            </a:pPr>
            <a:r>
              <a:rPr lang="pl-PL" dirty="0"/>
              <a:t>posiada odpowiednie wykształcenie techniczne i praktykę zawodową, dostosowane do rodzaju, stopnia skomplikowania działalności i innych wymagań związanych z wykonywaną funkcją, </a:t>
            </a:r>
          </a:p>
          <a:p>
            <a:pPr>
              <a:buFontTx/>
              <a:buChar char="-"/>
            </a:pPr>
            <a:r>
              <a:rPr lang="pl-PL" dirty="0"/>
              <a:t>stwierdzone decyzją, zwaną dalej "</a:t>
            </a:r>
            <a:r>
              <a:rPr lang="pl-PL" b="1" dirty="0"/>
              <a:t>uprawnieniami budowlanymi</a:t>
            </a:r>
            <a:r>
              <a:rPr lang="pl-PL" dirty="0"/>
              <a:t>", wydaną przez organ samorządu zawodowego. (art. 12 ust. 2 </a:t>
            </a:r>
            <a:r>
              <a:rPr lang="pl-PL" dirty="0" err="1"/>
              <a:t>p.b</a:t>
            </a:r>
            <a:r>
              <a:rPr lang="pl-PL" dirty="0"/>
              <a:t>.).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Podmioty procesu budowlanego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Uczestnicy procesu budowlanego </a:t>
            </a:r>
          </a:p>
          <a:p>
            <a:pPr algn="ctr">
              <a:buNone/>
            </a:pPr>
            <a:r>
              <a:rPr lang="pl-PL" b="1" u="sng" dirty="0"/>
              <a:t>Samodzielne funkcje techniczne: </a:t>
            </a:r>
          </a:p>
          <a:p>
            <a:pPr>
              <a:buNone/>
            </a:pPr>
            <a:r>
              <a:rPr lang="pl-PL" b="1" dirty="0"/>
              <a:t>Uprawnienia budowlane: </a:t>
            </a:r>
            <a:endParaRPr lang="pl-PL" dirty="0"/>
          </a:p>
          <a:p>
            <a:pPr>
              <a:buNone/>
            </a:pPr>
            <a:r>
              <a:rPr lang="pl-PL" dirty="0"/>
              <a:t>- Po zdaniu egzaminu - ze znajomości procesu </a:t>
            </a:r>
            <a:r>
              <a:rPr lang="pl-PL" i="1" dirty="0"/>
              <a:t>budowlanego</a:t>
            </a:r>
            <a:r>
              <a:rPr lang="pl-PL" dirty="0"/>
              <a:t> oraz umiejętności praktycznego zastosowania wiedzy technicznej (art. 12 ust. 3 </a:t>
            </a:r>
            <a:r>
              <a:rPr lang="pl-PL" dirty="0" err="1"/>
              <a:t>p.b</a:t>
            </a:r>
            <a:r>
              <a:rPr lang="pl-PL" dirty="0"/>
              <a:t>.).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Podmioty procesu budowlanego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196752"/>
            <a:ext cx="8568952" cy="5661248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pl-PL" b="1" dirty="0"/>
              <a:t>Uczestnicy procesu budowlanego </a:t>
            </a:r>
          </a:p>
          <a:p>
            <a:pPr algn="ctr">
              <a:buNone/>
            </a:pPr>
            <a:r>
              <a:rPr lang="pl-PL" b="1" u="sng" dirty="0"/>
              <a:t>Samodzielne funkcje techniczne: </a:t>
            </a:r>
          </a:p>
          <a:p>
            <a:pPr>
              <a:buNone/>
            </a:pPr>
            <a:r>
              <a:rPr lang="pl-PL" b="1" dirty="0"/>
              <a:t>Egzamin zw. z uprawnieniami budowlanymi: </a:t>
            </a:r>
          </a:p>
          <a:p>
            <a:pPr>
              <a:buNone/>
            </a:pPr>
            <a:r>
              <a:rPr lang="pl-PL" dirty="0"/>
              <a:t>Właściwa izba samorządu zawodowego prowadzi postępowanie kwalifikacyjne składające się z dwóch etapów:</a:t>
            </a:r>
          </a:p>
          <a:p>
            <a:r>
              <a:rPr lang="pl-PL" dirty="0"/>
              <a:t>cz. formalna: kwalifikowania wykształcenia i praktyki zawodowej jako odpowiednie lub pokrewne dla danej specjalności uprawnień </a:t>
            </a:r>
            <a:r>
              <a:rPr lang="pl-PL" i="1" dirty="0"/>
              <a:t>budowlanych</a:t>
            </a:r>
            <a:r>
              <a:rPr lang="pl-PL" dirty="0"/>
              <a:t>, zwanego dalej "kwalifikowaniem";</a:t>
            </a:r>
          </a:p>
          <a:p>
            <a:r>
              <a:rPr lang="pl-PL" dirty="0"/>
              <a:t>cz. merytoryczna: egzaminu ze znajomości procesu </a:t>
            </a:r>
            <a:r>
              <a:rPr lang="pl-PL" i="1" dirty="0"/>
              <a:t>budowlanego</a:t>
            </a:r>
            <a:r>
              <a:rPr lang="pl-PL" dirty="0"/>
              <a:t> oraz umiejętności praktycznego zastosowania wiedzy technicznej (egzamin pisemny – test oraz egzamin ustny). </a:t>
            </a:r>
          </a:p>
          <a:p>
            <a:pPr>
              <a:buNone/>
            </a:pPr>
            <a:r>
              <a:rPr lang="pl-PL" dirty="0"/>
              <a:t>Egzamin składa się przed komisją egzaminacyjną powoływaną przez organ samorządu zawodowego albo inny upoważniony organ. (art. 12 ust. 3a-4a </a:t>
            </a:r>
            <a:r>
              <a:rPr lang="pl-PL" dirty="0" err="1"/>
              <a:t>p.b</a:t>
            </a:r>
            <a:r>
              <a:rPr lang="pl-PL" dirty="0"/>
              <a:t>.).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Podmioty procesu budowlanego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pl-PL" b="1" dirty="0"/>
              <a:t>Uczestnicy procesu budowlanego </a:t>
            </a:r>
          </a:p>
          <a:p>
            <a:pPr algn="ctr">
              <a:buNone/>
            </a:pPr>
            <a:r>
              <a:rPr lang="pl-PL" b="1" u="sng" dirty="0"/>
              <a:t>Samodzielne funkcje techniczne: </a:t>
            </a:r>
          </a:p>
          <a:p>
            <a:pPr>
              <a:buNone/>
            </a:pPr>
            <a:r>
              <a:rPr lang="pl-PL" dirty="0"/>
              <a:t>Podstawę do wykonywania samodzielnych funkcji technicznych w budownictwie stanowi: </a:t>
            </a:r>
          </a:p>
          <a:p>
            <a:pPr>
              <a:buFontTx/>
              <a:buChar char="-"/>
            </a:pPr>
            <a:r>
              <a:rPr lang="pl-PL" b="1" dirty="0"/>
              <a:t>wpis, w drodze decyzji,</a:t>
            </a:r>
            <a:r>
              <a:rPr lang="pl-PL" dirty="0"/>
              <a:t> do centralnego rejestru</a:t>
            </a:r>
          </a:p>
          <a:p>
            <a:pPr>
              <a:buFontTx/>
              <a:buChar char="-"/>
            </a:pPr>
            <a:r>
              <a:rPr lang="pl-PL" dirty="0"/>
              <a:t>oraz - zgodnie z odrębnymi przepisami - </a:t>
            </a:r>
            <a:r>
              <a:rPr lang="pl-PL" b="1" dirty="0"/>
              <a:t>wpis na listę członków właściwej izby </a:t>
            </a:r>
            <a:r>
              <a:rPr lang="pl-PL" dirty="0"/>
              <a:t>samorządu zawodowego, </a:t>
            </a:r>
            <a:r>
              <a:rPr lang="pl-PL" b="1" dirty="0"/>
              <a:t>potwierdzony zaświadczeniem wydanym przez tę izbę, z określonym w nim terminem ważności </a:t>
            </a:r>
            <a:r>
              <a:rPr lang="pl-PL" dirty="0"/>
              <a:t>(art. 12 ust. 7 </a:t>
            </a:r>
            <a:r>
              <a:rPr lang="pl-PL" dirty="0" err="1"/>
              <a:t>p.b</a:t>
            </a:r>
            <a:r>
              <a:rPr lang="pl-PL" dirty="0"/>
              <a:t>.) </a:t>
            </a:r>
          </a:p>
          <a:p>
            <a:pPr marL="0" indent="0">
              <a:buNone/>
            </a:pPr>
            <a:r>
              <a:rPr lang="pl-PL" dirty="0"/>
              <a:t>Wymogu w zakresie przedkładania zaświadczenia, o którym mowa w art. 12 ust. 7 </a:t>
            </a:r>
            <a:r>
              <a:rPr lang="pl-PL" dirty="0" err="1"/>
              <a:t>p.b</a:t>
            </a:r>
            <a:r>
              <a:rPr lang="pl-PL" dirty="0"/>
              <a:t>., nie stosuje się w stosunku do osób wpisanych do centralnego rejestru osób posiadających uprawnienia budowlane (art. 12 ust. 7a </a:t>
            </a:r>
            <a:r>
              <a:rPr lang="pl-PL" dirty="0" err="1"/>
              <a:t>p.b</a:t>
            </a:r>
            <a:r>
              <a:rPr lang="pl-PL" dirty="0"/>
              <a:t>.)</a:t>
            </a:r>
          </a:p>
          <a:p>
            <a:pPr>
              <a:buNone/>
            </a:pPr>
            <a:endParaRPr lang="pl-PL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Podmioty procesu budowlanego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b="1" dirty="0"/>
              <a:t>Uczestnicy procesu budowlanego </a:t>
            </a:r>
          </a:p>
          <a:p>
            <a:pPr algn="ctr">
              <a:buNone/>
            </a:pPr>
            <a:r>
              <a:rPr lang="pl-PL" b="1" u="sng" dirty="0"/>
              <a:t>Samodzielne funkcje techniczne: </a:t>
            </a:r>
          </a:p>
          <a:p>
            <a:pPr>
              <a:buNone/>
            </a:pPr>
            <a:r>
              <a:rPr lang="pl-PL" dirty="0"/>
              <a:t>Dane identyfikujące uprawnienia budowlane, uznane kwalifikacje zawodowe oraz dane dotyczące osoby, która nabyła te uprawnienia lub kwalifikacje, podlegają wpisowi do centralnego rejestru osób posiadających uprawnienia budowlane.</a:t>
            </a:r>
          </a:p>
          <a:p>
            <a:pPr>
              <a:buNone/>
            </a:pPr>
            <a:r>
              <a:rPr lang="pl-PL" dirty="0"/>
              <a:t>(art. 12 ust. 5g </a:t>
            </a:r>
            <a:r>
              <a:rPr lang="pl-PL" dirty="0" err="1"/>
              <a:t>p.b</a:t>
            </a:r>
            <a:r>
              <a:rPr lang="pl-PL" dirty="0"/>
              <a:t>.).</a:t>
            </a:r>
          </a:p>
        </p:txBody>
      </p:sp>
    </p:spTree>
    <p:extLst>
      <p:ext uri="{BB962C8B-B14F-4D97-AF65-F5344CB8AC3E}">
        <p14:creationId xmlns:p14="http://schemas.microsoft.com/office/powerpoint/2010/main" val="35578359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Podmioty procesu budowlanego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l-PL" b="1" dirty="0"/>
              <a:t>Uczestnicy procesu budowlanego </a:t>
            </a:r>
          </a:p>
          <a:p>
            <a:pPr algn="ctr">
              <a:buNone/>
            </a:pPr>
            <a:r>
              <a:rPr lang="pl-PL" b="1" u="sng" dirty="0"/>
              <a:t>Samodzielne funkcje techniczne: </a:t>
            </a:r>
          </a:p>
          <a:p>
            <a:pPr>
              <a:buNone/>
            </a:pPr>
            <a:r>
              <a:rPr lang="pl-PL" dirty="0"/>
              <a:t>Właściwa okręgowa rada izby samorządu zawodowego przekazuje niezwłocznie, za pomocą systemu e-CRUB, informacje o wpisie na listę członków właściwej izby samorządu zawodowego oraz o wykreśleniu z tej listy lub o zawieszeniu w prawach członka, w celu ujawnienia w centralnym rejestrze osób posiadających uprawnienia budowlane (art. 12 ust. 9 </a:t>
            </a:r>
            <a:r>
              <a:rPr lang="pl-PL" dirty="0" err="1"/>
              <a:t>p.b</a:t>
            </a:r>
            <a:r>
              <a:rPr lang="pl-PL" dirty="0"/>
              <a:t>.). </a:t>
            </a:r>
            <a:endParaRPr lang="pl-PL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Podmioty procesu budowlanego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l-PL" b="1" dirty="0"/>
              <a:t>Uczestnicy procesu budowlanego </a:t>
            </a:r>
          </a:p>
          <a:p>
            <a:pPr algn="ctr">
              <a:buNone/>
            </a:pPr>
            <a:r>
              <a:rPr lang="pl-PL" b="1" u="sng" dirty="0"/>
              <a:t>Samodzielne funkcje techniczne: </a:t>
            </a:r>
          </a:p>
          <a:p>
            <a:pPr>
              <a:buNone/>
            </a:pPr>
            <a:r>
              <a:rPr lang="pl-PL" dirty="0"/>
              <a:t>Osoby wykonujące samodzielne funkcje techniczne w budownictwie są odpowiedzialne za wykonywanie tych funkcji zgodnie z: </a:t>
            </a:r>
          </a:p>
          <a:p>
            <a:pPr>
              <a:buFontTx/>
              <a:buChar char="-"/>
            </a:pPr>
            <a:r>
              <a:rPr lang="pl-PL" dirty="0"/>
              <a:t>Przepisami</a:t>
            </a:r>
          </a:p>
          <a:p>
            <a:pPr>
              <a:buFontTx/>
              <a:buChar char="-"/>
            </a:pPr>
            <a:r>
              <a:rPr lang="pl-PL" dirty="0"/>
              <a:t>zasadami wiedzy technicznej </a:t>
            </a:r>
          </a:p>
          <a:p>
            <a:pPr>
              <a:buFontTx/>
              <a:buChar char="-"/>
            </a:pPr>
            <a:r>
              <a:rPr lang="pl-PL" dirty="0"/>
              <a:t>oraz za należytą staranność w wykonywaniu pracy, jej właściwą organizację, bezpieczeństwo i jakość (art. 12 ust. 6 </a:t>
            </a:r>
            <a:r>
              <a:rPr lang="pl-PL" dirty="0" err="1"/>
              <a:t>p.b</a:t>
            </a:r>
            <a:r>
              <a:rPr lang="pl-PL" dirty="0"/>
              <a:t>.). </a:t>
            </a:r>
            <a:endParaRPr lang="pl-PL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Podmioty procesu budowlanego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b="1" dirty="0"/>
              <a:t>Uczestnicy procesu budowlanego </a:t>
            </a:r>
          </a:p>
          <a:p>
            <a:pPr>
              <a:buNone/>
            </a:pPr>
            <a:r>
              <a:rPr lang="pl-PL" b="1" dirty="0"/>
              <a:t>PROJEKTANT: </a:t>
            </a:r>
          </a:p>
          <a:p>
            <a:pPr>
              <a:buNone/>
            </a:pPr>
            <a:r>
              <a:rPr lang="pl-PL" dirty="0"/>
              <a:t>Działania projektanta związane z: </a:t>
            </a:r>
          </a:p>
          <a:p>
            <a:pPr>
              <a:buFontTx/>
              <a:buChar char="-"/>
            </a:pPr>
            <a:r>
              <a:rPr lang="pl-PL" dirty="0"/>
              <a:t>Przygotowaniem projektu budowlanego oraz innych projektów; </a:t>
            </a:r>
          </a:p>
          <a:p>
            <a:pPr>
              <a:buFontTx/>
              <a:buChar char="-"/>
            </a:pPr>
            <a:r>
              <a:rPr lang="pl-PL" dirty="0"/>
              <a:t>Nadzorem autorskim nad procesem budowlanym.</a:t>
            </a:r>
          </a:p>
          <a:p>
            <a:pPr>
              <a:buNone/>
            </a:pPr>
            <a:r>
              <a:rPr lang="pl-PL" dirty="0"/>
              <a:t>Te działania mogą być ze sobą wzajemnie związane.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Podmioty procesu budowlanego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340768"/>
            <a:ext cx="8964488" cy="5517232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pl-PL" b="1" dirty="0"/>
              <a:t>Uczestnicy procesu budowlanego </a:t>
            </a:r>
          </a:p>
          <a:p>
            <a:pPr>
              <a:buNone/>
            </a:pPr>
            <a:r>
              <a:rPr lang="pl-PL" b="1" dirty="0"/>
              <a:t>OBOWIĄZKI PROJEKTANTA: </a:t>
            </a:r>
          </a:p>
          <a:p>
            <a:pPr>
              <a:buNone/>
            </a:pPr>
            <a:r>
              <a:rPr lang="pl-PL" dirty="0"/>
              <a:t>Do podstawowych obowiązków projektanta należy:</a:t>
            </a:r>
          </a:p>
          <a:p>
            <a:pPr marL="514350" lvl="0" indent="-514350">
              <a:buAutoNum type="arabicPeriod"/>
            </a:pPr>
            <a:r>
              <a:rPr lang="pl-PL" dirty="0"/>
              <a:t>opracowanie projektu budowlanego w sposób zgodny z: wymaganiami ustawy, ustaleniami określonymi w decyzjach administracyjnych dotyczących zamierzenia budowlanego,  obowiązującymi przepisami oraz zasadami wiedzy technicznej;</a:t>
            </a:r>
          </a:p>
          <a:p>
            <a:pPr marL="514350" lvl="0" indent="-514350">
              <a:buAutoNum type="arabicPeriod"/>
            </a:pPr>
            <a:r>
              <a:rPr lang="pl-PL" dirty="0"/>
              <a:t>zapewnienie, w razie potrzeby: </a:t>
            </a:r>
          </a:p>
          <a:p>
            <a:pPr>
              <a:buNone/>
            </a:pPr>
            <a:r>
              <a:rPr lang="pl-PL" dirty="0"/>
              <a:t>- w opracowaniu projektu budowlanego osób posiadających uprawnienia budowlane do projektowania w odpowiedniej specjalności; oraz </a:t>
            </a:r>
          </a:p>
          <a:p>
            <a:pPr>
              <a:buNone/>
            </a:pPr>
            <a:r>
              <a:rPr lang="pl-PL" dirty="0"/>
              <a:t>- wzajemne skoordynowanie techniczne wykonanych przez osoby, o których mowa w pkt 1a, opracowań projektowych, zapewniające uwzględnienie zawartych w przepisach zasad bezpieczeństwa i ochrony zdrowia w procesie budowy, z uwzględnieniem specyfiki projektu budowlanego, oraz zapewnienie zgodności projektu technicznego z projektem zagospodarowania działki lub terenu oraz projektem architektoniczno-budowlanym (art. 20 ust. 1 pkt. 1-1a </a:t>
            </a:r>
            <a:r>
              <a:rPr lang="pl-PL" dirty="0" err="1"/>
              <a:t>p.b</a:t>
            </a:r>
            <a:r>
              <a:rPr lang="pl-PL" dirty="0"/>
              <a:t>.). </a:t>
            </a:r>
          </a:p>
          <a:p>
            <a:pPr>
              <a:buNone/>
            </a:pPr>
            <a:endParaRPr lang="pl-PL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Podmioty procesu budowlanego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b="1" dirty="0"/>
              <a:t>Uczestnicy procesu budowlanego </a:t>
            </a:r>
          </a:p>
          <a:p>
            <a:pPr>
              <a:buNone/>
            </a:pPr>
            <a:r>
              <a:rPr lang="pl-PL" b="1" dirty="0"/>
              <a:t>OBOWIĄZKI PROJEKTANTA: </a:t>
            </a:r>
          </a:p>
          <a:p>
            <a:pPr>
              <a:buNone/>
            </a:pPr>
            <a:r>
              <a:rPr lang="pl-PL" dirty="0"/>
              <a:t>3. sporządzenie informacji dotyczącej bezpieczeństwa i ochrony zdrowia ze względu na specyfikę projektowanego obiektu </a:t>
            </a:r>
            <a:r>
              <a:rPr lang="pl-PL" i="1" dirty="0"/>
              <a:t>budowlanego</a:t>
            </a:r>
            <a:r>
              <a:rPr lang="pl-PL" dirty="0"/>
              <a:t>, uwzględnianej w planie bezpieczeństwa i ochrony zdrowia;</a:t>
            </a:r>
          </a:p>
          <a:p>
            <a:pPr>
              <a:buNone/>
            </a:pPr>
            <a:r>
              <a:rPr lang="pl-PL" dirty="0"/>
              <a:t>4. określenie obszaru oddziaływania obiektu; </a:t>
            </a:r>
          </a:p>
          <a:p>
            <a:pPr>
              <a:buNone/>
            </a:pPr>
            <a:r>
              <a:rPr lang="pl-PL" dirty="0"/>
              <a:t>5. uzyskanie wymaganych opinii, uzgodnień i sprawdzeń rozwiązań projektowych w zakresie wynikającym z przepisów (art. 20 ust. 1b-2 </a:t>
            </a:r>
            <a:r>
              <a:rPr lang="pl-PL" dirty="0" err="1"/>
              <a:t>p.b</a:t>
            </a:r>
            <a:r>
              <a:rPr lang="pl-PL" dirty="0"/>
              <a:t>.). </a:t>
            </a:r>
          </a:p>
          <a:p>
            <a:pPr>
              <a:buNone/>
            </a:pPr>
            <a:endParaRPr lang="pl-PL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Podmioty procesu budowlanego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/>
              <a:t>Podmiotami procesu budowlanego są: </a:t>
            </a:r>
          </a:p>
          <a:p>
            <a:pPr marL="514350" indent="-514350">
              <a:buAutoNum type="arabicPeriod"/>
            </a:pPr>
            <a:r>
              <a:rPr lang="pl-PL" dirty="0"/>
              <a:t>Uczestnicy procesu budowlanego</a:t>
            </a:r>
          </a:p>
          <a:p>
            <a:pPr marL="514350" indent="-514350">
              <a:buAutoNum type="arabicPeriod"/>
            </a:pPr>
            <a:r>
              <a:rPr lang="pl-PL" dirty="0"/>
              <a:t>Właściciel oraz zarządca obiektu budowlanego; </a:t>
            </a:r>
          </a:p>
          <a:p>
            <a:pPr marL="514350" indent="-514350">
              <a:buAutoNum type="arabicPeriod"/>
            </a:pPr>
            <a:r>
              <a:rPr lang="pl-PL" dirty="0"/>
              <a:t>Organ administracji architektoniczno-budowlanej oraz organ nadzoru budowlanego; </a:t>
            </a:r>
          </a:p>
          <a:p>
            <a:pPr marL="514350" indent="-514350">
              <a:buAutoNum type="arabicPeriod"/>
            </a:pPr>
            <a:r>
              <a:rPr lang="pl-PL" dirty="0"/>
              <a:t>Inne podmioty.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Podmioty procesu budowlanego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/>
              <a:t>Uczestnicy procesu budowlanego </a:t>
            </a:r>
          </a:p>
          <a:p>
            <a:pPr>
              <a:buNone/>
            </a:pPr>
            <a:r>
              <a:rPr lang="pl-PL" b="1" dirty="0"/>
              <a:t>OBOWIĄZKI PROJEKTANTA: </a:t>
            </a:r>
          </a:p>
          <a:p>
            <a:pPr>
              <a:buNone/>
            </a:pPr>
            <a:r>
              <a:rPr lang="pl-PL" dirty="0"/>
              <a:t>6. wyjaśnianie wątpliwości dotyczących projektu i zawartych w nim rozwiązań;</a:t>
            </a:r>
          </a:p>
          <a:p>
            <a:pPr>
              <a:buNone/>
            </a:pPr>
            <a:r>
              <a:rPr lang="pl-PL" dirty="0"/>
              <a:t>7. sporządzanie lub uzgadnianie indywidualnej dokumentacji technicznej, o której mowa w ustawie z dnia 16 kwietnia 2004 r. o wyrobach budowlanych (art. 20 ust. 1 pkt. 3-3a </a:t>
            </a:r>
            <a:r>
              <a:rPr lang="pl-PL" dirty="0" err="1"/>
              <a:t>p.b</a:t>
            </a:r>
            <a:r>
              <a:rPr lang="pl-PL" dirty="0"/>
              <a:t>.). </a:t>
            </a:r>
          </a:p>
          <a:p>
            <a:pPr>
              <a:buNone/>
            </a:pPr>
            <a:endParaRPr lang="pl-PL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Podmioty procesu budowlanego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896544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pl-PL" b="1" dirty="0"/>
              <a:t>Uczestnicy procesu budowlanego </a:t>
            </a:r>
          </a:p>
          <a:p>
            <a:pPr>
              <a:buNone/>
            </a:pPr>
            <a:r>
              <a:rPr lang="pl-PL" b="1" dirty="0"/>
              <a:t>OBOWIĄZKI PROJEKTANTA: </a:t>
            </a:r>
          </a:p>
          <a:p>
            <a:pPr>
              <a:buNone/>
            </a:pPr>
            <a:r>
              <a:rPr lang="pl-PL" dirty="0"/>
              <a:t>8. Projektant ma obowiązek zapewnić sprawdzenie projektu architektoniczno-budowlanego pod względem zgodności z przepisami, w tym techniczno-budowlanymi, przez </a:t>
            </a:r>
            <a:r>
              <a:rPr lang="pl-PL" b="1" dirty="0"/>
              <a:t>osobę posiadającą uprawnienia budowlane do projektowania bez ograniczeń w odpowiedniej specjalności </a:t>
            </a:r>
          </a:p>
          <a:p>
            <a:r>
              <a:rPr lang="pl-PL" dirty="0"/>
              <a:t>Projektant, a także sprawdzający, </a:t>
            </a:r>
            <a:r>
              <a:rPr lang="pl-PL" b="1" dirty="0"/>
              <a:t>do projektu budowlanego dołącza oświadczenie o sporządzeniu projektu budowlanego</a:t>
            </a:r>
            <a:r>
              <a:rPr lang="pl-PL" dirty="0"/>
              <a:t>, zgodnie z obowiązującymi  przepisami oraz zasadami wiedzy technicznej (art. 20 ust. 2,4 </a:t>
            </a:r>
            <a:r>
              <a:rPr lang="pl-PL" dirty="0" err="1"/>
              <a:t>p.b</a:t>
            </a:r>
            <a:r>
              <a:rPr lang="pl-PL" dirty="0"/>
              <a:t>.). </a:t>
            </a:r>
          </a:p>
          <a:p>
            <a:pPr>
              <a:buNone/>
            </a:pPr>
            <a:endParaRPr lang="pl-PL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Podmioty procesu budowlanego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b="1" dirty="0"/>
              <a:t>Uczestnicy procesu budowlanego </a:t>
            </a:r>
          </a:p>
          <a:p>
            <a:pPr>
              <a:buNone/>
            </a:pPr>
            <a:r>
              <a:rPr lang="pl-PL" b="1" dirty="0"/>
              <a:t>OBOWIĄZKI PROJEKTANTA: </a:t>
            </a:r>
          </a:p>
          <a:p>
            <a:pPr>
              <a:buNone/>
            </a:pPr>
            <a:r>
              <a:rPr lang="pl-PL" dirty="0"/>
              <a:t>9. sprawowanie nadzoru autorskiego </a:t>
            </a:r>
            <a:r>
              <a:rPr lang="pl-PL" b="1" dirty="0"/>
              <a:t>na żądanie inwestora lub właściwego organu w zakresie</a:t>
            </a:r>
            <a:r>
              <a:rPr lang="pl-PL" dirty="0"/>
              <a:t>:</a:t>
            </a:r>
          </a:p>
          <a:p>
            <a:pPr>
              <a:buNone/>
            </a:pPr>
            <a:r>
              <a:rPr lang="pl-PL" dirty="0"/>
              <a:t>a) </a:t>
            </a:r>
            <a:r>
              <a:rPr lang="pl-PL" b="1" dirty="0"/>
              <a:t>stwierdzania </a:t>
            </a:r>
            <a:r>
              <a:rPr lang="pl-PL" dirty="0"/>
              <a:t>w toku wykonywania robót budowlanych </a:t>
            </a:r>
            <a:r>
              <a:rPr lang="pl-PL" b="1" dirty="0"/>
              <a:t>zgodności realizacji z projektem,</a:t>
            </a:r>
          </a:p>
          <a:p>
            <a:pPr>
              <a:buNone/>
            </a:pPr>
            <a:r>
              <a:rPr lang="pl-PL" dirty="0"/>
              <a:t>b) </a:t>
            </a:r>
            <a:r>
              <a:rPr lang="pl-PL" b="1" dirty="0"/>
              <a:t>uzgadniania możliwości wprowadzenia rozwiązań zamiennych </a:t>
            </a:r>
            <a:r>
              <a:rPr lang="pl-PL" dirty="0"/>
              <a:t>w stosunku do przewidzianych w projekcie, zgłoszonych przez kierownika budowy lub inspektora nadzoru inwestorskiego. (art. 20 ust. 1 pkt. 4 </a:t>
            </a:r>
            <a:r>
              <a:rPr lang="pl-PL" dirty="0" err="1"/>
              <a:t>p.b</a:t>
            </a:r>
            <a:r>
              <a:rPr lang="pl-PL" dirty="0"/>
              <a:t>.).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Podmioty procesu budowlanego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l-PL" b="1" dirty="0"/>
              <a:t>Uczestnicy procesu budowlanego </a:t>
            </a:r>
          </a:p>
          <a:p>
            <a:pPr>
              <a:buNone/>
            </a:pPr>
            <a:r>
              <a:rPr lang="pl-PL" b="1" dirty="0"/>
              <a:t>UPRAWNIENIA PROJEKTANTA</a:t>
            </a:r>
          </a:p>
          <a:p>
            <a:pPr>
              <a:buNone/>
            </a:pPr>
            <a:r>
              <a:rPr lang="pl-PL" dirty="0"/>
              <a:t>Projektant, w trakcie realizacji budowy, ma prawo:</a:t>
            </a:r>
          </a:p>
          <a:p>
            <a:pPr>
              <a:buNone/>
            </a:pPr>
            <a:r>
              <a:rPr lang="pl-PL" dirty="0"/>
              <a:t>1) wstępu na teren budowy i dokonywania zapisów w dzienniku budowy dotyczących jej realizacji;</a:t>
            </a:r>
          </a:p>
          <a:p>
            <a:pPr>
              <a:buNone/>
            </a:pPr>
            <a:r>
              <a:rPr lang="pl-PL" dirty="0"/>
              <a:t>2) żądania wpisem do dziennika budowy wstrzymania robót budowlanych w razie:</a:t>
            </a:r>
          </a:p>
          <a:p>
            <a:pPr>
              <a:buNone/>
            </a:pPr>
            <a:r>
              <a:rPr lang="pl-PL" dirty="0"/>
              <a:t>     a) stwierdzenia możliwości powstania zagrożenia,</a:t>
            </a:r>
          </a:p>
          <a:p>
            <a:pPr>
              <a:buNone/>
            </a:pPr>
            <a:r>
              <a:rPr lang="pl-PL" dirty="0"/>
              <a:t>     b) wykonywania ich niezgodnie z projektem. (art. 21 </a:t>
            </a:r>
            <a:r>
              <a:rPr lang="pl-PL" dirty="0" err="1"/>
              <a:t>p.b</a:t>
            </a:r>
            <a:r>
              <a:rPr lang="pl-PL" dirty="0"/>
              <a:t>.). 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Podmioty procesu budowlanego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Uczestnicy procesu budowlanego </a:t>
            </a:r>
          </a:p>
          <a:p>
            <a:pPr>
              <a:buNone/>
            </a:pPr>
            <a:r>
              <a:rPr lang="pl-PL" b="1" dirty="0"/>
              <a:t>KIEROWNIK ROBÓT: </a:t>
            </a:r>
          </a:p>
          <a:p>
            <a:pPr>
              <a:buNone/>
            </a:pPr>
            <a:r>
              <a:rPr lang="pl-PL" dirty="0"/>
              <a:t>Działania związane z: </a:t>
            </a:r>
          </a:p>
          <a:p>
            <a:pPr marL="514350" indent="-514350">
              <a:buAutoNum type="arabicPeriod"/>
            </a:pPr>
            <a:r>
              <a:rPr lang="pl-PL" dirty="0"/>
              <a:t>Przygotowaniem wykonania robót budowlanych; </a:t>
            </a:r>
          </a:p>
          <a:p>
            <a:pPr marL="514350" indent="-514350">
              <a:buAutoNum type="arabicPeriod"/>
            </a:pPr>
            <a:r>
              <a:rPr lang="pl-PL" dirty="0"/>
              <a:t>Wykonaniem robót budowlanych.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Podmioty procesu budowlanego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Uczestnicy procesu budowlanego </a:t>
            </a:r>
          </a:p>
          <a:p>
            <a:pPr>
              <a:buNone/>
            </a:pPr>
            <a:r>
              <a:rPr lang="pl-PL" dirty="0"/>
              <a:t>Rozróżnienie: </a:t>
            </a:r>
          </a:p>
          <a:p>
            <a:pPr>
              <a:buFontTx/>
              <a:buChar char="-"/>
            </a:pPr>
            <a:r>
              <a:rPr lang="pl-PL" dirty="0"/>
              <a:t>Kierownik budowy; </a:t>
            </a:r>
          </a:p>
          <a:p>
            <a:pPr>
              <a:buFontTx/>
              <a:buChar char="-"/>
            </a:pPr>
            <a:r>
              <a:rPr lang="pl-PL" dirty="0"/>
              <a:t>Kierownik rozbiórki; </a:t>
            </a:r>
          </a:p>
          <a:p>
            <a:pPr>
              <a:buFontTx/>
              <a:buChar char="-"/>
            </a:pPr>
            <a:r>
              <a:rPr lang="pl-PL" dirty="0"/>
              <a:t>Kierownik robót budowlanych.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Podmioty procesu budowlanego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b="1" dirty="0"/>
              <a:t>Uczestnicy procesu budowlanego </a:t>
            </a:r>
          </a:p>
          <a:p>
            <a:pPr>
              <a:buNone/>
            </a:pPr>
            <a:r>
              <a:rPr lang="pl-PL" b="1" dirty="0"/>
              <a:t>OBOWIĄZKI KIEROWNIKA </a:t>
            </a:r>
          </a:p>
          <a:p>
            <a:pPr>
              <a:buNone/>
            </a:pPr>
            <a:r>
              <a:rPr lang="pl-PL" dirty="0"/>
              <a:t>1. Kierownik budowy jest obowiązany, w oparciu o informację dotyczącej bezpieczeństwa i ochrony zdrowia (sporządzonej przez projektanta), sporządzić lub zapewnić sporządzenie, przed rozpoczęciem budowy, </a:t>
            </a:r>
            <a:r>
              <a:rPr lang="pl-PL" b="1" dirty="0"/>
              <a:t>planu bezpieczeństwa i ochrony zdrowia</a:t>
            </a:r>
            <a:r>
              <a:rPr lang="pl-PL" dirty="0"/>
              <a:t>, uwzględniając specyfikę obiektu budowlanego i warunki prowadzenia robót budowlanych, w tym planowane jednoczesne prowadzenie robót budowlanych i produkcji przemysłowej (art. 21a ust. 1 </a:t>
            </a:r>
            <a:r>
              <a:rPr lang="pl-PL" dirty="0" err="1"/>
              <a:t>p.b</a:t>
            </a:r>
            <a:r>
              <a:rPr lang="pl-PL" dirty="0"/>
              <a:t>.).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Podmioty procesu budowlanego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pl-PL" b="1" dirty="0"/>
              <a:t>Uczestnicy procesu budowlanego </a:t>
            </a:r>
          </a:p>
          <a:p>
            <a:pPr>
              <a:buNone/>
            </a:pPr>
            <a:r>
              <a:rPr lang="pl-PL" b="1" dirty="0"/>
              <a:t>OBOWIĄZKI KIEROWNIKA </a:t>
            </a:r>
          </a:p>
          <a:p>
            <a:pPr>
              <a:buNone/>
            </a:pPr>
            <a:r>
              <a:rPr lang="pl-PL" dirty="0"/>
              <a:t>2) protokolarne </a:t>
            </a:r>
            <a:r>
              <a:rPr lang="pl-PL" b="1" dirty="0"/>
              <a:t>przejęcie od inwestora</a:t>
            </a:r>
            <a:r>
              <a:rPr lang="pl-PL" dirty="0"/>
              <a:t> i odpowiednie </a:t>
            </a:r>
            <a:r>
              <a:rPr lang="pl-PL" b="1" dirty="0"/>
              <a:t>zabezpieczenie terenu budowy</a:t>
            </a:r>
            <a:r>
              <a:rPr lang="pl-PL" dirty="0"/>
              <a:t> wraz ze znajdującymi się na nim obiektami budowlanymi, urządzeniami technicznymi i stałymi punktami osnowy geodezyjnej oraz podlegającymi ochronie elementami środowiska przyrodniczego i kulturowego;</a:t>
            </a:r>
          </a:p>
          <a:p>
            <a:pPr>
              <a:buNone/>
            </a:pPr>
            <a:r>
              <a:rPr lang="pl-PL" dirty="0"/>
              <a:t>3) </a:t>
            </a:r>
            <a:r>
              <a:rPr lang="pl-PL" b="1" dirty="0"/>
              <a:t>prowadzenie dokumentacji budowy </a:t>
            </a:r>
            <a:r>
              <a:rPr lang="pl-PL" dirty="0"/>
              <a:t>(art. 22 pkt. 1-2 </a:t>
            </a:r>
            <a:r>
              <a:rPr lang="pl-PL" dirty="0" err="1"/>
              <a:t>p.b</a:t>
            </a:r>
            <a:r>
              <a:rPr lang="pl-PL" dirty="0"/>
              <a:t>.), w tym prowadzić dziennik budowy lub rozbiórki (art. 42 ust. 2 pkt. 1 </a:t>
            </a:r>
            <a:r>
              <a:rPr lang="pl-PL" dirty="0" err="1"/>
              <a:t>p.b</a:t>
            </a:r>
            <a:r>
              <a:rPr lang="pl-PL" dirty="0"/>
              <a:t>.).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Podmioty procesu budowlanego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pl-PL" b="1" dirty="0"/>
              <a:t>Uczestnicy procesu budowlanego </a:t>
            </a:r>
          </a:p>
          <a:p>
            <a:pPr>
              <a:buNone/>
            </a:pPr>
            <a:r>
              <a:rPr lang="pl-PL" b="1" dirty="0"/>
              <a:t>OBOWIĄZKI KIEROWNIKA </a:t>
            </a:r>
          </a:p>
          <a:p>
            <a:pPr>
              <a:buNone/>
            </a:pPr>
            <a:r>
              <a:rPr lang="pl-PL" dirty="0"/>
              <a:t>4) </a:t>
            </a:r>
            <a:r>
              <a:rPr lang="pl-PL" b="1" dirty="0"/>
              <a:t>zapewnienie geodezyjnego wytyczenia obiektu</a:t>
            </a:r>
            <a:r>
              <a:rPr lang="pl-PL" dirty="0"/>
              <a:t> oraz zorganizowanie budowy i </a:t>
            </a:r>
            <a:r>
              <a:rPr lang="pl-PL" b="1" dirty="0"/>
              <a:t>kierowanie budową obiektu budowlanego</a:t>
            </a:r>
            <a:r>
              <a:rPr lang="pl-PL" dirty="0"/>
              <a:t> w sposób zgodny z projektem lub pozwoleniem na budowę, przepisami, w tym techniczno-budowlanymi, oraz przepisami bezpieczeństwa i higieny pracy; (art. 22 pkt. 3 </a:t>
            </a:r>
            <a:r>
              <a:rPr lang="pl-PL" dirty="0" err="1"/>
              <a:t>p.b</a:t>
            </a:r>
            <a:r>
              <a:rPr lang="pl-PL" dirty="0"/>
              <a:t>.).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Podmioty procesu budowlanego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pl-PL" b="1" dirty="0"/>
              <a:t>Uczestnicy procesu budowlanego </a:t>
            </a:r>
          </a:p>
          <a:p>
            <a:pPr>
              <a:buNone/>
            </a:pPr>
            <a:r>
              <a:rPr lang="pl-PL" b="1" dirty="0"/>
              <a:t>OBOWIĄZKI KIEROWNIKA </a:t>
            </a:r>
          </a:p>
          <a:p>
            <a:pPr>
              <a:buNone/>
            </a:pPr>
            <a:r>
              <a:rPr lang="pl-PL" dirty="0"/>
              <a:t>5). koordynowanie realizacji zadań zapobiegających zagrożeniom bezpieczeństwa i ochrony zdrowia:</a:t>
            </a:r>
          </a:p>
          <a:p>
            <a:pPr>
              <a:buNone/>
            </a:pPr>
            <a:r>
              <a:rPr lang="pl-PL" dirty="0"/>
              <a:t>   a) przy opracowywaniu technicznych lub organizacyjnych założeń planowanych robót budowlanych lub ich poszczególnych etapów, które mają być prowadzone jednocześnie lub kolejno,</a:t>
            </a:r>
          </a:p>
          <a:p>
            <a:pPr>
              <a:buNone/>
            </a:pPr>
            <a:r>
              <a:rPr lang="pl-PL" dirty="0"/>
              <a:t>   b) przy planowaniu czasu wymaganego do zakończenia robót budowlanych lub ich poszczególnych etapów (art. 22 pkt. 3a </a:t>
            </a:r>
            <a:r>
              <a:rPr lang="pl-PL" dirty="0" err="1"/>
              <a:t>p.b</a:t>
            </a:r>
            <a:r>
              <a:rPr lang="pl-PL" dirty="0"/>
              <a:t>.) </a:t>
            </a:r>
          </a:p>
          <a:p>
            <a:pPr>
              <a:buNone/>
            </a:pPr>
            <a:r>
              <a:rPr lang="pl-PL" dirty="0"/>
              <a:t>6. podejmowanie niezbędnych działań uniemożliwiających wstęp na budowę osobom nieupoważnionym; (art. 22 pkt. 3d </a:t>
            </a:r>
            <a:r>
              <a:rPr lang="pl-PL" dirty="0" err="1"/>
              <a:t>p.b</a:t>
            </a:r>
            <a:r>
              <a:rPr lang="pl-PL" dirty="0"/>
              <a:t>.)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Podmioty procesu budowlanego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/>
              <a:t>Uczestnicy procesu budowlanego </a:t>
            </a:r>
          </a:p>
          <a:p>
            <a:pPr>
              <a:buNone/>
            </a:pPr>
            <a:r>
              <a:rPr lang="pl-PL" dirty="0"/>
              <a:t>Uczestnikami procesu </a:t>
            </a:r>
            <a:r>
              <a:rPr lang="pl-PL" i="1" dirty="0"/>
              <a:t>budowlanego</a:t>
            </a:r>
            <a:r>
              <a:rPr lang="pl-PL" dirty="0"/>
              <a:t>, w rozumieniu ustawy Prawo budowane, są:</a:t>
            </a:r>
          </a:p>
          <a:p>
            <a:pPr>
              <a:buNone/>
            </a:pPr>
            <a:r>
              <a:rPr lang="pl-PL" dirty="0"/>
              <a:t>1) inwestor;</a:t>
            </a:r>
          </a:p>
          <a:p>
            <a:pPr>
              <a:buNone/>
            </a:pPr>
            <a:r>
              <a:rPr lang="pl-PL" dirty="0"/>
              <a:t>2) inspektor nadzoru inwestorskiego;</a:t>
            </a:r>
          </a:p>
          <a:p>
            <a:pPr>
              <a:buNone/>
            </a:pPr>
            <a:r>
              <a:rPr lang="pl-PL" dirty="0"/>
              <a:t>3) projektant;</a:t>
            </a:r>
          </a:p>
          <a:p>
            <a:pPr>
              <a:buNone/>
            </a:pPr>
            <a:r>
              <a:rPr lang="pl-PL" dirty="0"/>
              <a:t>4) kierownik budowy lub kierownik robót. (art. 17 </a:t>
            </a:r>
            <a:r>
              <a:rPr lang="pl-PL" dirty="0" err="1"/>
              <a:t>p.b</a:t>
            </a:r>
            <a:r>
              <a:rPr lang="pl-PL" dirty="0"/>
              <a:t>.).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Podmioty procesu budowlanego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b="1" dirty="0"/>
              <a:t>Uczestnicy procesu budowlanego </a:t>
            </a:r>
          </a:p>
          <a:p>
            <a:pPr>
              <a:buNone/>
            </a:pPr>
            <a:r>
              <a:rPr lang="pl-PL" b="1" dirty="0"/>
              <a:t>OBOWIĄZKI KIEROWNIKA </a:t>
            </a:r>
          </a:p>
          <a:p>
            <a:pPr>
              <a:buNone/>
            </a:pPr>
            <a:r>
              <a:rPr lang="pl-PL" dirty="0"/>
              <a:t>Szczegółowe określenie tego obowiązku: </a:t>
            </a:r>
          </a:p>
          <a:p>
            <a:pPr>
              <a:buNone/>
            </a:pPr>
            <a:r>
              <a:rPr lang="pl-PL" dirty="0"/>
              <a:t>- umieścić na budowie lub rozbiórce, w widocznym miejscu, tablicę informacyjną oraz ogłoszenie zawierające dane dotyczące bezpieczeństwa pracy i ochrony zdrowia; nie dotyczy to budowy obiektów służących obronności i bezpieczeństwu państwa oraz obiektów liniowych;</a:t>
            </a:r>
          </a:p>
          <a:p>
            <a:pPr>
              <a:buNone/>
            </a:pPr>
            <a:r>
              <a:rPr lang="pl-PL" dirty="0"/>
              <a:t>- odpowiednio zabezpieczyć teren budowy (rozbiórki). (art. 42 ust. 2 pkt. 2-3 </a:t>
            </a:r>
            <a:r>
              <a:rPr lang="pl-PL" dirty="0" err="1"/>
              <a:t>p.b</a:t>
            </a:r>
            <a:r>
              <a:rPr lang="pl-PL" dirty="0"/>
              <a:t>.).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Podmioty procesu budowlanego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pl-PL" b="1" dirty="0"/>
              <a:t>Uczestnicy procesu budowlanego </a:t>
            </a:r>
          </a:p>
          <a:p>
            <a:pPr>
              <a:buNone/>
            </a:pPr>
            <a:r>
              <a:rPr lang="pl-PL" b="1" dirty="0"/>
              <a:t>OBOWIĄZKI KIEROWNIKA </a:t>
            </a:r>
          </a:p>
          <a:p>
            <a:pPr>
              <a:buNone/>
            </a:pPr>
            <a:r>
              <a:rPr lang="pl-PL" dirty="0"/>
              <a:t>7) wstrzymanie robót budowlanych w przypadku stwierdzenia możliwości powstania zagrożenia oraz bezzwłoczne zawiadomienie o tym właściwego organu; (art. 22 pkt. 4 </a:t>
            </a:r>
            <a:r>
              <a:rPr lang="pl-PL" dirty="0" err="1"/>
              <a:t>p.b</a:t>
            </a:r>
            <a:r>
              <a:rPr lang="pl-PL" dirty="0"/>
              <a:t>.)</a:t>
            </a:r>
          </a:p>
          <a:p>
            <a:pPr>
              <a:buNone/>
            </a:pPr>
            <a:r>
              <a:rPr lang="pl-PL" dirty="0"/>
              <a:t>5) zawiadomienie inwestora o wpisie do dziennika budowy dotyczącym wstrzymania robót budowlanych z powodu wykonywania ich niezgodnie z projektem; (art. 22 pkt. 5 </a:t>
            </a:r>
            <a:r>
              <a:rPr lang="pl-PL" dirty="0" err="1"/>
              <a:t>p.b</a:t>
            </a:r>
            <a:r>
              <a:rPr lang="pl-PL" dirty="0"/>
              <a:t>.)</a:t>
            </a:r>
          </a:p>
          <a:p>
            <a:pPr>
              <a:buNone/>
            </a:pPr>
            <a:r>
              <a:rPr lang="pl-PL" dirty="0"/>
              <a:t>6) realizacja zaleceń wpisanych do dziennika budowy; (art. 22 pkt. 6 </a:t>
            </a:r>
            <a:r>
              <a:rPr lang="pl-PL" dirty="0" err="1"/>
              <a:t>p.b</a:t>
            </a:r>
            <a:r>
              <a:rPr lang="pl-PL" dirty="0"/>
              <a:t>.)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Podmioty procesu budowlanego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pl-PL" b="1" dirty="0"/>
              <a:t>Uczestnicy procesu budowlanego </a:t>
            </a:r>
          </a:p>
          <a:p>
            <a:pPr>
              <a:buNone/>
            </a:pPr>
            <a:r>
              <a:rPr lang="pl-PL" b="1" dirty="0"/>
              <a:t>OBOWIĄZKI KIEROWNIKA </a:t>
            </a:r>
          </a:p>
          <a:p>
            <a:pPr>
              <a:buNone/>
            </a:pPr>
            <a:r>
              <a:rPr lang="pl-PL" dirty="0"/>
              <a:t>7 ) zgłaszanie inwestorowi do sprawdzenia lub odbioru wykonanych robót ulegających zakryciu bądź zanikających oraz zapewnienie dokonania wymaganych przepisami lub ustalonych w umowie prób i sprawdzeń instalacji, urządzeń technicznych i przewodów kominowych przed zgłoszeniem obiektu budowlanego do odbioru; (art. 22 pkt. 7 </a:t>
            </a:r>
            <a:r>
              <a:rPr lang="pl-PL" dirty="0" err="1"/>
              <a:t>p.b</a:t>
            </a:r>
            <a:r>
              <a:rPr lang="pl-PL" dirty="0"/>
              <a:t>.)</a:t>
            </a:r>
          </a:p>
          <a:p>
            <a:pPr>
              <a:buNone/>
            </a:pPr>
            <a:r>
              <a:rPr lang="pl-PL" dirty="0"/>
              <a:t>8) przygotowanie dokumentacji powykonawczej obiektu budowlanego; (art. 22 pkt. 8 </a:t>
            </a:r>
            <a:r>
              <a:rPr lang="pl-PL" dirty="0" err="1"/>
              <a:t>p.b</a:t>
            </a:r>
            <a:r>
              <a:rPr lang="pl-PL" dirty="0"/>
              <a:t>.)</a:t>
            </a:r>
          </a:p>
          <a:p>
            <a:pPr>
              <a:buNone/>
            </a:pPr>
            <a:r>
              <a:rPr lang="pl-PL" dirty="0"/>
              <a:t>9) zgłoszenie obiektu budowlanego do odbioru odpowiednim wpisem do dziennika budowy oraz uczestniczenie w czynnościach odbioru i zapewnienie usunięcia stwierdzonych wad  (art. 22 pkt. 9 </a:t>
            </a:r>
            <a:r>
              <a:rPr lang="pl-PL" dirty="0" err="1"/>
              <a:t>p.b</a:t>
            </a:r>
            <a:r>
              <a:rPr lang="pl-PL" dirty="0"/>
              <a:t>.)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Podmioty procesu budowlanego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b="1" dirty="0"/>
              <a:t>Uczestnicy procesu budowlanego </a:t>
            </a:r>
          </a:p>
          <a:p>
            <a:pPr>
              <a:buNone/>
            </a:pPr>
            <a:r>
              <a:rPr lang="pl-PL" b="1" dirty="0"/>
              <a:t>UPRAWNIENIA KIEROWNIKA </a:t>
            </a:r>
          </a:p>
          <a:p>
            <a:pPr>
              <a:buNone/>
            </a:pPr>
            <a:r>
              <a:rPr lang="pl-PL" dirty="0"/>
              <a:t>Kierownik budowy ma prawo:</a:t>
            </a:r>
          </a:p>
          <a:p>
            <a:pPr>
              <a:buNone/>
            </a:pPr>
            <a:r>
              <a:rPr lang="pl-PL" dirty="0"/>
              <a:t>1) występowania do inwestora o zmiany w rozwiązaniach projektowych, jeżeli są one uzasadnione koniecznością zwiększenia bezpieczeństwa realizacji robót budowlanych lub usprawnienia procesu budowy;</a:t>
            </a:r>
          </a:p>
          <a:p>
            <a:pPr>
              <a:buNone/>
            </a:pPr>
            <a:r>
              <a:rPr lang="pl-PL" dirty="0"/>
              <a:t>2) ustosunkowania się w dzienniku budowy do zaleceń w nim zawartych. (art. 23 </a:t>
            </a:r>
            <a:r>
              <a:rPr lang="pl-PL" dirty="0" err="1"/>
              <a:t>p.b</a:t>
            </a:r>
            <a:r>
              <a:rPr lang="pl-PL" dirty="0"/>
              <a:t>.).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Podmioty procesu budowlanego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Uczestnicy procesu budowlanego </a:t>
            </a:r>
          </a:p>
          <a:p>
            <a:pPr>
              <a:buNone/>
            </a:pPr>
            <a:r>
              <a:rPr lang="pl-PL" b="1" dirty="0"/>
              <a:t>INSPEKTOR NADZORU INWESTORSKIEGO</a:t>
            </a:r>
          </a:p>
          <a:p>
            <a:pPr>
              <a:buNone/>
            </a:pPr>
            <a:r>
              <a:rPr lang="pl-PL" dirty="0"/>
              <a:t>Działania INI dotyczą: </a:t>
            </a:r>
          </a:p>
          <a:p>
            <a:pPr>
              <a:buFontTx/>
              <a:buChar char="-"/>
            </a:pPr>
            <a:r>
              <a:rPr lang="pl-PL" dirty="0"/>
              <a:t>Ochrony interesu publicznego; </a:t>
            </a:r>
          </a:p>
          <a:p>
            <a:pPr>
              <a:buFontTx/>
              <a:buChar char="-"/>
            </a:pPr>
            <a:r>
              <a:rPr lang="pl-PL" dirty="0"/>
              <a:t>Ochrony interesu inwestora.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Podmioty procesu budowlanego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pl-PL" b="1" dirty="0"/>
              <a:t>Uczestnicy procesu budowlanego </a:t>
            </a:r>
          </a:p>
          <a:p>
            <a:pPr>
              <a:buNone/>
            </a:pPr>
            <a:r>
              <a:rPr lang="pl-PL" b="1" dirty="0"/>
              <a:t>OBOWIĄZKI INSPEKTORA NADZORU INWESTORSKIEGO: </a:t>
            </a:r>
          </a:p>
          <a:p>
            <a:pPr>
              <a:buNone/>
            </a:pPr>
            <a:r>
              <a:rPr lang="pl-PL" dirty="0"/>
              <a:t>1)  </a:t>
            </a:r>
            <a:r>
              <a:rPr lang="pl-PL" b="1" dirty="0"/>
              <a:t>reprezentowanie inwestora na budowie</a:t>
            </a:r>
            <a:r>
              <a:rPr lang="pl-PL" dirty="0"/>
              <a:t> przez </a:t>
            </a:r>
            <a:r>
              <a:rPr lang="pl-PL" b="1" dirty="0"/>
              <a:t>sprawowanie kontroli zgodności jej</a:t>
            </a:r>
            <a:r>
              <a:rPr lang="pl-PL" dirty="0"/>
              <a:t> realizacji z projektem lub pozwoleniem na budowę, przepisami oraz zasadami wiedzy technicznej;</a:t>
            </a:r>
          </a:p>
          <a:p>
            <a:pPr>
              <a:buNone/>
            </a:pPr>
            <a:r>
              <a:rPr lang="pl-PL" dirty="0"/>
              <a:t>2)  </a:t>
            </a:r>
            <a:r>
              <a:rPr lang="pl-PL" b="1" dirty="0"/>
              <a:t>sprawdzanie jakości wykonywanych robót i wbudowanych wyrobów budowlanych</a:t>
            </a:r>
            <a:r>
              <a:rPr lang="pl-PL" dirty="0"/>
              <a:t>, a w szczególności zapobieganie zastosowaniu wyrobów budowlanych wadliwych i niedopuszczonych do stosowania w budownictwie; (art. 25 pkt. 1-2 </a:t>
            </a:r>
            <a:r>
              <a:rPr lang="pl-PL" dirty="0" err="1"/>
              <a:t>p.b</a:t>
            </a:r>
            <a:r>
              <a:rPr lang="pl-PL" dirty="0"/>
              <a:t>.). </a:t>
            </a:r>
          </a:p>
          <a:p>
            <a:pPr>
              <a:buNone/>
            </a:pPr>
            <a:endParaRPr lang="pl-PL" b="1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Podmioty procesu budowlanego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pl-PL" b="1" dirty="0"/>
              <a:t>Uczestnicy procesu budowlanego </a:t>
            </a:r>
          </a:p>
          <a:p>
            <a:pPr>
              <a:buNone/>
            </a:pPr>
            <a:r>
              <a:rPr lang="pl-PL" b="1" dirty="0"/>
              <a:t>OBOWIĄZKI INSPEKTORA NADZORU INWESTORSKIEGO</a:t>
            </a:r>
          </a:p>
          <a:p>
            <a:pPr>
              <a:buNone/>
            </a:pPr>
            <a:r>
              <a:rPr lang="pl-PL" dirty="0"/>
              <a:t>3) </a:t>
            </a:r>
            <a:r>
              <a:rPr lang="pl-PL" b="1" dirty="0"/>
              <a:t>sprawdzanie i odbiór robót budowlanych ulegających zakryciu lub zanikających</a:t>
            </a:r>
            <a:r>
              <a:rPr lang="pl-PL" dirty="0"/>
              <a:t>, uczestniczenie w próbach i odbiorach technicznych instalacji, urządzeń technicznych i przewodów kominowych oraz przygotowanie i udział w czynnościach odbioru gotowych obiektów budowlanych i przekazywanie ich do użytkowania;</a:t>
            </a:r>
          </a:p>
          <a:p>
            <a:pPr>
              <a:buNone/>
            </a:pPr>
            <a:r>
              <a:rPr lang="pl-PL" dirty="0"/>
              <a:t>4)  </a:t>
            </a:r>
            <a:r>
              <a:rPr lang="pl-PL" b="1" dirty="0"/>
              <a:t>potwierdzanie faktycznie wykonanych</a:t>
            </a:r>
            <a:r>
              <a:rPr lang="pl-PL" dirty="0"/>
              <a:t> robót oraz usunięcia wad, a także, na żądanie inwestora, </a:t>
            </a:r>
            <a:r>
              <a:rPr lang="pl-PL" b="1" dirty="0"/>
              <a:t>kontrolowanie rozliczeń budowy.</a:t>
            </a:r>
            <a:r>
              <a:rPr lang="pl-PL" dirty="0"/>
              <a:t> (art. 25 pkt. 3-4 </a:t>
            </a:r>
            <a:r>
              <a:rPr lang="pl-PL" dirty="0" err="1"/>
              <a:t>p.b</a:t>
            </a:r>
            <a:r>
              <a:rPr lang="pl-PL" dirty="0"/>
              <a:t>.).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Podmioty procesu budowlanego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340768"/>
            <a:ext cx="8712968" cy="5256584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pl-PL" b="1" dirty="0"/>
              <a:t>Uczestnicy procesu budowlanego </a:t>
            </a:r>
          </a:p>
          <a:p>
            <a:pPr>
              <a:buNone/>
            </a:pPr>
            <a:r>
              <a:rPr lang="pl-PL" b="1" dirty="0"/>
              <a:t>UPRAWNIENIA INSPEKTORA NADZORU INWESTORSKIEGO</a:t>
            </a:r>
          </a:p>
          <a:p>
            <a:pPr>
              <a:buNone/>
            </a:pPr>
            <a:r>
              <a:rPr lang="pl-PL" dirty="0"/>
              <a:t>1)  </a:t>
            </a:r>
            <a:r>
              <a:rPr lang="pl-PL" b="1" dirty="0"/>
              <a:t>wydawać kierownikowi budowy lub kierownikowi robót polecenia</a:t>
            </a:r>
            <a:r>
              <a:rPr lang="pl-PL" dirty="0"/>
              <a:t>, potwierdzone wpisem do dziennika budowy, dotyczące: usunięcia nieprawidłowości lub zagrożeń, wykonania prób lub badań, także wymagających odkrycia robót lub elementów zakrytych, oraz przedstawienia ekspertyz dotyczących prowadzonych robót budowlanych i dowodów dopuszczenia do stosowania w budownictwie wyrobów budowlanych oraz urządzeń technicznych;</a:t>
            </a:r>
          </a:p>
          <a:p>
            <a:pPr>
              <a:buNone/>
            </a:pPr>
            <a:r>
              <a:rPr lang="pl-PL" dirty="0"/>
              <a:t>2) </a:t>
            </a:r>
            <a:r>
              <a:rPr lang="pl-PL" b="1" dirty="0"/>
              <a:t>żądać od kierownika budowy lub kierownika robót dokonania poprawek bądź ponownego wykonania wadliwie wykonanych robót,</a:t>
            </a:r>
            <a:r>
              <a:rPr lang="pl-PL" dirty="0"/>
              <a:t> a także wstrzymania dalszych robót budowlanych w przypadku, gdyby ich kontynuacja mogła wywołać zagrożenie bądź spowodować niedopuszczalną niezgodność z projektem lub pozwoleniem na budowę. (art. 26 </a:t>
            </a:r>
            <a:r>
              <a:rPr lang="pl-PL" dirty="0" err="1"/>
              <a:t>p.b</a:t>
            </a:r>
            <a:r>
              <a:rPr lang="pl-PL" dirty="0"/>
              <a:t>.). </a:t>
            </a:r>
          </a:p>
          <a:p>
            <a:pPr>
              <a:buNone/>
            </a:pPr>
            <a:endParaRPr lang="pl-PL" b="1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Podmioty procesu budowlanego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b="1" dirty="0"/>
              <a:t>Uczestnicy procesu budowlanego </a:t>
            </a:r>
          </a:p>
          <a:p>
            <a:pPr>
              <a:buNone/>
            </a:pPr>
            <a:r>
              <a:rPr lang="pl-PL" b="1" dirty="0"/>
              <a:t>INSPEKTOR NADZORU BUDOWLANEGO </a:t>
            </a:r>
          </a:p>
          <a:p>
            <a:r>
              <a:rPr lang="pl-PL" dirty="0"/>
              <a:t>Przy budowie obiektu budowlanego, wymagającego ustanowienia inspektorów nadzoru inwestorskiego w zakresie różnych specjalności, </a:t>
            </a:r>
            <a:r>
              <a:rPr lang="pl-PL" b="1" dirty="0"/>
              <a:t>inwestor wyznacza jednego z nich jako koordynatora ich czynności na budowie</a:t>
            </a:r>
            <a:r>
              <a:rPr lang="pl-PL" dirty="0"/>
              <a:t>. (art. 27 </a:t>
            </a:r>
            <a:r>
              <a:rPr lang="pl-PL" dirty="0" err="1"/>
              <a:t>p.b</a:t>
            </a:r>
            <a:r>
              <a:rPr lang="pl-PL" dirty="0"/>
              <a:t>.)</a:t>
            </a:r>
          </a:p>
          <a:p>
            <a:r>
              <a:rPr lang="pl-PL" b="1" dirty="0"/>
              <a:t>Łączenie funkcji kierownika budowy i inspektora nadzoru inwestorskiego nie jest dopuszczalne</a:t>
            </a:r>
            <a:r>
              <a:rPr lang="pl-PL" dirty="0"/>
              <a:t>. (art. 24 ust. 1 </a:t>
            </a:r>
            <a:r>
              <a:rPr lang="pl-PL" dirty="0" err="1"/>
              <a:t>p.b</a:t>
            </a:r>
            <a:r>
              <a:rPr lang="pl-PL" dirty="0"/>
              <a:t>.).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Podmioty procesu budowlanego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l-PL" b="1" dirty="0"/>
              <a:t>Właściciel oraz zarządca obiektu budowlanego</a:t>
            </a:r>
          </a:p>
          <a:p>
            <a:pPr>
              <a:buNone/>
            </a:pPr>
            <a:r>
              <a:rPr lang="pl-PL" b="1" dirty="0"/>
              <a:t>OBOWIĄZKI WŁAŚCICIELA ORAZ ZARZĄDCY: </a:t>
            </a:r>
          </a:p>
          <a:p>
            <a:pPr marL="514350" indent="-514350">
              <a:buAutoNum type="arabicPeriod"/>
            </a:pPr>
            <a:r>
              <a:rPr lang="pl-PL" dirty="0"/>
              <a:t>utrzymywać i użytkować obiekt zgodnie z: </a:t>
            </a:r>
          </a:p>
          <a:p>
            <a:pPr marL="514350" indent="-514350">
              <a:buFontTx/>
              <a:buChar char="-"/>
            </a:pPr>
            <a:r>
              <a:rPr lang="pl-PL" dirty="0"/>
              <a:t>jego przeznaczeniem i </a:t>
            </a:r>
          </a:p>
          <a:p>
            <a:pPr marL="514350" indent="-514350">
              <a:buFontTx/>
              <a:buChar char="-"/>
            </a:pPr>
            <a:r>
              <a:rPr lang="pl-PL" dirty="0"/>
              <a:t>wymaganiami ochrony środowiska oraz </a:t>
            </a:r>
          </a:p>
          <a:p>
            <a:pPr marL="514350" indent="-514350">
              <a:buFontTx/>
              <a:buChar char="-"/>
            </a:pPr>
            <a:r>
              <a:rPr lang="pl-PL" dirty="0"/>
              <a:t>utrzymywać w należytym stanie technicznym i estetycznym, nie dopuszczając do nadmiernego pogorszenia jego właściwości użytkowych i sprawności technicznej (art. 61 pkt. 1 </a:t>
            </a:r>
            <a:r>
              <a:rPr lang="pl-PL" dirty="0" err="1"/>
              <a:t>p.b</a:t>
            </a:r>
            <a:r>
              <a:rPr lang="pl-PL" dirty="0"/>
              <a:t>.).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Podmioty procesu budowlanego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Uczestnicy procesu budowlanego </a:t>
            </a:r>
          </a:p>
          <a:p>
            <a:pPr>
              <a:buNone/>
            </a:pPr>
            <a:r>
              <a:rPr lang="pl-PL" b="1" dirty="0"/>
              <a:t>Źródło obowiązków inwestora: </a:t>
            </a:r>
          </a:p>
          <a:p>
            <a:pPr marL="514350" indent="-514350">
              <a:buAutoNum type="arabicPeriod"/>
            </a:pPr>
            <a:r>
              <a:rPr lang="pl-PL" dirty="0"/>
              <a:t>Przepisy prawa; </a:t>
            </a:r>
          </a:p>
          <a:p>
            <a:pPr marL="514350" indent="-514350">
              <a:buAutoNum type="arabicPeriod"/>
            </a:pPr>
            <a:r>
              <a:rPr lang="pl-PL" dirty="0"/>
              <a:t>Akty administracyjne. 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Podmioty procesu budowlanego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268760"/>
            <a:ext cx="8568952" cy="558924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pl-PL" b="1" dirty="0"/>
              <a:t>Właściciel oraz zarządca obiektu budowlanego</a:t>
            </a:r>
          </a:p>
          <a:p>
            <a:pPr>
              <a:buNone/>
            </a:pPr>
            <a:r>
              <a:rPr lang="pl-PL" b="1" dirty="0"/>
              <a:t>OBOWIĄZKI WŁAŚCICIELA ORAZ ZARZĄDCY: </a:t>
            </a:r>
          </a:p>
          <a:p>
            <a:pPr>
              <a:buNone/>
            </a:pPr>
            <a:r>
              <a:rPr lang="pl-PL" dirty="0"/>
              <a:t>2. zapewnić, dochowując należytej staranności, </a:t>
            </a:r>
          </a:p>
          <a:p>
            <a:pPr>
              <a:buFontTx/>
              <a:buChar char="-"/>
            </a:pPr>
            <a:r>
              <a:rPr lang="pl-PL" b="1" dirty="0"/>
              <a:t>bezpieczne użytkowanie obiektu </a:t>
            </a:r>
          </a:p>
          <a:p>
            <a:pPr>
              <a:buNone/>
            </a:pPr>
            <a:r>
              <a:rPr lang="pl-PL" dirty="0"/>
              <a:t>w razie </a:t>
            </a:r>
            <a:r>
              <a:rPr lang="pl-PL" b="1" dirty="0"/>
              <a:t>wystąpienia czynników zewnętrznych </a:t>
            </a:r>
            <a:r>
              <a:rPr lang="pl-PL" b="1" dirty="0" err="1"/>
              <a:t>odziaływujących</a:t>
            </a:r>
            <a:r>
              <a:rPr lang="pl-PL" b="1" dirty="0"/>
              <a:t> na obiekt, związanych z działaniem człowieka lub sił natury, takich jak:</a:t>
            </a:r>
            <a:r>
              <a:rPr lang="pl-PL" dirty="0"/>
              <a:t> wyładowania atmosferyczne, wstrząsy sejsmiczne, silne wiatry, intensywne opady atmosferyczne, osuwiska ziemi, zjawiska lodowe na rzekach i morzu oraz jeziorach i zbiornikach wodnych, pożary lub powodzie, w wyniku których następuje uszkodzenie obiektu budowlanego lub bezpośrednie zagrożenie takim uszkodzeniem, mogące spowodować zagrożenie życia lub zdrowia ludzi, bezpieczeństwa mienia lub środowiska. (art. 61 pkt. 2 </a:t>
            </a:r>
            <a:r>
              <a:rPr lang="pl-PL" dirty="0" err="1"/>
              <a:t>p.b</a:t>
            </a:r>
            <a:r>
              <a:rPr lang="pl-PL" dirty="0"/>
              <a:t>.).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Podmioty procesu budowlanego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b="1" dirty="0"/>
              <a:t>Właściciel oraz zarządca obiektu budowlanego</a:t>
            </a:r>
          </a:p>
          <a:p>
            <a:pPr>
              <a:buNone/>
            </a:pPr>
            <a:r>
              <a:rPr lang="pl-PL" b="1" dirty="0"/>
              <a:t>OBOWIĄZKI WŁAŚCICIELA ORAZ ZARZĄDCY: </a:t>
            </a:r>
          </a:p>
          <a:p>
            <a:pPr>
              <a:buNone/>
            </a:pPr>
            <a:r>
              <a:rPr lang="pl-PL" dirty="0"/>
              <a:t>3. Zapewnić kontrolę obiektu budowlanego (art. 62 </a:t>
            </a:r>
            <a:r>
              <a:rPr lang="pl-PL" dirty="0" err="1"/>
              <a:t>p.b</a:t>
            </a:r>
            <a:r>
              <a:rPr lang="pl-PL" dirty="0"/>
              <a:t>.); </a:t>
            </a:r>
          </a:p>
          <a:p>
            <a:pPr>
              <a:buNone/>
            </a:pPr>
            <a:r>
              <a:rPr lang="pl-PL" dirty="0"/>
              <a:t>4. Przechowywać, przez okres istnienia obiektu budowlanego, dokumenty z nim związane (art. 63 </a:t>
            </a:r>
            <a:r>
              <a:rPr lang="pl-PL" dirty="0" err="1"/>
              <a:t>p.b</a:t>
            </a:r>
            <a:r>
              <a:rPr lang="pl-PL" dirty="0"/>
              <a:t>.); </a:t>
            </a:r>
          </a:p>
          <a:p>
            <a:pPr>
              <a:buNone/>
            </a:pPr>
            <a:r>
              <a:rPr lang="pl-PL" dirty="0"/>
              <a:t>5. Prowadzić książkę obiektu budowlanego (art. 64 </a:t>
            </a:r>
            <a:r>
              <a:rPr lang="pl-PL" dirty="0" err="1"/>
              <a:t>p.b</a:t>
            </a:r>
            <a:r>
              <a:rPr lang="pl-PL" dirty="0"/>
              <a:t>.); </a:t>
            </a:r>
          </a:p>
          <a:p>
            <a:pPr>
              <a:buNone/>
            </a:pPr>
            <a:r>
              <a:rPr lang="pl-PL" dirty="0"/>
              <a:t>6. Udostępniać dokumenty organowi (art. 65 </a:t>
            </a:r>
            <a:r>
              <a:rPr lang="pl-PL" dirty="0" err="1"/>
              <a:t>p.b</a:t>
            </a:r>
            <a:r>
              <a:rPr lang="pl-PL" dirty="0"/>
              <a:t>.);</a:t>
            </a:r>
          </a:p>
          <a:p>
            <a:pPr>
              <a:buNone/>
            </a:pPr>
            <a:r>
              <a:rPr lang="pl-PL" dirty="0"/>
              <a:t>7. Usunięcia uszkodzeń stwierdzonych w czasie kontroli (art. 70 </a:t>
            </a:r>
            <a:r>
              <a:rPr lang="pl-PL" dirty="0" err="1"/>
              <a:t>p.b</a:t>
            </a:r>
            <a:r>
              <a:rPr lang="pl-PL" dirty="0"/>
              <a:t>.).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Podmioty procesu budowlanego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/>
              <a:t>ORGANY ADMINISTRACJI PUBLICZNEJ</a:t>
            </a:r>
          </a:p>
          <a:p>
            <a:pPr>
              <a:buNone/>
            </a:pPr>
            <a:r>
              <a:rPr lang="pl-PL" dirty="0"/>
              <a:t>Zadania administracji architektoniczno-budowlanej wykonują następujące organy:</a:t>
            </a:r>
          </a:p>
          <a:p>
            <a:pPr>
              <a:buNone/>
            </a:pPr>
            <a:r>
              <a:rPr lang="pl-PL" dirty="0"/>
              <a:t>1) starosta;</a:t>
            </a:r>
          </a:p>
          <a:p>
            <a:pPr>
              <a:buNone/>
            </a:pPr>
            <a:r>
              <a:rPr lang="pl-PL" dirty="0"/>
              <a:t>2) wojewoda;</a:t>
            </a:r>
          </a:p>
          <a:p>
            <a:pPr>
              <a:buNone/>
            </a:pPr>
            <a:r>
              <a:rPr lang="pl-PL" dirty="0"/>
              <a:t>3) Główny Inspektor Nadzoru Budowlanego.</a:t>
            </a:r>
          </a:p>
          <a:p>
            <a:pPr>
              <a:buNone/>
            </a:pPr>
            <a:r>
              <a:rPr lang="pl-PL" dirty="0"/>
              <a:t> (art. 80 ust. 1 </a:t>
            </a:r>
            <a:r>
              <a:rPr lang="pl-PL" dirty="0" err="1"/>
              <a:t>p.b</a:t>
            </a:r>
            <a:r>
              <a:rPr lang="pl-PL" dirty="0"/>
              <a:t>.) 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Podmioty procesu budowlanego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pl-PL" b="1" dirty="0"/>
              <a:t>ORGANY ADMINISTRACJI PUBLICZNEJ</a:t>
            </a:r>
          </a:p>
          <a:p>
            <a:pPr>
              <a:buNone/>
            </a:pPr>
            <a:r>
              <a:rPr lang="pl-PL" dirty="0"/>
              <a:t>Zadania nadzoru budowlanego wykonują następujące organy:</a:t>
            </a:r>
          </a:p>
          <a:p>
            <a:pPr>
              <a:buNone/>
            </a:pPr>
            <a:r>
              <a:rPr lang="pl-PL" dirty="0"/>
              <a:t>1) powiatowy inspektor nadzoru budowlanego;</a:t>
            </a:r>
          </a:p>
          <a:p>
            <a:pPr>
              <a:buNone/>
            </a:pPr>
            <a:r>
              <a:rPr lang="pl-PL" dirty="0"/>
              <a:t>2) wojewoda przy pomocy wojewódzkiego inspektora nadzoru budowlanego jako kierownika wojewódzkiego nadzoru budowlanego, wchodzącego w skład zespolonej administracji wojewódzkiej;</a:t>
            </a:r>
          </a:p>
          <a:p>
            <a:pPr>
              <a:buNone/>
            </a:pPr>
            <a:r>
              <a:rPr lang="pl-PL" dirty="0"/>
              <a:t>3) Główny Inspektor Nadzoru Budowlanego.</a:t>
            </a:r>
          </a:p>
          <a:p>
            <a:pPr>
              <a:buNone/>
            </a:pPr>
            <a:r>
              <a:rPr lang="pl-PL" dirty="0"/>
              <a:t>(art. 80 ust. 2 </a:t>
            </a:r>
            <a:r>
              <a:rPr lang="pl-PL" dirty="0" err="1"/>
              <a:t>p.b</a:t>
            </a:r>
            <a:r>
              <a:rPr lang="pl-PL" dirty="0"/>
              <a:t>.) 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Podmioty procesu budowlanego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/>
              <a:t>ORGANY ADMINISTRACJI PUBLICZNEJ</a:t>
            </a:r>
          </a:p>
          <a:p>
            <a:pPr>
              <a:buNone/>
            </a:pPr>
            <a:r>
              <a:rPr lang="pl-PL" dirty="0"/>
              <a:t>Administrację architektoniczno-budowlaną i nadzór budowlany w dziedzinie górnictwa sprawują organy określone w odrębnych przepisach.</a:t>
            </a:r>
          </a:p>
          <a:p>
            <a:pPr>
              <a:buNone/>
            </a:pPr>
            <a:r>
              <a:rPr lang="pl-PL" dirty="0"/>
              <a:t>(art. 80 ust. 4 </a:t>
            </a:r>
            <a:r>
              <a:rPr lang="pl-PL" dirty="0" err="1"/>
              <a:t>p.b</a:t>
            </a:r>
            <a:r>
              <a:rPr lang="pl-PL" dirty="0"/>
              <a:t>.) 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Podmioty procesu budowlanego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256584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pl-PL" b="1" dirty="0"/>
              <a:t>KOMPETENCJE ORGANÓW ADMINISTRACJI PUBLICZNEJ W PROCESIE BUDOWLANYM:</a:t>
            </a:r>
          </a:p>
          <a:p>
            <a:pPr>
              <a:buNone/>
            </a:pPr>
            <a:r>
              <a:rPr lang="pl-PL" dirty="0"/>
              <a:t>1) </a:t>
            </a:r>
            <a:r>
              <a:rPr lang="pl-PL" b="1" dirty="0"/>
              <a:t>nadzór i kontrola nad przestrzeganiem przepisów prawa budowlanego, a w szczególności:</a:t>
            </a:r>
            <a:endParaRPr lang="pl-PL" dirty="0"/>
          </a:p>
          <a:p>
            <a:pPr>
              <a:buNone/>
            </a:pPr>
            <a:r>
              <a:rPr lang="pl-PL" dirty="0"/>
              <a:t>a) zgodności zagospodarowania terenu z miejscowymi planami zagospodarowania przestrzennego oraz wymaganiami ochrony środowiska,</a:t>
            </a:r>
          </a:p>
          <a:p>
            <a:pPr>
              <a:buNone/>
            </a:pPr>
            <a:r>
              <a:rPr lang="pl-PL" dirty="0"/>
              <a:t>b) warunków bezpieczeństwa ludzi i mienia w rozwiązaniach przyjętych w projektach budowlanych, przy wykonywaniu robót budowlanych oraz utrzymywaniu obiektów budowlanych,</a:t>
            </a:r>
          </a:p>
          <a:p>
            <a:pPr>
              <a:buNone/>
            </a:pPr>
            <a:r>
              <a:rPr lang="pl-PL" dirty="0"/>
              <a:t>c) zgodności rozwiązań architektoniczno-budowlanych z przepisami techniczno-budowlanymi oraz zasadami wiedzy technicznej,</a:t>
            </a:r>
          </a:p>
          <a:p>
            <a:pPr>
              <a:buNone/>
            </a:pPr>
            <a:r>
              <a:rPr lang="pl-PL" dirty="0"/>
              <a:t>d) właściwego wykonywania samodzielnych funkcji technicznych w budownictwie,</a:t>
            </a:r>
          </a:p>
          <a:p>
            <a:pPr>
              <a:buNone/>
            </a:pPr>
            <a:r>
              <a:rPr lang="pl-PL" dirty="0"/>
              <a:t>e) stosowania wyrobów budowlanych;</a:t>
            </a:r>
          </a:p>
          <a:p>
            <a:pPr>
              <a:buNone/>
            </a:pPr>
            <a:r>
              <a:rPr lang="pl-PL" b="1" dirty="0"/>
              <a:t>2) wydawanie decyzji administracyjnych w sprawach określonych ustawą; </a:t>
            </a:r>
            <a:r>
              <a:rPr lang="pl-PL" dirty="0"/>
              <a:t> (art. 81 ust. 1 </a:t>
            </a:r>
            <a:r>
              <a:rPr lang="pl-PL" dirty="0" err="1"/>
              <a:t>p.b</a:t>
            </a:r>
            <a:r>
              <a:rPr lang="pl-PL" dirty="0"/>
              <a:t>.) 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Podmioty procesu budowlanego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pl-PL" b="1" dirty="0"/>
              <a:t>ORGANY ADMINISTRACJI PUBLICZNEJ</a:t>
            </a:r>
          </a:p>
          <a:p>
            <a:pPr>
              <a:buNone/>
            </a:pPr>
            <a:r>
              <a:rPr lang="pl-PL" dirty="0"/>
              <a:t>3.Organy administracji architektoniczno-budowlanej i nadzoru budowlanego: </a:t>
            </a:r>
          </a:p>
          <a:p>
            <a:pPr>
              <a:buNone/>
            </a:pPr>
            <a:r>
              <a:rPr lang="pl-PL" dirty="0"/>
              <a:t>- kontrolują posiadanie przez osoby wykonujące samodzielne funkcje techniczne w budownictwie uprawnień do pełnienia tych funkcji. (art. 81 ust. 3 </a:t>
            </a:r>
            <a:r>
              <a:rPr lang="pl-PL" dirty="0" err="1"/>
              <a:t>p.b</a:t>
            </a:r>
            <a:r>
              <a:rPr lang="pl-PL" dirty="0"/>
              <a:t>.) </a:t>
            </a:r>
          </a:p>
          <a:p>
            <a:pPr>
              <a:buNone/>
            </a:pPr>
            <a:r>
              <a:rPr lang="pl-PL" dirty="0"/>
              <a:t>- przy wykonywaniu obowiązków określonych przepisami prawa budowlanego mogą dokonywać czynności kontrolnych. Protokolarne ustalenia dokonane w toku tych czynności stanowią podstawę do wydania decyzji oraz podejmowania innych środków przewidzianych w przepisach prawa budowlanego. (art. 81 ust. 4 </a:t>
            </a:r>
            <a:r>
              <a:rPr lang="pl-PL" dirty="0" err="1"/>
              <a:t>p.b</a:t>
            </a:r>
            <a:r>
              <a:rPr lang="pl-PL" dirty="0"/>
              <a:t>.)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Podmioty procesu budowlanego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pl-PL" b="1" dirty="0"/>
              <a:t>Organ administracji architektoniczno-budowlanej: </a:t>
            </a:r>
          </a:p>
          <a:p>
            <a:pPr>
              <a:buNone/>
            </a:pPr>
            <a:r>
              <a:rPr lang="pl-PL" dirty="0"/>
              <a:t>1. Do właściwości organów administracji architektoniczno-budowlanej należą sprawy określone w ustawie i niezastrzeżone do właściwości innych organów. – zasada domniemania właściwości OAAB. </a:t>
            </a:r>
          </a:p>
          <a:p>
            <a:pPr>
              <a:buNone/>
            </a:pPr>
            <a:r>
              <a:rPr lang="pl-PL" dirty="0"/>
              <a:t>2. Organem administracji architektoniczno-budowlanej pierwszej instancji, z zasady, jest starosta. (art. 82 ust. 1-2 </a:t>
            </a:r>
            <a:r>
              <a:rPr lang="pl-PL" dirty="0" err="1"/>
              <a:t>p.b</a:t>
            </a:r>
            <a:r>
              <a:rPr lang="pl-PL" dirty="0"/>
              <a:t>.). 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Podmioty procesu budowlanego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pl-PL" b="1" dirty="0"/>
              <a:t>Organ nadzoru budowlanego</a:t>
            </a:r>
          </a:p>
          <a:p>
            <a:pPr algn="ctr">
              <a:buNone/>
            </a:pPr>
            <a:endParaRPr lang="pl-PL" b="1" dirty="0"/>
          </a:p>
          <a:p>
            <a:pPr>
              <a:buNone/>
            </a:pPr>
            <a:r>
              <a:rPr lang="pl-PL" dirty="0"/>
              <a:t>- </a:t>
            </a:r>
            <a:r>
              <a:rPr lang="pl-PL" b="1" dirty="0"/>
              <a:t>Do właściwości powiatowego inspektora nadzoru budowlanego, jako organu pierwszej instancji, należą zadania i kompetencje, </a:t>
            </a:r>
            <a:r>
              <a:rPr lang="pl-PL" dirty="0"/>
              <a:t>o których mowa w art. 37 ust. 3, art. 40 ust. 2, art. 41 ust. 4, art. 48-51, art. 54, art. 55, art. 57 ust. 4, 7 i 8, art. 59, art. 59a, art. 59c ust. 1, art. 59d ust. 1, art. 59g ust. 1, art. 62 ust. 1 </a:t>
            </a:r>
            <a:r>
              <a:rPr lang="pl-PL" dirty="0" err="1"/>
              <a:t>pkt</a:t>
            </a:r>
            <a:r>
              <a:rPr lang="pl-PL" dirty="0"/>
              <a:t> 3 i ust. 3, art. 65, art. 66, art. 67 ust. 1 i 3, art. 68, art. 69, art. 70 ust. 2, art. 71a, art. 74, art. 75 ust. 1 </a:t>
            </a:r>
            <a:r>
              <a:rPr lang="pl-PL" dirty="0" err="1"/>
              <a:t>pkt</a:t>
            </a:r>
            <a:r>
              <a:rPr lang="pl-PL" dirty="0"/>
              <a:t> 3 lit. a, art. 76, art. 78 oraz art. 97 ust. 1. </a:t>
            </a:r>
            <a:r>
              <a:rPr lang="pl-PL" b="1" dirty="0"/>
              <a:t>– CZYLI KATALOG ZAMKNIĘTY</a:t>
            </a:r>
          </a:p>
          <a:p>
            <a:pPr>
              <a:buNone/>
            </a:pPr>
            <a:r>
              <a:rPr lang="pl-PL" dirty="0"/>
              <a:t>(art. 83 ust. 1 </a:t>
            </a:r>
            <a:r>
              <a:rPr lang="pl-PL" dirty="0" err="1"/>
              <a:t>p.b</a:t>
            </a:r>
            <a:r>
              <a:rPr lang="pl-PL" dirty="0"/>
              <a:t>.)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Podmioty procesu budowlanego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b="1" dirty="0"/>
              <a:t>Organ nadzoru budowlanego</a:t>
            </a:r>
          </a:p>
          <a:p>
            <a:pPr>
              <a:buNone/>
            </a:pPr>
            <a:r>
              <a:rPr lang="pl-PL" dirty="0"/>
              <a:t>zadania organów nadzoru budowlanego:</a:t>
            </a:r>
          </a:p>
          <a:p>
            <a:pPr>
              <a:buNone/>
            </a:pPr>
            <a:r>
              <a:rPr lang="pl-PL" dirty="0"/>
              <a:t>1) kontrola przestrzegania i stosowania przepisów prawa budowlanego;</a:t>
            </a:r>
          </a:p>
          <a:p>
            <a:pPr>
              <a:buNone/>
            </a:pPr>
            <a:r>
              <a:rPr lang="pl-PL" dirty="0"/>
              <a:t>2) kontrola działania organów administracji architektoniczno-budowlanej;</a:t>
            </a:r>
          </a:p>
          <a:p>
            <a:pPr>
              <a:buNone/>
            </a:pPr>
            <a:r>
              <a:rPr lang="pl-PL" dirty="0"/>
              <a:t>3) badanie przyczyn powstawania katastrof budowlanych;</a:t>
            </a:r>
          </a:p>
          <a:p>
            <a:pPr>
              <a:buNone/>
            </a:pPr>
            <a:r>
              <a:rPr lang="pl-PL" dirty="0"/>
              <a:t>4) współdziałanie z organami kontroli państwowej. (art. 84 ust. 1 </a:t>
            </a:r>
            <a:r>
              <a:rPr lang="pl-PL" dirty="0" err="1"/>
              <a:t>p.b</a:t>
            </a:r>
            <a:r>
              <a:rPr lang="pl-PL" dirty="0"/>
              <a:t>.). 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Podmioty procesu budowlanego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Uczestnicy procesu budowlanego </a:t>
            </a:r>
          </a:p>
          <a:p>
            <a:pPr>
              <a:buNone/>
            </a:pPr>
            <a:r>
              <a:rPr lang="pl-PL" b="1" dirty="0"/>
              <a:t>Obowiązki inwestora: </a:t>
            </a:r>
          </a:p>
          <a:p>
            <a:pPr>
              <a:buNone/>
            </a:pPr>
            <a:r>
              <a:rPr lang="pl-PL" dirty="0"/>
              <a:t>Zorganizowanie procesu budowlanego, w tym aspekcie jest ograniczony: </a:t>
            </a:r>
          </a:p>
          <a:p>
            <a:pPr>
              <a:buFontTx/>
              <a:buChar char="-"/>
            </a:pPr>
            <a:r>
              <a:rPr lang="pl-PL" dirty="0"/>
              <a:t>Przepisami prawa, w tym: </a:t>
            </a:r>
          </a:p>
          <a:p>
            <a:pPr marL="514350" indent="-514350">
              <a:buAutoNum type="arabicPeriod"/>
            </a:pPr>
            <a:r>
              <a:rPr lang="pl-PL" dirty="0"/>
              <a:t>prawa budowlanego; </a:t>
            </a:r>
          </a:p>
          <a:p>
            <a:pPr marL="514350" indent="-514350">
              <a:buAutoNum type="arabicPeriod"/>
            </a:pPr>
            <a:r>
              <a:rPr lang="pl-PL" dirty="0"/>
              <a:t>Przepisami zasad bezpieczeństwa i ochrony zdrowia (art. 18 </a:t>
            </a:r>
            <a:r>
              <a:rPr lang="pl-PL" dirty="0" err="1"/>
              <a:t>p.b</a:t>
            </a:r>
            <a:r>
              <a:rPr lang="pl-PL" dirty="0"/>
              <a:t>.). 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sz="4800" b="1" dirty="0"/>
              <a:t>DZIĘKUJĘ ZA UWAGĘ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Podmioty procesu budowlanego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pl-PL" b="1" dirty="0"/>
              <a:t>Uczestnicy procesu budowlanego </a:t>
            </a:r>
          </a:p>
          <a:p>
            <a:pPr>
              <a:buNone/>
            </a:pPr>
            <a:r>
              <a:rPr lang="pl-PL" dirty="0"/>
              <a:t>Zorganizowanie procesu budowlanego oznacza:</a:t>
            </a:r>
          </a:p>
          <a:p>
            <a:pPr>
              <a:buNone/>
            </a:pPr>
            <a:r>
              <a:rPr lang="pl-PL" dirty="0"/>
              <a:t>1) opracowania projektu budowlanego i, stosownie do potrzeb, innych projektów,</a:t>
            </a:r>
          </a:p>
          <a:p>
            <a:pPr>
              <a:buNone/>
            </a:pPr>
            <a:r>
              <a:rPr lang="pl-PL" dirty="0"/>
              <a:t>2) objęcia kierownictwa budowy przez kierownika budowy,</a:t>
            </a:r>
          </a:p>
          <a:p>
            <a:pPr>
              <a:buNone/>
            </a:pPr>
            <a:r>
              <a:rPr lang="pl-PL" dirty="0"/>
              <a:t>3) opracowania planu bezpieczeństwa i ochrony zdrowia,</a:t>
            </a:r>
          </a:p>
          <a:p>
            <a:pPr>
              <a:buNone/>
            </a:pPr>
            <a:r>
              <a:rPr lang="pl-PL" dirty="0"/>
              <a:t>4) wykonania i odbioru robót budowlanych,</a:t>
            </a:r>
          </a:p>
          <a:p>
            <a:pPr>
              <a:buNone/>
            </a:pPr>
            <a:r>
              <a:rPr lang="pl-PL" dirty="0"/>
              <a:t>5) w przypadkach uzasadnionych wysokim stopniem skomplikowania robót budowlanych lub warunkami gruntowymi, nadzoru nad wykonywaniem robót budowlanych - przez osoby o odpowiednich kwalifikacjach zawodowych (art. 18 </a:t>
            </a:r>
            <a:r>
              <a:rPr lang="pl-PL" dirty="0" err="1"/>
              <a:t>p.b</a:t>
            </a:r>
            <a:r>
              <a:rPr lang="pl-PL" dirty="0"/>
              <a:t>.). 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Podmioty procesu budowlanego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b="1" dirty="0"/>
              <a:t>Uczestnicy procesu budowlanego </a:t>
            </a:r>
          </a:p>
          <a:p>
            <a:pPr>
              <a:buNone/>
            </a:pPr>
            <a:r>
              <a:rPr lang="pl-PL" dirty="0"/>
              <a:t>organ administracji architektoniczno- budowlanej może w decyzji o pozwoleniu na budowę nałożyć na inwestora: </a:t>
            </a:r>
          </a:p>
          <a:p>
            <a:pPr>
              <a:buFontTx/>
              <a:buChar char="-"/>
            </a:pPr>
            <a:r>
              <a:rPr lang="pl-PL" dirty="0"/>
              <a:t>obowiązek ustanowienia inspektora nadzoru inwestorskiego;</a:t>
            </a:r>
          </a:p>
          <a:p>
            <a:pPr>
              <a:buFontTx/>
              <a:buChar char="-"/>
            </a:pPr>
            <a:r>
              <a:rPr lang="pl-PL" dirty="0"/>
              <a:t>obowiązek zapewnienia nadzoru autorskiego,</a:t>
            </a:r>
          </a:p>
          <a:p>
            <a:pPr>
              <a:buNone/>
            </a:pPr>
            <a:r>
              <a:rPr lang="pl-PL" dirty="0"/>
              <a:t>w przypadkach uzasadnionych wysokim stopniem skomplikowania obiektu lub robót budowlanych bądź przewidywanym wpływem na środowisko. (art. 19 ust. 1 </a:t>
            </a:r>
            <a:r>
              <a:rPr lang="pl-PL" dirty="0" err="1"/>
              <a:t>p.b</a:t>
            </a:r>
            <a:r>
              <a:rPr lang="pl-PL" dirty="0"/>
              <a:t>.).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Podmioty procesu budowlanego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pl-PL" b="1" dirty="0"/>
              <a:t>Uczestnicy procesu budowlanego </a:t>
            </a:r>
          </a:p>
          <a:p>
            <a:pPr>
              <a:buNone/>
            </a:pPr>
            <a:r>
              <a:rPr lang="pl-PL" b="1" dirty="0"/>
              <a:t>Ustanowienie inspektora nadzoru inwestora:</a:t>
            </a:r>
          </a:p>
          <a:p>
            <a:pPr>
              <a:buNone/>
            </a:pPr>
            <a:r>
              <a:rPr lang="pl-PL" b="1" dirty="0"/>
              <a:t>Minister </a:t>
            </a:r>
            <a:r>
              <a:rPr lang="pl-PL" dirty="0"/>
              <a:t>właściwy do spraw budownictwa, lokalnego planowania i zagospodarowania przestrzennego oraz mieszkalnictwa określi, </a:t>
            </a:r>
            <a:r>
              <a:rPr lang="pl-PL" b="1" dirty="0"/>
              <a:t>w drodze rozporządzenia,: </a:t>
            </a:r>
          </a:p>
          <a:p>
            <a:pPr>
              <a:buFontTx/>
              <a:buChar char="-"/>
            </a:pPr>
            <a:r>
              <a:rPr lang="pl-PL" dirty="0"/>
              <a:t>rodzaje obiektów </a:t>
            </a:r>
            <a:r>
              <a:rPr lang="pl-PL" i="1" dirty="0"/>
              <a:t>budowlanych</a:t>
            </a:r>
            <a:r>
              <a:rPr lang="pl-PL" dirty="0"/>
              <a:t>, przy których realizacji jest wymagane ustanowienie inspektora nadzoru inwestorskiego, oraz </a:t>
            </a:r>
          </a:p>
          <a:p>
            <a:pPr>
              <a:buFontTx/>
              <a:buChar char="-"/>
            </a:pPr>
            <a:r>
              <a:rPr lang="pl-PL" dirty="0"/>
              <a:t>listę obiektów </a:t>
            </a:r>
            <a:r>
              <a:rPr lang="pl-PL" i="1" dirty="0"/>
              <a:t>budowlanych</a:t>
            </a:r>
            <a:r>
              <a:rPr lang="pl-PL" dirty="0"/>
              <a:t> i kryteria techniczne, jakimi powinien kierować się organ podczas nakładania na inwestora obowiązku ustanowienia inspektora nadzoru inwestorskiego. (art. 19 ust. 2 </a:t>
            </a:r>
            <a:r>
              <a:rPr lang="pl-PL" dirty="0" err="1"/>
              <a:t>p.b</a:t>
            </a:r>
            <a:r>
              <a:rPr lang="pl-PL" dirty="0"/>
              <a:t>.).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Podmioty procesu budowlanego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pl-PL" b="1" dirty="0"/>
              <a:t>Uczestnicy procesu budowlanego </a:t>
            </a:r>
          </a:p>
          <a:p>
            <a:pPr algn="ctr">
              <a:buNone/>
            </a:pPr>
            <a:r>
              <a:rPr lang="pl-PL" b="1" u="sng" dirty="0"/>
              <a:t>Samodzielne funkcje techniczne: </a:t>
            </a:r>
          </a:p>
          <a:p>
            <a:pPr>
              <a:buNone/>
            </a:pPr>
            <a:r>
              <a:rPr lang="pl-PL" dirty="0"/>
              <a:t>Samodzielną funkcją techniczną w budownictwie jest  działalność związaną z: </a:t>
            </a:r>
          </a:p>
          <a:p>
            <a:pPr>
              <a:buFontTx/>
              <a:buChar char="-"/>
            </a:pPr>
            <a:r>
              <a:rPr lang="pl-PL" dirty="0"/>
              <a:t>koniecznością fachowej oceny zjawisk technicznych lub </a:t>
            </a:r>
          </a:p>
          <a:p>
            <a:pPr>
              <a:buFontTx/>
              <a:buChar char="-"/>
            </a:pPr>
            <a:r>
              <a:rPr lang="pl-PL" dirty="0"/>
              <a:t>samodzielnego rozwiązania zagadnień architektonicznych i technicznych oraz techniczno-organizacyjnych, </a:t>
            </a:r>
          </a:p>
          <a:p>
            <a:pPr>
              <a:buNone/>
            </a:pPr>
            <a:r>
              <a:rPr lang="pl-PL" dirty="0"/>
              <a:t>a w szczególności działalność obejmującą:</a:t>
            </a:r>
          </a:p>
          <a:p>
            <a:pPr>
              <a:buNone/>
            </a:pPr>
            <a:r>
              <a:rPr lang="pl-PL" dirty="0"/>
              <a:t>1) </a:t>
            </a:r>
            <a:r>
              <a:rPr lang="pl-PL" b="1" dirty="0"/>
              <a:t>projektowanie</a:t>
            </a:r>
            <a:r>
              <a:rPr lang="pl-PL" dirty="0"/>
              <a:t>, sprawdzanie projektów architektoniczno-budowlanych i sprawowanie </a:t>
            </a:r>
            <a:r>
              <a:rPr lang="pl-PL" b="1" dirty="0"/>
              <a:t>nadzoru autorskiego;</a:t>
            </a:r>
          </a:p>
          <a:p>
            <a:pPr>
              <a:buNone/>
            </a:pPr>
            <a:r>
              <a:rPr lang="pl-PL" dirty="0"/>
              <a:t>2) </a:t>
            </a:r>
            <a:r>
              <a:rPr lang="pl-PL" b="1" dirty="0"/>
              <a:t>kierowanie budową </a:t>
            </a:r>
            <a:r>
              <a:rPr lang="pl-PL" dirty="0"/>
              <a:t>lub innymi robotami budowlanymi;</a:t>
            </a:r>
          </a:p>
          <a:p>
            <a:pPr>
              <a:buNone/>
            </a:pPr>
            <a:r>
              <a:rPr lang="pl-PL" dirty="0"/>
              <a:t>3) kierowanie wytwarzaniem konstrukcyjnych elementów budowlanych oraz nadzór i kontrolę techniczną wytwarzania tych elementów;</a:t>
            </a:r>
          </a:p>
          <a:p>
            <a:pPr>
              <a:buNone/>
            </a:pPr>
            <a:r>
              <a:rPr lang="pl-PL" dirty="0"/>
              <a:t>4) </a:t>
            </a:r>
            <a:r>
              <a:rPr lang="pl-PL" b="1" dirty="0"/>
              <a:t>wykonywanie nadzoru inwestorskiego</a:t>
            </a:r>
            <a:r>
              <a:rPr lang="pl-PL" dirty="0"/>
              <a:t>;</a:t>
            </a:r>
          </a:p>
          <a:p>
            <a:pPr>
              <a:buNone/>
            </a:pPr>
            <a:r>
              <a:rPr lang="pl-PL" dirty="0"/>
              <a:t>5) </a:t>
            </a:r>
            <a:r>
              <a:rPr lang="pl-PL" b="1" dirty="0"/>
              <a:t>sprawowanie kontroli technicznej utrzymania obiektów budowlanych </a:t>
            </a:r>
            <a:r>
              <a:rPr lang="pl-PL" dirty="0"/>
              <a:t>(art. 12 ust. 1 </a:t>
            </a:r>
            <a:r>
              <a:rPr lang="pl-PL" dirty="0" err="1"/>
              <a:t>p.b</a:t>
            </a:r>
            <a:r>
              <a:rPr lang="pl-PL" dirty="0"/>
              <a:t>.).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3427</Words>
  <Application>Microsoft Office PowerPoint</Application>
  <PresentationFormat>Pokaz na ekranie (4:3)</PresentationFormat>
  <Paragraphs>300</Paragraphs>
  <Slides>50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50</vt:i4>
      </vt:variant>
    </vt:vector>
  </HeadingPairs>
  <TitlesOfParts>
    <vt:vector size="53" baseType="lpstr">
      <vt:lpstr>Arial</vt:lpstr>
      <vt:lpstr>Calibri</vt:lpstr>
      <vt:lpstr>Motyw pakietu Office</vt:lpstr>
      <vt:lpstr>Podmioty  procesu budowlanego</vt:lpstr>
      <vt:lpstr>Podmioty procesu budowlanego</vt:lpstr>
      <vt:lpstr>Podmioty procesu budowlanego</vt:lpstr>
      <vt:lpstr>Podmioty procesu budowlanego</vt:lpstr>
      <vt:lpstr>Podmioty procesu budowlanego</vt:lpstr>
      <vt:lpstr>Podmioty procesu budowlanego</vt:lpstr>
      <vt:lpstr>Podmioty procesu budowlanego</vt:lpstr>
      <vt:lpstr>Podmioty procesu budowlanego</vt:lpstr>
      <vt:lpstr>Podmioty procesu budowlanego</vt:lpstr>
      <vt:lpstr>Podmioty procesu budowlanego</vt:lpstr>
      <vt:lpstr>Podmioty procesu budowlanego</vt:lpstr>
      <vt:lpstr>Podmioty procesu budowlanego</vt:lpstr>
      <vt:lpstr>Podmioty procesu budowlanego</vt:lpstr>
      <vt:lpstr>Podmioty procesu budowlanego</vt:lpstr>
      <vt:lpstr>Podmioty procesu budowlanego</vt:lpstr>
      <vt:lpstr>Podmioty procesu budowlanego</vt:lpstr>
      <vt:lpstr>Podmioty procesu budowlanego</vt:lpstr>
      <vt:lpstr>Podmioty procesu budowlanego</vt:lpstr>
      <vt:lpstr>Podmioty procesu budowlanego</vt:lpstr>
      <vt:lpstr>Podmioty procesu budowlanego</vt:lpstr>
      <vt:lpstr>Podmioty procesu budowlanego</vt:lpstr>
      <vt:lpstr>Podmioty procesu budowlanego</vt:lpstr>
      <vt:lpstr>Podmioty procesu budowlanego</vt:lpstr>
      <vt:lpstr>Podmioty procesu budowlanego</vt:lpstr>
      <vt:lpstr>Podmioty procesu budowlanego</vt:lpstr>
      <vt:lpstr>Podmioty procesu budowlanego</vt:lpstr>
      <vt:lpstr>Podmioty procesu budowlanego</vt:lpstr>
      <vt:lpstr>Podmioty procesu budowlanego</vt:lpstr>
      <vt:lpstr>Podmioty procesu budowlanego</vt:lpstr>
      <vt:lpstr>Podmioty procesu budowlanego</vt:lpstr>
      <vt:lpstr>Podmioty procesu budowlanego</vt:lpstr>
      <vt:lpstr>Podmioty procesu budowlanego</vt:lpstr>
      <vt:lpstr>Podmioty procesu budowlanego</vt:lpstr>
      <vt:lpstr>Podmioty procesu budowlanego</vt:lpstr>
      <vt:lpstr>Podmioty procesu budowlanego</vt:lpstr>
      <vt:lpstr>Podmioty procesu budowlanego</vt:lpstr>
      <vt:lpstr>Podmioty procesu budowlanego</vt:lpstr>
      <vt:lpstr>Podmioty procesu budowlanego</vt:lpstr>
      <vt:lpstr>Podmioty procesu budowlanego</vt:lpstr>
      <vt:lpstr>Podmioty procesu budowlanego</vt:lpstr>
      <vt:lpstr>Podmioty procesu budowlanego</vt:lpstr>
      <vt:lpstr>Podmioty procesu budowlanego</vt:lpstr>
      <vt:lpstr>Podmioty procesu budowlanego</vt:lpstr>
      <vt:lpstr>Podmioty procesu budowlanego</vt:lpstr>
      <vt:lpstr>Podmioty procesu budowlanego</vt:lpstr>
      <vt:lpstr>Podmioty procesu budowlanego</vt:lpstr>
      <vt:lpstr>Podmioty procesu budowlanego</vt:lpstr>
      <vt:lpstr>Podmioty procesu budowlanego</vt:lpstr>
      <vt:lpstr>Podmioty procesu budowlanego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Podmioty  procesu budowlanego</dc:title>
  <dc:creator>Maciek</dc:creator>
  <cp:lastModifiedBy>Maciej Błażewski</cp:lastModifiedBy>
  <cp:revision>14</cp:revision>
  <dcterms:created xsi:type="dcterms:W3CDTF">2015-11-19T20:48:56Z</dcterms:created>
  <dcterms:modified xsi:type="dcterms:W3CDTF">2022-08-31T10:04:11Z</dcterms:modified>
</cp:coreProperties>
</file>