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85" r:id="rId5"/>
    <p:sldId id="302" r:id="rId6"/>
    <p:sldId id="284" r:id="rId7"/>
    <p:sldId id="283" r:id="rId8"/>
    <p:sldId id="286" r:id="rId9"/>
    <p:sldId id="308" r:id="rId10"/>
    <p:sldId id="282" r:id="rId11"/>
    <p:sldId id="304" r:id="rId12"/>
    <p:sldId id="281" r:id="rId13"/>
    <p:sldId id="307" r:id="rId14"/>
    <p:sldId id="305" r:id="rId15"/>
    <p:sldId id="303" r:id="rId16"/>
    <p:sldId id="280" r:id="rId17"/>
    <p:sldId id="306" r:id="rId18"/>
    <p:sldId id="279" r:id="rId19"/>
    <p:sldId id="278" r:id="rId20"/>
    <p:sldId id="301" r:id="rId21"/>
    <p:sldId id="310" r:id="rId22"/>
    <p:sldId id="309" r:id="rId23"/>
    <p:sldId id="277" r:id="rId24"/>
    <p:sldId id="293" r:id="rId25"/>
    <p:sldId id="294" r:id="rId26"/>
    <p:sldId id="292" r:id="rId27"/>
    <p:sldId id="314" r:id="rId28"/>
    <p:sldId id="316" r:id="rId29"/>
    <p:sldId id="315" r:id="rId30"/>
    <p:sldId id="291" r:id="rId31"/>
    <p:sldId id="317" r:id="rId32"/>
    <p:sldId id="319" r:id="rId33"/>
    <p:sldId id="318" r:id="rId34"/>
    <p:sldId id="290" r:id="rId35"/>
    <p:sldId id="289" r:id="rId36"/>
    <p:sldId id="320" r:id="rId37"/>
    <p:sldId id="288" r:id="rId38"/>
    <p:sldId id="311" r:id="rId39"/>
    <p:sldId id="298" r:id="rId40"/>
    <p:sldId id="297" r:id="rId41"/>
    <p:sldId id="312" r:id="rId42"/>
    <p:sldId id="313" r:id="rId43"/>
    <p:sldId id="259" r:id="rId4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Pozwolenie na budowę może być wydane wyłącznie temu, kto:</a:t>
            </a:r>
          </a:p>
          <a:p>
            <a:pPr>
              <a:buNone/>
            </a:pPr>
            <a:r>
              <a:rPr lang="pl-PL" dirty="0"/>
              <a:t>- złożył wniosek w tej sprawie w okresie ważności decyzji o warunkach zabudowy i zagospodarowania terenu, jeżeli jest ona wymagana zgodnie z przepisami o planowaniu i zagospodarowaniu przestrzennym;</a:t>
            </a:r>
          </a:p>
          <a:p>
            <a:pPr>
              <a:buNone/>
            </a:pPr>
            <a:r>
              <a:rPr lang="pl-PL" dirty="0"/>
              <a:t>- złożył oświadczenie, pod rygorem odpowiedzialności karnej, o posiadanym prawie do dysponowania nieruchomością na cele budowlane.</a:t>
            </a:r>
          </a:p>
          <a:p>
            <a:pPr>
              <a:buNone/>
            </a:pPr>
            <a:r>
              <a:rPr lang="pl-PL" dirty="0"/>
              <a:t>Art. 32 ust. 4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Nie wydaje się pozwolenia na budowę w przypadku rozpoczęcia robót budowlanych z naruszeniem przepisu art. 28 ust. 1.- art. 32 ust. 4a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Wniosek o pozwolenie na budowę składa się w:</a:t>
            </a:r>
          </a:p>
          <a:p>
            <a:pPr>
              <a:buNone/>
            </a:pPr>
            <a:r>
              <a:rPr lang="pl-PL" dirty="0"/>
              <a:t>1) postaci papierowej albo</a:t>
            </a:r>
          </a:p>
          <a:p>
            <a:pPr>
              <a:buNone/>
            </a:pPr>
            <a:r>
              <a:rPr lang="pl-PL" dirty="0"/>
              <a:t>2) formie dokumentu elektronicznego za pośrednictwem portalu e-Budownictwo.</a:t>
            </a:r>
          </a:p>
          <a:p>
            <a:pPr>
              <a:buNone/>
            </a:pPr>
            <a:r>
              <a:rPr lang="pl-PL" dirty="0"/>
              <a:t>Minister właściwy do spraw budownictwa, planowania i zagospodarowania przestrzennego oraz mieszkalnictwa określi, w drodze rozporządzenia, wzór formularza wniosku o pozwolenie na budowę, w tym w formie dokumentu elektronicznego</a:t>
            </a:r>
          </a:p>
          <a:p>
            <a:pPr>
              <a:buNone/>
            </a:pPr>
            <a:r>
              <a:rPr lang="pl-PL" dirty="0"/>
              <a:t>Formularz wniosku o pozwolenie na budowę w formie dokumentu elektronicznego Główny Inspektor Nadzoru Budowlanego udostępnia na portalu e-Budownictwo.</a:t>
            </a:r>
          </a:p>
          <a:p>
            <a:pPr>
              <a:buNone/>
            </a:pPr>
            <a:r>
              <a:rPr lang="pl-PL" dirty="0"/>
              <a:t>(art. 33 ust. 2c, 2d, 2e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1421660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Do wniosku o pozwolenie na budowę należy dołączyć m. in.:</a:t>
            </a:r>
          </a:p>
          <a:p>
            <a:pPr>
              <a:buNone/>
            </a:pPr>
            <a:r>
              <a:rPr lang="pl-PL" dirty="0"/>
              <a:t>1) projekt zagospodarowania działki lub terenu oraz projekt architektoniczno-budowlany w postaci: papierowej - w 3 egzemplarzach albo elektronicznej - wraz z opiniami, uzgodnieniami, pozwoleniami i innymi dokumentami, których obowiązek dołączenia wynika z przepisów odrębnych ustaw, lub kopiami tych opinii, uzgodnień, pozwoleń i innych dokumentów;</a:t>
            </a:r>
          </a:p>
          <a:p>
            <a:pPr>
              <a:buNone/>
            </a:pPr>
            <a:r>
              <a:rPr lang="pl-PL" dirty="0"/>
              <a:t>2) oświadczenie o posiadanym prawie do dysponowania nieruchomością na cele budowlane;</a:t>
            </a:r>
          </a:p>
          <a:p>
            <a:pPr>
              <a:buNone/>
            </a:pPr>
            <a:r>
              <a:rPr lang="pl-PL" dirty="0"/>
              <a:t>3) decyzję o warunkach zabudowy i zagospodarowania terenu, jeżeli jest ona wymagana zgodnie z przepisami o planowaniu i zagospodarowaniu przestrzennym </a:t>
            </a:r>
          </a:p>
          <a:p>
            <a:pPr>
              <a:buNone/>
            </a:pPr>
            <a:r>
              <a:rPr lang="pl-PL" dirty="0"/>
              <a:t>(art. 33 ust. 2 pkt. 1-3 </a:t>
            </a:r>
            <a:r>
              <a:rPr lang="pl-PL" dirty="0" err="1"/>
              <a:t>p.b</a:t>
            </a:r>
            <a:r>
              <a:rPr lang="pl-PL" dirty="0"/>
              <a:t>.).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Projekt budowlany obejmuje: </a:t>
            </a:r>
          </a:p>
          <a:p>
            <a:pPr>
              <a:buNone/>
            </a:pPr>
            <a:r>
              <a:rPr lang="pl-PL" dirty="0"/>
              <a:t>- projekt zagospodarowania działki lub terenu sporządzony na aktualnej mapie do celów projektowych lub jej kopii</a:t>
            </a:r>
          </a:p>
          <a:p>
            <a:pPr>
              <a:buNone/>
            </a:pPr>
            <a:r>
              <a:rPr lang="pl-PL" dirty="0"/>
              <a:t>- projekt architektoniczno-budowlany</a:t>
            </a:r>
          </a:p>
          <a:p>
            <a:pPr>
              <a:buNone/>
            </a:pPr>
            <a:r>
              <a:rPr lang="pl-PL" dirty="0"/>
              <a:t>- projekt techniczny</a:t>
            </a:r>
          </a:p>
          <a:p>
            <a:pPr>
              <a:buNone/>
            </a:pPr>
            <a:r>
              <a:rPr lang="pl-PL" dirty="0"/>
              <a:t>(art. 34 ust. 3 pkt. 1-3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1268206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/>
              <a:t>Projekt </a:t>
            </a:r>
            <a:r>
              <a:rPr lang="pl-PL" dirty="0"/>
              <a:t>budowlany i inne dokumenty, o których mowa w art. 33 ust. 2-3 </a:t>
            </a:r>
            <a:r>
              <a:rPr lang="pl-PL" dirty="0" err="1"/>
              <a:t>p.b</a:t>
            </a:r>
            <a:r>
              <a:rPr lang="pl-PL" dirty="0"/>
              <a:t>., zawierające informacje niejawne mogą być za zgodą organu administracji architektoniczno-budowlanej przechowywane przez inwestora.</a:t>
            </a:r>
          </a:p>
          <a:p>
            <a:pPr>
              <a:buNone/>
            </a:pPr>
            <a:r>
              <a:rPr lang="pl-PL" dirty="0"/>
              <a:t>(art. 33 ust. 5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206110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/>
              <a:t>Jeżeli </a:t>
            </a:r>
            <a:r>
              <a:rPr lang="pl-PL" dirty="0"/>
              <a:t>podstawę prawa do dysponowania nieruchomością na cele budowlane stanowi użytkowanie wieczyste, niezgodność zamierzenia budowlanego z celem użytkowania wieczystego nie może stanowić podstawy do wydania decyzji o odmowie zatwierdzenia projektu budowlanego i udzielenia pozwolenia na budowę.</a:t>
            </a:r>
          </a:p>
          <a:p>
            <a:pPr>
              <a:buNone/>
            </a:pPr>
            <a:r>
              <a:rPr lang="pl-PL" dirty="0"/>
              <a:t>(art. 32 ust. 4b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448362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Przed wydaniem decyzji o pozwoleniu na budowę lub odrębnej decyzji o zatwierdzeniu projektu budowlanego właściwy </a:t>
            </a:r>
            <a:r>
              <a:rPr lang="pl-PL" b="1" dirty="0"/>
              <a:t>organ sprawdza:</a:t>
            </a:r>
          </a:p>
          <a:p>
            <a:pPr>
              <a:buNone/>
            </a:pPr>
            <a:r>
              <a:rPr lang="pl-PL" dirty="0"/>
              <a:t>1) zgodność projektu zagospodarowania działki lub terenu oraz projektu architektoniczno-budowlanego m. in. z: ustaleniami miejscowego planu zagospodarowania przestrzennego i innymi aktami prawa miejscowego albo decyzji o warunkach zabudowy i zagospodarowania terenu w przypadku braku miejscowego planu, oraz wymaganiami ochrony środowiska</a:t>
            </a:r>
          </a:p>
          <a:p>
            <a:pPr>
              <a:buNone/>
            </a:pPr>
            <a:r>
              <a:rPr lang="pl-PL" dirty="0"/>
              <a:t>2) zgodność projektu zagospodarowania działki lub terenu z przepisami, w tym techniczno-budowlanymi;</a:t>
            </a:r>
          </a:p>
          <a:p>
            <a:pPr>
              <a:buNone/>
            </a:pPr>
            <a:r>
              <a:rPr lang="pl-PL" dirty="0"/>
              <a:t>3) kompletność projektu zagospodarowania działki lub terenu oraz projektu architektoniczno-budowlanego, w tym dołączenie: kopii zaświadczenia, o którym mowa w art. 12 ust. 7, dotyczącego projektanta i projektanta sprawdzającego,</a:t>
            </a:r>
          </a:p>
          <a:p>
            <a:pPr>
              <a:buNone/>
            </a:pPr>
            <a:r>
              <a:rPr lang="pl-PL" dirty="0"/>
              <a:t>4) posiadanie przez projektanta i projektanta sprawdzającego odpowiednich uprawnień budowlanych</a:t>
            </a:r>
          </a:p>
          <a:p>
            <a:pPr>
              <a:buNone/>
            </a:pPr>
            <a:r>
              <a:rPr lang="pl-PL" dirty="0"/>
              <a:t>(art. 35 ust. 1 </a:t>
            </a:r>
            <a:r>
              <a:rPr lang="pl-PL" dirty="0" err="1"/>
              <a:t>p.b</a:t>
            </a:r>
            <a:r>
              <a:rPr lang="pl-PL" dirty="0"/>
              <a:t>.).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W przypadku wezwania do usunięcia braków innych niż braki, o których mowa w art. 35 ust. 1 </a:t>
            </a:r>
            <a:r>
              <a:rPr lang="pl-PL" dirty="0" err="1"/>
              <a:t>p.b</a:t>
            </a:r>
            <a:r>
              <a:rPr lang="pl-PL" dirty="0"/>
              <a:t>., stosuje się art. 64 § 2 Kodeksu postępowania administracyjnego, z tym że wezwanie wnoszącego do usunięcia braków nie powinno nastąpić później niż po upływie 14 dni od dnia wpływu wniosku.</a:t>
            </a:r>
          </a:p>
          <a:p>
            <a:pPr>
              <a:buNone/>
            </a:pPr>
            <a:r>
              <a:rPr lang="pl-PL" dirty="0"/>
              <a:t>(art. 33 ust. 6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7225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FontTx/>
              <a:buChar char="-"/>
            </a:pPr>
            <a:r>
              <a:rPr lang="pl-PL" dirty="0"/>
              <a:t>W razie spełnienia wymagań określonych w przepisach prawa budowlanego, właściwy organ nie może odmówić wydania decyzji o pozwoleniu na budowę. – art. 35 ust. 4 </a:t>
            </a:r>
            <a:r>
              <a:rPr lang="pl-PL" dirty="0" err="1"/>
              <a:t>p.b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- Organ administracji architektoniczno-budowlanej wydaje decyzję o odmowie zatwierdzenia projektu zagospodarowania działki lub terenu oraz projektu architektoniczno-budowlanego i wydania decyzji o pozwoleniu na budowę:</a:t>
            </a:r>
          </a:p>
          <a:p>
            <a:pPr>
              <a:buNone/>
            </a:pPr>
            <a:r>
              <a:rPr lang="pl-PL" dirty="0"/>
              <a:t>1) w przypadku niewykonania, w wyznaczonym terminie, postanowienia w sprawie usunięcia stwierdzonych nieprawidłowości; </a:t>
            </a:r>
          </a:p>
          <a:p>
            <a:pPr>
              <a:buNone/>
            </a:pPr>
            <a:r>
              <a:rPr lang="pl-PL" dirty="0"/>
              <a:t>2) w przypadku wykonywania robót budowlanych przed uzyskaniem decyzji o pozwoleniu na budowę;</a:t>
            </a:r>
          </a:p>
          <a:p>
            <a:pPr>
              <a:buNone/>
            </a:pPr>
            <a:r>
              <a:rPr lang="pl-PL" dirty="0"/>
              <a:t>3) jeżeli na terenie, którego dotyczy projekt zagospodarowania działki lub terenu, znajduje się obiekt budowlany, w stosunku do którego wydano ostateczną decyzję o nakazie rozbiórki - art. 35 ust. 5 </a:t>
            </a:r>
            <a:r>
              <a:rPr lang="pl-PL" dirty="0" err="1"/>
              <a:t>p.b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W decyzji o pozwoleniu na budowę właściwy organ, w razie potrzeby:</a:t>
            </a:r>
          </a:p>
          <a:p>
            <a:pPr>
              <a:buNone/>
            </a:pPr>
            <a:r>
              <a:rPr lang="pl-PL" dirty="0"/>
              <a:t>- określa szczególne warunki zabezpieczenia terenu budowy i prowadzenia robót </a:t>
            </a:r>
            <a:r>
              <a:rPr lang="pl-PL" i="1" dirty="0"/>
              <a:t>budowlanych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- określa czas użytkowania tymczasowych obiektów </a:t>
            </a:r>
            <a:r>
              <a:rPr lang="pl-PL" i="1" dirty="0"/>
              <a:t>budowlanych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- określa terminy rozbiórki: istniejących obiektów </a:t>
            </a:r>
            <a:r>
              <a:rPr lang="pl-PL" i="1" dirty="0"/>
              <a:t>budowlanych</a:t>
            </a:r>
            <a:r>
              <a:rPr lang="pl-PL" dirty="0"/>
              <a:t> nieprzewidzianych do dalszego użytkowania; tymczasowych obiektów </a:t>
            </a:r>
            <a:r>
              <a:rPr lang="pl-PL" i="1" dirty="0"/>
              <a:t>budowlanych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- określa szczegółowe wymagania dotyczące nadzoru na budowie – art. 36 ust. 1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Środki nadzoru prewencyjnego nad rozpoczęciem robót budowlanych </a:t>
            </a:r>
          </a:p>
          <a:p>
            <a:pPr>
              <a:buNone/>
            </a:pPr>
            <a:r>
              <a:rPr lang="pl-PL" dirty="0"/>
              <a:t>1) Pozwolenie na budowę – art. 28 </a:t>
            </a:r>
            <a:r>
              <a:rPr lang="pl-PL" dirty="0" err="1"/>
              <a:t>p.b</a:t>
            </a:r>
            <a:r>
              <a:rPr lang="pl-PL" dirty="0"/>
              <a:t>.; </a:t>
            </a:r>
          </a:p>
          <a:p>
            <a:pPr marL="0" indent="0">
              <a:buNone/>
            </a:pPr>
            <a:r>
              <a:rPr lang="pl-PL" dirty="0"/>
              <a:t>2) Zgłoszenie budowy – art. 29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None/>
            </a:pPr>
            <a:r>
              <a:rPr lang="pl-PL" dirty="0"/>
              <a:t>Częściowy brak reglamentacji procesu budowy</a:t>
            </a:r>
          </a:p>
          <a:p>
            <a:pPr marL="514350" indent="-514350" algn="ctr">
              <a:buNone/>
            </a:pPr>
            <a:r>
              <a:rPr lang="pl-PL" dirty="0"/>
              <a:t>Art. 29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W przypadku wniesienia skargi do sądu administracyjnego na decyzję o pozwoleniu na budowę wstrzymanie wykonania tej decyzji na wniosek skarżącego sąd może uzależnić od złożenia przez skarżącego kaucji na zabezpieczenie roszczeń inwestora z powodu wstrzymania wykonania decyzji.</a:t>
            </a:r>
          </a:p>
          <a:p>
            <a:pPr>
              <a:buNone/>
            </a:pPr>
            <a:r>
              <a:rPr lang="pl-PL" dirty="0"/>
              <a:t>W przypadku uznania skargi za słuszną w całości lub w części kaucja podlega zwrotowi.</a:t>
            </a:r>
          </a:p>
          <a:p>
            <a:pPr>
              <a:buNone/>
            </a:pPr>
            <a:r>
              <a:rPr lang="pl-PL" dirty="0"/>
              <a:t>W przypadku oddalenia skargi kaucję przeznacza się na zaspokojenie roszczeń inwestora.</a:t>
            </a:r>
          </a:p>
          <a:p>
            <a:pPr>
              <a:buNone/>
            </a:pPr>
            <a:r>
              <a:rPr lang="pl-PL" dirty="0"/>
              <a:t>W sprawach kaucji stosuje się odpowiednio przepisy KPC o zabezpieczeniu roszczeń.</a:t>
            </a:r>
          </a:p>
          <a:p>
            <a:pPr>
              <a:buNone/>
            </a:pPr>
            <a:r>
              <a:rPr lang="pl-PL" dirty="0"/>
              <a:t>(art. 35a </a:t>
            </a:r>
            <a:r>
              <a:rPr lang="pl-PL" dirty="0" err="1"/>
              <a:t>p.b</a:t>
            </a:r>
            <a:r>
              <a:rPr lang="pl-PL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3497190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Decyzja o pozwoleniu na budowę wygasa, jeżeli budowa nie została rozpoczęta przed upływem 3 lat od dnia, w którym decyzja ta stała się ostateczna lub budowa została przerwana na czas dłuższy niż 3 lata.</a:t>
            </a:r>
          </a:p>
          <a:p>
            <a:pPr>
              <a:buNone/>
            </a:pPr>
            <a:r>
              <a:rPr lang="pl-PL" dirty="0"/>
              <a:t>W przypadku:</a:t>
            </a:r>
          </a:p>
          <a:p>
            <a:pPr>
              <a:buNone/>
            </a:pPr>
            <a:r>
              <a:rPr lang="pl-PL" dirty="0"/>
              <a:t>1) określonym w ustępie poprzednim albo</a:t>
            </a:r>
          </a:p>
          <a:p>
            <a:pPr>
              <a:buNone/>
            </a:pPr>
            <a:r>
              <a:rPr lang="pl-PL" dirty="0"/>
              <a:t>2) stwierdzenia nieważności albo uchylenia decyzji o pozwoleniu na budowę</a:t>
            </a:r>
          </a:p>
          <a:p>
            <a:pPr>
              <a:buNone/>
            </a:pPr>
            <a:r>
              <a:rPr lang="pl-PL" dirty="0"/>
              <a:t>- rozpoczęcie albo wznowienie budowy może nastąpić po wydaniu decyzji o pozwoleniu na budowę, o której mowa w art. 28 ust. 1 </a:t>
            </a:r>
            <a:r>
              <a:rPr lang="pl-PL" dirty="0" err="1"/>
              <a:t>p.b</a:t>
            </a:r>
            <a:r>
              <a:rPr lang="pl-PL" dirty="0"/>
              <a:t>.. Decyzję o pozwoleniu na budowę wydaje się również w przypadku zakończenia robót budowlanych.</a:t>
            </a:r>
          </a:p>
          <a:p>
            <a:pPr>
              <a:buNone/>
            </a:pPr>
            <a:r>
              <a:rPr lang="pl-PL" dirty="0"/>
              <a:t>W przypadku, o którym mowa w art. 36a ust. 2 </a:t>
            </a:r>
            <a:r>
              <a:rPr lang="pl-PL" dirty="0" err="1"/>
              <a:t>p.b</a:t>
            </a:r>
            <a:r>
              <a:rPr lang="pl-PL" dirty="0"/>
              <a:t>. (zmiana pozwolenia na budowę), wznowienie budowy może nastąpić po wydaniu decyzji o pozwoleniu na wznowienie robót budowlanych, o której mowa w art. 51 ust. 4 </a:t>
            </a:r>
            <a:r>
              <a:rPr lang="pl-PL" dirty="0" err="1"/>
              <a:t>p.b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37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91288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Organ administracji architektoniczno-budowlanej zamieszcza w Biuletynie Informacji Publicznej na stronie podmiotowej obsługującego go urzędu informację o wszczęciu postępowania w sprawie pozwolenia na budowę dotyczącego realizacji inwestycji celu publicznego z zakresu łączności publicznej oraz informuje o tym postępowaniu w sposób zwyczajowo przyjęty na obszarze właściwości tego organu.</a:t>
            </a:r>
          </a:p>
          <a:p>
            <a:pPr>
              <a:buNone/>
            </a:pPr>
            <a:r>
              <a:rPr lang="pl-PL" dirty="0"/>
              <a:t>(art. 34a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826487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Art.. 29 ust. 1 </a:t>
            </a:r>
            <a:r>
              <a:rPr lang="pl-PL" dirty="0" err="1"/>
              <a:t>p.b</a:t>
            </a:r>
            <a:r>
              <a:rPr lang="pl-PL" dirty="0"/>
              <a:t>. – katalog robót budowlanych, dla których jest wymagane zgłoszenie budowy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W zgłoszeniu należy określić: </a:t>
            </a:r>
          </a:p>
          <a:p>
            <a:pPr>
              <a:buFontTx/>
              <a:buChar char="-"/>
            </a:pPr>
            <a:r>
              <a:rPr lang="pl-PL" dirty="0"/>
              <a:t>rodzaj, </a:t>
            </a:r>
          </a:p>
          <a:p>
            <a:pPr>
              <a:buFontTx/>
              <a:buChar char="-"/>
            </a:pPr>
            <a:r>
              <a:rPr lang="pl-PL" dirty="0"/>
              <a:t>zakres </a:t>
            </a:r>
          </a:p>
          <a:p>
            <a:pPr>
              <a:buFontTx/>
              <a:buChar char="-"/>
            </a:pPr>
            <a:r>
              <a:rPr lang="pl-PL" dirty="0"/>
              <a:t>sposób wykonywania robót </a:t>
            </a:r>
            <a:r>
              <a:rPr lang="pl-PL" i="1" dirty="0"/>
              <a:t>budowlanych</a:t>
            </a:r>
            <a:r>
              <a:rPr lang="pl-PL" dirty="0"/>
              <a:t> </a:t>
            </a:r>
          </a:p>
          <a:p>
            <a:pPr>
              <a:buFontTx/>
              <a:buChar char="-"/>
            </a:pPr>
            <a:r>
              <a:rPr lang="pl-PL" dirty="0"/>
              <a:t>termin ich rozpoczęcia. </a:t>
            </a:r>
          </a:p>
          <a:p>
            <a:pPr>
              <a:buNone/>
            </a:pPr>
            <a:r>
              <a:rPr lang="pl-PL" dirty="0"/>
              <a:t>Do zgłoszenia należy dołączyć oświadczenie o prawie do dysponowania nieruchomością na cele budowlane</a:t>
            </a:r>
          </a:p>
          <a:p>
            <a:pPr>
              <a:buNone/>
            </a:pPr>
            <a:r>
              <a:rPr lang="pl-PL" dirty="0"/>
              <a:t>W zależności od potrzeb, odpowiednie szkice lub rysunki, a także pozwolenia, uzgodnienia i opinie wymagane odrębnymi przepisami – art. 30 ust. 2,2a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Zgłoszenia należy dokonać przed terminem zamierzonego rozpoczęcia robót budowlanych. Organ administracji architektoniczno-budowlanej, w terminie 21 dni od dnia doręczenia zgłoszenia, może, w drodze decyzji, wnieść sprzeciw. </a:t>
            </a:r>
          </a:p>
          <a:p>
            <a:pPr>
              <a:buNone/>
            </a:pPr>
            <a:r>
              <a:rPr lang="pl-PL" dirty="0"/>
              <a:t>Do wykonywania robót budowlanych można przystąpić, jeżeli organ administracji architektoniczno-budowlanej nie wniósł sprzeciwu w tym terminie.</a:t>
            </a:r>
          </a:p>
          <a:p>
            <a:pPr>
              <a:buNone/>
            </a:pPr>
            <a:r>
              <a:rPr lang="pl-PL" dirty="0"/>
              <a:t>(art. 30 ust. 5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W przypadku nierozpoczęcia wykonywania robót budowlanych przed upływem 3 lat od określonego w zgłoszeniu terminu ich rozpoczęcia, rozpoczęcie tych robót może nastąpić po dokonaniu ponownego zgłoszenia.</a:t>
            </a:r>
          </a:p>
          <a:p>
            <a:pPr>
              <a:buNone/>
            </a:pPr>
            <a:r>
              <a:rPr lang="pl-PL" dirty="0"/>
              <a:t>Art. 30 ust. 5b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Do zgłoszenia budowy, o której mowa w art. 29 ust. 1 pkt 1-4 </a:t>
            </a:r>
            <a:r>
              <a:rPr lang="pl-PL" dirty="0" err="1"/>
              <a:t>p.b</a:t>
            </a:r>
            <a:r>
              <a:rPr lang="pl-PL" dirty="0"/>
              <a:t>., należy dołączyć dokumenty, o których mowa w art. 33 ust. 2 pkt 1-4 </a:t>
            </a:r>
            <a:r>
              <a:rPr lang="pl-PL" dirty="0" err="1"/>
              <a:t>p.b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 Organ administracji architektoniczno-budowlanej po otrzymaniu zgłoszenia dokonuje jego sprawdzenia w zakresie, o którym mowa w art. 35 ust. 1 </a:t>
            </a:r>
            <a:r>
              <a:rPr lang="pl-PL" dirty="0" err="1"/>
              <a:t>p.b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30 ust. 4b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6689315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Zgłoszenia budowy lub wykonywania innych robót budowlanych dokonuje się w:</a:t>
            </a:r>
          </a:p>
          <a:p>
            <a:pPr>
              <a:buNone/>
            </a:pPr>
            <a:r>
              <a:rPr lang="pl-PL" dirty="0"/>
              <a:t>1) postaci papierowej albo</a:t>
            </a:r>
          </a:p>
          <a:p>
            <a:pPr>
              <a:buNone/>
            </a:pPr>
            <a:r>
              <a:rPr lang="pl-PL" dirty="0"/>
              <a:t>2) formie dokumentu elektronicznego za pośrednictwem portalu e-Budownictwo.</a:t>
            </a:r>
          </a:p>
          <a:p>
            <a:pPr>
              <a:buNone/>
            </a:pPr>
            <a:r>
              <a:rPr lang="pl-PL" dirty="0"/>
              <a:t>(art. 30 ust. 4d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5249437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Minister właściwy do spraw budownictwa, planowania i zagospodarowania przestrzennego oraz mieszkalnictwa określi, w drodze rozporządzenia, wzór formularza zgłoszenia budowy lub wykonywania innych robót budowlanych, w tym w formie dokumentu elektronicznego</a:t>
            </a:r>
          </a:p>
          <a:p>
            <a:pPr>
              <a:buNone/>
            </a:pPr>
            <a:r>
              <a:rPr lang="pl-PL" dirty="0"/>
              <a:t>Formularz zgłoszenia, o którym mowa w ustępie poprzednim, w formie dokumentu elektronicznego Główny Inspektor Nadzoru Budowlanego udostępnia na portalu e-Budownictwo.</a:t>
            </a:r>
          </a:p>
          <a:p>
            <a:pPr>
              <a:buNone/>
            </a:pPr>
            <a:r>
              <a:rPr lang="pl-PL" dirty="0"/>
              <a:t>(art. 30 ust. 4e-4f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25882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Pozwolenie na budowę - należy przez to rozumieć decyzję administracyjną zezwalającą na rozpoczęcie i prowadzenie budowy lub wykonywanie robót budowlanych innych niż budowa obiektu budowlanego;</a:t>
            </a:r>
          </a:p>
          <a:p>
            <a:pPr>
              <a:buNone/>
            </a:pPr>
            <a:r>
              <a:rPr lang="pl-PL" dirty="0"/>
              <a:t>Art. 3 pkt. 12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Za dzień wniesienia sprzeciwu uznaje się dzień nadania decyzji w placówce pocztowej operatora wyznaczonego w rozumieniu ustawy Prawo pocztowe albo w przypadku, o którym mowa w art. 39</a:t>
            </a:r>
            <a:r>
              <a:rPr lang="pl-PL" baseline="30000" dirty="0"/>
              <a:t>1</a:t>
            </a:r>
            <a:r>
              <a:rPr lang="pl-PL" dirty="0"/>
              <a:t> Kodeksu postępowania administracyjnego, dzień wprowadzenia do systemu teleinformatycznego – art. 30 ust. 6a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Organ administracji architektoniczno-budowlanej może z urzędu, przed upływem terminu, o którym mowa w ust. 5 </a:t>
            </a:r>
            <a:r>
              <a:rPr lang="pl-PL" dirty="0" err="1"/>
              <a:t>p.b</a:t>
            </a:r>
            <a:r>
              <a:rPr lang="pl-PL" dirty="0"/>
              <a:t>., wydać zaświadczenie o braku podstaw do wniesienia sprzeciwu. </a:t>
            </a:r>
          </a:p>
          <a:p>
            <a:pPr>
              <a:buNone/>
            </a:pPr>
            <a:r>
              <a:rPr lang="pl-PL" dirty="0"/>
              <a:t>Wydanie zaświadczenia wyłącza możliwość wniesienia sprzeciwu, o którym mowa w art. 30 ust. 6 i 7, oraz uprawnia inwestora do rozpoczęcia robót budowlanych. </a:t>
            </a:r>
          </a:p>
          <a:p>
            <a:pPr>
              <a:buNone/>
            </a:pPr>
            <a:r>
              <a:rPr lang="pl-PL" dirty="0"/>
              <a:t>Przepis art. 30 ust. 5e </a:t>
            </a:r>
            <a:r>
              <a:rPr lang="pl-PL" dirty="0" err="1"/>
              <a:t>p.b</a:t>
            </a:r>
            <a:r>
              <a:rPr lang="pl-PL" dirty="0"/>
              <a:t>. stosuje się odpowiednio.</a:t>
            </a:r>
          </a:p>
          <a:p>
            <a:pPr>
              <a:buNone/>
            </a:pPr>
            <a:r>
              <a:rPr lang="pl-PL" dirty="0"/>
              <a:t>(art. 30 ust. 5aa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32665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W przypadku gdy organ administracji architektoniczno-budowlanej nie wniósł sprzeciwu, projekt zagospodarowania działki lub terenu oraz projekt architektoniczno-budowlany dotyczący budowy, o której mowa w art. 29 ust. 1 pkt 1-4, oraz przebudowy, o której mowa w art. 29 ust. 3 pkt 1 lit. a, oraz instalowania, o którym mowa w art. 29 ust. 3 pkt 3 lit. d, podlegają ostemplowaniu. </a:t>
            </a:r>
          </a:p>
          <a:p>
            <a:pPr>
              <a:buNone/>
            </a:pPr>
            <a:r>
              <a:rPr lang="pl-PL" dirty="0"/>
              <a:t>Organ administracji architektoniczno-budowlanej dokonuje ostemplowania niezwłocznie po upływie terminu na wniesienie sprzeciwu.</a:t>
            </a:r>
          </a:p>
          <a:p>
            <a:pPr>
              <a:buNone/>
            </a:pPr>
            <a:r>
              <a:rPr lang="pl-PL" dirty="0"/>
              <a:t>(art. 30 ust. 5e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1158350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W razie konieczności uzupełnienia zgłoszenia organ administracji architektoniczno-budowlanej nakłada na zgłaszającego, w drodze postanowienia, obowiązek uzupełnienia, w określonym terminie, brakujących dokumentów, a w przypadku ich nieuzupełnienia - wnosi sprzeciw w drodze decyzji.</a:t>
            </a:r>
          </a:p>
          <a:p>
            <a:pPr>
              <a:buNone/>
            </a:pPr>
            <a:r>
              <a:rPr lang="pl-PL" dirty="0"/>
              <a:t>Nałożenie obowiązku, o którym mowa w art. 30 ust. 5c </a:t>
            </a:r>
            <a:r>
              <a:rPr lang="pl-PL" dirty="0" err="1"/>
              <a:t>p.b</a:t>
            </a:r>
            <a:r>
              <a:rPr lang="pl-PL" dirty="0"/>
              <a:t>., przerywa bieg terminu, o którym mowa w art. 30 ust. 5 </a:t>
            </a:r>
            <a:r>
              <a:rPr lang="pl-PL" dirty="0" err="1"/>
              <a:t>p.b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30 ust. 5c-5d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467987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>
              <a:buNone/>
            </a:pPr>
            <a:r>
              <a:rPr lang="pl-PL" dirty="0"/>
              <a:t>Właściwy organ wnosi sprzeciw, jeżeli:</a:t>
            </a:r>
          </a:p>
          <a:p>
            <a:pPr marL="514350" indent="-514350">
              <a:buAutoNum type="arabicParenR"/>
            </a:pPr>
            <a:r>
              <a:rPr lang="pl-PL" dirty="0"/>
              <a:t>zgłoszenie dotyczy budowy lub wykonywania robót budowlanych objętych obowiązkiem uzyskania pozwolenia na budowę;</a:t>
            </a:r>
          </a:p>
          <a:p>
            <a:pPr marL="514350" indent="-514350">
              <a:buAutoNum type="arabicParenR"/>
            </a:pPr>
            <a:r>
              <a:rPr lang="pl-PL" dirty="0"/>
              <a:t>budowa lub wykonywanie robót budowlanych objętych zgłoszeniem narusza ustalenia miejscowego planu zagospodarowania przestrzennego, decyzji o warunkach zabudowy, inne akty prawa miejscowego lub inne przepisy;</a:t>
            </a:r>
          </a:p>
          <a:p>
            <a:pPr>
              <a:buNone/>
            </a:pPr>
            <a:r>
              <a:rPr lang="pl-PL" dirty="0"/>
              <a:t>3) zgłoszenie dotyczy budowy tymczasowego obiektu budowlanego w miejscu, w którym taki obiekt istnieje.</a:t>
            </a:r>
          </a:p>
          <a:p>
            <a:pPr>
              <a:buNone/>
            </a:pPr>
            <a:r>
              <a:rPr lang="pl-PL" dirty="0"/>
              <a:t>4) roboty budowlane zostały rozpoczęte z naruszeniem art. 30 ust. 5 </a:t>
            </a:r>
            <a:r>
              <a:rPr lang="pl-PL" dirty="0" err="1"/>
              <a:t>p.b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art. 30 ust. 6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endParaRPr lang="pl-PL" dirty="0"/>
          </a:p>
          <a:p>
            <a:pPr>
              <a:buNone/>
            </a:pPr>
            <a:r>
              <a:rPr lang="pl-PL" dirty="0"/>
              <a:t>Właściwy organ może nałożyć, w drodze decyzji –sprzeciwu obowiązek uzyskania pozwolenia na wykonanie określonego obiektu lub robót budowlanych objętych obowiązkiem zgłoszenia, jeżeli ich realizacja może naruszać ustalenia miejscowego planu zagospodarowania przestrzennego, decyzji o warunkach zabudowy lub spowodować:</a:t>
            </a:r>
          </a:p>
          <a:p>
            <a:pPr>
              <a:buNone/>
            </a:pPr>
            <a:r>
              <a:rPr lang="pl-PL" dirty="0"/>
              <a:t>1) zagrożenie bezpieczeństwa ludzi lub mienia;</a:t>
            </a:r>
          </a:p>
          <a:p>
            <a:pPr>
              <a:buNone/>
            </a:pPr>
            <a:r>
              <a:rPr lang="pl-PL" dirty="0"/>
              <a:t>2) pogorszenie stanu środowiska lub stanu zachowania zabytków;</a:t>
            </a:r>
          </a:p>
          <a:p>
            <a:pPr>
              <a:buNone/>
            </a:pPr>
            <a:r>
              <a:rPr lang="pl-PL" dirty="0"/>
              <a:t>3) pogorszenie warunków zdrowotno-sanitarnych;</a:t>
            </a:r>
          </a:p>
          <a:p>
            <a:pPr>
              <a:buNone/>
            </a:pPr>
            <a:r>
              <a:rPr lang="pl-PL" dirty="0"/>
              <a:t>4) wprowadzenie, utrwalenie bądź zwiększenie ograniczeń lub uciążliwości dla terenów sąsiednich.</a:t>
            </a:r>
          </a:p>
          <a:p>
            <a:pPr>
              <a:buNone/>
            </a:pPr>
            <a:r>
              <a:rPr lang="pl-PL" dirty="0"/>
              <a:t>art. 30 ust. 7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ZGŁOSZENIE BUDOWY</a:t>
            </a:r>
          </a:p>
          <a:p>
            <a:pPr marL="0" indent="0">
              <a:buNone/>
            </a:pPr>
            <a:r>
              <a:rPr lang="pl-PL" dirty="0"/>
              <a:t>W przypadku zgłoszenia budowy, o której mowa w art. 29 ust. 1 pkt 1-3, przebudowy, o której mowa w art. 29 ust. 3 pkt 1 lit. a, oraz instalowania, o którym mowa w art. 29 ust. 3 pkt 3 lit. d, z wyłączeniem obiektów budowlanych usytuowanych na terenach zamkniętych, ustalonych decyzją Ministra Obrony Narodowej, </a:t>
            </a:r>
            <a:r>
              <a:rPr lang="pl-PL" b="1" dirty="0"/>
              <a:t>organ administracji architektoniczno-budowlanej zamieszcza, na okres nie krótszy niż 30 dni i nie dłuższy niż 60 dni, w Biuletynie Informacji Publicznej na stronie podmiotowej obsługującego go urzędu w terminie 3 dni od dnia:</a:t>
            </a:r>
          </a:p>
          <a:p>
            <a:pPr marL="0" indent="0">
              <a:buNone/>
            </a:pPr>
            <a:r>
              <a:rPr lang="pl-PL" dirty="0"/>
              <a:t>1) doręczenia zgłoszenia - informację o dokonaniu zgłoszenia, zawierającą imię i nazwisko albo nazwę inwestora oraz adres i opis projektowanego obiektu;</a:t>
            </a:r>
          </a:p>
          <a:p>
            <a:pPr marL="0" indent="0">
              <a:buNone/>
            </a:pPr>
            <a:r>
              <a:rPr lang="pl-PL" dirty="0"/>
              <a:t>2) wniesienia sprzeciwu - informację o dacie jego wniesienia;</a:t>
            </a:r>
          </a:p>
          <a:p>
            <a:pPr marL="0" indent="0">
              <a:buNone/>
            </a:pPr>
            <a:r>
              <a:rPr lang="pl-PL" dirty="0"/>
              <a:t>3) upływu terminu, o którym mowa w art. 30 ust. 5 - informację o braku wniesienia sprzeciwu.</a:t>
            </a:r>
          </a:p>
          <a:p>
            <a:pPr marL="0" indent="0">
              <a:buNone/>
            </a:pPr>
            <a:r>
              <a:rPr lang="pl-PL" dirty="0"/>
              <a:t>(art. 30a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2265375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NASTĘPSTWO PRAWNE </a:t>
            </a:r>
          </a:p>
          <a:p>
            <a:pPr>
              <a:buNone/>
            </a:pPr>
            <a:r>
              <a:rPr lang="pl-PL" dirty="0"/>
              <a:t>Organ, który wydał Pozwolenie na budowę jest obowiązany do przeniesienia tej decyzji na rzecz innego podmiotu, </a:t>
            </a:r>
          </a:p>
          <a:p>
            <a:pPr marL="514350" indent="-514350">
              <a:buAutoNum type="arabicPeriod"/>
            </a:pPr>
            <a:r>
              <a:rPr lang="pl-PL" dirty="0"/>
              <a:t>za zgodą strony, na rzecz której decyzja została wydana,</a:t>
            </a:r>
          </a:p>
          <a:p>
            <a:pPr marL="514350" indent="-514350">
              <a:buAutoNum type="arabicPeriod"/>
            </a:pPr>
            <a:r>
              <a:rPr lang="pl-PL" dirty="0"/>
              <a:t>Następca jeżeli przyjmuje on wszystkie warunki zawarte w tej decyzji </a:t>
            </a:r>
          </a:p>
          <a:p>
            <a:pPr marL="514350" indent="-514350">
              <a:buAutoNum type="arabicPeriod"/>
            </a:pPr>
            <a:r>
              <a:rPr lang="pl-PL" dirty="0"/>
              <a:t>Następca złoży oświadczenie o prawie do dysponowania nieruchomością na cele budowlane</a:t>
            </a:r>
          </a:p>
          <a:p>
            <a:pPr marL="514350" indent="-514350">
              <a:buNone/>
            </a:pPr>
            <a:r>
              <a:rPr lang="pl-PL" dirty="0"/>
              <a:t>(art. 40 ust. 1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NASTĘPSTWO PRAWNE </a:t>
            </a:r>
          </a:p>
          <a:p>
            <a:pPr>
              <a:buNone/>
            </a:pPr>
            <a:r>
              <a:rPr lang="pl-PL" dirty="0"/>
              <a:t>Zgoda, o której mowa w art. 40 ust. 1 pkt 2 </a:t>
            </a:r>
            <a:r>
              <a:rPr lang="pl-PL" dirty="0" err="1"/>
              <a:t>p.b</a:t>
            </a:r>
            <a:r>
              <a:rPr lang="pl-PL" dirty="0"/>
              <a:t>., nie jest wymagana, jeżeli własność nieruchomości lub uprawnienia wynikające z użytkowania wieczystego dotyczącego nieruchomości, objęte decyzją o pozwoleniu na budowę po wydaniu tego pozwolenia przeszły z dotychczasowego inwestora na nowego inwestora wnioskującego o przeniesienie pozwolenia na budowę.</a:t>
            </a:r>
          </a:p>
          <a:p>
            <a:pPr>
              <a:buNone/>
            </a:pPr>
            <a:r>
              <a:rPr lang="pl-PL" dirty="0"/>
              <a:t>(art. 40 ust. 1a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45106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NASTĘPSTWO PRAWNE </a:t>
            </a:r>
          </a:p>
          <a:p>
            <a:pPr>
              <a:buNone/>
            </a:pPr>
            <a:r>
              <a:rPr lang="pl-PL" dirty="0"/>
              <a:t>Następstwo prawne dotyczy także: </a:t>
            </a:r>
          </a:p>
          <a:p>
            <a:pPr>
              <a:buFontTx/>
              <a:buChar char="-"/>
            </a:pPr>
            <a:r>
              <a:rPr lang="pl-PL" dirty="0"/>
              <a:t>decyzji w sprawie pozwolenia na wznowienie robót budowlanych – w postępowaniu naprawczym;</a:t>
            </a:r>
          </a:p>
          <a:p>
            <a:pPr>
              <a:buFontTx/>
              <a:buChar char="-"/>
            </a:pPr>
            <a:r>
              <a:rPr lang="pl-PL" dirty="0"/>
              <a:t>Zgłoszenia budowy, od którego nie wniesiono sprzeciwu</a:t>
            </a:r>
          </a:p>
          <a:p>
            <a:pPr>
              <a:buNone/>
            </a:pPr>
            <a:r>
              <a:rPr lang="pl-PL" dirty="0"/>
              <a:t>Odpowiednie stosowanie przepisów dot. następstwa prawnego pozwolenia na budowę – art. 40 ust. 2,4 </a:t>
            </a:r>
            <a:r>
              <a:rPr lang="pl-PL" dirty="0" err="1"/>
              <a:t>p.b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Zasadą jest rozpoczęcie robót budowlanych na podstawie pozwolenia na budowę – art. 28 ust. 1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NASTĘPSTWO PRAWNE </a:t>
            </a:r>
          </a:p>
          <a:p>
            <a:pPr>
              <a:buNone/>
            </a:pPr>
            <a:r>
              <a:rPr lang="pl-PL" dirty="0"/>
              <a:t>Stronami w postępowaniu o </a:t>
            </a:r>
          </a:p>
          <a:p>
            <a:pPr>
              <a:buNone/>
            </a:pPr>
            <a:r>
              <a:rPr lang="pl-PL" dirty="0"/>
              <a:t>- przeniesienie decyzji o pozwoleniu na budowę</a:t>
            </a:r>
          </a:p>
          <a:p>
            <a:pPr>
              <a:buFontTx/>
              <a:buChar char="-"/>
            </a:pPr>
            <a:r>
              <a:rPr lang="pl-PL" dirty="0"/>
              <a:t>Przeniesienie decyzji o pozwoleniu na wznowienie robót budowlanych </a:t>
            </a:r>
          </a:p>
          <a:p>
            <a:pPr>
              <a:buNone/>
            </a:pPr>
            <a:r>
              <a:rPr lang="pl-PL" dirty="0"/>
              <a:t>są jedynie podmioty, między którymi ma być dokonane przeniesienie decyzji.</a:t>
            </a:r>
          </a:p>
          <a:p>
            <a:pPr>
              <a:buNone/>
            </a:pPr>
            <a:r>
              <a:rPr lang="pl-PL" dirty="0"/>
              <a:t>(art. 40 ust. 3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NASTĘPSTWO PRAWNE </a:t>
            </a:r>
          </a:p>
          <a:p>
            <a:pPr>
              <a:buNone/>
            </a:pPr>
            <a:r>
              <a:rPr lang="pl-PL" dirty="0"/>
              <a:t>Wniosek o przeniesienie:</a:t>
            </a:r>
          </a:p>
          <a:p>
            <a:pPr>
              <a:buNone/>
            </a:pPr>
            <a:r>
              <a:rPr lang="pl-PL" dirty="0"/>
              <a:t>1) decyzji o pozwoleniu na budowę,</a:t>
            </a:r>
          </a:p>
          <a:p>
            <a:pPr>
              <a:buNone/>
            </a:pPr>
            <a:r>
              <a:rPr lang="pl-PL" dirty="0"/>
              <a:t>2) decyzji o pozwoleniu na wznowienie robót budowlanych w postępowaniu naprawczym; </a:t>
            </a:r>
          </a:p>
          <a:p>
            <a:pPr>
              <a:buNone/>
            </a:pPr>
            <a:r>
              <a:rPr lang="pl-PL" dirty="0"/>
              <a:t>3) praw i obowiązków wynikających ze zgłoszenia, wobec którego organ nie wniósł sprzeciwu</a:t>
            </a:r>
          </a:p>
          <a:p>
            <a:pPr>
              <a:buFontTx/>
              <a:buChar char="-"/>
            </a:pPr>
            <a:r>
              <a:rPr lang="pl-PL" dirty="0"/>
              <a:t>składa się w postaci papierowej albo w formie dokumentu elektronicznego za pośrednictwem portalu e-Budownictwo</a:t>
            </a:r>
          </a:p>
          <a:p>
            <a:pPr marL="0" indent="0">
              <a:buNone/>
            </a:pPr>
            <a:r>
              <a:rPr lang="pl-PL" dirty="0"/>
              <a:t>(art. 40 ust. 5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3651886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NASTĘPSTWO PRAWNE</a:t>
            </a:r>
          </a:p>
          <a:p>
            <a:pPr>
              <a:buNone/>
            </a:pPr>
            <a:r>
              <a:rPr lang="pl-PL" dirty="0"/>
              <a:t>Minister właściwy do spraw budownictwa, planowania i zagospodarowania przestrzennego oraz mieszkalnictwa określi, w drodze rozporządzenia, wzory formularzy wniosków, o których mowa w art. 40 ust. 5 pkt 1-3 </a:t>
            </a:r>
            <a:r>
              <a:rPr lang="pl-PL" dirty="0" err="1"/>
              <a:t>p.b</a:t>
            </a:r>
            <a:r>
              <a:rPr lang="pl-PL" dirty="0"/>
              <a:t>., w tym w formie dokumentu elektronicznego </a:t>
            </a:r>
          </a:p>
          <a:p>
            <a:pPr>
              <a:buNone/>
            </a:pPr>
            <a:r>
              <a:rPr lang="pl-PL" dirty="0"/>
              <a:t> Formularze wniosków, o których mowa w art. 40 ust. 5 </a:t>
            </a:r>
            <a:r>
              <a:rPr lang="pl-PL" dirty="0" err="1"/>
              <a:t>p.b</a:t>
            </a:r>
            <a:r>
              <a:rPr lang="pl-PL" dirty="0"/>
              <a:t>., w formie dokumentu elektronicznego Główny Inspektor Nadzoru Budowlanego udostępnia na portalu e-Budownictwo.</a:t>
            </a:r>
          </a:p>
          <a:p>
            <a:pPr>
              <a:buNone/>
            </a:pPr>
            <a:r>
              <a:rPr lang="pl-PL" dirty="0"/>
              <a:t>(art. 40 ust. 6-7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4086038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400" b="1" dirty="0"/>
          </a:p>
          <a:p>
            <a:pPr algn="ctr">
              <a:buNone/>
            </a:pPr>
            <a:r>
              <a:rPr lang="pl-PL" sz="6000" b="1" dirty="0"/>
              <a:t>DZIĘKUJĘ ZA UWAGĘ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Roboty zabezpieczające i rozbiórkowe można rozpocząć przed uzyskaniem decyzji o pozwoleniu na rozbiórkę lub przed dokonaniem zgłoszenia, o którym mowa w art. 31 ust. 1 </a:t>
            </a:r>
            <a:r>
              <a:rPr lang="pl-PL" dirty="0" err="1"/>
              <a:t>p.b</a:t>
            </a:r>
            <a:r>
              <a:rPr lang="pl-PL" dirty="0"/>
              <a:t>. , jeżeli mają one na celu usunięcie bezpośredniego zagrożenia bezpieczeństwa ludzi lub mienia.</a:t>
            </a:r>
          </a:p>
          <a:p>
            <a:pPr>
              <a:buNone/>
            </a:pPr>
            <a:r>
              <a:rPr lang="pl-PL" dirty="0"/>
              <a:t>Rozpoczęcie robót, o których mowa w ustępie wcześniejszym, nie zwalnia od obowiązku bezzwłocznego uzyskania decyzji o pozwoleniu na rozbiórkę lub dokonania zgłoszenia.</a:t>
            </a:r>
          </a:p>
          <a:p>
            <a:pPr>
              <a:buNone/>
            </a:pPr>
            <a:r>
              <a:rPr lang="pl-PL" dirty="0"/>
              <a:t>(art. 31a </a:t>
            </a:r>
            <a:r>
              <a:rPr lang="pl-PL" dirty="0" err="1"/>
              <a:t>p.b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86160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Strony postępowania w </a:t>
            </a:r>
            <a:r>
              <a:rPr lang="pl-PL" dirty="0" err="1"/>
              <a:t>spr</a:t>
            </a:r>
            <a:r>
              <a:rPr lang="pl-PL" dirty="0"/>
              <a:t>. </a:t>
            </a:r>
            <a:r>
              <a:rPr lang="pl-PL" dirty="0" err="1"/>
              <a:t>PnB</a:t>
            </a:r>
            <a:r>
              <a:rPr lang="pl-PL" dirty="0"/>
              <a:t> </a:t>
            </a:r>
          </a:p>
          <a:p>
            <a:pPr>
              <a:buNone/>
            </a:pPr>
            <a:r>
              <a:rPr lang="pl-PL" dirty="0"/>
              <a:t>- Stronami w postępowaniu w sprawie pozwolenia na budowę są: inwestor oraz właściciele, użytkownicy wieczyści lub zarządcy nieruchomości znajdujących się w </a:t>
            </a:r>
            <a:r>
              <a:rPr lang="pl-PL" b="1" dirty="0"/>
              <a:t>obszarze oddziaływania obiektu.</a:t>
            </a:r>
          </a:p>
          <a:p>
            <a:pPr>
              <a:buFontTx/>
              <a:buChar char="-"/>
            </a:pPr>
            <a:r>
              <a:rPr lang="pl-PL" dirty="0"/>
              <a:t>Przepisu art. 31 Kodeksu postępowania administracyjnego nie stosuje się w postępowaniu w sprawie pozwolenia na budowę.</a:t>
            </a:r>
          </a:p>
          <a:p>
            <a:pPr>
              <a:buNone/>
            </a:pPr>
            <a:r>
              <a:rPr lang="pl-PL" dirty="0"/>
              <a:t>Art.. 28 ust. 2-3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b="1" dirty="0"/>
              <a:t>obszar oddziaływania obiektu </a:t>
            </a:r>
            <a:r>
              <a:rPr lang="pl-PL" dirty="0"/>
              <a:t>- należy przez to rozumieć teren wyznaczony w otoczeniu obiektu budowlanego na podstawie przepisów odrębnych, wprowadzających związane z tym obiektem ograniczenia w zagospodarowaniu, w tym zabudowy, tego terenu – art. 3 pkt. 20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Pozwolenie na budowę: </a:t>
            </a:r>
          </a:p>
          <a:p>
            <a:pPr>
              <a:buFontTx/>
              <a:buChar char="-"/>
            </a:pPr>
            <a:r>
              <a:rPr lang="pl-PL" dirty="0"/>
              <a:t>dotyczy całego zamierzenia budowlanego. </a:t>
            </a:r>
          </a:p>
          <a:p>
            <a:pPr>
              <a:buFontTx/>
              <a:buChar char="-"/>
            </a:pPr>
            <a:r>
              <a:rPr lang="pl-PL" dirty="0"/>
              <a:t>W przypadku zamierzenia budowlanego obejmującego więcej niż jeden obiekt, pozwolenie na budowę może, na wniosek inwestora, dotyczyć wybranych obiektów lub zespołu obiektów, mogących samodzielnie funkcjonować zgodnie z przeznaczeniem. (projekt budowlany powinien dotyczyć całego zamierzenia budowlanego)</a:t>
            </a:r>
          </a:p>
          <a:p>
            <a:pPr>
              <a:buNone/>
            </a:pPr>
            <a:r>
              <a:rPr lang="pl-PL" dirty="0"/>
              <a:t>Art. 33 ust. 1 </a:t>
            </a:r>
            <a:r>
              <a:rPr lang="pl-PL" dirty="0" err="1"/>
              <a:t>p.b</a:t>
            </a:r>
            <a:r>
              <a:rPr lang="pl-PL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Nadzór prewencyjny nad rozpoczęciem robót budowlanych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Pozwolenie na budowę</a:t>
            </a:r>
          </a:p>
          <a:p>
            <a:pPr>
              <a:buNone/>
            </a:pPr>
            <a:r>
              <a:rPr lang="pl-PL" dirty="0"/>
              <a:t>Inwestor, spełniający warunki do uzyskania decyzji o pozwoleniu na budowę, może żądać wydania odrębnej decyzji o zatwierdzeniu projektu zagospodarowania działki lub terenu lub projektu architektoniczno-budowlanego poprzedzającej wydanie decyzji o pozwoleniu na budowę. Decyzja jest ważna przez czas w niej oznaczony, jednak nie dłużej niż rok.</a:t>
            </a:r>
          </a:p>
          <a:p>
            <a:pPr>
              <a:buNone/>
            </a:pPr>
            <a:r>
              <a:rPr lang="pl-PL" dirty="0"/>
              <a:t>(art. 34 ust. 5 </a:t>
            </a:r>
            <a:r>
              <a:rPr lang="pl-PL" dirty="0" err="1"/>
              <a:t>p.b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315467947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3310</Words>
  <Application>Microsoft Office PowerPoint</Application>
  <PresentationFormat>Pokaz na ekranie (4:3)</PresentationFormat>
  <Paragraphs>242</Paragraphs>
  <Slides>43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6" baseType="lpstr">
      <vt:lpstr>Arial</vt:lpstr>
      <vt:lpstr>Calibri</vt:lpstr>
      <vt:lpstr>Motyw pakietu Office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Nadzór prewencyjny nad rozpoczęciem robót budowlanych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budowlane</dc:title>
  <dc:creator>Maciek</dc:creator>
  <cp:lastModifiedBy>Maciej Błażewski</cp:lastModifiedBy>
  <cp:revision>12</cp:revision>
  <dcterms:created xsi:type="dcterms:W3CDTF">2015-11-09T22:59:25Z</dcterms:created>
  <dcterms:modified xsi:type="dcterms:W3CDTF">2022-08-31T09:44:44Z</dcterms:modified>
</cp:coreProperties>
</file>