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3" r:id="rId6"/>
    <p:sldId id="262" r:id="rId7"/>
    <p:sldId id="261" r:id="rId8"/>
    <p:sldId id="271" r:id="rId9"/>
    <p:sldId id="270" r:id="rId10"/>
    <p:sldId id="269" r:id="rId11"/>
    <p:sldId id="268" r:id="rId12"/>
    <p:sldId id="276" r:id="rId13"/>
    <p:sldId id="275" r:id="rId14"/>
    <p:sldId id="282" r:id="rId15"/>
    <p:sldId id="281" r:id="rId16"/>
    <p:sldId id="280" r:id="rId17"/>
    <p:sldId id="279" r:id="rId18"/>
    <p:sldId id="278" r:id="rId19"/>
    <p:sldId id="277" r:id="rId20"/>
    <p:sldId id="283" r:id="rId21"/>
    <p:sldId id="286" r:id="rId22"/>
    <p:sldId id="285" r:id="rId23"/>
    <p:sldId id="284" r:id="rId24"/>
    <p:sldId id="287" r:id="rId2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5206AB-D8C8-488D-8C52-1174458DDFA6}"/>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E8346FD4-F9A4-4840-A170-B574CA68F3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655AF83-134B-4DF0-A511-2D550D483B03}"/>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5" name="Symbol zastępczy stopki 4">
            <a:extLst>
              <a:ext uri="{FF2B5EF4-FFF2-40B4-BE49-F238E27FC236}">
                <a16:creationId xmlns:a16="http://schemas.microsoft.com/office/drawing/2014/main" id="{7559A7A4-2F7F-4DAE-92CD-746C774533E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1035B53-AB7F-46F2-9941-19A4DAE9CB0D}"/>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271594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A94A73-C271-4A83-B913-C59656E0086F}"/>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A769BC6-B900-4C9A-B53F-DA2CB5CAE16F}"/>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7E6D23F-CCEF-4283-8000-6CCCF098D4FE}"/>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5" name="Symbol zastępczy stopki 4">
            <a:extLst>
              <a:ext uri="{FF2B5EF4-FFF2-40B4-BE49-F238E27FC236}">
                <a16:creationId xmlns:a16="http://schemas.microsoft.com/office/drawing/2014/main" id="{C11638F1-F4B3-4BDC-9FE4-77453B74D23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716AE6-3A8A-4F83-9C7D-FB05441B963A}"/>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130835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5870314-DB46-41D6-BCD6-8FC85842811A}"/>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4DCE07FF-5948-437D-96DA-9CA83C070376}"/>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408F95E-9563-4596-B474-9DB31F4E9487}"/>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5" name="Symbol zastępczy stopki 4">
            <a:extLst>
              <a:ext uri="{FF2B5EF4-FFF2-40B4-BE49-F238E27FC236}">
                <a16:creationId xmlns:a16="http://schemas.microsoft.com/office/drawing/2014/main" id="{ACBA8601-237E-4B52-9B36-8C721631425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76ED5C9-DE37-48E8-AF8D-BB0C6674DF7B}"/>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1591600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A69A87-A29F-40A8-A75E-940F1CD3E87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47890CB-D814-4ECC-8727-BB84B9DFF47E}"/>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08FB736-8FF0-4005-9822-1EBEABBC66F6}"/>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5" name="Symbol zastępczy stopki 4">
            <a:extLst>
              <a:ext uri="{FF2B5EF4-FFF2-40B4-BE49-F238E27FC236}">
                <a16:creationId xmlns:a16="http://schemas.microsoft.com/office/drawing/2014/main" id="{4BB35536-051A-4691-8E6F-DEC4B9FB03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7941858-699C-4A83-BD86-31E502C55A6B}"/>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67295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D596B7-5974-415F-AF23-8B92AA1D1A5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9A2C835-A34C-4427-9896-2B76C210C7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3A73CA39-D85E-45B7-B62F-C83EC8AF6435}"/>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5" name="Symbol zastępczy stopki 4">
            <a:extLst>
              <a:ext uri="{FF2B5EF4-FFF2-40B4-BE49-F238E27FC236}">
                <a16:creationId xmlns:a16="http://schemas.microsoft.com/office/drawing/2014/main" id="{D1452196-D067-488B-91AE-6DE76F8364D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471F28A-229A-46E1-A053-F52D049312EB}"/>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346129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5F13BF-EB54-4EE6-80EB-E3CB7BF1A3B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E203815-957D-40C5-BCF2-CB26A288C41E}"/>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CB2282A-AF44-425F-8CAA-286578F0402D}"/>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CFE197A-C3E2-47D2-A288-4303D0DB3529}"/>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6" name="Symbol zastępczy stopki 5">
            <a:extLst>
              <a:ext uri="{FF2B5EF4-FFF2-40B4-BE49-F238E27FC236}">
                <a16:creationId xmlns:a16="http://schemas.microsoft.com/office/drawing/2014/main" id="{9A06E928-53A2-4841-B9F6-B1E578A7DB1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794454C-7A46-469C-9F68-757501ED31F5}"/>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486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3F7583-2901-494F-A072-BE0AC6E1D5FA}"/>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93E283B1-58E4-494B-8C74-9F04FABCB5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37BDF1A6-4E8B-47C4-BFD0-5C3697CF5080}"/>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18A3FE6-7B78-40E3-A4DE-FF47292D96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9E5E942A-3488-41EE-915C-B80E4A5DAB64}"/>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73AEB65-E0C8-4284-B3EC-79FB99F0D037}"/>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8" name="Symbol zastępczy stopki 7">
            <a:extLst>
              <a:ext uri="{FF2B5EF4-FFF2-40B4-BE49-F238E27FC236}">
                <a16:creationId xmlns:a16="http://schemas.microsoft.com/office/drawing/2014/main" id="{9CBD1A9F-E6EC-427F-8248-5D5DD43F54A9}"/>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80142A8C-9BEF-4390-8E3E-88FC80DBA405}"/>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8493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8AC3A6-8C52-405C-905E-7F23159700C1}"/>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9EF464C9-972D-44F1-A8AA-2281D5AA8607}"/>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4" name="Symbol zastępczy stopki 3">
            <a:extLst>
              <a:ext uri="{FF2B5EF4-FFF2-40B4-BE49-F238E27FC236}">
                <a16:creationId xmlns:a16="http://schemas.microsoft.com/office/drawing/2014/main" id="{8D3BF24A-4AFE-415C-844F-5B1CA531AAF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0463D3E6-1B26-4DC3-9F4A-B0315CDF640C}"/>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30910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92180E78-B0DA-47E8-B648-14AE8DFF8995}"/>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3" name="Symbol zastępczy stopki 2">
            <a:extLst>
              <a:ext uri="{FF2B5EF4-FFF2-40B4-BE49-F238E27FC236}">
                <a16:creationId xmlns:a16="http://schemas.microsoft.com/office/drawing/2014/main" id="{6F96FD79-DF28-48DF-AD6C-6C20D69E77D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A6F62900-1889-445E-A90E-3345625F35C2}"/>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304356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3401F7-4AE3-475E-BA32-8CEBD6AD7C1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91997BF-3F91-41FE-9C2C-74304C11F6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35A3F8A-232A-4864-B7BE-3CF1D156C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FD137280-5460-4C60-B8B3-2F75A9ACF6D7}"/>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6" name="Symbol zastępczy stopki 5">
            <a:extLst>
              <a:ext uri="{FF2B5EF4-FFF2-40B4-BE49-F238E27FC236}">
                <a16:creationId xmlns:a16="http://schemas.microsoft.com/office/drawing/2014/main" id="{6662C90D-7119-4C5A-91B5-106E500F1AF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1B2A9C9-46D5-41E0-B726-4172B7A1B412}"/>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256321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9635AB-3D25-441F-A2CD-E7195B923A1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183850B-A50F-4A9A-90FF-2FB62AC030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1B3EF0D-7F00-457E-A271-3225479B6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3CEC6139-F2EE-4448-8E96-CE2BF63E68CC}"/>
              </a:ext>
            </a:extLst>
          </p:cNvPr>
          <p:cNvSpPr>
            <a:spLocks noGrp="1"/>
          </p:cNvSpPr>
          <p:nvPr>
            <p:ph type="dt" sz="half" idx="10"/>
          </p:nvPr>
        </p:nvSpPr>
        <p:spPr/>
        <p:txBody>
          <a:bodyPr/>
          <a:lstStyle/>
          <a:p>
            <a:fld id="{6A213B69-9FC6-4E8E-821F-FC65DD5CBF10}" type="datetimeFigureOut">
              <a:rPr lang="pl-PL" smtClean="0"/>
              <a:t>21.11.2021</a:t>
            </a:fld>
            <a:endParaRPr lang="pl-PL"/>
          </a:p>
        </p:txBody>
      </p:sp>
      <p:sp>
        <p:nvSpPr>
          <p:cNvPr id="6" name="Symbol zastępczy stopki 5">
            <a:extLst>
              <a:ext uri="{FF2B5EF4-FFF2-40B4-BE49-F238E27FC236}">
                <a16:creationId xmlns:a16="http://schemas.microsoft.com/office/drawing/2014/main" id="{1227AEDA-4CAF-41BA-80F6-F0EE9CF38E8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588C2BD-4940-4156-AC33-0446C7DF0773}"/>
              </a:ext>
            </a:extLst>
          </p:cNvPr>
          <p:cNvSpPr>
            <a:spLocks noGrp="1"/>
          </p:cNvSpPr>
          <p:nvPr>
            <p:ph type="sldNum" sz="quarter" idx="12"/>
          </p:nvPr>
        </p:nvSpPr>
        <p:spPr/>
        <p:txBody>
          <a:bodyPr/>
          <a:lstStyle/>
          <a:p>
            <a:fld id="{FC60FC84-D5FE-4AF2-9E5A-3C64CE11B119}" type="slidenum">
              <a:rPr lang="pl-PL" smtClean="0"/>
              <a:t>‹#›</a:t>
            </a:fld>
            <a:endParaRPr lang="pl-PL"/>
          </a:p>
        </p:txBody>
      </p:sp>
    </p:spTree>
    <p:extLst>
      <p:ext uri="{BB962C8B-B14F-4D97-AF65-F5344CB8AC3E}">
        <p14:creationId xmlns:p14="http://schemas.microsoft.com/office/powerpoint/2010/main" val="714035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D05FA4D4-7FE1-4C79-802D-D8AA6AC177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28780D1-108F-4CFB-9E44-5BCA426D71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D090A5C-6B93-47DD-887C-054D64C4D7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13B69-9FC6-4E8E-821F-FC65DD5CBF10}" type="datetimeFigureOut">
              <a:rPr lang="pl-PL" smtClean="0"/>
              <a:t>21.11.2021</a:t>
            </a:fld>
            <a:endParaRPr lang="pl-PL"/>
          </a:p>
        </p:txBody>
      </p:sp>
      <p:sp>
        <p:nvSpPr>
          <p:cNvPr id="5" name="Symbol zastępczy stopki 4">
            <a:extLst>
              <a:ext uri="{FF2B5EF4-FFF2-40B4-BE49-F238E27FC236}">
                <a16:creationId xmlns:a16="http://schemas.microsoft.com/office/drawing/2014/main" id="{2E82EEF5-2210-4156-AE64-9272B18D9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2174B2AD-1542-405D-A6FA-FC791332CF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0FC84-D5FE-4AF2-9E5A-3C64CE11B119}" type="slidenum">
              <a:rPr lang="pl-PL" smtClean="0"/>
              <a:t>‹#›</a:t>
            </a:fld>
            <a:endParaRPr lang="pl-PL"/>
          </a:p>
        </p:txBody>
      </p:sp>
    </p:spTree>
    <p:extLst>
      <p:ext uri="{BB962C8B-B14F-4D97-AF65-F5344CB8AC3E}">
        <p14:creationId xmlns:p14="http://schemas.microsoft.com/office/powerpoint/2010/main" val="3802346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0B51CC-3A7D-4D7B-8340-714098BE5B72}"/>
              </a:ext>
            </a:extLst>
          </p:cNvPr>
          <p:cNvSpPr>
            <a:spLocks noGrp="1"/>
          </p:cNvSpPr>
          <p:nvPr>
            <p:ph type="ctrTitle"/>
          </p:nvPr>
        </p:nvSpPr>
        <p:spPr/>
        <p:txBody>
          <a:bodyPr/>
          <a:lstStyle/>
          <a:p>
            <a:r>
              <a:rPr lang="pl-PL" b="1" dirty="0"/>
              <a:t>Umowa o roboty budowlane </a:t>
            </a:r>
          </a:p>
        </p:txBody>
      </p:sp>
      <p:sp>
        <p:nvSpPr>
          <p:cNvPr id="3" name="Podtytuł 2">
            <a:extLst>
              <a:ext uri="{FF2B5EF4-FFF2-40B4-BE49-F238E27FC236}">
                <a16:creationId xmlns:a16="http://schemas.microsoft.com/office/drawing/2014/main" id="{93D64930-D3AB-4689-80D5-753BB6753710}"/>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986394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GWARANCJA ZAPŁATY WYNAGRODZENIA DLA 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p:txBody>
          <a:bodyPr/>
          <a:lstStyle/>
          <a:p>
            <a:pPr marL="0" indent="0">
              <a:buNone/>
            </a:pPr>
            <a:r>
              <a:rPr lang="pl-PL" dirty="0"/>
              <a:t>Wykonawca (generalny wykonawca) robót budowlanych może w każdym czasie żądać od inwestora gwarancji zapłaty do wysokości ewentualnego roszczenia z tytułu wynagrodzenia wynikającego z umowy oraz robót dodatkowych lub koniecznych do wykonania umowy, zaakceptowanych na piśmie przez inwestora.</a:t>
            </a:r>
          </a:p>
          <a:p>
            <a:pPr marL="0" indent="0">
              <a:buNone/>
            </a:pPr>
            <a:r>
              <a:rPr lang="pl-PL" dirty="0"/>
              <a:t>Udzielenie gwarancji zapłaty nie stoi na przeszkodzie żądaniu gwarancji zapłaty do łącznej wysokości określonej w art. 649(3) § 1 </a:t>
            </a:r>
            <a:r>
              <a:rPr lang="pl-PL" dirty="0" err="1"/>
              <a:t>kc</a:t>
            </a:r>
            <a:r>
              <a:rPr lang="pl-PL" dirty="0"/>
              <a:t>.</a:t>
            </a:r>
          </a:p>
          <a:p>
            <a:pPr marL="0" indent="0">
              <a:buNone/>
            </a:pPr>
            <a:r>
              <a:rPr lang="pl-PL" dirty="0"/>
              <a:t>(art. 649(3) </a:t>
            </a:r>
            <a:r>
              <a:rPr lang="pl-PL" dirty="0" err="1"/>
              <a:t>kc</a:t>
            </a:r>
            <a:r>
              <a:rPr lang="pl-PL" dirty="0"/>
              <a:t>)</a:t>
            </a:r>
          </a:p>
          <a:p>
            <a:pPr marL="0" indent="0">
              <a:buNone/>
            </a:pPr>
            <a:endParaRPr lang="pl-PL" dirty="0"/>
          </a:p>
        </p:txBody>
      </p:sp>
    </p:spTree>
    <p:extLst>
      <p:ext uri="{BB962C8B-B14F-4D97-AF65-F5344CB8AC3E}">
        <p14:creationId xmlns:p14="http://schemas.microsoft.com/office/powerpoint/2010/main" val="543347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GWARANCJA ZAPŁATY WYNAGRODZENIA DLA 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a:xfrm>
            <a:off x="838200" y="1825625"/>
            <a:ext cx="10515600" cy="4667250"/>
          </a:xfrm>
        </p:spPr>
        <p:txBody>
          <a:bodyPr>
            <a:normAutofit fontScale="77500" lnSpcReduction="20000"/>
          </a:bodyPr>
          <a:lstStyle/>
          <a:p>
            <a:pPr marL="0" indent="0">
              <a:buNone/>
            </a:pPr>
            <a:r>
              <a:rPr lang="pl-PL" dirty="0"/>
              <a:t>Jeżeli wykonawca (generalny wykonawca) nie uzyska żądanej gwarancji zapłaty w wyznaczonym przez siebie terminie, nie krótszym niż 45 dni, uprawniony jest do odstąpienia od umowy z winy inwestora ze skutkiem na dzień odstąpienia.</a:t>
            </a:r>
          </a:p>
          <a:p>
            <a:pPr marL="0" indent="0">
              <a:buNone/>
            </a:pPr>
            <a:r>
              <a:rPr lang="pl-PL" dirty="0"/>
              <a:t>Brak żądanej gwarancji zapłaty stanowi przeszkodę w wykonaniu robót budowlanych z przyczyn dotyczących inwestora.</a:t>
            </a:r>
          </a:p>
          <a:p>
            <a:pPr marL="0" indent="0">
              <a:buNone/>
            </a:pPr>
            <a:r>
              <a:rPr lang="pl-PL" dirty="0"/>
              <a:t>Inwestor nie może odmówić zapłaty wynagrodzenia mimo niewykonania robót budowlanych, jeżeli wykonawca (generalny wykonawca) był gotów je wykonać, lecz doznał przeszkody z przyczyn dotyczących inwestora. Jednakże w wypadku takim inwestor może odliczyć to, co wykonawca (generalny wykonawca) oszczędził z powodu niewykonania robót budowlanych.</a:t>
            </a:r>
          </a:p>
          <a:p>
            <a:pPr marL="0" indent="0">
              <a:buNone/>
            </a:pPr>
            <a:r>
              <a:rPr lang="pl-PL" dirty="0"/>
              <a:t>(art. 649(4) </a:t>
            </a:r>
            <a:r>
              <a:rPr lang="pl-PL" dirty="0" err="1"/>
              <a:t>kc</a:t>
            </a:r>
            <a:r>
              <a:rPr lang="pl-PL" dirty="0"/>
              <a:t>)</a:t>
            </a:r>
          </a:p>
          <a:p>
            <a:pPr marL="0" indent="0">
              <a:buNone/>
            </a:pPr>
            <a:r>
              <a:rPr lang="pl-PL" dirty="0"/>
              <a:t> </a:t>
            </a:r>
          </a:p>
          <a:p>
            <a:pPr marL="0" indent="0">
              <a:buNone/>
            </a:pPr>
            <a:r>
              <a:rPr lang="pl-PL" dirty="0"/>
              <a:t>Przepisy art. 649(1)-649(4) </a:t>
            </a:r>
            <a:r>
              <a:rPr lang="pl-PL" dirty="0" err="1"/>
              <a:t>kc</a:t>
            </a:r>
            <a:r>
              <a:rPr lang="pl-PL" dirty="0"/>
              <a:t>,  stosuje się do umów zawartych między wykonawcą (generalnym wykonawcą) a dalszymi wykonawcami (podwykonawcami).</a:t>
            </a:r>
          </a:p>
          <a:p>
            <a:pPr marL="0" indent="0">
              <a:buNone/>
            </a:pPr>
            <a:r>
              <a:rPr lang="pl-PL" dirty="0"/>
              <a:t>(art. 649(5) </a:t>
            </a:r>
            <a:r>
              <a:rPr lang="pl-PL" dirty="0" err="1"/>
              <a:t>kc</a:t>
            </a:r>
            <a:r>
              <a:rPr lang="pl-PL" dirty="0"/>
              <a:t>)</a:t>
            </a:r>
          </a:p>
        </p:txBody>
      </p:sp>
    </p:spTree>
    <p:extLst>
      <p:ext uri="{BB962C8B-B14F-4D97-AF65-F5344CB8AC3E}">
        <p14:creationId xmlns:p14="http://schemas.microsoft.com/office/powerpoint/2010/main" val="3652049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lstStyle/>
          <a:p>
            <a:pPr algn="ctr"/>
            <a:r>
              <a:rPr lang="pl-PL" b="1" dirty="0"/>
              <a:t>Wykonanie umowy o roboty budowlane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a:xfrm>
            <a:off x="838200" y="1825625"/>
            <a:ext cx="10515600" cy="4667250"/>
          </a:xfrm>
        </p:spPr>
        <p:txBody>
          <a:bodyPr>
            <a:normAutofit lnSpcReduction="10000"/>
          </a:bodyPr>
          <a:lstStyle/>
          <a:p>
            <a:pPr marL="0" indent="0">
              <a:buNone/>
            </a:pPr>
            <a:r>
              <a:rPr lang="pl-PL" dirty="0"/>
              <a:t>Jeżeli dostarczona przez inwestora dokumentacja, teren budowy, maszyny lub urządzenia nie nadają się do prawidłowego wykonania robót albo jeżeli zajdą inne okoliczności, które mogą przeszkodzić prawidłowemu wykonaniu robót, wykonawca powinien niezwłocznie zawiadomić o tym inwestora.</a:t>
            </a:r>
          </a:p>
          <a:p>
            <a:pPr marL="0" indent="0">
              <a:buNone/>
            </a:pPr>
            <a:r>
              <a:rPr lang="pl-PL" dirty="0"/>
              <a:t>Jeżeli wykonawca przejął protokolarnie od inwestora teren budowy, ponosi on aż do chwili oddania obiektu odpowiedzialność na zasadach ogólnych za szkody wynikłe na tym terenie.</a:t>
            </a:r>
          </a:p>
          <a:p>
            <a:pPr marL="0" indent="0">
              <a:buNone/>
            </a:pPr>
            <a:r>
              <a:rPr lang="pl-PL" dirty="0"/>
              <a:t>W braku odmiennego postanowienia umowy inwestor obowiązany jest na żądanie wykonawcy przyjmować wykonane roboty częściowo, w miarę ich ukończenia, za zapłatą odpowiedniej części wynagrodzenia.</a:t>
            </a:r>
          </a:p>
          <a:p>
            <a:pPr marL="0" indent="0">
              <a:buNone/>
            </a:pPr>
            <a:r>
              <a:rPr lang="pl-PL" dirty="0"/>
              <a:t>(art. 652-654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539227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lstStyle/>
          <a:p>
            <a:pPr algn="ctr"/>
            <a:r>
              <a:rPr lang="pl-PL" b="1" dirty="0"/>
              <a:t>Wykonanie umowy o roboty budowlane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normAutofit fontScale="92500" lnSpcReduction="20000"/>
          </a:bodyPr>
          <a:lstStyle/>
          <a:p>
            <a:pPr marL="0" indent="0">
              <a:buNone/>
            </a:pPr>
            <a:r>
              <a:rPr lang="pl-PL" dirty="0"/>
              <a:t>Gdyby wykonany obiekt uległ zniszczeniu lub uszkodzeniu wskutek wadliwości dostarczonych przez inwestora materiałów, maszyn lub urządzeń albo wskutek wykonania robót według wskazówek inwestora, wykonawca może żądać umówionego wynagrodzenia lub jego odpowiedniej części, jeżeli uprzedził inwestora o niebezpieczeństwie zniszczenia lub uszkodzenia obiektu albo jeżeli mimo zachowania należytej staranności nie mógł stwierdzić wadliwości dostarczonych przez inwestora materiałów, maszyn lub urządzeń.</a:t>
            </a:r>
          </a:p>
          <a:p>
            <a:pPr marL="0" indent="0">
              <a:buNone/>
            </a:pPr>
            <a:r>
              <a:rPr lang="pl-PL" dirty="0"/>
              <a:t>(art. 655 </a:t>
            </a:r>
            <a:r>
              <a:rPr lang="pl-PL" dirty="0" err="1"/>
              <a:t>kc</a:t>
            </a:r>
            <a:r>
              <a:rPr lang="pl-PL" dirty="0"/>
              <a:t>) </a:t>
            </a:r>
          </a:p>
          <a:p>
            <a:pPr marL="0" indent="0">
              <a:buNone/>
            </a:pPr>
            <a:r>
              <a:rPr lang="pl-PL" dirty="0"/>
              <a:t> </a:t>
            </a:r>
          </a:p>
          <a:p>
            <a:pPr marL="0" indent="0">
              <a:buNone/>
            </a:pPr>
            <a:r>
              <a:rPr lang="pl-PL" dirty="0"/>
              <a:t>Uprawnienie do odstąpienia od umowy przez wykonawcę lub przez inwestora może być ograniczone lub wyłączone przez przepisy szczególne.</a:t>
            </a:r>
          </a:p>
          <a:p>
            <a:pPr marL="0" indent="0">
              <a:buNone/>
            </a:pPr>
            <a:r>
              <a:rPr lang="pl-PL" dirty="0"/>
              <a:t>(art. 657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348887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Odpowiednie stosowanie </a:t>
            </a:r>
            <a:br>
              <a:rPr lang="pl-PL" b="1" dirty="0"/>
            </a:br>
            <a:r>
              <a:rPr lang="pl-PL" b="1" dirty="0"/>
              <a:t>przepisów o umowie o dzieło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normAutofit fontScale="92500" lnSpcReduction="20000"/>
          </a:bodyPr>
          <a:lstStyle/>
          <a:p>
            <a:pPr marL="0" indent="0">
              <a:buNone/>
            </a:pPr>
            <a:r>
              <a:rPr lang="pl-PL" dirty="0"/>
              <a:t>Przepisy o umowie o dzieło stosuje się odpowiednio do: </a:t>
            </a:r>
          </a:p>
          <a:p>
            <a:pPr marL="0" indent="0">
              <a:buNone/>
            </a:pPr>
            <a:r>
              <a:rPr lang="pl-PL" dirty="0"/>
              <a:t>- do skutków opóźnienia się przez wykonawcę z rozpoczęciem robót lub wykończeniem obiektu;</a:t>
            </a:r>
          </a:p>
          <a:p>
            <a:pPr marL="0" indent="0">
              <a:buNone/>
            </a:pPr>
            <a:r>
              <a:rPr lang="pl-PL" dirty="0"/>
              <a:t>- wykonywania przez wykonawcę robót w sposób wadliwy lub sprzeczny z umową, </a:t>
            </a:r>
          </a:p>
          <a:p>
            <a:pPr marL="0" indent="0">
              <a:buNone/>
            </a:pPr>
            <a:r>
              <a:rPr lang="pl-PL" dirty="0"/>
              <a:t>- rękojmi za wady wykonanego obiektu</a:t>
            </a:r>
          </a:p>
          <a:p>
            <a:pPr marL="0" indent="0">
              <a:buNone/>
            </a:pPr>
            <a:r>
              <a:rPr lang="pl-PL" dirty="0"/>
              <a:t>- uprawnienia inwestora do odstąpienia od umowy przed ukończeniem obiektu</a:t>
            </a:r>
          </a:p>
          <a:p>
            <a:pPr marL="0" indent="0">
              <a:buNone/>
            </a:pPr>
            <a:r>
              <a:rPr lang="pl-PL" dirty="0"/>
              <a:t>(art. 656 </a:t>
            </a:r>
            <a:r>
              <a:rPr lang="pl-PL" dirty="0" err="1"/>
              <a:t>kc</a:t>
            </a:r>
            <a:r>
              <a:rPr lang="pl-PL" dirty="0"/>
              <a:t>) </a:t>
            </a:r>
          </a:p>
          <a:p>
            <a:pPr marL="0" indent="0">
              <a:buNone/>
            </a:pPr>
            <a:r>
              <a:rPr lang="pl-PL" dirty="0"/>
              <a:t>  </a:t>
            </a:r>
          </a:p>
          <a:p>
            <a:pPr marL="0" indent="0">
              <a:buNone/>
            </a:pPr>
            <a:r>
              <a:rPr lang="pl-PL" dirty="0"/>
              <a:t>Zastosowanie znajdą art. 635–638, 644. Ze względu na kolejne odesłanie z art. 638 odpowiednie zastosowanie znajdą także przepisy art. 556 i n</a:t>
            </a:r>
          </a:p>
          <a:p>
            <a:pPr marL="0" indent="0">
              <a:buNone/>
            </a:pPr>
            <a:endParaRPr lang="pl-PL" dirty="0"/>
          </a:p>
        </p:txBody>
      </p:sp>
    </p:spTree>
    <p:extLst>
      <p:ext uri="{BB962C8B-B14F-4D97-AF65-F5344CB8AC3E}">
        <p14:creationId xmlns:p14="http://schemas.microsoft.com/office/powerpoint/2010/main" val="2012505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Odpowiednie stosowanie </a:t>
            </a:r>
            <a:br>
              <a:rPr lang="pl-PL" b="1" dirty="0"/>
            </a:br>
            <a:r>
              <a:rPr lang="pl-PL" b="1" dirty="0"/>
              <a:t>przepisów o umowie o dzieło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lstStyle/>
          <a:p>
            <a:pPr marL="0" indent="0" algn="ctr">
              <a:buNone/>
            </a:pPr>
            <a:r>
              <a:rPr lang="pl-PL" b="1" dirty="0"/>
              <a:t>Opóźnienie wykonawcy</a:t>
            </a:r>
            <a:endParaRPr lang="pl-PL" dirty="0"/>
          </a:p>
          <a:p>
            <a:endParaRPr lang="pl-PL" dirty="0"/>
          </a:p>
          <a:p>
            <a:pPr marL="0" indent="0">
              <a:buNone/>
            </a:pPr>
            <a:r>
              <a:rPr lang="pl-PL" dirty="0"/>
              <a:t>Jeżeli przyjmujący zamówienie opóźnia się z rozpoczęciem lub wykończeniem dzieła tak dalece, że nie jest prawdopodobne, żeby zdołał je ukończyć w czasie umówionym, zamawiający może bez wyznaczenia terminu dodatkowego od umowy odstąpić jeszcze przed upływem terminu do wykonania dzieła.</a:t>
            </a:r>
          </a:p>
          <a:p>
            <a:pPr marL="0" indent="0">
              <a:buNone/>
            </a:pPr>
            <a:r>
              <a:rPr lang="pl-PL" dirty="0"/>
              <a:t>(art. 656 w zw. z art. 635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542446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Odpowiednie stosowanie </a:t>
            </a:r>
            <a:br>
              <a:rPr lang="pl-PL" b="1" dirty="0"/>
            </a:br>
            <a:r>
              <a:rPr lang="pl-PL" b="1" dirty="0"/>
              <a:t>przepisów o umowie o dzieło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normAutofit fontScale="92500" lnSpcReduction="20000"/>
          </a:bodyPr>
          <a:lstStyle/>
          <a:p>
            <a:pPr marL="0" indent="0" algn="ctr">
              <a:buNone/>
            </a:pPr>
            <a:r>
              <a:rPr lang="pl-PL" b="1" dirty="0"/>
              <a:t>Wadliwy sposób wykonania </a:t>
            </a:r>
            <a:endParaRPr lang="pl-PL" dirty="0"/>
          </a:p>
          <a:p>
            <a:endParaRPr lang="pl-PL" dirty="0"/>
          </a:p>
          <a:p>
            <a:pPr marL="0" indent="0">
              <a:buNone/>
            </a:pPr>
            <a:r>
              <a:rPr lang="pl-PL" dirty="0"/>
              <a:t>Jeżeli przyjmujący zamówienie wykonywa dzieło w sposób wadliwy albo sprzeczny z umową, zamawiający może wezwać go do zmiany sposobu wykonania i wyznaczyć mu w tym celu odpowiedni termin. Po bezskutecznym upływie wyznaczonego terminu zamawiający może od umowy odstąpić albo powierzyć poprawienie lub dalsze wykonanie dzieła innej osobie na koszt i niebezpieczeństwo przyjmującego zamówienie.</a:t>
            </a:r>
          </a:p>
          <a:p>
            <a:pPr marL="0" indent="0">
              <a:buNone/>
            </a:pPr>
            <a:r>
              <a:rPr lang="pl-PL" dirty="0"/>
              <a:t>Jeżeli zamawiający sam dostarczył materiału, może on w razie odstąpienia od umowy lub powierzenia wykonania dzieła innej osobie żądać zwrotu materiału i wydania rozpoczętego dzieła.</a:t>
            </a:r>
          </a:p>
          <a:p>
            <a:pPr marL="0" indent="0">
              <a:buNone/>
            </a:pPr>
            <a:r>
              <a:rPr lang="pl-PL" dirty="0"/>
              <a:t>(art. 656 w zw. z art. 636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960232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Odpowiednie stosowanie </a:t>
            </a:r>
            <a:br>
              <a:rPr lang="pl-PL" b="1" dirty="0"/>
            </a:br>
            <a:r>
              <a:rPr lang="pl-PL" b="1" dirty="0"/>
              <a:t>przepisów o umowie o dzieło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lstStyle/>
          <a:p>
            <a:pPr marL="0" indent="0" algn="ctr">
              <a:buNone/>
            </a:pPr>
            <a:r>
              <a:rPr lang="pl-PL" b="1" dirty="0"/>
              <a:t>Rękojmia za wada</a:t>
            </a:r>
            <a:endParaRPr lang="pl-PL" dirty="0"/>
          </a:p>
          <a:p>
            <a:endParaRPr lang="pl-PL" dirty="0"/>
          </a:p>
          <a:p>
            <a:pPr marL="0" indent="0">
              <a:buNone/>
            </a:pPr>
            <a:r>
              <a:rPr lang="pl-PL" dirty="0"/>
              <a:t>Do odpowiedzialności za wady dzieła stosuje się odpowiednio przepisy o rękojmi przy sprzedaży.</a:t>
            </a:r>
          </a:p>
          <a:p>
            <a:pPr marL="0" indent="0">
              <a:buNone/>
            </a:pPr>
            <a:r>
              <a:rPr lang="pl-PL" dirty="0"/>
              <a:t>Sprzedawca jest odpowiedzialny względem kupującego, jeżeli rzecz sprzedana ma wadę fizyczną. </a:t>
            </a:r>
          </a:p>
          <a:p>
            <a:pPr marL="0" indent="0">
              <a:buNone/>
            </a:pPr>
            <a:r>
              <a:rPr lang="pl-PL" dirty="0"/>
              <a:t>(art. 656 w zw. z art. 638 § 1 oraz 556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2358247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Odpowiednie stosowanie </a:t>
            </a:r>
            <a:br>
              <a:rPr lang="pl-PL" b="1" dirty="0"/>
            </a:br>
            <a:r>
              <a:rPr lang="pl-PL" b="1" dirty="0"/>
              <a:t>przepisów o umowie o dzieło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normAutofit fontScale="85000" lnSpcReduction="20000"/>
          </a:bodyPr>
          <a:lstStyle/>
          <a:p>
            <a:pPr marL="0" indent="0" algn="ctr">
              <a:buNone/>
            </a:pPr>
            <a:r>
              <a:rPr lang="pl-PL" b="1" dirty="0"/>
              <a:t>Rękojmia za wada</a:t>
            </a:r>
            <a:endParaRPr lang="pl-PL" dirty="0"/>
          </a:p>
          <a:p>
            <a:endParaRPr lang="pl-PL" dirty="0"/>
          </a:p>
          <a:p>
            <a:pPr marL="0" indent="0">
              <a:buNone/>
            </a:pPr>
            <a:r>
              <a:rPr lang="pl-PL" dirty="0"/>
              <a:t>Wada fizyczna polega na niezgodności rzeczy sprzedanej z umową. W szczególności rzecz sprzedana jest niezgodna z umową, jeżeli:</a:t>
            </a:r>
          </a:p>
          <a:p>
            <a:pPr marL="0" indent="0">
              <a:buNone/>
            </a:pPr>
            <a:r>
              <a:rPr lang="pl-PL" dirty="0"/>
              <a:t>  1. nie ma właściwości, które rzecz tego rodzaju powinna mieć ze względu na cel w umowie oznaczony albo wynikający z okoliczności lub przeznaczenia;</a:t>
            </a:r>
          </a:p>
          <a:p>
            <a:pPr marL="0" indent="0">
              <a:buNone/>
            </a:pPr>
            <a:r>
              <a:rPr lang="pl-PL" dirty="0"/>
              <a:t>  2. nie ma właściwości, o których istnieniu sprzedawca zapewnił kupującego, w tym przedstawiając próbkę lub wzór;</a:t>
            </a:r>
          </a:p>
          <a:p>
            <a:pPr marL="0" indent="0">
              <a:buNone/>
            </a:pPr>
            <a:r>
              <a:rPr lang="pl-PL" dirty="0"/>
              <a:t>  3. nie nadaje się do celu, o którym kupujący poinformował sprzedawcę przy zawarciu umowy, a sprzedawca nie zgłosił zastrzeżenia co do takiego jej przeznaczenia;</a:t>
            </a:r>
          </a:p>
          <a:p>
            <a:pPr marL="0" indent="0">
              <a:buNone/>
            </a:pPr>
            <a:r>
              <a:rPr lang="pl-PL" dirty="0"/>
              <a:t>  4. została kupującemu wydana w stanie niezupełnym.</a:t>
            </a:r>
          </a:p>
          <a:p>
            <a:pPr marL="0" indent="0">
              <a:buNone/>
            </a:pPr>
            <a:r>
              <a:rPr lang="pl-PL" dirty="0"/>
              <a:t>(art.  556(1) § 1 </a:t>
            </a:r>
            <a:r>
              <a:rPr lang="pl-PL" dirty="0" err="1"/>
              <a:t>kc</a:t>
            </a:r>
            <a:r>
              <a:rPr lang="pl-PL" dirty="0"/>
              <a:t>)</a:t>
            </a:r>
          </a:p>
          <a:p>
            <a:pPr marL="0" indent="0">
              <a:buNone/>
            </a:pPr>
            <a:endParaRPr lang="pl-PL" dirty="0"/>
          </a:p>
        </p:txBody>
      </p:sp>
    </p:spTree>
    <p:extLst>
      <p:ext uri="{BB962C8B-B14F-4D97-AF65-F5344CB8AC3E}">
        <p14:creationId xmlns:p14="http://schemas.microsoft.com/office/powerpoint/2010/main" val="4192869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Odpowiednie stosowanie </a:t>
            </a:r>
            <a:br>
              <a:rPr lang="pl-PL" b="1" dirty="0"/>
            </a:br>
            <a:r>
              <a:rPr lang="pl-PL" b="1" dirty="0"/>
              <a:t>przepisów o umowie o dzieło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lstStyle/>
          <a:p>
            <a:pPr marL="0" indent="0" algn="ctr">
              <a:buNone/>
            </a:pPr>
            <a:r>
              <a:rPr lang="pl-PL" b="1" dirty="0"/>
              <a:t>Odstąpienie od umowy przed ukończeniem obiektu</a:t>
            </a:r>
            <a:endParaRPr lang="pl-PL" dirty="0"/>
          </a:p>
          <a:p>
            <a:endParaRPr lang="pl-PL" dirty="0"/>
          </a:p>
          <a:p>
            <a:pPr marL="0" indent="0">
              <a:buNone/>
            </a:pPr>
            <a:r>
              <a:rPr lang="pl-PL" dirty="0"/>
              <a:t>Dopóki dzieło nie zostało ukończone, zamawiający może w każdej chwili od umowy odstąpić płacąc umówione wynagrodzenie. </a:t>
            </a:r>
          </a:p>
          <a:p>
            <a:pPr marL="0" indent="0">
              <a:buNone/>
            </a:pPr>
            <a:r>
              <a:rPr lang="pl-PL" dirty="0"/>
              <a:t>Jednakże w wypadku takim zamawiający może odliczyć to, co przyjmujący zamówienie oszczędził z powodu niewykonania dzieła.</a:t>
            </a:r>
          </a:p>
          <a:p>
            <a:pPr marL="0" indent="0">
              <a:buNone/>
            </a:pPr>
            <a:r>
              <a:rPr lang="pl-PL" dirty="0"/>
              <a:t>(art. 644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3362898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3AFED9-30F5-4838-B1E7-8FE8E561877A}"/>
              </a:ext>
            </a:extLst>
          </p:cNvPr>
          <p:cNvSpPr>
            <a:spLocks noGrp="1"/>
          </p:cNvSpPr>
          <p:nvPr>
            <p:ph type="title"/>
          </p:nvPr>
        </p:nvSpPr>
        <p:spPr/>
        <p:txBody>
          <a:bodyPr/>
          <a:lstStyle/>
          <a:p>
            <a:pPr algn="ctr"/>
            <a:r>
              <a:rPr lang="pl-PL" b="1" dirty="0"/>
              <a:t>Przedmiot umowy o roboty budowlane </a:t>
            </a:r>
          </a:p>
        </p:txBody>
      </p:sp>
      <p:sp>
        <p:nvSpPr>
          <p:cNvPr id="3" name="Symbol zastępczy zawartości 2">
            <a:extLst>
              <a:ext uri="{FF2B5EF4-FFF2-40B4-BE49-F238E27FC236}">
                <a16:creationId xmlns:a16="http://schemas.microsoft.com/office/drawing/2014/main" id="{A193A688-585E-494E-927D-D8C510C3AB3E}"/>
              </a:ext>
            </a:extLst>
          </p:cNvPr>
          <p:cNvSpPr>
            <a:spLocks noGrp="1"/>
          </p:cNvSpPr>
          <p:nvPr>
            <p:ph idx="1"/>
          </p:nvPr>
        </p:nvSpPr>
        <p:spPr/>
        <p:txBody>
          <a:bodyPr>
            <a:normAutofit lnSpcReduction="10000"/>
          </a:bodyPr>
          <a:lstStyle/>
          <a:p>
            <a:pPr marL="0" indent="0">
              <a:buNone/>
            </a:pPr>
            <a:endParaRPr lang="pl-PL" dirty="0"/>
          </a:p>
          <a:p>
            <a:pPr marL="0" indent="0">
              <a:buNone/>
            </a:pPr>
            <a:r>
              <a:rPr lang="pl-PL" dirty="0"/>
              <a:t>Przez umowę o roboty budowlane:</a:t>
            </a:r>
          </a:p>
          <a:p>
            <a:pPr marL="0" indent="0">
              <a:buNone/>
            </a:pPr>
            <a:r>
              <a:rPr lang="pl-PL" dirty="0"/>
              <a:t>- wykonawca zobowiązuje się do oddania przewidzianego w umowie obiektu, wykonanego zgodnie z projektem i z zasadami wiedzy technicznej, </a:t>
            </a:r>
          </a:p>
          <a:p>
            <a:pPr marL="0" indent="0">
              <a:buNone/>
            </a:pPr>
            <a:r>
              <a:rPr lang="pl-PL" dirty="0"/>
              <a:t>- inwestor zobowiązuje się do dokonania wymaganych przez właściwe przepisy czynności związanych z przygotowaniem robót, w szczególności do przekazania terenu budowy i dostarczenia projektu, oraz do odebrania obiektu i zapłaty umówionego wynagrodzenia.</a:t>
            </a:r>
          </a:p>
          <a:p>
            <a:pPr marL="0" indent="0">
              <a:buNone/>
            </a:pPr>
            <a:r>
              <a:rPr lang="pl-PL" dirty="0"/>
              <a:t>(art. 647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400414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Stosowanie przepisów ogólnych</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normAutofit lnSpcReduction="10000"/>
          </a:bodyPr>
          <a:lstStyle/>
          <a:p>
            <a:pPr marL="0" indent="0">
              <a:buNone/>
            </a:pPr>
            <a:r>
              <a:rPr lang="pl-PL" dirty="0"/>
              <a:t>Można zastrzec, że jednej lub obu stronom przysługiwać będzie w ciągu oznaczonego terminu prawo odstąpienia od umowy. Prawo to wykonywa się przez oświadczenie złożone drugiej stronie.</a:t>
            </a:r>
          </a:p>
          <a:p>
            <a:pPr marL="0" indent="0">
              <a:buNone/>
            </a:pPr>
            <a:r>
              <a:rPr lang="pl-PL" dirty="0"/>
              <a:t>W razie wykonania prawa odstąpienia umowa uważana jest za niezawartą. To, co strony już świadczyły, ulega zwrotowi w stanie niezmienionym, chyba że zmiana była konieczna w granicach zwykłego zarządu. Za świadczone usługi oraz za korzystanie z rzeczy należy się drugiej stronie odpowiednie wynagrodzenie.</a:t>
            </a:r>
            <a:br>
              <a:rPr lang="pl-PL" dirty="0"/>
            </a:br>
            <a:r>
              <a:rPr lang="pl-PL" dirty="0"/>
              <a:t>Jeżeli zostało zastrzeżone, że jednej lub obu stronom wolno od umowy odstąpić za zapłatą oznaczonej sumy (odstępne), oświadczenie o odstąpieniu jest skuteczne tylko wtedy, gdy zostało złożone jednocześnie z zapłatą odstępnego.(art. 395-396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2134767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Stosowanie przepisów ogólnych</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lstStyle/>
          <a:p>
            <a:pPr marL="0" indent="0">
              <a:buNone/>
            </a:pPr>
            <a:r>
              <a:rPr lang="pl-PL" dirty="0"/>
              <a:t>Jeżeli jedna ze stron dopuszcza się zwłoki w wykonaniu zobowiązania z umowy wzajemnej, druga strona może wyznaczyć jej odpowiedni dodatkowy termin do wykonania z zagrożeniem, iż w razie bezskutecznego upływu wyznaczonego terminu będzie uprawniona do odstąpienia od umowy. Może również bądź bez wyznaczenia terminu dodatkowego, bądź też po jego bezskutecznym upływie żądać wykonania zobowiązania i naprawienia szkody wynikłej ze zwłoki.</a:t>
            </a:r>
          </a:p>
          <a:p>
            <a:pPr marL="0" indent="0">
              <a:buNone/>
            </a:pPr>
            <a:r>
              <a:rPr lang="pl-PL" dirty="0"/>
              <a:t> (art. 491 § 1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3525180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Stosowanie przepisów ogólnych</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p:txBody>
          <a:bodyPr/>
          <a:lstStyle/>
          <a:p>
            <a:pPr marL="0" indent="0">
              <a:buNone/>
            </a:pPr>
            <a:r>
              <a:rPr lang="pl-PL" dirty="0"/>
              <a:t>Jeżeli uprawnienie do odstąpienia od umowy wzajemnej zostało zastrzeżone na wypadek niewykonania zobowiązania w terminie ściśle określonym, strona uprawniona może w razie zwłoki drugiej strony odstąpić od umowy bez wyznaczenia terminu dodatkowego. To samo dotyczy wypadku, gdy wykonanie zobowiązania przez jedną ze stron po terminie nie miałoby dla drugiej strony znaczenia ze względu na właściwości zobowiązania albo ze względu na zamierzony przez nią cel umowy, wiadomy stronie będącej w zwłoce.</a:t>
            </a:r>
          </a:p>
          <a:p>
            <a:pPr marL="0" indent="0">
              <a:buNone/>
            </a:pPr>
            <a:r>
              <a:rPr lang="pl-PL" dirty="0"/>
              <a:t>(art. 492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2191081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2E350D-937E-4927-A959-B106786ED9E6}"/>
              </a:ext>
            </a:extLst>
          </p:cNvPr>
          <p:cNvSpPr>
            <a:spLocks noGrp="1"/>
          </p:cNvSpPr>
          <p:nvPr>
            <p:ph type="title"/>
          </p:nvPr>
        </p:nvSpPr>
        <p:spPr/>
        <p:txBody>
          <a:bodyPr>
            <a:normAutofit/>
          </a:bodyPr>
          <a:lstStyle/>
          <a:p>
            <a:pPr algn="ctr"/>
            <a:r>
              <a:rPr lang="pl-PL" b="1" dirty="0"/>
              <a:t>Odpowiednie stosowanie </a:t>
            </a:r>
            <a:br>
              <a:rPr lang="pl-PL" b="1" dirty="0"/>
            </a:br>
            <a:r>
              <a:rPr lang="pl-PL" b="1" dirty="0"/>
              <a:t>przepisów do umowy o prace remontowe </a:t>
            </a:r>
            <a:endParaRPr lang="pl-PL" dirty="0"/>
          </a:p>
        </p:txBody>
      </p:sp>
      <p:sp>
        <p:nvSpPr>
          <p:cNvPr id="3" name="Symbol zastępczy zawartości 2">
            <a:extLst>
              <a:ext uri="{FF2B5EF4-FFF2-40B4-BE49-F238E27FC236}">
                <a16:creationId xmlns:a16="http://schemas.microsoft.com/office/drawing/2014/main" id="{1FD21195-8FE5-42D9-943C-6DA9D9385552}"/>
              </a:ext>
            </a:extLst>
          </p:cNvPr>
          <p:cNvSpPr>
            <a:spLocks noGrp="1"/>
          </p:cNvSpPr>
          <p:nvPr>
            <p:ph idx="1"/>
          </p:nvPr>
        </p:nvSpPr>
        <p:spPr>
          <a:xfrm>
            <a:off x="838200" y="1825625"/>
            <a:ext cx="10515600" cy="4667250"/>
          </a:xfrm>
        </p:spPr>
        <p:txBody>
          <a:bodyPr>
            <a:normAutofit lnSpcReduction="10000"/>
          </a:bodyPr>
          <a:lstStyle/>
          <a:p>
            <a:pPr marL="0" indent="0">
              <a:buNone/>
            </a:pPr>
            <a:endParaRPr lang="pl-PL" dirty="0"/>
          </a:p>
          <a:p>
            <a:pPr marL="0" indent="0">
              <a:buNone/>
            </a:pPr>
            <a:r>
              <a:rPr lang="pl-PL" dirty="0"/>
              <a:t>Przepisy niniejszego tytułu stosuje się odpowiednio do umowy o wykonanie remontu budynku lub budowli.</a:t>
            </a:r>
          </a:p>
          <a:p>
            <a:pPr marL="0" indent="0">
              <a:buNone/>
            </a:pPr>
            <a:r>
              <a:rPr lang="pl-PL" dirty="0"/>
              <a:t>(art. 658 </a:t>
            </a:r>
            <a:r>
              <a:rPr lang="pl-PL" dirty="0" err="1"/>
              <a:t>kc</a:t>
            </a:r>
            <a:r>
              <a:rPr lang="pl-PL" dirty="0"/>
              <a:t>) </a:t>
            </a:r>
          </a:p>
          <a:p>
            <a:pPr marL="0" indent="0">
              <a:buNone/>
            </a:pPr>
            <a:r>
              <a:rPr lang="pl-PL" dirty="0"/>
              <a:t> </a:t>
            </a:r>
          </a:p>
          <a:p>
            <a:pPr marL="0" indent="0">
              <a:buNone/>
            </a:pPr>
            <a:r>
              <a:rPr lang="pl-PL" dirty="0"/>
              <a:t>remoncie - należy przez to rozumieć wykonywanie w istniejącym obiekcie budowlanym robót budowlanych polegających na odtworzeniu stanu pierwotnego, a niestanowiących bieżącej konserwacji, przy czym dopuszcza się stosowanie wyrobów budowlanych innych niż użyto w stanie pierwotnym</a:t>
            </a:r>
          </a:p>
          <a:p>
            <a:pPr marL="0" indent="0">
              <a:buNone/>
            </a:pPr>
            <a:r>
              <a:rPr lang="pl-PL" dirty="0"/>
              <a:t>(art. 3 pkt. 8 </a:t>
            </a:r>
            <a:r>
              <a:rPr lang="pl-PL" dirty="0" err="1"/>
              <a:t>pb</a:t>
            </a:r>
            <a:r>
              <a:rPr lang="pl-PL" dirty="0"/>
              <a:t>) </a:t>
            </a:r>
          </a:p>
          <a:p>
            <a:pPr marL="0" indent="0">
              <a:buNone/>
            </a:pPr>
            <a:endParaRPr lang="pl-PL" dirty="0"/>
          </a:p>
        </p:txBody>
      </p:sp>
    </p:spTree>
    <p:extLst>
      <p:ext uri="{BB962C8B-B14F-4D97-AF65-F5344CB8AC3E}">
        <p14:creationId xmlns:p14="http://schemas.microsoft.com/office/powerpoint/2010/main" val="192863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1079A9-DE3E-434C-A2E2-7B20EF95D474}"/>
              </a:ext>
            </a:extLst>
          </p:cNvPr>
          <p:cNvSpPr>
            <a:spLocks noGrp="1"/>
          </p:cNvSpPr>
          <p:nvPr>
            <p:ph type="ctrTitle"/>
          </p:nvPr>
        </p:nvSpPr>
        <p:spPr/>
        <p:txBody>
          <a:bodyPr/>
          <a:lstStyle/>
          <a:p>
            <a:r>
              <a:rPr lang="pl-PL" b="1" dirty="0"/>
              <a:t>Dziękuję za uwagę </a:t>
            </a:r>
          </a:p>
        </p:txBody>
      </p:sp>
      <p:sp>
        <p:nvSpPr>
          <p:cNvPr id="3" name="Podtytuł 2">
            <a:extLst>
              <a:ext uri="{FF2B5EF4-FFF2-40B4-BE49-F238E27FC236}">
                <a16:creationId xmlns:a16="http://schemas.microsoft.com/office/drawing/2014/main" id="{63D21C2F-5AC4-4EF6-BE0F-AFB0C12430E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9470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EDF026-0C7F-46A0-AE7F-B44EAA0B849A}"/>
              </a:ext>
            </a:extLst>
          </p:cNvPr>
          <p:cNvSpPr>
            <a:spLocks noGrp="1"/>
          </p:cNvSpPr>
          <p:nvPr>
            <p:ph type="title"/>
          </p:nvPr>
        </p:nvSpPr>
        <p:spPr/>
        <p:txBody>
          <a:bodyPr>
            <a:normAutofit/>
          </a:bodyPr>
          <a:lstStyle/>
          <a:p>
            <a:pPr algn="ctr"/>
            <a:r>
              <a:rPr lang="pl-PL" b="1" dirty="0"/>
              <a:t>Forma i przedmiot </a:t>
            </a:r>
            <a:br>
              <a:rPr lang="pl-PL" b="1" dirty="0"/>
            </a:br>
            <a:r>
              <a:rPr lang="pl-PL" b="1" dirty="0"/>
              <a:t>umowy o roboty budowlane </a:t>
            </a:r>
            <a:endParaRPr lang="pl-PL" dirty="0"/>
          </a:p>
        </p:txBody>
      </p:sp>
      <p:sp>
        <p:nvSpPr>
          <p:cNvPr id="3" name="Symbol zastępczy zawartości 2">
            <a:extLst>
              <a:ext uri="{FF2B5EF4-FFF2-40B4-BE49-F238E27FC236}">
                <a16:creationId xmlns:a16="http://schemas.microsoft.com/office/drawing/2014/main" id="{EE27422A-6591-49A1-851D-22F2F5FE5911}"/>
              </a:ext>
            </a:extLst>
          </p:cNvPr>
          <p:cNvSpPr>
            <a:spLocks noGrp="1"/>
          </p:cNvSpPr>
          <p:nvPr>
            <p:ph idx="1"/>
          </p:nvPr>
        </p:nvSpPr>
        <p:spPr/>
        <p:txBody>
          <a:bodyPr/>
          <a:lstStyle/>
          <a:p>
            <a:pPr marL="0" indent="0">
              <a:buNone/>
            </a:pPr>
            <a:endParaRPr lang="pl-PL" dirty="0"/>
          </a:p>
          <a:p>
            <a:pPr marL="0" indent="0">
              <a:buNone/>
            </a:pPr>
            <a:r>
              <a:rPr lang="pl-PL" dirty="0"/>
              <a:t>Umowa o roboty budowlane powinna być stwierdzona pismem.</a:t>
            </a:r>
          </a:p>
          <a:p>
            <a:pPr marL="0" indent="0">
              <a:buNone/>
            </a:pPr>
            <a:r>
              <a:rPr lang="pl-PL" dirty="0"/>
              <a:t>Wymagana przez właściwe przepisy dokumentacja stanowi część składową umowy.</a:t>
            </a:r>
          </a:p>
          <a:p>
            <a:pPr marL="0" indent="0">
              <a:buNone/>
            </a:pPr>
            <a:r>
              <a:rPr lang="pl-PL" dirty="0"/>
              <a:t>W razie wątpliwości poczytuje się, iż wykonawca podjął się wszystkich robót objętych projektem stanowiącym część składową umowy.</a:t>
            </a:r>
          </a:p>
          <a:p>
            <a:pPr marL="0" indent="0">
              <a:buNone/>
            </a:pPr>
            <a:r>
              <a:rPr lang="pl-PL" dirty="0"/>
              <a:t>(art. 648-649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259276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ODPOWIEDZIALNOŚĆ WOBEC PODWYKONAWCY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p:txBody>
          <a:bodyPr/>
          <a:lstStyle/>
          <a:p>
            <a:pPr marL="0" indent="0">
              <a:buNone/>
            </a:pPr>
            <a:r>
              <a:rPr lang="pl-PL" dirty="0"/>
              <a:t>Inwestor odpowiada solidarnie z wykonawcą (generalnym wykonawcą) za zapłatę wynagrodzenia należnego podwykonawcy z tytułu wykonanych przez niego robót budowlanych, których szczegółowy przedmiot został zgłoszony inwestorowi przez wykonawcę lub podwykonawcę przed przystąpieniem do wykonywania tych robót</a:t>
            </a:r>
          </a:p>
          <a:p>
            <a:pPr marL="0" indent="0">
              <a:buNone/>
            </a:pPr>
            <a:r>
              <a:rPr lang="pl-PL" dirty="0"/>
              <a:t>(Art.  647(1) § 1 </a:t>
            </a:r>
            <a:r>
              <a:rPr lang="pl-PL" dirty="0" err="1"/>
              <a:t>kc</a:t>
            </a:r>
            <a:r>
              <a:rPr lang="pl-PL" dirty="0"/>
              <a:t>)</a:t>
            </a:r>
          </a:p>
          <a:p>
            <a:pPr marL="0" indent="0">
              <a:buNone/>
            </a:pPr>
            <a:endParaRPr lang="pl-PL" dirty="0"/>
          </a:p>
        </p:txBody>
      </p:sp>
    </p:spTree>
    <p:extLst>
      <p:ext uri="{BB962C8B-B14F-4D97-AF65-F5344CB8AC3E}">
        <p14:creationId xmlns:p14="http://schemas.microsoft.com/office/powerpoint/2010/main" val="1713427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ODPOWIEDZIALNOŚĆ WOBEC PODWYKONAWCY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p:txBody>
          <a:bodyPr>
            <a:normAutofit lnSpcReduction="10000"/>
          </a:bodyPr>
          <a:lstStyle/>
          <a:p>
            <a:pPr marL="0" indent="0">
              <a:buNone/>
            </a:pPr>
            <a:r>
              <a:rPr lang="pl-PL" dirty="0"/>
              <a:t>Solidarna odpowiedzialność inwestor jest wykluczona, jeżeli w ciągu trzydziestu dni od dnia doręczenia inwestorowi zgłoszenia inwestor złożył podwykonawcy i wykonawcy sprzeciw wobec wykonywania tych robót przez podwykonawcę.</a:t>
            </a:r>
          </a:p>
          <a:p>
            <a:pPr marL="0" indent="0">
              <a:buNone/>
            </a:pPr>
            <a:r>
              <a:rPr lang="pl-PL" dirty="0"/>
              <a:t>Zgłoszenie nie jest wymagane, jeżeli inwestor i wykonawca określili w umowie, zawartej w formie pisemnej pod rygorem nieważności, szczegółowy przedmiot robót budowlanych wykonywanych przez oznaczonego podwykonawcę. </a:t>
            </a:r>
          </a:p>
          <a:p>
            <a:pPr marL="0" indent="0">
              <a:buNone/>
            </a:pPr>
            <a:r>
              <a:rPr lang="pl-PL" dirty="0"/>
              <a:t>Zgłoszenie oraz sprzeciw wymagają zachowania formy pisemnej pod rygorem nieważności.</a:t>
            </a:r>
          </a:p>
          <a:p>
            <a:pPr marL="0" indent="0">
              <a:buNone/>
            </a:pPr>
            <a:r>
              <a:rPr lang="pl-PL" dirty="0"/>
              <a:t>(Art.  647(1) § 1-2 oraz 4  </a:t>
            </a:r>
            <a:r>
              <a:rPr lang="pl-PL" dirty="0" err="1"/>
              <a:t>kc</a:t>
            </a:r>
            <a:r>
              <a:rPr lang="pl-PL" dirty="0"/>
              <a:t>)</a:t>
            </a:r>
          </a:p>
          <a:p>
            <a:pPr marL="0" indent="0">
              <a:buNone/>
            </a:pPr>
            <a:endParaRPr lang="pl-PL" dirty="0"/>
          </a:p>
        </p:txBody>
      </p:sp>
    </p:spTree>
    <p:extLst>
      <p:ext uri="{BB962C8B-B14F-4D97-AF65-F5344CB8AC3E}">
        <p14:creationId xmlns:p14="http://schemas.microsoft.com/office/powerpoint/2010/main" val="1474172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ODPOWIEDZIALNOŚĆ WOBEC PODWYKONAWCY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p:txBody>
          <a:bodyPr>
            <a:normAutofit fontScale="92500" lnSpcReduction="10000"/>
          </a:bodyPr>
          <a:lstStyle/>
          <a:p>
            <a:pPr marL="0" indent="0">
              <a:buNone/>
            </a:pPr>
            <a:r>
              <a:rPr lang="pl-PL" dirty="0"/>
              <a:t>Inwestor ponosi odpowiedzialność za zapłatę podwykonawcy wynagrodzenia w wysokości ustalonej w umowie między podwykonawcą a wykonawcą, chyba że ta wysokość przekracza wysokość wynagrodzenia należnego wykonawcy za roboty budowlane, których szczegółowy przedmiot wynika odpowiednio ze zgłoszenia albo z umowy, o których mowa w art. 647(1) § 1 albo 2 </a:t>
            </a:r>
            <a:r>
              <a:rPr lang="pl-PL" dirty="0" err="1"/>
              <a:t>kc</a:t>
            </a:r>
            <a:r>
              <a:rPr lang="pl-PL" dirty="0"/>
              <a:t>. </a:t>
            </a:r>
          </a:p>
          <a:p>
            <a:pPr marL="0" indent="0">
              <a:buNone/>
            </a:pPr>
            <a:r>
              <a:rPr lang="pl-PL" dirty="0"/>
              <a:t>W takim przypadku odpowiedzialność inwestora za zapłatę podwykonawcy wynagrodzenia jest ograniczona do wysokości wynagrodzenia należnego wykonawcy za roboty budowlane, których szczegółowy przedmiot wynika odpowiednio ze zgłoszenia albo z umowy, o których mowa w art. 647(1) § 1 albo 2 </a:t>
            </a:r>
            <a:r>
              <a:rPr lang="pl-PL" dirty="0" err="1"/>
              <a:t>kc</a:t>
            </a:r>
            <a:r>
              <a:rPr lang="pl-PL" dirty="0"/>
              <a:t>. </a:t>
            </a:r>
          </a:p>
          <a:p>
            <a:pPr marL="0" indent="0">
              <a:buNone/>
            </a:pPr>
            <a:r>
              <a:rPr lang="pl-PL" dirty="0"/>
              <a:t>(Art.  647(1) § 3 </a:t>
            </a:r>
            <a:r>
              <a:rPr lang="pl-PL" dirty="0" err="1"/>
              <a:t>kc</a:t>
            </a:r>
            <a:r>
              <a:rPr lang="pl-PL" dirty="0"/>
              <a:t>)</a:t>
            </a:r>
          </a:p>
          <a:p>
            <a:pPr marL="0" indent="0">
              <a:buNone/>
            </a:pPr>
            <a:endParaRPr lang="pl-PL" dirty="0"/>
          </a:p>
        </p:txBody>
      </p:sp>
    </p:spTree>
    <p:extLst>
      <p:ext uri="{BB962C8B-B14F-4D97-AF65-F5344CB8AC3E}">
        <p14:creationId xmlns:p14="http://schemas.microsoft.com/office/powerpoint/2010/main" val="28416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ODPOWIEDZIALNOŚĆ WOBEC PODWYKONAWCY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p:txBody>
          <a:bodyPr/>
          <a:lstStyle/>
          <a:p>
            <a:pPr marL="0" indent="0">
              <a:buNone/>
            </a:pPr>
            <a:r>
              <a:rPr lang="pl-PL" dirty="0"/>
              <a:t>Przepisy art. 647(1) § 1-4 stosuje się odpowiednio do solidarnej odpowiedzialności inwestora, wykonawcy i podwykonawcy, który zawarł umowę z dalszym podwykonawcą, za zapłatę wynagrodzenia dalszemu podwykonawcy.</a:t>
            </a:r>
          </a:p>
          <a:p>
            <a:pPr marL="0" indent="0">
              <a:buNone/>
            </a:pPr>
            <a:r>
              <a:rPr lang="pl-PL" dirty="0"/>
              <a:t>Postanowienia umowne sprzeczne z treścią § 1-5 są nieważne.</a:t>
            </a:r>
          </a:p>
          <a:p>
            <a:pPr marL="0" indent="0">
              <a:buNone/>
            </a:pPr>
            <a:r>
              <a:rPr lang="pl-PL" dirty="0"/>
              <a:t>(Art.  647(1) § 5-6 </a:t>
            </a:r>
            <a:r>
              <a:rPr lang="pl-PL" dirty="0" err="1"/>
              <a:t>kc</a:t>
            </a:r>
            <a:r>
              <a:rPr lang="pl-PL" dirty="0"/>
              <a:t>)</a:t>
            </a:r>
          </a:p>
          <a:p>
            <a:pPr marL="0" indent="0">
              <a:buNone/>
            </a:pPr>
            <a:endParaRPr lang="pl-PL" dirty="0"/>
          </a:p>
        </p:txBody>
      </p:sp>
    </p:spTree>
    <p:extLst>
      <p:ext uri="{BB962C8B-B14F-4D97-AF65-F5344CB8AC3E}">
        <p14:creationId xmlns:p14="http://schemas.microsoft.com/office/powerpoint/2010/main" val="411363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GWARANCJA ZAPŁATY WYNAGRODZENIA DLA 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p:txBody>
          <a:bodyPr/>
          <a:lstStyle/>
          <a:p>
            <a:pPr marL="0" indent="0">
              <a:buNone/>
            </a:pPr>
            <a:r>
              <a:rPr lang="pl-PL" dirty="0"/>
              <a:t>Gwarancji zapłaty za roboty budowlane, zwanej dalej "gwarancją zapłaty", inwestor udziela wykonawcy (generalnemu wykonawcy) w celu zabezpieczenia terminowej zapłaty umówionego wynagrodzenia za wykonanie robót budowlanych.</a:t>
            </a:r>
          </a:p>
          <a:p>
            <a:pPr marL="0" indent="0">
              <a:buNone/>
            </a:pPr>
            <a:r>
              <a:rPr lang="pl-PL" dirty="0"/>
              <a:t>Gwarancją zapłaty jest gwarancja bankowa lub ubezpieczeniowa, a także akredytywa bankowa lub poręczenie banku udzielone na zlecenie inwestora.</a:t>
            </a:r>
          </a:p>
          <a:p>
            <a:pPr marL="0" indent="0">
              <a:buNone/>
            </a:pPr>
            <a:r>
              <a:rPr lang="pl-PL" dirty="0"/>
              <a:t>Strony ponoszą w równych częściach udokumentowane koszty zabezpieczenia wierzytelności.</a:t>
            </a:r>
          </a:p>
          <a:p>
            <a:pPr marL="0" indent="0">
              <a:buNone/>
            </a:pPr>
            <a:r>
              <a:rPr lang="pl-PL" dirty="0"/>
              <a:t>(art. 649(1) </a:t>
            </a:r>
            <a:r>
              <a:rPr lang="pl-PL" dirty="0" err="1"/>
              <a:t>kc</a:t>
            </a:r>
            <a:r>
              <a:rPr lang="pl-PL" dirty="0"/>
              <a:t>) </a:t>
            </a:r>
          </a:p>
          <a:p>
            <a:pPr marL="0" indent="0">
              <a:buNone/>
            </a:pPr>
            <a:endParaRPr lang="pl-PL" dirty="0"/>
          </a:p>
        </p:txBody>
      </p:sp>
    </p:spTree>
    <p:extLst>
      <p:ext uri="{BB962C8B-B14F-4D97-AF65-F5344CB8AC3E}">
        <p14:creationId xmlns:p14="http://schemas.microsoft.com/office/powerpoint/2010/main" val="109011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103594-05C5-4921-9070-07499AD76D54}"/>
              </a:ext>
            </a:extLst>
          </p:cNvPr>
          <p:cNvSpPr>
            <a:spLocks noGrp="1"/>
          </p:cNvSpPr>
          <p:nvPr>
            <p:ph type="title"/>
          </p:nvPr>
        </p:nvSpPr>
        <p:spPr/>
        <p:txBody>
          <a:bodyPr/>
          <a:lstStyle/>
          <a:p>
            <a:pPr algn="ctr"/>
            <a:r>
              <a:rPr lang="pl-PL" b="1" dirty="0"/>
              <a:t>GWARANCJA ZAPŁATY WYNAGRODZENIA DLA WYKONAWCY </a:t>
            </a:r>
          </a:p>
        </p:txBody>
      </p:sp>
      <p:sp>
        <p:nvSpPr>
          <p:cNvPr id="3" name="Symbol zastępczy zawartości 2">
            <a:extLst>
              <a:ext uri="{FF2B5EF4-FFF2-40B4-BE49-F238E27FC236}">
                <a16:creationId xmlns:a16="http://schemas.microsoft.com/office/drawing/2014/main" id="{3A9F1075-A5FE-4A0C-BA57-17880942F015}"/>
              </a:ext>
            </a:extLst>
          </p:cNvPr>
          <p:cNvSpPr>
            <a:spLocks noGrp="1"/>
          </p:cNvSpPr>
          <p:nvPr>
            <p:ph idx="1"/>
          </p:nvPr>
        </p:nvSpPr>
        <p:spPr/>
        <p:txBody>
          <a:bodyPr/>
          <a:lstStyle/>
          <a:p>
            <a:pPr marL="0" indent="0">
              <a:buNone/>
            </a:pPr>
            <a:r>
              <a:rPr lang="pl-PL" dirty="0"/>
              <a:t>Nie można przez czynność prawną wyłączyć ani ograniczyć prawa wykonawcy (generalnego wykonawcy) do żądania od inwestora gwarancji zapłaty.</a:t>
            </a:r>
          </a:p>
          <a:p>
            <a:pPr marL="0" indent="0">
              <a:buNone/>
            </a:pPr>
            <a:r>
              <a:rPr lang="pl-PL" dirty="0"/>
              <a:t>Odstąpienie inwestora od umowy spowodowane żądaniem wykonawcy (generalnego wykonawcy) przedstawienia gwarancji zapłaty jest bezskuteczne.</a:t>
            </a:r>
          </a:p>
          <a:p>
            <a:pPr marL="0" indent="0">
              <a:buNone/>
            </a:pPr>
            <a:r>
              <a:rPr lang="pl-PL" dirty="0"/>
              <a:t>(art. 649(2) </a:t>
            </a:r>
            <a:r>
              <a:rPr lang="pl-PL" dirty="0" err="1"/>
              <a:t>kc</a:t>
            </a:r>
            <a:r>
              <a:rPr lang="pl-PL" dirty="0"/>
              <a:t>)</a:t>
            </a:r>
          </a:p>
          <a:p>
            <a:pPr marL="0" indent="0">
              <a:buNone/>
            </a:pPr>
            <a:endParaRPr lang="pl-PL" dirty="0"/>
          </a:p>
        </p:txBody>
      </p:sp>
    </p:spTree>
    <p:extLst>
      <p:ext uri="{BB962C8B-B14F-4D97-AF65-F5344CB8AC3E}">
        <p14:creationId xmlns:p14="http://schemas.microsoft.com/office/powerpoint/2010/main" val="252507759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1856</Words>
  <Application>Microsoft Office PowerPoint</Application>
  <PresentationFormat>Panoramiczny</PresentationFormat>
  <Paragraphs>119</Paragraphs>
  <Slides>24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24</vt:i4>
      </vt:variant>
    </vt:vector>
  </HeadingPairs>
  <TitlesOfParts>
    <vt:vector size="28" baseType="lpstr">
      <vt:lpstr>Arial</vt:lpstr>
      <vt:lpstr>Calibri</vt:lpstr>
      <vt:lpstr>Calibri Light</vt:lpstr>
      <vt:lpstr>Motyw pakietu Office</vt:lpstr>
      <vt:lpstr>Umowa o roboty budowlane </vt:lpstr>
      <vt:lpstr>Przedmiot umowy o roboty budowlane </vt:lpstr>
      <vt:lpstr>Forma i przedmiot  umowy o roboty budowlane </vt:lpstr>
      <vt:lpstr>ODPOWIEDZIALNOŚĆ WOBEC PODWYKONAWCY </vt:lpstr>
      <vt:lpstr>ODPOWIEDZIALNOŚĆ WOBEC PODWYKONAWCY </vt:lpstr>
      <vt:lpstr>ODPOWIEDZIALNOŚĆ WOBEC PODWYKONAWCY </vt:lpstr>
      <vt:lpstr>ODPOWIEDZIALNOŚĆ WOBEC PODWYKONAWCY </vt:lpstr>
      <vt:lpstr>GWARANCJA ZAPŁATY WYNAGRODZENIA DLA WYKONAWCY </vt:lpstr>
      <vt:lpstr>GWARANCJA ZAPŁATY WYNAGRODZENIA DLA WYKONAWCY </vt:lpstr>
      <vt:lpstr>GWARANCJA ZAPŁATY WYNAGRODZENIA DLA WYKONAWCY </vt:lpstr>
      <vt:lpstr>GWARANCJA ZAPŁATY WYNAGRODZENIA DLA WYKONAWCY </vt:lpstr>
      <vt:lpstr>Wykonanie umowy o roboty budowlane </vt:lpstr>
      <vt:lpstr>Wykonanie umowy o roboty budowlane </vt:lpstr>
      <vt:lpstr>Odpowiednie stosowanie  przepisów o umowie o dzieło </vt:lpstr>
      <vt:lpstr>Odpowiednie stosowanie  przepisów o umowie o dzieło </vt:lpstr>
      <vt:lpstr>Odpowiednie stosowanie  przepisów o umowie o dzieło </vt:lpstr>
      <vt:lpstr>Odpowiednie stosowanie  przepisów o umowie o dzieło </vt:lpstr>
      <vt:lpstr>Odpowiednie stosowanie  przepisów o umowie o dzieło </vt:lpstr>
      <vt:lpstr>Odpowiednie stosowanie  przepisów o umowie o dzieło </vt:lpstr>
      <vt:lpstr>Stosowanie przepisów ogólnych</vt:lpstr>
      <vt:lpstr>Stosowanie przepisów ogólnych</vt:lpstr>
      <vt:lpstr>Stosowanie przepisów ogólnych</vt:lpstr>
      <vt:lpstr>Odpowiednie stosowanie  przepisów do umowy o prace remontowe </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Umowa o roboty budowlane </dc:title>
  <dc:creator>Maciej Błażewski</dc:creator>
  <cp:lastModifiedBy>Maciej Błażewski</cp:lastModifiedBy>
  <cp:revision>2</cp:revision>
  <dcterms:created xsi:type="dcterms:W3CDTF">2021-11-21T21:23:04Z</dcterms:created>
  <dcterms:modified xsi:type="dcterms:W3CDTF">2021-11-21T21:35:02Z</dcterms:modified>
</cp:coreProperties>
</file>