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7" r:id="rId9"/>
    <p:sldId id="266" r:id="rId10"/>
    <p:sldId id="265" r:id="rId11"/>
    <p:sldId id="264" r:id="rId12"/>
    <p:sldId id="272" r:id="rId13"/>
    <p:sldId id="271" r:id="rId14"/>
    <p:sldId id="270" r:id="rId15"/>
    <p:sldId id="275" r:id="rId16"/>
    <p:sldId id="274" r:id="rId17"/>
    <p:sldId id="273" r:id="rId18"/>
    <p:sldId id="269" r:id="rId19"/>
    <p:sldId id="268" r:id="rId20"/>
    <p:sldId id="277" r:id="rId21"/>
    <p:sldId id="278" r:id="rId22"/>
    <p:sldId id="282" r:id="rId23"/>
    <p:sldId id="283" r:id="rId24"/>
    <p:sldId id="281" r:id="rId25"/>
    <p:sldId id="280" r:id="rId26"/>
    <p:sldId id="284" r:id="rId27"/>
    <p:sldId id="279" r:id="rId28"/>
    <p:sldId id="276" r:id="rId29"/>
    <p:sldId id="263" r:id="rId30"/>
    <p:sldId id="285" r:id="rId31"/>
    <p:sldId id="288" r:id="rId32"/>
    <p:sldId id="287" r:id="rId33"/>
    <p:sldId id="286" r:id="rId34"/>
    <p:sldId id="295" r:id="rId35"/>
    <p:sldId id="294" r:id="rId36"/>
    <p:sldId id="293" r:id="rId37"/>
    <p:sldId id="292" r:id="rId38"/>
    <p:sldId id="297" r:id="rId39"/>
    <p:sldId id="296" r:id="rId40"/>
    <p:sldId id="291" r:id="rId41"/>
    <p:sldId id="299" r:id="rId42"/>
    <p:sldId id="298" r:id="rId43"/>
    <p:sldId id="290" r:id="rId44"/>
    <p:sldId id="300" r:id="rId4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B5FB3F-81AF-4C42-A192-4F8D8FAADC2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AE66481-4786-4299-9FE4-573FC0D747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2795C113-6E8A-4C8A-967C-67A9C34D4551}"/>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5" name="Symbol zastępczy stopki 4">
            <a:extLst>
              <a:ext uri="{FF2B5EF4-FFF2-40B4-BE49-F238E27FC236}">
                <a16:creationId xmlns:a16="http://schemas.microsoft.com/office/drawing/2014/main" id="{82087641-6287-41B2-A24C-D7279B32566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98CC609-72D2-4261-ACE8-7FFAA0C6C1AE}"/>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221625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564EDC-7EC4-40B3-906A-EE9E54A91B4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BDD8401B-7F57-411A-937D-CDA690A65486}"/>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209FC57-EDE7-4337-A84D-E7EB645DF44A}"/>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5" name="Symbol zastępczy stopki 4">
            <a:extLst>
              <a:ext uri="{FF2B5EF4-FFF2-40B4-BE49-F238E27FC236}">
                <a16:creationId xmlns:a16="http://schemas.microsoft.com/office/drawing/2014/main" id="{EFA3A2FD-6224-4EAF-ADF0-AC0772FBEF7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F09D358-69A6-4E56-96FB-F1DB4BD15A54}"/>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1075619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E2DD0BC-892D-4E29-94AD-46139DDA2DC5}"/>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EFD58465-E62A-49FA-AF23-6F3ECFBB7152}"/>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2F42E4E-229D-48F1-96CC-CE6BD5784835}"/>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5" name="Symbol zastępczy stopki 4">
            <a:extLst>
              <a:ext uri="{FF2B5EF4-FFF2-40B4-BE49-F238E27FC236}">
                <a16:creationId xmlns:a16="http://schemas.microsoft.com/office/drawing/2014/main" id="{7B8C1229-3821-473A-A391-718EE7B2774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E92288F-62BE-49E7-B271-C3BD5962562E}"/>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298824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678B20-18F5-4890-ADB5-A9B378ECA83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5BC3669-C7F5-47A9-885A-A0E908FC3365}"/>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4DB1CD8-D325-4B1E-A693-F5BC842F45DA}"/>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5" name="Symbol zastępczy stopki 4">
            <a:extLst>
              <a:ext uri="{FF2B5EF4-FFF2-40B4-BE49-F238E27FC236}">
                <a16:creationId xmlns:a16="http://schemas.microsoft.com/office/drawing/2014/main" id="{29457710-6F1D-4536-9775-749879C151A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5BE14FF-B3A5-47B2-B4DB-818FA7392776}"/>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3527834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7BBD37-22DC-468A-B521-D3218171D802}"/>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A0AC57F5-AEF1-4D86-A4C5-292A267005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43DB0F77-1B98-4AC3-9154-8A63C7FEA36E}"/>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5" name="Symbol zastępczy stopki 4">
            <a:extLst>
              <a:ext uri="{FF2B5EF4-FFF2-40B4-BE49-F238E27FC236}">
                <a16:creationId xmlns:a16="http://schemas.microsoft.com/office/drawing/2014/main" id="{F068C3BD-25CB-4616-A344-680460853F8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48C620F-F9D5-499D-BAD9-C7B00A542FD0}"/>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3424879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F967D3-6C52-467A-B196-57D88815609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F0C3553-3683-4ABE-89C7-604CF58D53CF}"/>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0F924B2A-682C-4E62-BA8C-1EF0ACC927B8}"/>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0C9BC2F-D999-4B44-842B-EB4B0017C005}"/>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6" name="Symbol zastępczy stopki 5">
            <a:extLst>
              <a:ext uri="{FF2B5EF4-FFF2-40B4-BE49-F238E27FC236}">
                <a16:creationId xmlns:a16="http://schemas.microsoft.com/office/drawing/2014/main" id="{D013E570-3C97-4E98-927C-584B471A521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A188DBF-F2B2-4C2E-A958-BC6C9580DCE6}"/>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606973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0EF6A8-8F05-42C1-8056-B2ED4826A0A0}"/>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645B4A13-70A4-4E07-A412-0E7FB5A07A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4B540F05-4022-4409-BA4E-2F79B83DA32E}"/>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FF8BAC77-85B0-418E-91F4-C35415EB0F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23957932-47FC-41EE-A6C2-1A55C6C75B51}"/>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70663A3C-4354-41A1-88C7-5C934575AD03}"/>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8" name="Symbol zastępczy stopki 7">
            <a:extLst>
              <a:ext uri="{FF2B5EF4-FFF2-40B4-BE49-F238E27FC236}">
                <a16:creationId xmlns:a16="http://schemas.microsoft.com/office/drawing/2014/main" id="{009FE33A-2250-403F-89C0-7C4B24CA7389}"/>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5B6A0FB-7361-4076-AFB8-84A4486F4151}"/>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401633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474A93-17EB-44F2-A1F5-CD4C7F53A57A}"/>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A46E7501-6DB1-4397-A474-B1A873BD1AC8}"/>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4" name="Symbol zastępczy stopki 3">
            <a:extLst>
              <a:ext uri="{FF2B5EF4-FFF2-40B4-BE49-F238E27FC236}">
                <a16:creationId xmlns:a16="http://schemas.microsoft.com/office/drawing/2014/main" id="{7749E43E-E02F-4BA8-9E95-E14AEEFB534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2DD57D72-86B4-46A3-960B-8F6A0801EEBD}"/>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264800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43B8021A-A2D9-456A-9179-42F6F948B499}"/>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3" name="Symbol zastępczy stopki 2">
            <a:extLst>
              <a:ext uri="{FF2B5EF4-FFF2-40B4-BE49-F238E27FC236}">
                <a16:creationId xmlns:a16="http://schemas.microsoft.com/office/drawing/2014/main" id="{E0D1E701-1D01-4EE3-9341-8322D4A9FE87}"/>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652A650C-B5D9-43D5-877D-A1AB4F2D3889}"/>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6364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C5CB7B-1E94-44CA-9C1C-06516E7037C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95AB027F-357E-4224-8986-8E92A6175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E8075070-FA23-4394-8D79-B009835BA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61920768-840B-483E-98B0-5193304591C6}"/>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6" name="Symbol zastępczy stopki 5">
            <a:extLst>
              <a:ext uri="{FF2B5EF4-FFF2-40B4-BE49-F238E27FC236}">
                <a16:creationId xmlns:a16="http://schemas.microsoft.com/office/drawing/2014/main" id="{0B7CE04B-CDEA-4018-BFD1-2A7A132CBE7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1861CF3-2FA5-4883-A27A-21F796257F8A}"/>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115586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E06834-93C4-4D8F-A004-F807C1EF685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FBBADD2-4C7B-4F45-959F-D2C8E4ADD0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0F57C570-14B2-409B-8F0F-FBF108A40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6D4F2C11-8EB2-40F5-B00C-8F7FB2592D33}"/>
              </a:ext>
            </a:extLst>
          </p:cNvPr>
          <p:cNvSpPr>
            <a:spLocks noGrp="1"/>
          </p:cNvSpPr>
          <p:nvPr>
            <p:ph type="dt" sz="half" idx="10"/>
          </p:nvPr>
        </p:nvSpPr>
        <p:spPr/>
        <p:txBody>
          <a:bodyPr/>
          <a:lstStyle/>
          <a:p>
            <a:fld id="{5251B8A3-A1CC-489D-BDB2-73F35D3449FF}" type="datetimeFigureOut">
              <a:rPr lang="pl-PL" smtClean="0"/>
              <a:t>01.09.2022</a:t>
            </a:fld>
            <a:endParaRPr lang="pl-PL"/>
          </a:p>
        </p:txBody>
      </p:sp>
      <p:sp>
        <p:nvSpPr>
          <p:cNvPr id="6" name="Symbol zastępczy stopki 5">
            <a:extLst>
              <a:ext uri="{FF2B5EF4-FFF2-40B4-BE49-F238E27FC236}">
                <a16:creationId xmlns:a16="http://schemas.microsoft.com/office/drawing/2014/main" id="{33F5EF0A-5C08-427B-AEAE-66E9FB70D92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4F0A776-30B2-435B-AF46-7A2483B62A05}"/>
              </a:ext>
            </a:extLst>
          </p:cNvPr>
          <p:cNvSpPr>
            <a:spLocks noGrp="1"/>
          </p:cNvSpPr>
          <p:nvPr>
            <p:ph type="sldNum" sz="quarter" idx="12"/>
          </p:nvPr>
        </p:nvSpPr>
        <p:spPr/>
        <p:txBody>
          <a:bodyPr/>
          <a:lstStyle/>
          <a:p>
            <a:fld id="{520C95FB-BB00-40FE-AF33-A9928DE00184}" type="slidenum">
              <a:rPr lang="pl-PL" smtClean="0"/>
              <a:t>‹#›</a:t>
            </a:fld>
            <a:endParaRPr lang="pl-PL"/>
          </a:p>
        </p:txBody>
      </p:sp>
    </p:spTree>
    <p:extLst>
      <p:ext uri="{BB962C8B-B14F-4D97-AF65-F5344CB8AC3E}">
        <p14:creationId xmlns:p14="http://schemas.microsoft.com/office/powerpoint/2010/main" val="1597479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034E846-644D-4547-9EC7-6865D45AF9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6F71D17F-06AA-4A51-8C06-E473E0C65E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C5982A8-A845-4C88-B784-D381510D52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1B8A3-A1CC-489D-BDB2-73F35D3449FF}" type="datetimeFigureOut">
              <a:rPr lang="pl-PL" smtClean="0"/>
              <a:t>01.09.2022</a:t>
            </a:fld>
            <a:endParaRPr lang="pl-PL"/>
          </a:p>
        </p:txBody>
      </p:sp>
      <p:sp>
        <p:nvSpPr>
          <p:cNvPr id="5" name="Symbol zastępczy stopki 4">
            <a:extLst>
              <a:ext uri="{FF2B5EF4-FFF2-40B4-BE49-F238E27FC236}">
                <a16:creationId xmlns:a16="http://schemas.microsoft.com/office/drawing/2014/main" id="{07553333-E33A-47B8-BC27-8E537D3079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6D01E769-BFD4-4383-AA6A-87C2A7713D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C95FB-BB00-40FE-AF33-A9928DE00184}" type="slidenum">
              <a:rPr lang="pl-PL" smtClean="0"/>
              <a:t>‹#›</a:t>
            </a:fld>
            <a:endParaRPr lang="pl-PL"/>
          </a:p>
        </p:txBody>
      </p:sp>
    </p:spTree>
    <p:extLst>
      <p:ext uri="{BB962C8B-B14F-4D97-AF65-F5344CB8AC3E}">
        <p14:creationId xmlns:p14="http://schemas.microsoft.com/office/powerpoint/2010/main" val="3024919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4A4623-4A1C-4011-9CFC-1F856327BE59}"/>
              </a:ext>
            </a:extLst>
          </p:cNvPr>
          <p:cNvSpPr>
            <a:spLocks noGrp="1"/>
          </p:cNvSpPr>
          <p:nvPr>
            <p:ph type="ctrTitle"/>
          </p:nvPr>
        </p:nvSpPr>
        <p:spPr/>
        <p:txBody>
          <a:bodyPr/>
          <a:lstStyle/>
          <a:p>
            <a:r>
              <a:rPr lang="pl-PL" b="1" dirty="0"/>
              <a:t>Umowa o roboty budowlane w zamówieniach publicznych </a:t>
            </a:r>
          </a:p>
        </p:txBody>
      </p:sp>
      <p:sp>
        <p:nvSpPr>
          <p:cNvPr id="3" name="Podtytuł 2">
            <a:extLst>
              <a:ext uri="{FF2B5EF4-FFF2-40B4-BE49-F238E27FC236}">
                <a16:creationId xmlns:a16="http://schemas.microsoft.com/office/drawing/2014/main" id="{0CD0808E-12AA-47D0-8735-B6319DC81664}"/>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613471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Opis przedmiotu zamówienia </a:t>
            </a:r>
            <a:br>
              <a:rPr lang="pl-PL" b="1" dirty="0"/>
            </a:br>
            <a:r>
              <a:rPr lang="pl-PL" b="1" dirty="0"/>
              <a:t>o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62500" lnSpcReduction="20000"/>
          </a:bodyPr>
          <a:lstStyle/>
          <a:p>
            <a:pPr marL="0" indent="0">
              <a:buNone/>
            </a:pPr>
            <a:r>
              <a:rPr lang="pl-PL" dirty="0"/>
              <a:t>Art.  103.  [Sposób opisywania zamówień na roboty budowlane]</a:t>
            </a:r>
          </a:p>
          <a:p>
            <a:pPr marL="0" indent="0">
              <a:buNone/>
            </a:pPr>
            <a:r>
              <a:rPr lang="pl-PL" b="1" dirty="0"/>
              <a:t>1.  Zamówienia na roboty budowlane opisuje się za pomocą dokumentacji projektowej oraz specyfikacji technicznych wykonania i odbioru robót budowlanych.</a:t>
            </a:r>
          </a:p>
          <a:p>
            <a:pPr marL="0" indent="0">
              <a:buNone/>
            </a:pPr>
            <a:r>
              <a:rPr lang="pl-PL" b="1" dirty="0"/>
              <a:t>2.  Jeżeli przedmiotem zamówienia jest zaprojektowanie i wykonanie robót budowlanych w rozumieniu ustawy z dnia 7 lipca 1994 r. - Prawo budowlane, zamawiający opisuje przedmiot zamówienia za pomocą programu funkcjonalno-użytkowego.</a:t>
            </a:r>
          </a:p>
          <a:p>
            <a:pPr marL="0" indent="0">
              <a:buNone/>
            </a:pPr>
            <a:r>
              <a:rPr lang="pl-PL" b="1" dirty="0"/>
              <a:t>3.  Program funkcjonalno-użytkowy obejmuje opis zadania budowlanego, w którym podaje się przeznaczenie ukończonych robót budowlanych oraz stawiane im wymagania techniczne, ekonomiczne, architektoniczne, materiałowe i funkcjonalne.</a:t>
            </a:r>
          </a:p>
          <a:p>
            <a:pPr marL="0" indent="0">
              <a:buNone/>
            </a:pPr>
            <a:r>
              <a:rPr lang="pl-PL" b="1" dirty="0"/>
              <a:t>4.  Minister właściwy do spraw budownictwa, planowania i zagospodarowania przestrzennego oraz mieszkalnictwa określi, w drodze rozporządzenia, szczegółowy zakres i formę:</a:t>
            </a:r>
          </a:p>
          <a:p>
            <a:pPr marL="0" indent="0">
              <a:buNone/>
            </a:pPr>
            <a:r>
              <a:rPr lang="pl-PL" b="1" dirty="0"/>
              <a:t>   1) dokumentacji projektowej,</a:t>
            </a:r>
          </a:p>
          <a:p>
            <a:pPr marL="0" indent="0">
              <a:buNone/>
            </a:pPr>
            <a:r>
              <a:rPr lang="pl-PL" b="1" dirty="0"/>
              <a:t>   2) specyfikacji technicznych wykonania i odbioru robót budowlanych,</a:t>
            </a:r>
          </a:p>
          <a:p>
            <a:pPr marL="0" indent="0">
              <a:buNone/>
            </a:pPr>
            <a:r>
              <a:rPr lang="pl-PL" b="1" dirty="0"/>
              <a:t>   3) programu funkcjonalno-użytkowego</a:t>
            </a:r>
          </a:p>
          <a:p>
            <a:pPr marL="0" indent="0">
              <a:buNone/>
            </a:pPr>
            <a:r>
              <a:rPr lang="pl-PL" b="1" dirty="0"/>
              <a:t>   - mając na względzie rodzaj robót budowlanych, a także nazwy i kody Wspólnego Słownika Zamówień.</a:t>
            </a:r>
          </a:p>
          <a:p>
            <a:pPr marL="0" indent="0">
              <a:buNone/>
            </a:pPr>
            <a:endParaRPr lang="pl-PL" dirty="0"/>
          </a:p>
        </p:txBody>
      </p:sp>
    </p:spTree>
    <p:extLst>
      <p:ext uri="{BB962C8B-B14F-4D97-AF65-F5344CB8AC3E}">
        <p14:creationId xmlns:p14="http://schemas.microsoft.com/office/powerpoint/2010/main" val="2075451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normAutofit/>
          </a:bodyPr>
          <a:lstStyle/>
          <a:p>
            <a:pPr algn="ctr"/>
            <a:r>
              <a:rPr lang="pl-PL" b="1" dirty="0"/>
              <a:t>Zastrzeżenie obowiązku osobistego wykonania przez wykonawcę kluczowych zadań</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lstStyle/>
          <a:p>
            <a:pPr marL="0" indent="0">
              <a:buNone/>
            </a:pPr>
            <a:r>
              <a:rPr lang="pl-PL" dirty="0"/>
              <a:t>Art.  121.  [Zastrzeżenie obowiązku osobistego wykonania przez wykonawcę kluczowych zadań]</a:t>
            </a:r>
          </a:p>
          <a:p>
            <a:pPr marL="0" indent="0">
              <a:buNone/>
            </a:pPr>
            <a:r>
              <a:rPr lang="pl-PL" b="1" dirty="0"/>
              <a:t>Zamawiający może zastrzec obowiązek osobistego wykonania przez wykonawcę kluczowych zadań dotyczących:</a:t>
            </a:r>
          </a:p>
          <a:p>
            <a:pPr marL="0" indent="0">
              <a:buNone/>
            </a:pPr>
            <a:r>
              <a:rPr lang="pl-PL" b="1" dirty="0"/>
              <a:t>  1) zamówień na roboty budowlane lub usługi lub</a:t>
            </a:r>
          </a:p>
          <a:p>
            <a:pPr marL="0" indent="0">
              <a:buNone/>
            </a:pPr>
            <a:r>
              <a:rPr lang="pl-PL" b="1" dirty="0"/>
              <a:t>  2) prac związanych z rozmieszczeniem i instalacją, w ramach zamówienia na dostawy.</a:t>
            </a:r>
          </a:p>
          <a:p>
            <a:pPr marL="0" indent="0">
              <a:buNone/>
            </a:pPr>
            <a:endParaRPr lang="pl-PL" dirty="0"/>
          </a:p>
        </p:txBody>
      </p:sp>
    </p:spTree>
    <p:extLst>
      <p:ext uri="{BB962C8B-B14F-4D97-AF65-F5344CB8AC3E}">
        <p14:creationId xmlns:p14="http://schemas.microsoft.com/office/powerpoint/2010/main" val="4040175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Umowa o zamówienie na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lstStyle/>
          <a:p>
            <a:pPr marL="0" indent="0">
              <a:buNone/>
            </a:pPr>
            <a:r>
              <a:rPr lang="pl-PL" dirty="0"/>
              <a:t>Art.  431.  [Obowiązek współdziałania zamawiającego i wykonawcy]</a:t>
            </a:r>
          </a:p>
          <a:p>
            <a:pPr marL="0" indent="0">
              <a:buNone/>
            </a:pPr>
            <a:r>
              <a:rPr lang="pl-PL" b="1" dirty="0"/>
              <a:t>Zamawiający i wykonawca wybrany w postępowaniu o udzielenie zamówienia obowiązani są współdziałać przy wykonaniu umowy w sprawie zamówienia publicznego, zwanej dalej "umową", w celu należytej realizacji zamówienia.</a:t>
            </a:r>
          </a:p>
          <a:p>
            <a:pPr marL="0" indent="0">
              <a:buNone/>
            </a:pPr>
            <a:endParaRPr lang="pl-PL" dirty="0"/>
          </a:p>
        </p:txBody>
      </p:sp>
    </p:spTree>
    <p:extLst>
      <p:ext uri="{BB962C8B-B14F-4D97-AF65-F5344CB8AC3E}">
        <p14:creationId xmlns:p14="http://schemas.microsoft.com/office/powerpoint/2010/main" val="3193421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Umowa o zamówienie na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lstStyle/>
          <a:p>
            <a:pPr marL="0" indent="0">
              <a:buNone/>
            </a:pPr>
            <a:r>
              <a:rPr lang="pl-PL" dirty="0"/>
              <a:t>Art.  432.  [Forma umowy]</a:t>
            </a:r>
          </a:p>
          <a:p>
            <a:pPr marL="0" indent="0">
              <a:buNone/>
            </a:pPr>
            <a:r>
              <a:rPr lang="pl-PL" b="1" dirty="0"/>
              <a:t>Umowa wymaga, pod rygorem nieważności, zachowania formy pisemnej, chyba że przepisy odrębne wymagają formy szczególnej.</a:t>
            </a:r>
          </a:p>
          <a:p>
            <a:pPr marL="0" indent="0">
              <a:buNone/>
            </a:pPr>
            <a:endParaRPr lang="pl-PL" dirty="0"/>
          </a:p>
        </p:txBody>
      </p:sp>
    </p:spTree>
    <p:extLst>
      <p:ext uri="{BB962C8B-B14F-4D97-AF65-F5344CB8AC3E}">
        <p14:creationId xmlns:p14="http://schemas.microsoft.com/office/powerpoint/2010/main" val="70514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Umowa o zamówienie na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92500" lnSpcReduction="10000"/>
          </a:bodyPr>
          <a:lstStyle/>
          <a:p>
            <a:pPr marL="0" indent="0">
              <a:buNone/>
            </a:pPr>
            <a:r>
              <a:rPr lang="pl-PL" dirty="0"/>
              <a:t>Art.  433.  [Zakazane postanowienia umowy]</a:t>
            </a:r>
          </a:p>
          <a:p>
            <a:pPr marL="0" indent="0">
              <a:buNone/>
            </a:pPr>
            <a:r>
              <a:rPr lang="pl-PL" b="1" dirty="0"/>
              <a:t>Projektowane postanowienia umowy nie mogą przewidywać:</a:t>
            </a:r>
          </a:p>
          <a:p>
            <a:pPr marL="0" indent="0">
              <a:buNone/>
            </a:pPr>
            <a:r>
              <a:rPr lang="pl-PL" b="1" dirty="0"/>
              <a:t>1) odpowiedzialności wykonawcy za opóźnienie, chyba że jest to uzasadnione okolicznościami lub zakresem zamówienia;</a:t>
            </a:r>
          </a:p>
          <a:p>
            <a:pPr marL="0" indent="0">
              <a:buNone/>
            </a:pPr>
            <a:r>
              <a:rPr lang="pl-PL" b="1" dirty="0"/>
              <a:t>2) naliczania kar umownych za zachowanie wykonawcy niezwiązane bezpośrednio lub pośrednio z przedmiotem umowy lub jej prawidłowym wykonaniem;</a:t>
            </a:r>
          </a:p>
          <a:p>
            <a:pPr marL="0" indent="0">
              <a:buNone/>
            </a:pPr>
            <a:r>
              <a:rPr lang="pl-PL" b="1" dirty="0"/>
              <a:t>3) odpowiedzialności wykonawcy za okoliczności, za które wyłączną odpowiedzialność ponosi zamawiający;</a:t>
            </a:r>
          </a:p>
          <a:p>
            <a:pPr marL="0" indent="0">
              <a:buNone/>
            </a:pPr>
            <a:r>
              <a:rPr lang="pl-PL" b="1" dirty="0"/>
              <a:t>4) możliwości ograniczenia zakresu zamówienia przez zamawiającego bez wskazania minimalnej wartości lub wielkości świadczenia stron.</a:t>
            </a:r>
          </a:p>
          <a:p>
            <a:pPr marL="0" indent="0">
              <a:buNone/>
            </a:pPr>
            <a:endParaRPr lang="pl-PL" dirty="0"/>
          </a:p>
        </p:txBody>
      </p:sp>
    </p:spTree>
    <p:extLst>
      <p:ext uri="{BB962C8B-B14F-4D97-AF65-F5344CB8AC3E}">
        <p14:creationId xmlns:p14="http://schemas.microsoft.com/office/powerpoint/2010/main" val="532136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Umowa o zamówienie na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92500"/>
          </a:bodyPr>
          <a:lstStyle/>
          <a:p>
            <a:pPr marL="0" indent="0">
              <a:buNone/>
            </a:pPr>
            <a:r>
              <a:rPr lang="pl-PL" dirty="0"/>
              <a:t>Art.  436.  [Elementy umowy]</a:t>
            </a:r>
          </a:p>
          <a:p>
            <a:pPr marL="0" indent="0">
              <a:buNone/>
            </a:pPr>
            <a:r>
              <a:rPr lang="pl-PL" b="1" dirty="0"/>
              <a:t>Umowa zawiera postanowienia określające w szczególności:</a:t>
            </a:r>
          </a:p>
          <a:p>
            <a:pPr marL="0" indent="0">
              <a:buNone/>
            </a:pPr>
            <a:r>
              <a:rPr lang="pl-PL" b="1" dirty="0"/>
              <a:t>1) planowany termin zakończenia usługi, dostawy lub robót budowlanych, oraz, w razie potrzeby, planowane terminy wykonania poszczególnych części usługi, dostawy lub roboty budowlanej, określone w dniach, tygodniach, miesiącach lub latach, chyba że wskazanie daty wykonania umowy jest uzasadnione obiektywną przyczyną;</a:t>
            </a:r>
          </a:p>
          <a:p>
            <a:pPr marL="0" indent="0">
              <a:buNone/>
            </a:pPr>
            <a:r>
              <a:rPr lang="pl-PL" b="1" dirty="0"/>
              <a:t>2) warunki zapłaty wynagrodzenia;</a:t>
            </a:r>
          </a:p>
          <a:p>
            <a:pPr marL="0" indent="0">
              <a:buNone/>
            </a:pPr>
            <a:r>
              <a:rPr lang="pl-PL" b="1" dirty="0"/>
              <a:t>3) łączną maksymalną wysokość kar umownych, których mogą dochodzić strony;</a:t>
            </a:r>
          </a:p>
          <a:p>
            <a:pPr marL="0" indent="0">
              <a:buNone/>
            </a:pPr>
            <a:endParaRPr lang="pl-PL" dirty="0"/>
          </a:p>
        </p:txBody>
      </p:sp>
    </p:spTree>
    <p:extLst>
      <p:ext uri="{BB962C8B-B14F-4D97-AF65-F5344CB8AC3E}">
        <p14:creationId xmlns:p14="http://schemas.microsoft.com/office/powerpoint/2010/main" val="1645178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Umowa o zamówienie na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85000" lnSpcReduction="20000"/>
          </a:bodyPr>
          <a:lstStyle/>
          <a:p>
            <a:pPr marL="0" indent="0">
              <a:buNone/>
            </a:pPr>
            <a:r>
              <a:rPr lang="pl-PL" dirty="0"/>
              <a:t>Art.  437.  [Elementy umowy dotyczącej robót budowlanych]</a:t>
            </a:r>
          </a:p>
          <a:p>
            <a:pPr marL="0" indent="0">
              <a:buNone/>
            </a:pPr>
            <a:r>
              <a:rPr lang="pl-PL" dirty="0"/>
              <a:t>1.  Umowa, której przedmiotem są roboty budowlane, zawiera również postanowienia dotyczące:</a:t>
            </a:r>
          </a:p>
          <a:p>
            <a:pPr marL="0" indent="0">
              <a:buNone/>
            </a:pPr>
            <a:r>
              <a:rPr lang="pl-PL" dirty="0"/>
              <a:t>   1)  obowiązku przedkładania przez wykonawcę zamawiającemu projektu umowy o podwykonawstwo, której przedmiotem są roboty budowlane, a także projektu jej zmiany, oraz poświadczonej za zgodność z oryginałem kopii zawartej umowy o podwykonawstwo, której przedmiotem są roboty budowlane, i jej zmian;</a:t>
            </a:r>
          </a:p>
          <a:p>
            <a:pPr marL="0" indent="0">
              <a:buNone/>
            </a:pPr>
            <a:r>
              <a:rPr lang="pl-PL" dirty="0"/>
              <a:t>   2)  wskazania terminu na zgłoszenie przez zamawiającego zastrzeżeń do projektu umowy o podwykonawstwo, której przedmiotem są roboty budowlane, i do projektu jej zmiany lub sprzeciwu do umowy o podwykonawstwo, której przedmiotem są roboty budowlane, i do jej zmian;</a:t>
            </a:r>
          </a:p>
          <a:p>
            <a:pPr marL="0" indent="0">
              <a:buNone/>
            </a:pPr>
            <a:r>
              <a:rPr lang="pl-PL" dirty="0"/>
              <a:t>   3)  obowiązku przedkładania przez wykonawcę zamawiającemu poświadczonej za zgodność z oryginałem kopii zawartych umów o podwykonawstwo, których przedmiotem są dostawy lub usługi, oraz ich zmian;</a:t>
            </a:r>
          </a:p>
          <a:p>
            <a:pPr marL="0" indent="0">
              <a:buNone/>
            </a:pPr>
            <a:endParaRPr lang="pl-PL" dirty="0"/>
          </a:p>
        </p:txBody>
      </p:sp>
    </p:spTree>
    <p:extLst>
      <p:ext uri="{BB962C8B-B14F-4D97-AF65-F5344CB8AC3E}">
        <p14:creationId xmlns:p14="http://schemas.microsoft.com/office/powerpoint/2010/main" val="3589464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Umowa o zamówienie na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a:xfrm>
            <a:off x="838200" y="1825624"/>
            <a:ext cx="10515600" cy="4871737"/>
          </a:xfrm>
        </p:spPr>
        <p:txBody>
          <a:bodyPr>
            <a:normAutofit fontScale="70000" lnSpcReduction="20000"/>
          </a:bodyPr>
          <a:lstStyle/>
          <a:p>
            <a:pPr marL="0" indent="0">
              <a:buNone/>
            </a:pPr>
            <a:r>
              <a:rPr lang="pl-PL" dirty="0"/>
              <a:t>Art.  437.  [Elementy umowy dotyczącej robót budowlanych] C.D.</a:t>
            </a:r>
          </a:p>
          <a:p>
            <a:pPr marL="0" indent="0">
              <a:buNone/>
            </a:pPr>
            <a:r>
              <a:rPr lang="pl-PL" dirty="0"/>
              <a:t>4)  zasad zapłaty wynagrodzenia wykonawcy, uwarunkowanej przedstawieniem przez niego dowodów potwierdzających zapłatę wymagalnego wynagrodzenia podwykonawcom lub dalszym podwykonawcom;</a:t>
            </a:r>
          </a:p>
          <a:p>
            <a:pPr marL="0" indent="0">
              <a:buNone/>
            </a:pPr>
            <a:r>
              <a:rPr lang="pl-PL" dirty="0"/>
              <a:t>5)  terminu zapłaty wynagrodzenia podwykonawcom lub dalszym podwykonawcom;</a:t>
            </a:r>
          </a:p>
          <a:p>
            <a:pPr marL="0" indent="0">
              <a:buNone/>
            </a:pPr>
            <a:r>
              <a:rPr lang="pl-PL" dirty="0"/>
              <a:t>6)  zasad zawierania umów o podwykonawstwo z dalszymi podwykonawcami;</a:t>
            </a:r>
          </a:p>
          <a:p>
            <a:pPr marL="0" indent="0">
              <a:buNone/>
            </a:pPr>
            <a:r>
              <a:rPr lang="pl-PL" dirty="0"/>
              <a:t>7)  wysokości kar umownych, z tytułu:</a:t>
            </a:r>
          </a:p>
          <a:p>
            <a:pPr marL="0" indent="0">
              <a:buNone/>
            </a:pPr>
            <a:r>
              <a:rPr lang="pl-PL" dirty="0"/>
              <a:t>   a)  braku zapłaty lub nieterminowej zapłaty wynagrodzenia należnego podwykonawcom lub dalszym podwykonawcom,</a:t>
            </a:r>
          </a:p>
          <a:p>
            <a:pPr marL="0" indent="0">
              <a:buNone/>
            </a:pPr>
            <a:r>
              <a:rPr lang="pl-PL" dirty="0"/>
              <a:t>   b)  nieprzedłożenia do zaakceptowania projektu umowy o podwykonawstwo, której przedmiotem są roboty budowlane, lub projektu jej zmiany,</a:t>
            </a:r>
          </a:p>
          <a:p>
            <a:pPr marL="0" indent="0">
              <a:buNone/>
            </a:pPr>
            <a:r>
              <a:rPr lang="pl-PL" dirty="0"/>
              <a:t>   c)  nieprzedłożenia poświadczonej za zgodność z oryginałem kopii umowy o podwykonawstwo lub jej zmiany,</a:t>
            </a:r>
          </a:p>
          <a:p>
            <a:pPr marL="0" indent="0">
              <a:buNone/>
            </a:pPr>
            <a:r>
              <a:rPr lang="pl-PL" dirty="0"/>
              <a:t>d)  braku zmiany umowy o podwykonawstwo w zakresie terminu zapłaty, zgodnie z art. 464 ust. 10.</a:t>
            </a:r>
          </a:p>
          <a:p>
            <a:pPr marL="0" indent="0">
              <a:buNone/>
            </a:pPr>
            <a:r>
              <a:rPr lang="pl-PL" dirty="0"/>
              <a:t>2.  W przypadkach, o których mowa w ust. 1 pkt 1 i 3, przedkładający może poświadczyć za zgodność z oryginałem kopię umowy o podwykonawstwo.</a:t>
            </a:r>
          </a:p>
        </p:txBody>
      </p:sp>
    </p:spTree>
    <p:extLst>
      <p:ext uri="{BB962C8B-B14F-4D97-AF65-F5344CB8AC3E}">
        <p14:creationId xmlns:p14="http://schemas.microsoft.com/office/powerpoint/2010/main" val="2214051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Umowa o zamówienie na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a:xfrm>
            <a:off x="838200" y="1825625"/>
            <a:ext cx="10515600" cy="4667250"/>
          </a:xfrm>
        </p:spPr>
        <p:txBody>
          <a:bodyPr>
            <a:normAutofit fontScale="62500" lnSpcReduction="20000"/>
          </a:bodyPr>
          <a:lstStyle/>
          <a:p>
            <a:pPr marL="0" indent="0">
              <a:buNone/>
            </a:pPr>
            <a:r>
              <a:rPr lang="pl-PL" dirty="0"/>
              <a:t>Art.  439.  [Zasady wprowadzania w umowie na roboty budowlane lub usługi zmian wysokości wynagrodzenia należnego wykonawcy]</a:t>
            </a:r>
          </a:p>
          <a:p>
            <a:pPr marL="0" indent="0">
              <a:buNone/>
            </a:pPr>
            <a:r>
              <a:rPr lang="pl-PL" b="1" dirty="0"/>
              <a:t>1.   Umowa, której przedmiotem są roboty budowlane lub usługi, zawarta na okres dłuższy niż 12 miesięcy, zawiera postanowienia dotyczące zasad wprowadzania zmian wysokości wynagrodzenia należnego wykonawcy, w przypadku zmiany ceny materiałów lub kosztów związanych z realizacją zamówienia.</a:t>
            </a:r>
          </a:p>
          <a:p>
            <a:pPr marL="0" indent="0">
              <a:buNone/>
            </a:pPr>
            <a:r>
              <a:rPr lang="pl-PL" dirty="0"/>
              <a:t>2.   W umowie określa się:</a:t>
            </a:r>
          </a:p>
          <a:p>
            <a:pPr marL="0" indent="0">
              <a:buNone/>
            </a:pPr>
            <a:r>
              <a:rPr lang="pl-PL" dirty="0"/>
              <a:t>1)  poziom zmiany ceny materiałów lub kosztów, o których mowa w ust. 1, uprawniający strony umowy do żądania zmiany wynagrodzenia oraz początkowy termin ustalenia zmiany wynagrodzenia;</a:t>
            </a:r>
          </a:p>
          <a:p>
            <a:pPr marL="0" indent="0">
              <a:buNone/>
            </a:pPr>
            <a:r>
              <a:rPr lang="pl-PL" dirty="0"/>
              <a:t>2)  sposób ustalania zmiany wynagrodzenia:</a:t>
            </a:r>
          </a:p>
          <a:p>
            <a:pPr marL="0" indent="0">
              <a:buNone/>
            </a:pPr>
            <a:r>
              <a:rPr lang="pl-PL" dirty="0"/>
              <a:t>   a)  z użyciem odesłania do wskaźnika zmiany ceny materiałów lub kosztów, w szczególności wskaźnika ogłaszanego w komunikacie Prezesa Głównego Urzędu Statystycznego lub</a:t>
            </a:r>
          </a:p>
          <a:p>
            <a:pPr marL="0" indent="0">
              <a:buNone/>
            </a:pPr>
            <a:r>
              <a:rPr lang="pl-PL" dirty="0"/>
              <a:t>   b)  przez wskazanie innej podstawy, w szczególności wykazu rodzajów materiałów lub kosztów, w przypadku których zmiana ceny uprawnia strony umowy do żądania zmiany wynagrodzenia;</a:t>
            </a:r>
          </a:p>
          <a:p>
            <a:pPr marL="0" indent="0">
              <a:buNone/>
            </a:pPr>
            <a:r>
              <a:rPr lang="pl-PL" dirty="0"/>
              <a:t>3)  sposób określenia wpływu zmiany ceny materiałów lub kosztów na koszt wykonania zamówienia oraz określenie okresów, w których może następować zmiana wynagrodzenia wykonawcy;</a:t>
            </a:r>
          </a:p>
          <a:p>
            <a:pPr marL="0" indent="0">
              <a:buNone/>
            </a:pPr>
            <a:r>
              <a:rPr lang="pl-PL" dirty="0"/>
              <a:t>4)  maksymalną wartość zmiany wynagrodzenia, jaką dopuszcza zamawiający w efekcie zastosowania postanowień o zasadach wprowadzania zmian wysokości wynagrodzenia.</a:t>
            </a:r>
          </a:p>
          <a:p>
            <a:pPr marL="0" indent="0">
              <a:buNone/>
            </a:pPr>
            <a:endParaRPr lang="pl-PL" dirty="0"/>
          </a:p>
        </p:txBody>
      </p:sp>
    </p:spTree>
    <p:extLst>
      <p:ext uri="{BB962C8B-B14F-4D97-AF65-F5344CB8AC3E}">
        <p14:creationId xmlns:p14="http://schemas.microsoft.com/office/powerpoint/2010/main" val="1353497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Umowa o zamówienie na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77500" lnSpcReduction="20000"/>
          </a:bodyPr>
          <a:lstStyle/>
          <a:p>
            <a:pPr marL="0" indent="0">
              <a:buNone/>
            </a:pPr>
            <a:r>
              <a:rPr lang="pl-PL" dirty="0"/>
              <a:t>Art.  439.  [Zasady wprowadzania w umowie na roboty budowlane lub usługi zmian wysokości wynagrodzenia należnego wykonawcy] – C.D.</a:t>
            </a:r>
          </a:p>
          <a:p>
            <a:pPr marL="0" indent="0">
              <a:buNone/>
            </a:pPr>
            <a:r>
              <a:rPr lang="pl-PL" dirty="0"/>
              <a:t>3.   Jeżeli umowa została zawarta po upływie 180 dni od dnia upływu terminu składania ofert, początkowym terminem ustalenia zmiany wynagrodzenia jest dzień otwarcia ofert, chyba że zamawiający określi termin wcześniejszy.</a:t>
            </a:r>
          </a:p>
          <a:p>
            <a:pPr marL="0" indent="0">
              <a:buNone/>
            </a:pPr>
            <a:r>
              <a:rPr lang="pl-PL" b="1" dirty="0"/>
              <a:t>4.  Przez zmianę ceny materiałów lub kosztów rozumie się wzrost odpowiednio cen lub kosztów, jak i ich obniżenie, względem ceny lub kosztu przyjętych w celu ustalenia wynagrodzenia wykonawcy zawartego w ofercie.</a:t>
            </a:r>
          </a:p>
          <a:p>
            <a:pPr marL="0" indent="0">
              <a:buNone/>
            </a:pPr>
            <a:r>
              <a:rPr lang="pl-PL" b="1" dirty="0"/>
              <a:t>5.   Wykonawca, którego wynagrodzenie zostało zmienione zgodnie z ust. 1-3, zobowiązany jest do zmiany wynagrodzenia przysługującego podwykonawcy, z którym zawarł umowę, w zakresie odpowiadającym zmianom cen materiałów lub kosztów dotyczących zobowiązania podwykonawcy, jeżeli łącznie spełnione są następujące warunki:</a:t>
            </a:r>
          </a:p>
          <a:p>
            <a:pPr marL="0" indent="0">
              <a:buNone/>
            </a:pPr>
            <a:r>
              <a:rPr lang="pl-PL" b="1" dirty="0"/>
              <a:t>  1)  przedmiotem umowy są roboty budowlane lub usługi;</a:t>
            </a:r>
          </a:p>
          <a:p>
            <a:pPr marL="0" indent="0">
              <a:buNone/>
            </a:pPr>
            <a:r>
              <a:rPr lang="pl-PL" b="1" dirty="0"/>
              <a:t>  2)  okres obowiązywania umowy przekracza 12 miesięcy.</a:t>
            </a:r>
          </a:p>
          <a:p>
            <a:pPr marL="0" indent="0">
              <a:buNone/>
            </a:pPr>
            <a:endParaRPr lang="pl-PL" dirty="0"/>
          </a:p>
        </p:txBody>
      </p:sp>
    </p:spTree>
    <p:extLst>
      <p:ext uri="{BB962C8B-B14F-4D97-AF65-F5344CB8AC3E}">
        <p14:creationId xmlns:p14="http://schemas.microsoft.com/office/powerpoint/2010/main" val="29874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D0EB20-9B65-467E-B22F-3C0BE14393CA}"/>
              </a:ext>
            </a:extLst>
          </p:cNvPr>
          <p:cNvSpPr>
            <a:spLocks noGrp="1"/>
          </p:cNvSpPr>
          <p:nvPr>
            <p:ph type="title"/>
          </p:nvPr>
        </p:nvSpPr>
        <p:spPr/>
        <p:txBody>
          <a:bodyPr/>
          <a:lstStyle/>
          <a:p>
            <a:pPr algn="ctr"/>
            <a:r>
              <a:rPr lang="pl-PL" b="1" dirty="0"/>
              <a:t>Przedmiot umowy o roboty budowlane w zamówieniach budowlanych</a:t>
            </a:r>
          </a:p>
        </p:txBody>
      </p:sp>
      <p:sp>
        <p:nvSpPr>
          <p:cNvPr id="3" name="Symbol zastępczy zawartości 2">
            <a:extLst>
              <a:ext uri="{FF2B5EF4-FFF2-40B4-BE49-F238E27FC236}">
                <a16:creationId xmlns:a16="http://schemas.microsoft.com/office/drawing/2014/main" id="{750CC7E9-013C-492D-BC32-20435725715C}"/>
              </a:ext>
            </a:extLst>
          </p:cNvPr>
          <p:cNvSpPr>
            <a:spLocks noGrp="1"/>
          </p:cNvSpPr>
          <p:nvPr>
            <p:ph idx="1"/>
          </p:nvPr>
        </p:nvSpPr>
        <p:spPr/>
        <p:txBody>
          <a:bodyPr>
            <a:normAutofit fontScale="62500" lnSpcReduction="20000"/>
          </a:bodyPr>
          <a:lstStyle/>
          <a:p>
            <a:pPr marL="0" indent="0">
              <a:buNone/>
            </a:pPr>
            <a:r>
              <a:rPr lang="pl-PL" dirty="0"/>
              <a:t>obiekcie budowlanym - należy przez to rozumieć wynik całości robót budowlanych w zakresie budownictwa lub inżynierii lądowej i wodnej, który może samoistnie spełniać funkcję gospodarczą lub techniczną;</a:t>
            </a:r>
          </a:p>
          <a:p>
            <a:pPr marL="0" indent="0">
              <a:buNone/>
            </a:pPr>
            <a:r>
              <a:rPr lang="pl-PL" dirty="0"/>
              <a:t>robotach budowlanych</a:t>
            </a:r>
            <a:r>
              <a:rPr lang="pl-PL" b="1" dirty="0"/>
              <a:t> - należy przez to rozumieć wykonanie albo zaprojektowanie i wykonanie robót budowlanych</a:t>
            </a:r>
            <a:r>
              <a:rPr lang="pl-PL" dirty="0"/>
              <a:t>, określonych w załączniku II do dyrektywy 2014/24/UE, w załączniku I do dyrektywy 2014/25/UE oraz objętych działem 45 załącznika I do rozporządzenia (WE) nr 2195/2002 Parlamentu Europejskiego i Rady z dnia 5 listopada 2002 r. w sprawie Wspólnego Słownika Zamówień (CPV) (Dz. Urz. WE L 340 z 16.12.2002, str. 1, z </a:t>
            </a:r>
            <a:r>
              <a:rPr lang="pl-PL" dirty="0" err="1"/>
              <a:t>późn</a:t>
            </a:r>
            <a:r>
              <a:rPr lang="pl-PL" dirty="0"/>
              <a:t>. zm.), zwanego dalej "Wspólnym Słownikiem Zamówień", lub obiektu budowlanego, a także realizację obiektu budowlanego za pomocą dowolnych środków, zgodnie z wymaganiami określonymi przez zamawiającego;</a:t>
            </a:r>
          </a:p>
          <a:p>
            <a:pPr marL="0" indent="0">
              <a:buNone/>
            </a:pPr>
            <a:r>
              <a:rPr lang="pl-PL" dirty="0"/>
              <a:t>umowie o podwykonawstwo - należy przez to rozumieć umowę w formie pisemnej o charakterze odpłatnym, zawartą między wykonawcą a podwykonawcą, a w przypadku zamówienia na roboty budowlane innego niż zamówienie w dziedzinach obronności i bezpieczeństwa, także między podwykonawcą a dalszym podwykonawcą lub między dalszymi podwykonawcami, na mocy której odpowiednio podwykonawca lub dalszy podwykonawca, zobowiązuje się wykonać część zamówienia;</a:t>
            </a:r>
          </a:p>
          <a:p>
            <a:pPr marL="0" indent="0">
              <a:buNone/>
            </a:pPr>
            <a:r>
              <a:rPr lang="pl-PL" dirty="0"/>
              <a:t>zamówieniu - należy przez to rozumieć umowę odpłatną zawieraną między zamawiającym a wykonawcą, której przedmiotem jest nabycie przez zamawiającego od wybranego wykonawcy robót budowlanych, dostaw lub usług;</a:t>
            </a:r>
          </a:p>
          <a:p>
            <a:pPr marL="0" indent="0">
              <a:buNone/>
            </a:pPr>
            <a:endParaRPr lang="pl-PL" dirty="0"/>
          </a:p>
        </p:txBody>
      </p:sp>
    </p:spTree>
    <p:extLst>
      <p:ext uri="{BB962C8B-B14F-4D97-AF65-F5344CB8AC3E}">
        <p14:creationId xmlns:p14="http://schemas.microsoft.com/office/powerpoint/2010/main" val="1421045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Wykonanie zamówienia o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a:xfrm>
            <a:off x="838200" y="1825625"/>
            <a:ext cx="10515600" cy="4351338"/>
          </a:xfrm>
        </p:spPr>
        <p:txBody>
          <a:bodyPr>
            <a:normAutofit fontScale="85000" lnSpcReduction="20000"/>
          </a:bodyPr>
          <a:lstStyle/>
          <a:p>
            <a:pPr marL="0" indent="0">
              <a:buNone/>
            </a:pPr>
            <a:r>
              <a:rPr lang="pl-PL" dirty="0"/>
              <a:t>Art.  447.  [Obowiązek przedstawienia dowodów zapłaty wynagrodzenia podwykonawcom jako warunek wypłaty wynagrodzenia wykonawcy]</a:t>
            </a:r>
          </a:p>
          <a:p>
            <a:pPr marL="0" indent="0">
              <a:buNone/>
            </a:pPr>
            <a:r>
              <a:rPr lang="pl-PL" b="1" dirty="0"/>
              <a:t>1.  W przypadku zamówień na roboty budowlane, których termin wykonywania jest dłuższy niż 12 miesięcy, jeżeli umowa przewiduje zapłatę:</a:t>
            </a:r>
          </a:p>
          <a:p>
            <a:pPr marL="0" indent="0">
              <a:buNone/>
            </a:pPr>
            <a:r>
              <a:rPr lang="pl-PL" b="1" dirty="0"/>
              <a:t>   1)  wynagrodzenia należnego wykonawcy w częściach, warunkiem zapłaty, przez zamawiającego, drugiej i następnych części należnego wynagrodzenia za odebrane roboty budowlane jest przedstawienie dowodów zapłaty wymagalnego wynagrodzenia podwykonawcom i dalszym podwykonawcom, o których mowa w art. 464 ust. 1, biorącym udział w realizacji odebranych robót budowlanych;</a:t>
            </a:r>
          </a:p>
          <a:p>
            <a:pPr marL="0" indent="0">
              <a:buNone/>
            </a:pPr>
            <a:r>
              <a:rPr lang="pl-PL" b="1" dirty="0"/>
              <a:t>   2)  całości wynagrodzenia należnego wykonawcy po wykonaniu całości robót budowlanych, zamawiający jest obowiązany przewidzieć udzielanie zaliczek, przy czym udzielanie kolejnych zaliczek przez zamawiającego wymaga przedstawienia dowodów zapłaty wymagalnego wynagrodzenia podwykonawcom i dalszym podwykonawcom, o których mowa w art. 464 ust. 1, biorącym udział w realizacji części zamówienia, za którą zaliczka została wypłacona.</a:t>
            </a:r>
          </a:p>
          <a:p>
            <a:pPr marL="0" indent="0">
              <a:buNone/>
            </a:pPr>
            <a:endParaRPr lang="pl-PL" dirty="0"/>
          </a:p>
        </p:txBody>
      </p:sp>
    </p:spTree>
    <p:extLst>
      <p:ext uri="{BB962C8B-B14F-4D97-AF65-F5344CB8AC3E}">
        <p14:creationId xmlns:p14="http://schemas.microsoft.com/office/powerpoint/2010/main" val="2910530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Wykonanie zamówienia o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92500" lnSpcReduction="10000"/>
          </a:bodyPr>
          <a:lstStyle/>
          <a:p>
            <a:pPr marL="0" indent="0">
              <a:buNone/>
            </a:pPr>
            <a:r>
              <a:rPr lang="pl-PL" dirty="0"/>
              <a:t>Art.  447.  [Obowiązek przedstawienia dowodów zapłaty wynagrodzenia podwykonawcom jako warunek wypłaty wynagrodzenia wykonawcy] – C.D.</a:t>
            </a:r>
          </a:p>
          <a:p>
            <a:pPr marL="0" indent="0">
              <a:buNone/>
            </a:pPr>
            <a:r>
              <a:rPr lang="pl-PL" dirty="0"/>
              <a:t>2.   W przypadku nieprzedstawienia przez wykonawcę wszystkich dowodów zapłaty, o których mowa w ust. 1, wstrzymuje się odpowiednio:</a:t>
            </a:r>
          </a:p>
          <a:p>
            <a:pPr marL="0" indent="0">
              <a:buNone/>
            </a:pPr>
            <a:r>
              <a:rPr lang="pl-PL" dirty="0"/>
              <a:t>   1)  wypłatę należnego wynagrodzenia za odebrane roboty budowlane,</a:t>
            </a:r>
          </a:p>
          <a:p>
            <a:pPr marL="0" indent="0">
              <a:buNone/>
            </a:pPr>
            <a:r>
              <a:rPr lang="pl-PL" dirty="0"/>
              <a:t>   2)  udzielenie kolejnej zaliczki</a:t>
            </a:r>
          </a:p>
          <a:p>
            <a:pPr marL="0" indent="0">
              <a:buNone/>
            </a:pPr>
            <a:r>
              <a:rPr lang="pl-PL" b="1" dirty="0"/>
              <a:t>   - w części równej sumie kwot wynikających z nieprzedstawionych dowodów zapłaty.</a:t>
            </a:r>
          </a:p>
          <a:p>
            <a:pPr marL="0" indent="0">
              <a:buNone/>
            </a:pPr>
            <a:r>
              <a:rPr lang="pl-PL" b="1" dirty="0"/>
              <a:t>3.   W przypadku, o którym mowa w ust. 1 pkt 1, zamawiający może wskazać w SWZ procentową wartość ostatniej części wynagrodzenia, która nie może wynosić więcej niż 50% wynagrodzenia należnego wykonawcy.</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160962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Zabezpieczenie należytego wykonania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lstStyle/>
          <a:p>
            <a:pPr marL="0" indent="0">
              <a:buNone/>
            </a:pPr>
            <a:r>
              <a:rPr lang="pl-PL" dirty="0"/>
              <a:t>Art.  449.  [Pojęcie i cel zabezpieczenia należytego wykonania umowy]</a:t>
            </a:r>
          </a:p>
          <a:p>
            <a:pPr marL="0" indent="0">
              <a:buNone/>
            </a:pPr>
            <a:r>
              <a:rPr lang="pl-PL" b="1" dirty="0"/>
              <a:t>1.  Ilekroć w niniejszym rozdziale mowa jest o zabezpieczeniu, należy przez to rozumieć zabezpieczenie należytego wykonania umowy.</a:t>
            </a:r>
          </a:p>
          <a:p>
            <a:pPr marL="0" indent="0">
              <a:buNone/>
            </a:pPr>
            <a:r>
              <a:rPr lang="pl-PL" b="1" dirty="0"/>
              <a:t>2.  Zabezpieczenie służy pokryciu roszczeń z tytułu niewykonania lub nienależytego wykonania umowy.</a:t>
            </a:r>
          </a:p>
          <a:p>
            <a:pPr marL="0" indent="0">
              <a:buNone/>
            </a:pPr>
            <a:r>
              <a:rPr lang="pl-PL" b="1" dirty="0"/>
              <a:t>3.  Zabezpieczenie wnosi się przed zawarciem umowy, chyba że ustawa stanowi inaczej lub zamawiający określi inny termin w dokumentach zamówienia.</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973420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Zabezpieczenie należytego wykonania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92500" lnSpcReduction="20000"/>
          </a:bodyPr>
          <a:lstStyle/>
          <a:p>
            <a:pPr marL="0" indent="0">
              <a:buNone/>
            </a:pPr>
            <a:r>
              <a:rPr lang="pl-PL" dirty="0"/>
              <a:t>Art.  450.  [Formy zabezpieczenia należytego wykonania umowy]</a:t>
            </a:r>
          </a:p>
          <a:p>
            <a:pPr marL="0" indent="0">
              <a:buNone/>
            </a:pPr>
            <a:r>
              <a:rPr lang="pl-PL" dirty="0"/>
              <a:t>1.  Zabezpieczenie może być wnoszone, według wyboru wykonawcy, w jednej lub w kilku następujących formach:</a:t>
            </a:r>
          </a:p>
          <a:p>
            <a:pPr marL="0" indent="0">
              <a:buNone/>
            </a:pPr>
            <a:r>
              <a:rPr lang="pl-PL" dirty="0"/>
              <a:t>1)  pieniądzu;</a:t>
            </a:r>
          </a:p>
          <a:p>
            <a:pPr marL="0" indent="0">
              <a:buNone/>
            </a:pPr>
            <a:r>
              <a:rPr lang="pl-PL" dirty="0"/>
              <a:t>2)  poręczeniach bankowych lub poręczeniach spółdzielczej kasy oszczędnościowo-kredytowej, z tym że zobowiązanie kasy jest zawsze zobowiązaniem pieniężnym;</a:t>
            </a:r>
          </a:p>
          <a:p>
            <a:pPr marL="0" indent="0">
              <a:buNone/>
            </a:pPr>
            <a:r>
              <a:rPr lang="pl-PL" dirty="0"/>
              <a:t>3)  gwarancjach bankowych;</a:t>
            </a:r>
          </a:p>
          <a:p>
            <a:pPr marL="0" indent="0">
              <a:buNone/>
            </a:pPr>
            <a:r>
              <a:rPr lang="pl-PL" dirty="0"/>
              <a:t>4)  gwarancjach ubezpieczeniowych;</a:t>
            </a:r>
          </a:p>
          <a:p>
            <a:pPr marL="0" indent="0">
              <a:buNone/>
            </a:pPr>
            <a:r>
              <a:rPr lang="pl-PL" dirty="0"/>
              <a:t>5)  poręczeniach udzielanych przez podmioty, o których mowa w art. 6b ust. 5 pkt 2 ustawy z dnia 9 listopada 2000 r. o utworzeniu Polskiej Agencji Rozwoju Przedsiębiorczości.</a:t>
            </a:r>
          </a:p>
          <a:p>
            <a:pPr marL="0" indent="0">
              <a:buNone/>
            </a:pPr>
            <a:endParaRPr lang="pl-PL" dirty="0"/>
          </a:p>
        </p:txBody>
      </p:sp>
    </p:spTree>
    <p:extLst>
      <p:ext uri="{BB962C8B-B14F-4D97-AF65-F5344CB8AC3E}">
        <p14:creationId xmlns:p14="http://schemas.microsoft.com/office/powerpoint/2010/main" val="3011280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Zabezpieczenie należytego wykonania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a:xfrm>
            <a:off x="838200" y="1825624"/>
            <a:ext cx="10515600" cy="4954117"/>
          </a:xfrm>
        </p:spPr>
        <p:txBody>
          <a:bodyPr>
            <a:normAutofit fontScale="70000" lnSpcReduction="20000"/>
          </a:bodyPr>
          <a:lstStyle/>
          <a:p>
            <a:pPr marL="0" indent="0">
              <a:buNone/>
            </a:pPr>
            <a:r>
              <a:rPr lang="pl-PL" dirty="0"/>
              <a:t>Art.  450.  [Formy zabezpieczenia należytego wykonania umowy]</a:t>
            </a:r>
          </a:p>
          <a:p>
            <a:pPr marL="0" indent="0">
              <a:buNone/>
            </a:pPr>
            <a:r>
              <a:rPr lang="pl-PL" dirty="0"/>
              <a:t>2.  Za zgodą zamawiającego zabezpieczenie może być wnoszone również:</a:t>
            </a:r>
          </a:p>
          <a:p>
            <a:pPr marL="0" indent="0">
              <a:buNone/>
            </a:pPr>
            <a:r>
              <a:rPr lang="pl-PL" dirty="0"/>
              <a:t>   1)  w wekslach z poręczeniem wekslowym banku lub spółdzielczej kasy oszczędnościowo-kredytowej;</a:t>
            </a:r>
          </a:p>
          <a:p>
            <a:pPr marL="0" indent="0">
              <a:buNone/>
            </a:pPr>
            <a:r>
              <a:rPr lang="pl-PL" dirty="0"/>
              <a:t>   2)  przez ustanowienie zastawu na papierach wartościowych emitowanych przez Skarb Państwa lub jednostkę samorządu terytorialnego;</a:t>
            </a:r>
          </a:p>
          <a:p>
            <a:pPr marL="0" indent="0">
              <a:buNone/>
            </a:pPr>
            <a:r>
              <a:rPr lang="pl-PL" dirty="0"/>
              <a:t>   3)  przez ustanowienie zastawu rejestrowego na zasadach określonych w ustawie z dnia 6 grudnia 1996 r. o zastawie rejestrowym i rejestrze zastawów.</a:t>
            </a:r>
          </a:p>
          <a:p>
            <a:pPr marL="0" indent="0">
              <a:buNone/>
            </a:pPr>
            <a:r>
              <a:rPr lang="pl-PL" dirty="0"/>
              <a:t>3.  Zabezpieczenie wnoszone w pieniądzu wykonawca wpłaca przelewem na rachunek bankowy wskazany przez zamawiającego.</a:t>
            </a:r>
          </a:p>
          <a:p>
            <a:pPr marL="0" indent="0">
              <a:buNone/>
            </a:pPr>
            <a:r>
              <a:rPr lang="pl-PL" dirty="0"/>
              <a:t>4.  W przypadku wniesienia wadium w pieniądzu wykonawca może wyrazić zgodę na zaliczenie kwoty wadium na poczet zabezpieczenia.</a:t>
            </a:r>
          </a:p>
          <a:p>
            <a:pPr marL="0" indent="0">
              <a:buNone/>
            </a:pPr>
            <a:r>
              <a:rPr lang="pl-PL" dirty="0"/>
              <a:t>5.  Jeżeli zabezpieczenie wniesiono w pieniądzu, zamawiający przechowuje je na oprocentowanym rachunku bankowym. Zamawiający zwraca zabezpieczenie wniesione w pieniądzu z odsetkami wynikającymi z umowy rachunku bankowego, na którym było ono przechowywane, pomniejszone o koszt prowadzenia tego rachunku oraz prowizji bankowej za przelew pieniędzy na rachunek bankowy wykonawcy.</a:t>
            </a:r>
          </a:p>
          <a:p>
            <a:pPr marL="0" indent="0">
              <a:buNone/>
            </a:pPr>
            <a:endParaRPr lang="pl-PL" dirty="0"/>
          </a:p>
        </p:txBody>
      </p:sp>
    </p:spTree>
    <p:extLst>
      <p:ext uri="{BB962C8B-B14F-4D97-AF65-F5344CB8AC3E}">
        <p14:creationId xmlns:p14="http://schemas.microsoft.com/office/powerpoint/2010/main" val="3488697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Zabezpieczenie należytego wykonania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lstStyle/>
          <a:p>
            <a:pPr marL="0" indent="0">
              <a:buNone/>
            </a:pPr>
            <a:r>
              <a:rPr lang="pl-PL" dirty="0"/>
              <a:t>Art.  451.  [Zmiana formy zabezpieczenia należytego wykonania umowy]</a:t>
            </a:r>
          </a:p>
          <a:p>
            <a:pPr marL="0" indent="0">
              <a:buNone/>
            </a:pPr>
            <a:r>
              <a:rPr lang="pl-PL" dirty="0"/>
              <a:t>1.  W trakcie realizacji umowy wykonawca może dokonać zmiany formy zabezpieczenia na jedną lub kilka form, o których mowa w art. 450 ust. 1.</a:t>
            </a:r>
          </a:p>
          <a:p>
            <a:pPr marL="0" indent="0">
              <a:buNone/>
            </a:pPr>
            <a:r>
              <a:rPr lang="pl-PL" dirty="0"/>
              <a:t>2.  Za zgodą zamawiającego wykonawca może dokonać zmiany formy zabezpieczenia na jedną lub kilka form, o których mowa w art. 450 ust. 2.</a:t>
            </a:r>
          </a:p>
          <a:p>
            <a:pPr marL="0" indent="0">
              <a:buNone/>
            </a:pPr>
            <a:r>
              <a:rPr lang="pl-PL" dirty="0"/>
              <a:t>3.  Zmiana formy zabezpieczenia jest dokonywana z zachowaniem ciągłości zabezpieczenia i bez zmniejszenia jego wysokości.</a:t>
            </a:r>
          </a:p>
          <a:p>
            <a:pPr marL="0" indent="0">
              <a:buNone/>
            </a:pPr>
            <a:endParaRPr lang="pl-PL" dirty="0"/>
          </a:p>
        </p:txBody>
      </p:sp>
    </p:spTree>
    <p:extLst>
      <p:ext uri="{BB962C8B-B14F-4D97-AF65-F5344CB8AC3E}">
        <p14:creationId xmlns:p14="http://schemas.microsoft.com/office/powerpoint/2010/main" val="2390813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Zabezpieczenie należytego wykonania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77500" lnSpcReduction="20000"/>
          </a:bodyPr>
          <a:lstStyle/>
          <a:p>
            <a:pPr marL="0" indent="0">
              <a:buNone/>
            </a:pPr>
            <a:r>
              <a:rPr lang="pl-PL" dirty="0"/>
              <a:t>Art.  452.  [Wysokość zabezpieczenia należytego wykonania umowy]</a:t>
            </a:r>
          </a:p>
          <a:p>
            <a:pPr marL="0" indent="0">
              <a:buNone/>
            </a:pPr>
            <a:r>
              <a:rPr lang="pl-PL" b="1" dirty="0"/>
              <a:t>1.  Wysokość zabezpieczenia ustala się w stosunku procentowym do ceny całkowitej podanej w ofercie albo maksymalnej wartości nominalnej zobowiązania zamawiającego wynikającego z umowy, jeżeli w ofercie podano cenę jednostkową lub ceny jednostkowe.</a:t>
            </a:r>
          </a:p>
          <a:p>
            <a:pPr marL="0" indent="0">
              <a:buNone/>
            </a:pPr>
            <a:r>
              <a:rPr lang="pl-PL" b="1" dirty="0"/>
              <a:t>2.  Zabezpieczenie ustala się w wysokości nieprzekraczającej 5% ceny całkowitej podanej w ofercie albo maksymalnej wartości nominalnej zobowiązania zamawiającego wynikającego z umowy.</a:t>
            </a:r>
          </a:p>
          <a:p>
            <a:pPr marL="0" indent="0">
              <a:buNone/>
            </a:pPr>
            <a:r>
              <a:rPr lang="pl-PL" b="1" dirty="0"/>
              <a:t>3.  Zabezpieczenie można ustalić w wysokości większej niż określona w ust. 2, nie większej jednak niż 10% ceny całkowitej podanej w ofercie albo maksymalnej wartości nominalnej zobowiązania zamawiającego wynikającego z umowy, jeżeli jest to uzasadnione przedmiotem zamówienia lub wystąpieniem ryzyka związanego z realizacją zamówienia, co zamawiający opisał w SWZ lub innych dokumentach zamówienia.</a:t>
            </a:r>
          </a:p>
          <a:p>
            <a:pPr marL="0" indent="0">
              <a:buNone/>
            </a:pPr>
            <a:r>
              <a:rPr lang="pl-PL" b="1" dirty="0"/>
              <a:t>4.  Jeżeli okres realizacji zamówienia jest dłuższy niż rok, zabezpieczenie, za zgodą zamawiającego, może być tworzone przez potrącenia z należności za częściowo wykonane dostawy, usługi lub roboty budowlane.</a:t>
            </a:r>
          </a:p>
          <a:p>
            <a:pPr marL="0" indent="0">
              <a:buNone/>
            </a:pPr>
            <a:endParaRPr lang="pl-PL" dirty="0"/>
          </a:p>
        </p:txBody>
      </p:sp>
    </p:spTree>
    <p:extLst>
      <p:ext uri="{BB962C8B-B14F-4D97-AF65-F5344CB8AC3E}">
        <p14:creationId xmlns:p14="http://schemas.microsoft.com/office/powerpoint/2010/main" val="4239318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Zabezpieczenie należytego wykonania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62500" lnSpcReduction="20000"/>
          </a:bodyPr>
          <a:lstStyle/>
          <a:p>
            <a:pPr marL="0" indent="0">
              <a:buNone/>
            </a:pPr>
            <a:r>
              <a:rPr lang="pl-PL" dirty="0"/>
              <a:t>Art.  452.  [Wysokość zabezpieczenia należytego wykonania umowy]</a:t>
            </a:r>
          </a:p>
          <a:p>
            <a:pPr marL="0" indent="0">
              <a:buNone/>
            </a:pPr>
            <a:r>
              <a:rPr lang="pl-PL" dirty="0"/>
              <a:t>5.  W przypadku, o którym mowa w ust. 4, w dniu zawarcia umowy wykonawca jest obowiązany wnieść co najmniej 30% kwoty zabezpieczenia.</a:t>
            </a:r>
          </a:p>
          <a:p>
            <a:pPr marL="0" indent="0">
              <a:buNone/>
            </a:pPr>
            <a:r>
              <a:rPr lang="pl-PL" dirty="0"/>
              <a:t>6.  Zamawiający wpłaca kwoty potrącane na rachunek bankowy w tym samym dniu, w którym dokonuje zapłaty faktury.</a:t>
            </a:r>
          </a:p>
          <a:p>
            <a:pPr marL="0" indent="0">
              <a:buNone/>
            </a:pPr>
            <a:r>
              <a:rPr lang="pl-PL" dirty="0"/>
              <a:t>7.  W przypadku, o którym mowa w ust. 4, wniesienie pełnej wysokości zabezpieczenia nie może nastąpić później niż do połowy okresu, na który została zawarta umowa.</a:t>
            </a:r>
          </a:p>
          <a:p>
            <a:pPr marL="0" indent="0">
              <a:buNone/>
            </a:pPr>
            <a:r>
              <a:rPr lang="pl-PL" dirty="0"/>
              <a:t>8.  Jeżeli okres, na jaki ma zostać wniesione zabezpieczenie, przekracza 5 lat, zabezpieczenie w pieniądzu wnosi się na cały ten okres, a zabezpieczenie w innej formie wnosi się na okres nie krótszy niż 5 lat, z jednoczesnym zobowiązaniem się wykonawcy do przedłużenia zabezpieczenia lub wniesienia nowego zabezpieczenia na kolejne okresy.</a:t>
            </a:r>
          </a:p>
          <a:p>
            <a:pPr marL="0" indent="0">
              <a:buNone/>
            </a:pPr>
            <a:r>
              <a:rPr lang="pl-PL" dirty="0"/>
              <a:t>9.  W przypadku nieprzedłużenia lub niewniesienia nowego zabezpieczenia najpóźniej na 30 dni przed upływem terminu ważności dotychczasowego zabezpieczenia wniesionego w innej formie niż w pieniądzu, zamawiający zmienia formę na zabezpieczenie w pieniądzu, przez wypłatę kwoty z dotychczasowego zabezpieczenia.</a:t>
            </a:r>
          </a:p>
          <a:p>
            <a:pPr marL="0" indent="0">
              <a:buNone/>
            </a:pPr>
            <a:r>
              <a:rPr lang="pl-PL" dirty="0"/>
              <a:t>10.  Wypłata, o której mowa w ust. 9, następuje nie później niż w ostatnim dniu ważności dotychczasowego zabezpieczenia.</a:t>
            </a:r>
          </a:p>
          <a:p>
            <a:pPr marL="0" indent="0">
              <a:buNone/>
            </a:pPr>
            <a:endParaRPr lang="pl-PL" dirty="0"/>
          </a:p>
        </p:txBody>
      </p:sp>
    </p:spTree>
    <p:extLst>
      <p:ext uri="{BB962C8B-B14F-4D97-AF65-F5344CB8AC3E}">
        <p14:creationId xmlns:p14="http://schemas.microsoft.com/office/powerpoint/2010/main" val="4157995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Zabezpieczenie należytego wykonania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92500"/>
          </a:bodyPr>
          <a:lstStyle/>
          <a:p>
            <a:pPr marL="0" indent="0">
              <a:buNone/>
            </a:pPr>
            <a:r>
              <a:rPr lang="pl-PL" dirty="0"/>
              <a:t>Art.  453.  [Zwrot zabezpieczenia należytego wykonania umowy]</a:t>
            </a:r>
          </a:p>
          <a:p>
            <a:pPr marL="0" indent="0">
              <a:buNone/>
            </a:pPr>
            <a:r>
              <a:rPr lang="pl-PL" dirty="0"/>
              <a:t>1.  Zamawiający zwraca zabezpieczenie w terminie 30 dni od dnia wykonania zamówienia i uznania przez zamawiającego za należycie wykonane.</a:t>
            </a:r>
          </a:p>
          <a:p>
            <a:pPr marL="0" indent="0">
              <a:buNone/>
            </a:pPr>
            <a:r>
              <a:rPr lang="pl-PL" dirty="0"/>
              <a:t>2.  Zamawiający może pozostawić na zabezpieczenie roszczeń z tytułu rękojmi za wady lub gwarancji kwotę nie przekraczającą 30% zabezpieczenia.</a:t>
            </a:r>
          </a:p>
          <a:p>
            <a:pPr marL="0" indent="0">
              <a:buNone/>
            </a:pPr>
            <a:r>
              <a:rPr lang="pl-PL" dirty="0"/>
              <a:t>3.  Kwota, o której mowa w ust. 2, jest zwracana nie później niż w 15. dniu po upływie okresu rękojmi za wady lub gwarancji.</a:t>
            </a:r>
          </a:p>
          <a:p>
            <a:pPr marL="0" indent="0">
              <a:buNone/>
            </a:pPr>
            <a:r>
              <a:rPr lang="pl-PL" dirty="0"/>
              <a:t>4.  Zamawiający może dokonać częściowego zwrotu zabezpieczenia po wykonaniu części zamówienia, jeżeli przewidział taką możliwość w dokumentach zamówienia.</a:t>
            </a:r>
          </a:p>
          <a:p>
            <a:pPr marL="0" indent="0">
              <a:buNone/>
            </a:pPr>
            <a:endParaRPr lang="pl-PL" dirty="0"/>
          </a:p>
        </p:txBody>
      </p:sp>
    </p:spTree>
    <p:extLst>
      <p:ext uri="{BB962C8B-B14F-4D97-AF65-F5344CB8AC3E}">
        <p14:creationId xmlns:p14="http://schemas.microsoft.com/office/powerpoint/2010/main" val="1643206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Zmiana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77500" lnSpcReduction="20000"/>
          </a:bodyPr>
          <a:lstStyle/>
          <a:p>
            <a:pPr marL="0" indent="0">
              <a:buNone/>
            </a:pPr>
            <a:r>
              <a:rPr lang="pl-PL" dirty="0"/>
              <a:t>Art.  454.  [Istotna zmiana umowy]</a:t>
            </a:r>
          </a:p>
          <a:p>
            <a:pPr marL="0" indent="0">
              <a:buNone/>
            </a:pPr>
            <a:r>
              <a:rPr lang="pl-PL" dirty="0"/>
              <a:t>1.  Istotna zmiana zawartej umowy wymaga przeprowadzenia nowego postępowania o udzielenie zamówienia.</a:t>
            </a:r>
          </a:p>
          <a:p>
            <a:pPr marL="0" indent="0">
              <a:buNone/>
            </a:pPr>
            <a:r>
              <a:rPr lang="pl-PL" dirty="0"/>
              <a:t>2.  Zmiana umowy jest istotna, jeżeli powoduje, że charakter umowy zmienia się w sposób istotny w stosunku do pierwotnej umowy, w szczególności jeżeli zmiana:</a:t>
            </a:r>
          </a:p>
          <a:p>
            <a:pPr marL="0" indent="0">
              <a:buNone/>
            </a:pPr>
            <a:r>
              <a:rPr lang="pl-PL" dirty="0"/>
              <a:t>   1) wprowadza warunki, które gdyby zostały zastosowane w postępowaniu o udzielenie zamówienia, to wzięliby w nim udział lub mogliby wziąć udział inni wykonawcy lub przyjęte zostałyby oferty innej treści;</a:t>
            </a:r>
          </a:p>
          <a:p>
            <a:pPr marL="0" indent="0">
              <a:buNone/>
            </a:pPr>
            <a:r>
              <a:rPr lang="pl-PL" dirty="0"/>
              <a:t>   2) narusza równowagę ekonomiczną stron umowy na korzyść wykonawcy, w sposób nieprzewidziany w pierwotnej umowie;</a:t>
            </a:r>
          </a:p>
          <a:p>
            <a:pPr marL="0" indent="0">
              <a:buNone/>
            </a:pPr>
            <a:r>
              <a:rPr lang="pl-PL" dirty="0"/>
              <a:t>   3) w sposób znaczny rozszerza albo zmniejsza zakres świadczeń i zobowiązań wynikający z umowy;</a:t>
            </a:r>
          </a:p>
          <a:p>
            <a:pPr marL="0" indent="0">
              <a:buNone/>
            </a:pPr>
            <a:r>
              <a:rPr lang="pl-PL" dirty="0"/>
              <a:t>   4) polega na zastąpieniu wykonawcy, któremu zamawiający udzielił zamówienia, nowym wykonawcą w przypadkach innych, niż wskazane w art. 455 ust. 1 pkt 2.</a:t>
            </a:r>
          </a:p>
          <a:p>
            <a:pPr marL="0" indent="0">
              <a:buNone/>
            </a:pPr>
            <a:endParaRPr lang="pl-PL" dirty="0"/>
          </a:p>
        </p:txBody>
      </p:sp>
    </p:spTree>
    <p:extLst>
      <p:ext uri="{BB962C8B-B14F-4D97-AF65-F5344CB8AC3E}">
        <p14:creationId xmlns:p14="http://schemas.microsoft.com/office/powerpoint/2010/main" val="3722435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D0EB20-9B65-467E-B22F-3C0BE14393CA}"/>
              </a:ext>
            </a:extLst>
          </p:cNvPr>
          <p:cNvSpPr>
            <a:spLocks noGrp="1"/>
          </p:cNvSpPr>
          <p:nvPr>
            <p:ph type="title"/>
          </p:nvPr>
        </p:nvSpPr>
        <p:spPr/>
        <p:txBody>
          <a:bodyPr/>
          <a:lstStyle/>
          <a:p>
            <a:pPr algn="ctr"/>
            <a:r>
              <a:rPr lang="pl-PL" b="1" dirty="0"/>
              <a:t>Podmioty umowy o roboty budowlane w zamówieniach budowlanych</a:t>
            </a:r>
          </a:p>
        </p:txBody>
      </p:sp>
      <p:sp>
        <p:nvSpPr>
          <p:cNvPr id="3" name="Symbol zastępczy zawartości 2">
            <a:extLst>
              <a:ext uri="{FF2B5EF4-FFF2-40B4-BE49-F238E27FC236}">
                <a16:creationId xmlns:a16="http://schemas.microsoft.com/office/drawing/2014/main" id="{750CC7E9-013C-492D-BC32-20435725715C}"/>
              </a:ext>
            </a:extLst>
          </p:cNvPr>
          <p:cNvSpPr>
            <a:spLocks noGrp="1"/>
          </p:cNvSpPr>
          <p:nvPr>
            <p:ph idx="1"/>
          </p:nvPr>
        </p:nvSpPr>
        <p:spPr/>
        <p:txBody>
          <a:bodyPr>
            <a:normAutofit/>
          </a:bodyPr>
          <a:lstStyle/>
          <a:p>
            <a:pPr marL="0" indent="0">
              <a:buNone/>
            </a:pPr>
            <a:r>
              <a:rPr lang="pl-PL" dirty="0"/>
              <a:t>wykonawcy - należy przez to rozumieć osobę fizyczną, osobę prawną albo jednostkę organizacyjną nieposiadającą osobowości prawnej, która oferuje na rynku wykonanie robót budowlanych lub obiektu budowlanego, dostawę produktów lub świadczenie usług lub ubiega się o udzielenie zamówienia, złożyła ofertę lub zawarła umowę w sprawie zamówienia publicznego;</a:t>
            </a:r>
          </a:p>
          <a:p>
            <a:pPr marL="0" indent="0">
              <a:buNone/>
            </a:pPr>
            <a:r>
              <a:rPr lang="pl-PL" dirty="0"/>
              <a:t>zamawiającym - należy przez to rozumieć osobę fizyczną, osobę prawną albo jednostkę organizacyjną nieposiadającą osobowości prawnej, obowiązaną na podstawie ustawy do jej stosowania;</a:t>
            </a:r>
          </a:p>
          <a:p>
            <a:pPr marL="0" indent="0">
              <a:buNone/>
            </a:pPr>
            <a:endParaRPr lang="pl-PL" dirty="0"/>
          </a:p>
        </p:txBody>
      </p:sp>
    </p:spTree>
    <p:extLst>
      <p:ext uri="{BB962C8B-B14F-4D97-AF65-F5344CB8AC3E}">
        <p14:creationId xmlns:p14="http://schemas.microsoft.com/office/powerpoint/2010/main" val="5873527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Zmiana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77500" lnSpcReduction="20000"/>
          </a:bodyPr>
          <a:lstStyle/>
          <a:p>
            <a:pPr marL="0" indent="0">
              <a:buNone/>
            </a:pPr>
            <a:r>
              <a:rPr lang="pl-PL" dirty="0"/>
              <a:t>Art.  454.  [Istotna zmiana umowy]</a:t>
            </a:r>
          </a:p>
          <a:p>
            <a:pPr marL="0" indent="0">
              <a:buNone/>
            </a:pPr>
            <a:r>
              <a:rPr lang="pl-PL" dirty="0"/>
              <a:t>1.  Istotna zmiana zawartej umowy wymaga przeprowadzenia nowego postępowania o udzielenie zamówienia.</a:t>
            </a:r>
          </a:p>
          <a:p>
            <a:pPr marL="0" indent="0">
              <a:buNone/>
            </a:pPr>
            <a:r>
              <a:rPr lang="pl-PL" dirty="0"/>
              <a:t>2.  Zmiana umowy jest istotna, jeżeli powoduje, że charakter umowy zmienia się w sposób istotny w stosunku do pierwotnej umowy, w szczególności jeżeli zmiana:</a:t>
            </a:r>
          </a:p>
          <a:p>
            <a:pPr marL="0" indent="0">
              <a:buNone/>
            </a:pPr>
            <a:r>
              <a:rPr lang="pl-PL" dirty="0"/>
              <a:t>   1) wprowadza warunki, które gdyby zostały zastosowane w postępowaniu o udzielenie zamówienia, to wzięliby w nim udział lub mogliby wziąć udział inni wykonawcy lub przyjęte zostałyby oferty innej treści;</a:t>
            </a:r>
          </a:p>
          <a:p>
            <a:pPr marL="0" indent="0">
              <a:buNone/>
            </a:pPr>
            <a:r>
              <a:rPr lang="pl-PL" dirty="0"/>
              <a:t>   2) narusza równowagę ekonomiczną stron umowy na korzyść wykonawcy, w sposób nieprzewidziany w pierwotnej umowie;</a:t>
            </a:r>
          </a:p>
          <a:p>
            <a:pPr marL="0" indent="0">
              <a:buNone/>
            </a:pPr>
            <a:r>
              <a:rPr lang="pl-PL" dirty="0"/>
              <a:t>   3) w sposób znaczny rozszerza albo zmniejsza zakres świadczeń i zobowiązań wynikający z umowy;</a:t>
            </a:r>
          </a:p>
          <a:p>
            <a:pPr marL="0" indent="0">
              <a:buNone/>
            </a:pPr>
            <a:r>
              <a:rPr lang="pl-PL" dirty="0"/>
              <a:t>   4) polega na zastąpieniu wykonawcy, któremu zamawiający udzielił zamówienia, nowym wykonawcą w przypadkach innych, niż wskazane w art. 455 ust. 1 pkt 2.</a:t>
            </a:r>
          </a:p>
          <a:p>
            <a:pPr marL="0" indent="0">
              <a:buNone/>
            </a:pPr>
            <a:endParaRPr lang="pl-PL" dirty="0"/>
          </a:p>
        </p:txBody>
      </p:sp>
    </p:spTree>
    <p:extLst>
      <p:ext uri="{BB962C8B-B14F-4D97-AF65-F5344CB8AC3E}">
        <p14:creationId xmlns:p14="http://schemas.microsoft.com/office/powerpoint/2010/main" val="3612166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Zmiana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a:xfrm>
            <a:off x="945292" y="1924478"/>
            <a:ext cx="10515600" cy="4933521"/>
          </a:xfrm>
        </p:spPr>
        <p:txBody>
          <a:bodyPr>
            <a:normAutofit fontScale="62500" lnSpcReduction="20000"/>
          </a:bodyPr>
          <a:lstStyle/>
          <a:p>
            <a:pPr marL="0" indent="0">
              <a:buNone/>
            </a:pPr>
            <a:r>
              <a:rPr lang="pl-PL" dirty="0"/>
              <a:t>Art.  455.  [Zmiana umowy bez przeprowadzenia nowego postępowania o udzielenie zamówienia]</a:t>
            </a:r>
          </a:p>
          <a:p>
            <a:pPr marL="0" indent="0">
              <a:buNone/>
            </a:pPr>
            <a:r>
              <a:rPr lang="pl-PL" dirty="0"/>
              <a:t>1.  Dopuszczalna jest zmiana umowy bez przeprowadzenia nowego postępowania o udzielenie zamówienia:</a:t>
            </a:r>
          </a:p>
          <a:p>
            <a:pPr marL="0" indent="0">
              <a:buNone/>
            </a:pPr>
            <a:r>
              <a:rPr lang="pl-PL" dirty="0"/>
              <a:t>1) niezależnie od wartości tej zmiany, o ile została przewidziana w ogłoszeniu o zamówieniu lub dokumentach zamówienia, w postaci jasnych, precyzyjnych i jednoznacznych postanowień umownych, które mogą obejmować postanowienia dotyczące zasad wprowadzania zmian wysokości ceny, jeżeli spełniają one łącznie następujące warunki:</a:t>
            </a:r>
          </a:p>
          <a:p>
            <a:pPr marL="0" indent="0">
              <a:buNone/>
            </a:pPr>
            <a:r>
              <a:rPr lang="pl-PL" dirty="0"/>
              <a:t>   a) określają rodzaj i zakres zmian,</a:t>
            </a:r>
          </a:p>
          <a:p>
            <a:pPr marL="0" indent="0">
              <a:buNone/>
            </a:pPr>
            <a:r>
              <a:rPr lang="pl-PL" dirty="0"/>
              <a:t>   b) określają warunki wprowadzenia zmian,</a:t>
            </a:r>
          </a:p>
          <a:p>
            <a:pPr marL="0" indent="0">
              <a:buNone/>
            </a:pPr>
            <a:r>
              <a:rPr lang="pl-PL" dirty="0"/>
              <a:t>   c) nie przewidują takich zmian, które modyfikowałyby ogólny charakter umowy;</a:t>
            </a:r>
          </a:p>
          <a:p>
            <a:pPr marL="0" indent="0">
              <a:buNone/>
            </a:pPr>
            <a:r>
              <a:rPr lang="pl-PL" dirty="0"/>
              <a:t>2) gdy nowy wykonawca ma zastąpić dotychczasowego wykonawcę:</a:t>
            </a:r>
          </a:p>
          <a:p>
            <a:pPr marL="0" indent="0">
              <a:buNone/>
            </a:pPr>
            <a:r>
              <a:rPr lang="pl-PL" dirty="0"/>
              <a:t>   a) jeżeli taka możliwość została przewidziana w postanowieniach umownych, o których mowa w pkt 1, lub</a:t>
            </a:r>
          </a:p>
          <a:p>
            <a:pPr marL="0" indent="0">
              <a:buNone/>
            </a:pPr>
            <a:r>
              <a:rPr lang="pl-PL" dirty="0"/>
              <a:t>   b) w wyniku sukcesji, wstępując w prawa i obowiązki wykonawcy, w następstwie przejęcia, połączenia, podziału, przekształcenia, upadłości, restrukturyzacji, dziedziczenia lub nabycia dotychczasowego wykonawcy lub jego przedsiębiorstwa, o ile nowy wykonawca spełnia warunki udziału w postępowaniu, nie zachodzą wobec niego podstawy wykluczenia oraz nie pociąga to za sobą innych istotnych zmian umowy, a także nie ma na celu uniknięcia stosowania przepisów ustawy, lub</a:t>
            </a:r>
          </a:p>
          <a:p>
            <a:pPr marL="0" indent="0">
              <a:buNone/>
            </a:pPr>
            <a:r>
              <a:rPr lang="pl-PL" dirty="0"/>
              <a:t>   c) w wyniku przejęcia przez zamawiającego zobowiązań wykonawcy względem jego podwykonawców, w przypadku, o którym mowa w art. 465 ust. 1;</a:t>
            </a:r>
          </a:p>
          <a:p>
            <a:pPr marL="0" indent="0">
              <a:buNone/>
            </a:pPr>
            <a:endParaRPr lang="pl-PL" dirty="0"/>
          </a:p>
        </p:txBody>
      </p:sp>
    </p:spTree>
    <p:extLst>
      <p:ext uri="{BB962C8B-B14F-4D97-AF65-F5344CB8AC3E}">
        <p14:creationId xmlns:p14="http://schemas.microsoft.com/office/powerpoint/2010/main" val="296429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Zmiana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a:xfrm>
            <a:off x="945292" y="1924479"/>
            <a:ext cx="10515600" cy="4739932"/>
          </a:xfrm>
        </p:spPr>
        <p:txBody>
          <a:bodyPr>
            <a:normAutofit fontScale="70000" lnSpcReduction="20000"/>
          </a:bodyPr>
          <a:lstStyle/>
          <a:p>
            <a:pPr marL="0" indent="0">
              <a:buNone/>
            </a:pPr>
            <a:r>
              <a:rPr lang="pl-PL" dirty="0"/>
              <a:t>Art.  455.  [Zmiana umowy bez przeprowadzenia nowego postępowania o udzielenie zamówienia] – C.D.</a:t>
            </a:r>
          </a:p>
          <a:p>
            <a:pPr marL="0" indent="0">
              <a:buNone/>
            </a:pPr>
            <a:r>
              <a:rPr lang="pl-PL" dirty="0"/>
              <a:t>3) jeżeli dotyczy realizacji, przez dotychczasowego wykonawcę, dodatkowych dostaw, usług lub robót budowlanych, a w przypadku zamówień w dziedzinach obronności i bezpieczeństwa - usług lub robót budowlanych, których nie uwzględniono w zamówieniu podstawowym, o ile stały się one niezbędne i zostały spełnione łącznie następujące warunki:</a:t>
            </a:r>
          </a:p>
          <a:p>
            <a:pPr marL="0" indent="0">
              <a:buNone/>
            </a:pPr>
            <a:r>
              <a:rPr lang="pl-PL" dirty="0"/>
              <a:t>   a) zmiana wykonawcy nie może zostać dokonana z powodów ekonomicznych lub technicznych, w szczególności dotyczących zamienności lub interoperacyjności wyposażenia, usług lub instalacji zamówionych w ramach zamówienia podstawowego,</a:t>
            </a:r>
          </a:p>
          <a:p>
            <a:pPr marL="0" indent="0">
              <a:buNone/>
            </a:pPr>
            <a:r>
              <a:rPr lang="pl-PL" dirty="0"/>
              <a:t>   b) zmiana wykonawcy spowodowałaby istotną niedogodność lub znaczne zwiększenie kosztów dla zamawiającego,</a:t>
            </a:r>
          </a:p>
          <a:p>
            <a:pPr marL="0" indent="0">
              <a:buNone/>
            </a:pPr>
            <a:r>
              <a:rPr lang="pl-PL" dirty="0"/>
              <a:t>   c) wzrost ceny spowodowany każdą kolejną zmianą nie przekracza 50% wartości pierwotnej umowy, a w przypadku zamówień w dziedzinach obronności i bezpieczeństwa łączna wartość zmian nie przekracza 50% wartości pierwotnej umowy, z wyjątkiem należycie uzasadnionych przypadków;</a:t>
            </a:r>
          </a:p>
          <a:p>
            <a:pPr marL="0" indent="0">
              <a:buNone/>
            </a:pPr>
            <a:r>
              <a:rPr lang="pl-PL" dirty="0"/>
              <a:t>4) jeżeli konieczność zmiany umowy spowodowana jest okolicznościami, których zamawiający, działając z należytą starannością, nie mógł przewidzieć, o ile zmiana nie modyfikuje ogólnego charakteru umowy a wzrost ceny spowodowany każdą kolejną zmianą nie przekracza 50% wartości pierwotnej umowy.</a:t>
            </a:r>
          </a:p>
          <a:p>
            <a:pPr marL="0" indent="0">
              <a:buNone/>
            </a:pPr>
            <a:endParaRPr lang="pl-PL" dirty="0"/>
          </a:p>
        </p:txBody>
      </p:sp>
    </p:spTree>
    <p:extLst>
      <p:ext uri="{BB962C8B-B14F-4D97-AF65-F5344CB8AC3E}">
        <p14:creationId xmlns:p14="http://schemas.microsoft.com/office/powerpoint/2010/main" val="310412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Zmiana umowy</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a:xfrm>
            <a:off x="945292" y="1924479"/>
            <a:ext cx="10515600" cy="4568396"/>
          </a:xfrm>
        </p:spPr>
        <p:txBody>
          <a:bodyPr>
            <a:normAutofit fontScale="77500" lnSpcReduction="20000"/>
          </a:bodyPr>
          <a:lstStyle/>
          <a:p>
            <a:pPr marL="0" indent="0">
              <a:buNone/>
            </a:pPr>
            <a:r>
              <a:rPr lang="pl-PL" dirty="0"/>
              <a:t>Art.  455.  [Zmiana umowy bez przeprowadzenia nowego postępowania o udzielenie zamówienia] – C.D.</a:t>
            </a:r>
          </a:p>
          <a:p>
            <a:pPr marL="0" indent="0">
              <a:buNone/>
            </a:pPr>
            <a:r>
              <a:rPr lang="pl-PL" dirty="0"/>
              <a:t>2.  Dopuszczalne są również zmiany umowy bez przeprowadzenia nowego postępowania o udzielenie zamówienia, których łączna wartość jest mniejsza niż progi unijne oraz jest niższa niż 10% wartości pierwotnej umowy, w przypadku zamówień na usługi lub dostawy, albo 15%, w przypadku zamówień na roboty budowlane, a zmiany te nie powodują zmiany ogólnego charakteru umowy.</a:t>
            </a:r>
          </a:p>
          <a:p>
            <a:pPr marL="0" indent="0">
              <a:buNone/>
            </a:pPr>
            <a:r>
              <a:rPr lang="pl-PL" dirty="0"/>
              <a:t>3.  W przypadkach, o których mowa w ust. 1 pkt 3 i 4, zamawiający:</a:t>
            </a:r>
          </a:p>
          <a:p>
            <a:pPr marL="0" indent="0">
              <a:buNone/>
            </a:pPr>
            <a:r>
              <a:rPr lang="pl-PL" dirty="0"/>
              <a:t>   1) nie może wprowadzać kolejnych zmian umowy w celu uniknięcia stosowania przepisów ustawy;</a:t>
            </a:r>
          </a:p>
          <a:p>
            <a:pPr marL="0" indent="0">
              <a:buNone/>
            </a:pPr>
            <a:r>
              <a:rPr lang="pl-PL" dirty="0"/>
              <a:t>   2) po dokonaniu zmiany umowy zamieszcza ogłoszenie o zmianie umowy w Biuletynie Zamówień Publicznych lub przekazuje Urzędowi Publikacji Unii Europejskiej.</a:t>
            </a:r>
          </a:p>
          <a:p>
            <a:pPr marL="0" indent="0">
              <a:buNone/>
            </a:pPr>
            <a:r>
              <a:rPr lang="pl-PL" dirty="0"/>
              <a:t>4.  Jeżeli umowa zawiera postanowienia dotyczące zasad wprowadzania zmian wysokości cen, dopuszczalną wartość zmiany ceny, o której mowa w ust. 1 pkt 3 lit. c i pkt 4, lub dopuszczalną wartość zmiany umowy, o której mowa w ust. 2, ustala się w oparciu o zmienioną cenę.</a:t>
            </a:r>
          </a:p>
          <a:p>
            <a:pPr marL="0" indent="0">
              <a:buNone/>
            </a:pPr>
            <a:endParaRPr lang="pl-PL" dirty="0"/>
          </a:p>
        </p:txBody>
      </p:sp>
    </p:spTree>
    <p:extLst>
      <p:ext uri="{BB962C8B-B14F-4D97-AF65-F5344CB8AC3E}">
        <p14:creationId xmlns:p14="http://schemas.microsoft.com/office/powerpoint/2010/main" val="3616083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a:xfrm>
            <a:off x="838200" y="1825625"/>
            <a:ext cx="10515600" cy="4351338"/>
          </a:xfrm>
        </p:spPr>
        <p:txBody>
          <a:bodyPr>
            <a:normAutofit fontScale="85000" lnSpcReduction="20000"/>
          </a:bodyPr>
          <a:lstStyle/>
          <a:p>
            <a:pPr marL="0" indent="0">
              <a:buNone/>
            </a:pPr>
            <a:r>
              <a:rPr lang="pl-PL" dirty="0"/>
              <a:t>Art.  462.  [Powierzenie wykonania części zamówienia podwykonawcy]</a:t>
            </a:r>
          </a:p>
          <a:p>
            <a:pPr marL="0" indent="0">
              <a:buNone/>
            </a:pPr>
            <a:r>
              <a:rPr lang="pl-PL" b="1" dirty="0"/>
              <a:t>1.  Wykonawca może powierzyć wykonanie części zamówienia podwykonawcy.</a:t>
            </a:r>
          </a:p>
          <a:p>
            <a:pPr marL="0" indent="0">
              <a:buNone/>
            </a:pPr>
            <a:r>
              <a:rPr lang="pl-PL" b="1" dirty="0"/>
              <a:t>2.  Zamawiający może żądać wskazania przez wykonawcę, w ofercie, części zamówienia, których wykonanie zamierza powierzyć podwykonawcom, oraz podania nazw ewentualnych podwykonawców, jeżeli są już znani.</a:t>
            </a:r>
          </a:p>
          <a:p>
            <a:pPr marL="0" indent="0">
              <a:buNone/>
            </a:pPr>
            <a:r>
              <a:rPr lang="pl-PL" dirty="0"/>
              <a:t>3.  W przypadku zamówień na roboty budowlane oraz usługi, które mają być wykonane w miejscu podlegającym bezpośredniemu nadzorowi zamawiającego, zamawiający żąda, aby przed przystąpieniem do wykonania zamówienia wykonawca podał nazwy, dane kontaktowe oraz przedstawicieli, podwykonawców zaangażowanych w takie roboty budowlane lub usługi, jeżeli są już znani. Wykonawca zawiadamia zamawiającego o wszelkich zmianach w odniesieniu do informacji, o których mowa w zdaniu pierwszym, w trakcie realizacji zamówienia, a także przekazuje wymagane informacje na temat nowych podwykonawców, którym w późniejszym okresie zamierza powierzyć realizację robót budowlanych lub usług.</a:t>
            </a:r>
          </a:p>
          <a:p>
            <a:pPr marL="0" indent="0">
              <a:buNone/>
            </a:pPr>
            <a:endParaRPr lang="pl-PL" dirty="0"/>
          </a:p>
        </p:txBody>
      </p:sp>
    </p:spTree>
    <p:extLst>
      <p:ext uri="{BB962C8B-B14F-4D97-AF65-F5344CB8AC3E}">
        <p14:creationId xmlns:p14="http://schemas.microsoft.com/office/powerpoint/2010/main" val="2381849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p:txBody>
          <a:bodyPr>
            <a:normAutofit/>
          </a:bodyPr>
          <a:lstStyle/>
          <a:p>
            <a:pPr marL="0" indent="0">
              <a:buNone/>
            </a:pPr>
            <a:r>
              <a:rPr lang="pl-PL" dirty="0"/>
              <a:t>Art.  462.  [Powierzenie wykonania części zamówienia podwykonawcy] – C.D.</a:t>
            </a:r>
          </a:p>
          <a:p>
            <a:pPr marL="0" indent="0">
              <a:buNone/>
            </a:pPr>
            <a:r>
              <a:rPr lang="pl-PL" dirty="0"/>
              <a:t>4.  Zamawiający może żądać informacji, o których mowa w ust. 3:</a:t>
            </a:r>
          </a:p>
          <a:p>
            <a:pPr marL="0" indent="0">
              <a:buNone/>
            </a:pPr>
            <a:r>
              <a:rPr lang="pl-PL" dirty="0"/>
              <a:t>1)  w przypadku zamówień na dostawy oraz zamówień na usługi inne niż dotyczące usług, które mają być wykonane w miejscu podlegającym bezpośredniemu nadzorowi zamawiającego lub</a:t>
            </a:r>
          </a:p>
          <a:p>
            <a:pPr marL="0" indent="0">
              <a:buNone/>
            </a:pPr>
            <a:r>
              <a:rPr lang="pl-PL" dirty="0"/>
              <a:t>2)  dotyczących dalszych podwykonawców, lub</a:t>
            </a:r>
          </a:p>
          <a:p>
            <a:pPr marL="0" indent="0">
              <a:buNone/>
            </a:pPr>
            <a:r>
              <a:rPr lang="pl-PL" dirty="0"/>
              <a:t>3)  dotyczących dostawców uczestniczących w wykonaniu zamówienia na roboty budowlane lub usługi.</a:t>
            </a:r>
          </a:p>
          <a:p>
            <a:pPr marL="0" indent="0">
              <a:buNone/>
            </a:pPr>
            <a:endParaRPr lang="pl-PL" dirty="0"/>
          </a:p>
        </p:txBody>
      </p:sp>
    </p:spTree>
    <p:extLst>
      <p:ext uri="{BB962C8B-B14F-4D97-AF65-F5344CB8AC3E}">
        <p14:creationId xmlns:p14="http://schemas.microsoft.com/office/powerpoint/2010/main" val="8794956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p:txBody>
          <a:bodyPr>
            <a:normAutofit fontScale="62500" lnSpcReduction="20000"/>
          </a:bodyPr>
          <a:lstStyle/>
          <a:p>
            <a:pPr marL="0" indent="0">
              <a:buNone/>
            </a:pPr>
            <a:r>
              <a:rPr lang="pl-PL" dirty="0"/>
              <a:t>Art.  462.  [Powierzenie wykonania części zamówienia podwykonawcy] – C.D.</a:t>
            </a:r>
          </a:p>
          <a:p>
            <a:pPr marL="0" indent="0">
              <a:buNone/>
            </a:pPr>
            <a:r>
              <a:rPr lang="pl-PL" dirty="0"/>
              <a:t>5.  W przypadkach, o których mowa w ust. 2 i 3 oraz ust. 4 pkt 1, zamawiający może badać, czy nie zachodzą wobec podwykonawcy niebędącego podmiotem udostępniającym zasoby podstawy wykluczenia, o których mowa w art. 108 i art. 109, o ile przewidział to w dokumentach zamówienia. Wykonawca na żądanie zamawiającego przedstawia oświadczenie, o którym mowa w art. 125 ust. 1, lub podmiotowe środki dowodowe dotyczące tego podwykonawcy.</a:t>
            </a:r>
          </a:p>
          <a:p>
            <a:pPr marL="0" indent="0">
              <a:buNone/>
            </a:pPr>
            <a:r>
              <a:rPr lang="pl-PL" dirty="0"/>
              <a:t>6.  W przypadku, o którym mowa w ust. 5, jeżeli wobec podwykonawcy zachodzą podstawy wykluczenia, zamawiający żąda, aby wykonawca w terminie określonym przez zamawiającego zastąpił tego podwykonawcę pod rygorem niedopuszczenia podwykonawcy do realizacji części zamówienia</a:t>
            </a:r>
          </a:p>
          <a:p>
            <a:pPr marL="0" indent="0">
              <a:buNone/>
            </a:pPr>
            <a:r>
              <a:rPr lang="pl-PL" dirty="0"/>
              <a:t>7.  Jeżeli zmiana albo rezygnacja z podwykonawcy dotyczy podmiotu, na którego zasoby wykonawca powoływał się, na zasadach określonych w art. 118 ust. 1, w celu wykazania spełniania warunków udziału w postępowaniu, wykonawca jest obowiązany wykazać zamawiającemu, że proponowany inny podwykonawca lub wykonawca samodzielnie spełnia je w stopniu nie mniejszym niż podwykonawca, na którego zasoby wykonawca powoływał się w trakcie postępowania o udzielenie zamówienia. Przepis art. 122 stosuje się odpowiednio.</a:t>
            </a:r>
          </a:p>
          <a:p>
            <a:pPr marL="0" indent="0">
              <a:buNone/>
            </a:pPr>
            <a:r>
              <a:rPr lang="pl-PL" dirty="0"/>
              <a:t>8.  Powierzenie wykonania części zamówienia podwykonawcom nie zwalnia wykonawcy z odpowiedzialności za należyte wykonanie tego zamówienia.</a:t>
            </a:r>
          </a:p>
          <a:p>
            <a:pPr marL="0" indent="0">
              <a:buNone/>
            </a:pPr>
            <a:endParaRPr lang="pl-PL" dirty="0"/>
          </a:p>
        </p:txBody>
      </p:sp>
    </p:spTree>
    <p:extLst>
      <p:ext uri="{BB962C8B-B14F-4D97-AF65-F5344CB8AC3E}">
        <p14:creationId xmlns:p14="http://schemas.microsoft.com/office/powerpoint/2010/main" val="129120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p:txBody>
          <a:bodyPr/>
          <a:lstStyle/>
          <a:p>
            <a:pPr marL="0" indent="0">
              <a:buNone/>
            </a:pPr>
            <a:r>
              <a:rPr lang="pl-PL" dirty="0"/>
              <a:t>Art.  463.  [Zakazane postanowienia w umowie o podwykonawstwo]</a:t>
            </a:r>
          </a:p>
          <a:p>
            <a:pPr marL="0" indent="0">
              <a:buNone/>
            </a:pPr>
            <a:r>
              <a:rPr lang="pl-PL" b="1" dirty="0"/>
              <a:t>Umowa o podwykonawstwo nie może zawierać postanowień kształtujących prawa i obowiązki podwykonawcy, w zakresie kar umownych oraz postanowień dotyczących warunków wypłaty wynagrodzenia, w sposób dla niego mniej korzystny niż prawa i obowiązki wykonawcy, ukształtowane postanowieniami umowy zawartej między zamawiającym a wykonawcą.</a:t>
            </a:r>
          </a:p>
          <a:p>
            <a:pPr marL="0" indent="0">
              <a:buNone/>
            </a:pPr>
            <a:endParaRPr lang="pl-PL" dirty="0"/>
          </a:p>
        </p:txBody>
      </p:sp>
    </p:spTree>
    <p:extLst>
      <p:ext uri="{BB962C8B-B14F-4D97-AF65-F5344CB8AC3E}">
        <p14:creationId xmlns:p14="http://schemas.microsoft.com/office/powerpoint/2010/main" val="4793793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p:txBody>
          <a:bodyPr>
            <a:normAutofit fontScale="70000" lnSpcReduction="20000"/>
          </a:bodyPr>
          <a:lstStyle/>
          <a:p>
            <a:pPr marL="0" indent="0">
              <a:buNone/>
            </a:pPr>
            <a:r>
              <a:rPr lang="pl-PL" dirty="0"/>
              <a:t>Art.  464.  [Umowa o podwykonawstwo zamówienia na roboty budowlane]</a:t>
            </a:r>
          </a:p>
          <a:p>
            <a:pPr marL="0" indent="0">
              <a:buNone/>
            </a:pPr>
            <a:r>
              <a:rPr lang="pl-PL" b="1" dirty="0"/>
              <a:t>1.  Wykonawca, podwykonawca lub dalszy podwykonawca zamówienia na roboty budowlane zamierzający zawrzeć umowę o podwykonawstwo, której przedmiotem są roboty budowlane, jest obowiązany, w trakcie realizacji zamówienia, do przedłożenia zamawiającemu projektu tej umowy, przy czym podwykonawca lub dalszy podwykonawca jest obowiązany dołączyć zgodę wykonawcy na zawarcie umowy o podwykonawstwo o treści zgodnej z projektem umowy.</a:t>
            </a:r>
          </a:p>
          <a:p>
            <a:pPr marL="0" indent="0">
              <a:buNone/>
            </a:pPr>
            <a:r>
              <a:rPr lang="pl-PL" b="1" dirty="0"/>
              <a:t>2.  Termin zapłaty wynagrodzenia podwykonawcy lub dalszemu podwykonawcy, przewidziany w umowie o podwykonawstwo, nie może być dłuższy niż 30 dni od dnia doręczenia wykonawcy, podwykonawcy lub dalszemu podwykonawcy faktury lub rachunku.</a:t>
            </a:r>
          </a:p>
          <a:p>
            <a:pPr marL="0" indent="0">
              <a:buNone/>
            </a:pPr>
            <a:r>
              <a:rPr lang="pl-PL" b="1" dirty="0"/>
              <a:t>3.  Zamawiający, w terminie określonym zgodnie z art. 437 ust. 1 pkt 2, zgłasza w formie pisemnej, pod rygorem nieważności, zastrzeżenia do projektu umowy o podwykonawstwo, której przedmiotem są roboty budowlane, w przypadku gdy:</a:t>
            </a:r>
          </a:p>
          <a:p>
            <a:pPr marL="0" indent="0">
              <a:buNone/>
            </a:pPr>
            <a:r>
              <a:rPr lang="pl-PL" b="1" dirty="0"/>
              <a:t>   1)  nie spełnia ona wymagań określonych w dokumentach zamówienia;</a:t>
            </a:r>
          </a:p>
          <a:p>
            <a:pPr marL="0" indent="0">
              <a:buNone/>
            </a:pPr>
            <a:r>
              <a:rPr lang="pl-PL" b="1" dirty="0"/>
              <a:t>   2)  przewiduje ona termin zapłaty wynagrodzenia dłuższy niż określony w ust. 2;</a:t>
            </a:r>
          </a:p>
          <a:p>
            <a:pPr marL="0" indent="0">
              <a:buNone/>
            </a:pPr>
            <a:r>
              <a:rPr lang="pl-PL" b="1" dirty="0"/>
              <a:t>   3)  zawiera ona postanowienia niezgodne z art. 463.</a:t>
            </a:r>
          </a:p>
          <a:p>
            <a:pPr marL="0" indent="0">
              <a:buNone/>
            </a:pPr>
            <a:endParaRPr lang="pl-PL" dirty="0"/>
          </a:p>
        </p:txBody>
      </p:sp>
    </p:spTree>
    <p:extLst>
      <p:ext uri="{BB962C8B-B14F-4D97-AF65-F5344CB8AC3E}">
        <p14:creationId xmlns:p14="http://schemas.microsoft.com/office/powerpoint/2010/main" val="4019398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p:txBody>
          <a:bodyPr>
            <a:normAutofit fontScale="77500" lnSpcReduction="20000"/>
          </a:bodyPr>
          <a:lstStyle/>
          <a:p>
            <a:pPr marL="0" indent="0">
              <a:buNone/>
            </a:pPr>
            <a:r>
              <a:rPr lang="pl-PL" dirty="0"/>
              <a:t>Art.  464.  [Umowa o podwykonawstwo zamówienia na roboty budowlane]</a:t>
            </a:r>
          </a:p>
          <a:p>
            <a:pPr marL="0" indent="0">
              <a:buNone/>
            </a:pPr>
            <a:r>
              <a:rPr lang="pl-PL" b="1" dirty="0"/>
              <a:t>4.  Niezgłoszenie zastrzeżeń, o których mowa w ust. 3, do przedłożonego projektu umowy o podwykonawstwo, której przedmiotem są roboty budowlane, w terminie określonym zgodnie z art. 437 ust. 1 pkt 2, uważa się za akceptację projektu umowy przez zamawiającego.</a:t>
            </a:r>
          </a:p>
          <a:p>
            <a:pPr marL="0" indent="0">
              <a:buNone/>
            </a:pPr>
            <a:r>
              <a:rPr lang="pl-PL" b="1" dirty="0"/>
              <a:t>5.  Wykonawca, podwykonawca lub dalszy podwykonawca zamówienia na roboty budowlane przedkłada zamawiającemu poświadczoną za zgodność z oryginałem kopię zawartej umowy o podwykonawstwo, której przedmiotem są roboty budowlane, w terminie 7 dni od dnia jej zawarcia.</a:t>
            </a:r>
          </a:p>
          <a:p>
            <a:pPr marL="0" indent="0">
              <a:buNone/>
            </a:pPr>
            <a:r>
              <a:rPr lang="pl-PL" b="1" dirty="0"/>
              <a:t>6.  Zamawiający, w terminie określonym zgodnie z art. 437 ust. 1 pkt 2, zgłasza w formie pisemnej pod rygorem nieważności sprzeciw do umowy o podwykonawstwo, której przedmiotem są roboty budowlane, w przypadkach, o których mowa w ust. 3.</a:t>
            </a:r>
          </a:p>
          <a:p>
            <a:pPr marL="0" indent="0">
              <a:buNone/>
            </a:pPr>
            <a:r>
              <a:rPr lang="pl-PL" b="1" dirty="0"/>
              <a:t>7.  Niezgłoszenie sprzeciwu, o którym mowa w ust. 6, do przedłożonej umowy o podwykonawstwo, której przedmiotem są roboty budowlane, w terminie określonym zgodnie z art. 437 ust. 1 pkt 2, uważa się za akceptację umowy przez zamawiającego.</a:t>
            </a:r>
          </a:p>
          <a:p>
            <a:pPr marL="0" indent="0">
              <a:buNone/>
            </a:pPr>
            <a:endParaRPr lang="pl-PL" dirty="0"/>
          </a:p>
        </p:txBody>
      </p:sp>
    </p:spTree>
    <p:extLst>
      <p:ext uri="{BB962C8B-B14F-4D97-AF65-F5344CB8AC3E}">
        <p14:creationId xmlns:p14="http://schemas.microsoft.com/office/powerpoint/2010/main" val="1335473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D0EB20-9B65-467E-B22F-3C0BE14393CA}"/>
              </a:ext>
            </a:extLst>
          </p:cNvPr>
          <p:cNvSpPr>
            <a:spLocks noGrp="1"/>
          </p:cNvSpPr>
          <p:nvPr>
            <p:ph type="title"/>
          </p:nvPr>
        </p:nvSpPr>
        <p:spPr/>
        <p:txBody>
          <a:bodyPr/>
          <a:lstStyle/>
          <a:p>
            <a:pPr algn="ctr"/>
            <a:r>
              <a:rPr lang="pl-PL" b="1" dirty="0"/>
              <a:t>Wartość umowy o roboty budowlane w zamówieniach budowlanych</a:t>
            </a:r>
          </a:p>
        </p:txBody>
      </p:sp>
      <p:sp>
        <p:nvSpPr>
          <p:cNvPr id="3" name="Symbol zastępczy zawartości 2">
            <a:extLst>
              <a:ext uri="{FF2B5EF4-FFF2-40B4-BE49-F238E27FC236}">
                <a16:creationId xmlns:a16="http://schemas.microsoft.com/office/drawing/2014/main" id="{750CC7E9-013C-492D-BC32-20435725715C}"/>
              </a:ext>
            </a:extLst>
          </p:cNvPr>
          <p:cNvSpPr>
            <a:spLocks noGrp="1"/>
          </p:cNvSpPr>
          <p:nvPr>
            <p:ph idx="1"/>
          </p:nvPr>
        </p:nvSpPr>
        <p:spPr/>
        <p:txBody>
          <a:bodyPr>
            <a:normAutofit fontScale="70000" lnSpcReduction="20000"/>
          </a:bodyPr>
          <a:lstStyle/>
          <a:p>
            <a:pPr marL="0" indent="0">
              <a:buNone/>
            </a:pPr>
            <a:r>
              <a:rPr lang="pl-PL" dirty="0"/>
              <a:t>Art.  30.  [Zasady ustalania wartości zamówienia na roboty budowlane lub usługi udzielanego w częściach; wartość zamówienia w przypadku nabywania podobnych dostaw]</a:t>
            </a:r>
          </a:p>
          <a:p>
            <a:pPr marL="0" indent="0">
              <a:buNone/>
            </a:pPr>
            <a:r>
              <a:rPr lang="pl-PL" b="1" dirty="0"/>
              <a:t>1.  Jeżeli zamawiający planuje udzielić zamówienia na roboty budowlane lub usługi w częściach, z których każda stanowi przedmiot odrębnego postępowania, lub dopuszcza możliwość składania ofert częściowych, wartością zamówienia jest łączna wartość poszczególnych części zamówienia.</a:t>
            </a:r>
          </a:p>
          <a:p>
            <a:pPr marL="0" indent="0">
              <a:buNone/>
            </a:pPr>
            <a:r>
              <a:rPr lang="pl-PL" dirty="0"/>
              <a:t>2.  W przypadku gdy zamawiający planuje nabycie podobnych dostaw, wartością zamówienia jest łączna wartość podobnych dostaw, nawet jeżeli zamawiający udziela zamówienia w częściach, z których każda stanowi przedmiot odrębnego postępowania, lub dopuszcza możliwość składania ofert częściowych.</a:t>
            </a:r>
          </a:p>
          <a:p>
            <a:pPr marL="0" indent="0">
              <a:buNone/>
            </a:pPr>
            <a:r>
              <a:rPr lang="pl-PL" dirty="0"/>
              <a:t>3.  Przy obliczaniu wartości zamówienia na roboty budowlane uwzględnia się także wartość dostaw i usług oddanych przez zamawiającego do dyspozycji wykonawcy, o ile są one niezbędne do wykonania tych robót budowlanych.</a:t>
            </a:r>
          </a:p>
          <a:p>
            <a:pPr marL="0" indent="0">
              <a:buNone/>
            </a:pPr>
            <a:r>
              <a:rPr lang="pl-PL" dirty="0"/>
              <a:t>4.  W przypadku zamówień udzielanych w częściach, do udzielenia zamówienia na daną część zamawiający może stosować przepisy ustawy właściwe dla wartości tej części zamówienia, jeżeli jej wartość jest mniejsza niż wyrażona w złotych równowartość kwoty 80 000 euro dla dostaw lub usług oraz 1 000 000 euro dla robót budowlanych, pod warunkiem że łączna wartość tych części wynosi nie więcej niż 20% wartości zamówienia.</a:t>
            </a:r>
          </a:p>
          <a:p>
            <a:pPr marL="0" indent="0">
              <a:buNone/>
            </a:pPr>
            <a:endParaRPr lang="pl-PL" dirty="0"/>
          </a:p>
        </p:txBody>
      </p:sp>
    </p:spTree>
    <p:extLst>
      <p:ext uri="{BB962C8B-B14F-4D97-AF65-F5344CB8AC3E}">
        <p14:creationId xmlns:p14="http://schemas.microsoft.com/office/powerpoint/2010/main" val="1662424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p:txBody>
          <a:bodyPr>
            <a:normAutofit fontScale="70000" lnSpcReduction="20000"/>
          </a:bodyPr>
          <a:lstStyle/>
          <a:p>
            <a:pPr marL="0" indent="0">
              <a:buNone/>
            </a:pPr>
            <a:r>
              <a:rPr lang="pl-PL" dirty="0"/>
              <a:t>Art.  464.  [Umowa o podwykonawstwo zamówienia na roboty budowlane]</a:t>
            </a:r>
          </a:p>
          <a:p>
            <a:pPr marL="0" indent="0">
              <a:buNone/>
            </a:pPr>
            <a:r>
              <a:rPr lang="pl-PL" dirty="0"/>
              <a:t>8.  W przypadku umów, których przedmiotem są roboty budowlane, wykonawca, podwykonawca lub dalszy podwykonawca przedkłada zamawiającemu poświadczoną za zgodność z oryginałem kopię zawartej umowy o podwykonawstwo, której przedmiotem są dostawy lub usługi, w terminie 7 dni od dnia jej zawarcia, z wyłączeniem umów o podwykonawstwo o wartości mniejszej niż 0,5% wartości umowy oraz umów o podwykonawstwo, których przedmiot został wskazany przez zamawiającego w dokumentach zamówienia. Wyłączenie, o którym mowa w zdaniu pierwszym, nie dotyczy umów o podwykonawstwo o wartości większej niż 50 000 złotych. Zamawiający może określić niższą wartość, od której będzie zachodził obowiązek przedkładania umowy o podwykonawstwo.</a:t>
            </a:r>
          </a:p>
          <a:p>
            <a:pPr marL="0" indent="0">
              <a:buNone/>
            </a:pPr>
            <a:r>
              <a:rPr lang="pl-PL" dirty="0"/>
              <a:t>9.  W przypadku, o którym mowa w ust. 8, podwykonawca lub dalszy podwykonawca, przedkłada poświadczoną za zgodność z oryginałem kopię umowy również wykonawcy.</a:t>
            </a:r>
          </a:p>
          <a:p>
            <a:pPr marL="0" indent="0">
              <a:buNone/>
            </a:pPr>
            <a:r>
              <a:rPr lang="pl-PL" dirty="0"/>
              <a:t>10.  W przypadku, o którym mowa w ust. 8, jeżeli termin zapłaty wynagrodzenia jest dłuższy niż określony w ust. 2, zamawiający informuje o tym wykonawcę i wzywa go do doprowadzenia do zmiany tej umowy, pod rygorem wystąpienia o zapłatę kary umownej.</a:t>
            </a:r>
          </a:p>
          <a:p>
            <a:pPr marL="0" indent="0">
              <a:buNone/>
            </a:pPr>
            <a:r>
              <a:rPr lang="pl-PL" dirty="0"/>
              <a:t>11.  Przepisy ust. 1-10 stosuje się odpowiednio do zmian umowy o podwykonawstwo.</a:t>
            </a:r>
          </a:p>
          <a:p>
            <a:pPr marL="0" indent="0">
              <a:buNone/>
            </a:pPr>
            <a:endParaRPr lang="pl-PL" dirty="0"/>
          </a:p>
        </p:txBody>
      </p:sp>
    </p:spTree>
    <p:extLst>
      <p:ext uri="{BB962C8B-B14F-4D97-AF65-F5344CB8AC3E}">
        <p14:creationId xmlns:p14="http://schemas.microsoft.com/office/powerpoint/2010/main" val="2970426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a:xfrm>
            <a:off x="838200" y="1825625"/>
            <a:ext cx="10515600" cy="4351338"/>
          </a:xfrm>
        </p:spPr>
        <p:txBody>
          <a:bodyPr>
            <a:normAutofit fontScale="77500" lnSpcReduction="20000"/>
          </a:bodyPr>
          <a:lstStyle/>
          <a:p>
            <a:pPr marL="0" indent="0">
              <a:buNone/>
            </a:pPr>
            <a:r>
              <a:rPr lang="pl-PL" dirty="0"/>
              <a:t>Art.  465.  [Bezpośrednia zapłata wynagrodzenia podwykonawcy lub dalszemu podwykonawcy]</a:t>
            </a:r>
          </a:p>
          <a:p>
            <a:pPr marL="0" indent="0">
              <a:buNone/>
            </a:pPr>
            <a:r>
              <a:rPr lang="pl-PL" b="1" dirty="0"/>
              <a:t>1.  W przypadku umów, których przedmiotem są roboty budowlane, zamawiający dokonuje bezpośredniej zapłaty wymagalnego wynagrodzenia przysługującego podwykonawcy lub dalszemu podwykonawcy, który zawarł zaakceptowaną przez zamawiającego umowę o podwykonawstwo, której przedmiotem są roboty budowlane, lub który zawarł przedłożoną zamawiającemu umowę o podwykonawstwo, której przedmiotem są dostawy lub usługi, w przypadku uchylenia się od obowiązku zapłaty odpowiednio przez wykonawcę, podwykonawcę lub dalszego podwykonawcę.</a:t>
            </a:r>
          </a:p>
          <a:p>
            <a:pPr marL="0" indent="0">
              <a:buNone/>
            </a:pPr>
            <a:r>
              <a:rPr lang="pl-PL" dirty="0"/>
              <a:t>2.  Wynagrodzenie, o którym mowa w ust. 1, dotyczy wyłącznie należności powstałych po zaakceptowaniu przez zamawiającego umowy o podwykonawstwo, której przedmiotem są roboty budowlane, lub po przedłożeniu zamawiającemu poświadczonej za zgodność z oryginałem kopii umowy o podwykonawstwo, której przedmiotem są dostawy lub usługi.</a:t>
            </a:r>
          </a:p>
          <a:p>
            <a:pPr marL="0" indent="0">
              <a:buNone/>
            </a:pPr>
            <a:r>
              <a:rPr lang="pl-PL" dirty="0"/>
              <a:t>3.  Bezpośrednia zapłata obejmuje wyłącznie należne wynagrodzenie, bez odsetek, należnych podwykonawcy lub dalszemu podwykonawcy.</a:t>
            </a:r>
          </a:p>
          <a:p>
            <a:pPr marL="0" indent="0">
              <a:buNone/>
            </a:pPr>
            <a:endParaRPr lang="pl-PL" dirty="0"/>
          </a:p>
        </p:txBody>
      </p:sp>
    </p:spTree>
    <p:extLst>
      <p:ext uri="{BB962C8B-B14F-4D97-AF65-F5344CB8AC3E}">
        <p14:creationId xmlns:p14="http://schemas.microsoft.com/office/powerpoint/2010/main" val="22721590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p:txBody>
          <a:bodyPr>
            <a:normAutofit fontScale="70000" lnSpcReduction="20000"/>
          </a:bodyPr>
          <a:lstStyle/>
          <a:p>
            <a:pPr marL="0" indent="0">
              <a:buNone/>
            </a:pPr>
            <a:r>
              <a:rPr lang="pl-PL" dirty="0"/>
              <a:t>Art.  465.  [Bezpośrednia zapłata wynagrodzenia podwykonawcy lub dalszemu podwykonawcy]</a:t>
            </a:r>
          </a:p>
          <a:p>
            <a:pPr marL="0" indent="0">
              <a:buNone/>
            </a:pPr>
            <a:r>
              <a:rPr lang="pl-PL" dirty="0"/>
              <a:t>4.  Zamawiający, przed dokonaniem bezpośredniej zapłaty, jest obowiązany umożliwić wykonawcy zgłoszenie, pisemnie, uwag dotyczących zasadności bezpośredniej zapłaty wynagrodzenia podwykonawcy lub dalszemu podwykonawcy. Zamawiający informuje o terminie zgłaszania uwag nie krótszym niż 7 dni od dnia doręczenia tej informacji. W uwagach nie można powoływać się na potrącenie roszczeń wykonawcy względem podwykonawcy niezwiązanych z realizacją umowy o podwykonawstwo.</a:t>
            </a:r>
          </a:p>
          <a:p>
            <a:pPr marL="0" indent="0">
              <a:buNone/>
            </a:pPr>
            <a:r>
              <a:rPr lang="pl-PL" dirty="0"/>
              <a:t>5.  W przypadku zgłoszenia uwag, o których mowa w ust. 4, w terminie wskazanym przez zamawiającego, zamawiający może:</a:t>
            </a:r>
          </a:p>
          <a:p>
            <a:pPr marL="0" indent="0">
              <a:buNone/>
            </a:pPr>
            <a:r>
              <a:rPr lang="pl-PL" dirty="0"/>
              <a:t>  1)  nie dokonać bezpośredniej zapłaty wynagrodzenia podwykonawcy lub dalszemu podwykonawcy, jeżeli wykonawca wykaże niezasadność takiej zapłaty albo</a:t>
            </a:r>
          </a:p>
          <a:p>
            <a:pPr marL="0" indent="0">
              <a:buNone/>
            </a:pPr>
            <a:r>
              <a:rPr lang="pl-PL" dirty="0"/>
              <a:t>  2)  złożyć do depozytu sądowego kwotę potrzebną na pokrycie wynagrodzenia podwykonawcy lub dalszego podwykonawcy, w przypadku istnienia zasadniczej wątpliwości zamawiającego co do wysokości należnej zapłaty lub podmiotu, któremu płatność się należy, albo</a:t>
            </a:r>
          </a:p>
          <a:p>
            <a:pPr marL="0" indent="0">
              <a:buNone/>
            </a:pPr>
            <a:r>
              <a:rPr lang="pl-PL" dirty="0"/>
              <a:t>  3)  dokonać bezpośredniej zapłaty wynagrodzenia podwykonawcy lub dalszemu podwykonawcy, jeżeli podwykonawca lub dalszy podwykonawca wykaże zasadność takiej zapłaty.</a:t>
            </a:r>
          </a:p>
          <a:p>
            <a:pPr marL="0" indent="0">
              <a:buNone/>
            </a:pPr>
            <a:endParaRPr lang="pl-PL" dirty="0"/>
          </a:p>
        </p:txBody>
      </p:sp>
    </p:spTree>
    <p:extLst>
      <p:ext uri="{BB962C8B-B14F-4D97-AF65-F5344CB8AC3E}">
        <p14:creationId xmlns:p14="http://schemas.microsoft.com/office/powerpoint/2010/main" val="22089114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E6DED-8C88-41B3-AAD7-13B647F882F6}"/>
              </a:ext>
            </a:extLst>
          </p:cNvPr>
          <p:cNvSpPr>
            <a:spLocks noGrp="1"/>
          </p:cNvSpPr>
          <p:nvPr>
            <p:ph type="title"/>
          </p:nvPr>
        </p:nvSpPr>
        <p:spPr/>
        <p:txBody>
          <a:bodyPr/>
          <a:lstStyle/>
          <a:p>
            <a:pPr algn="ctr"/>
            <a:r>
              <a:rPr lang="pl-PL" b="1" dirty="0"/>
              <a:t>Podwykonawstwo </a:t>
            </a:r>
          </a:p>
        </p:txBody>
      </p:sp>
      <p:sp>
        <p:nvSpPr>
          <p:cNvPr id="3" name="Symbol zastępczy zawartości 2">
            <a:extLst>
              <a:ext uri="{FF2B5EF4-FFF2-40B4-BE49-F238E27FC236}">
                <a16:creationId xmlns:a16="http://schemas.microsoft.com/office/drawing/2014/main" id="{D802558A-A3BD-4EE8-8802-6FD3D885BADE}"/>
              </a:ext>
            </a:extLst>
          </p:cNvPr>
          <p:cNvSpPr>
            <a:spLocks noGrp="1"/>
          </p:cNvSpPr>
          <p:nvPr>
            <p:ph idx="1"/>
          </p:nvPr>
        </p:nvSpPr>
        <p:spPr/>
        <p:txBody>
          <a:bodyPr>
            <a:normAutofit fontScale="92500" lnSpcReduction="20000"/>
          </a:bodyPr>
          <a:lstStyle/>
          <a:p>
            <a:pPr marL="0" indent="0">
              <a:buNone/>
            </a:pPr>
            <a:r>
              <a:rPr lang="pl-PL" dirty="0"/>
              <a:t>Art.  465.  [Bezpośrednia zapłata wynagrodzenia podwykonawcy lub dalszemu podwykonawcy]</a:t>
            </a:r>
          </a:p>
          <a:p>
            <a:pPr marL="0" indent="0">
              <a:buNone/>
            </a:pPr>
            <a:r>
              <a:rPr lang="pl-PL" b="1" dirty="0"/>
              <a:t>6.  W przypadku dokonania bezpośredniej zapłaty podwykonawcy lub dalszemu podwykonawcy zamawiający potrąca kwotę wypłaconego wynagrodzenia z wynagrodzenia należnego wykonawcy.</a:t>
            </a:r>
          </a:p>
          <a:p>
            <a:pPr marL="0" indent="0">
              <a:buNone/>
            </a:pPr>
            <a:r>
              <a:rPr lang="pl-PL" b="1" dirty="0"/>
              <a:t>7.  Konieczność wielokrotnego dokonywania bezpośredniej zapłaty podwykonawcy lub dalszemu podwykonawcy lub konieczność dokonania bezpośrednich zapłat na sumę większą niż 5% wartości umowy może stanowić podstawę do odstąpienia od umowy.</a:t>
            </a:r>
          </a:p>
          <a:p>
            <a:pPr marL="0" indent="0">
              <a:buNone/>
            </a:pPr>
            <a:r>
              <a:rPr lang="pl-PL" dirty="0"/>
              <a:t>8.  Do zasad odpowiedzialności zamawiającego, wykonawcy, podwykonawcy lub dalszego podwykonawcy z tytułu wykonanych robót budowlanych stosuje się przepisy ustawy z dnia 23 kwietnia 1964 r. - Kodeks cywilny, jeżeli przepisy ustawy nie stanowią inaczej.</a:t>
            </a:r>
          </a:p>
          <a:p>
            <a:pPr marL="0" indent="0">
              <a:buNone/>
            </a:pPr>
            <a:endParaRPr lang="pl-PL" dirty="0"/>
          </a:p>
        </p:txBody>
      </p:sp>
    </p:spTree>
    <p:extLst>
      <p:ext uri="{BB962C8B-B14F-4D97-AF65-F5344CB8AC3E}">
        <p14:creationId xmlns:p14="http://schemas.microsoft.com/office/powerpoint/2010/main" val="12363925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4738C2-4043-46F9-8F64-E7973FBD5EF3}"/>
              </a:ext>
            </a:extLst>
          </p:cNvPr>
          <p:cNvSpPr>
            <a:spLocks noGrp="1"/>
          </p:cNvSpPr>
          <p:nvPr>
            <p:ph type="ctrTitle"/>
          </p:nvPr>
        </p:nvSpPr>
        <p:spPr/>
        <p:txBody>
          <a:bodyPr/>
          <a:lstStyle/>
          <a:p>
            <a:r>
              <a:rPr lang="pl-PL" b="1" dirty="0"/>
              <a:t>Dziękuję za uwagę </a:t>
            </a:r>
          </a:p>
        </p:txBody>
      </p:sp>
      <p:sp>
        <p:nvSpPr>
          <p:cNvPr id="3" name="Podtytuł 2">
            <a:extLst>
              <a:ext uri="{FF2B5EF4-FFF2-40B4-BE49-F238E27FC236}">
                <a16:creationId xmlns:a16="http://schemas.microsoft.com/office/drawing/2014/main" id="{41937874-F790-4E99-95D1-FAB6244717B8}"/>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449091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F3403D-4E7B-4B8E-BD72-B23A87040F83}"/>
              </a:ext>
            </a:extLst>
          </p:cNvPr>
          <p:cNvSpPr>
            <a:spLocks noGrp="1"/>
          </p:cNvSpPr>
          <p:nvPr>
            <p:ph type="title"/>
          </p:nvPr>
        </p:nvSpPr>
        <p:spPr/>
        <p:txBody>
          <a:bodyPr/>
          <a:lstStyle/>
          <a:p>
            <a:pPr algn="ctr"/>
            <a:r>
              <a:rPr lang="pl-PL" b="1" dirty="0"/>
              <a:t>Wartość zamówienia na roboty budowlane</a:t>
            </a:r>
          </a:p>
        </p:txBody>
      </p:sp>
      <p:sp>
        <p:nvSpPr>
          <p:cNvPr id="3" name="Symbol zastępczy zawartości 2">
            <a:extLst>
              <a:ext uri="{FF2B5EF4-FFF2-40B4-BE49-F238E27FC236}">
                <a16:creationId xmlns:a16="http://schemas.microsoft.com/office/drawing/2014/main" id="{8FC5E710-2578-4717-A5B1-C60D2D3470F3}"/>
              </a:ext>
            </a:extLst>
          </p:cNvPr>
          <p:cNvSpPr>
            <a:spLocks noGrp="1"/>
          </p:cNvSpPr>
          <p:nvPr>
            <p:ph idx="1"/>
          </p:nvPr>
        </p:nvSpPr>
        <p:spPr/>
        <p:txBody>
          <a:bodyPr>
            <a:normAutofit fontScale="62500" lnSpcReduction="20000"/>
          </a:bodyPr>
          <a:lstStyle/>
          <a:p>
            <a:pPr marL="0" indent="0">
              <a:buNone/>
            </a:pPr>
            <a:r>
              <a:rPr lang="pl-PL" dirty="0"/>
              <a:t>Art.  34.  [Wartość zamówienia na roboty budowlane]</a:t>
            </a:r>
          </a:p>
          <a:p>
            <a:pPr marL="0" indent="0">
              <a:buNone/>
            </a:pPr>
            <a:r>
              <a:rPr lang="pl-PL" dirty="0"/>
              <a:t>1.  Wartość zamówienia na roboty budowlane ustala się na podstawie:</a:t>
            </a:r>
          </a:p>
          <a:p>
            <a:pPr marL="0" indent="0">
              <a:buNone/>
            </a:pPr>
            <a:r>
              <a:rPr lang="pl-PL" dirty="0"/>
              <a:t>   1) kosztorysu inwestorskiego sporządzanego na podstawie dokumentacji projektowej oraz specyfikacji technicznych wykonania i odbioru robót albo na podstawie planowanych kosztów robót budowlanych określonych w programie funkcjonalno-użytkowym, jeżeli przedmiotem zamówienia jest wykonanie robót budowlanych w rozumieniu ustawy z dnia 7 lipca 1994 r. - Prawo budowlane (Dz. U. z 2020 r. poz. 1333, z </a:t>
            </a:r>
            <a:r>
              <a:rPr lang="pl-PL" dirty="0" err="1"/>
              <a:t>późn</a:t>
            </a:r>
            <a:r>
              <a:rPr lang="pl-PL" dirty="0"/>
              <a:t>. zm.);</a:t>
            </a:r>
          </a:p>
          <a:p>
            <a:pPr marL="0" indent="0">
              <a:buNone/>
            </a:pPr>
            <a:r>
              <a:rPr lang="pl-PL" dirty="0"/>
              <a:t>   2) planowanych kosztów prac projektowych oraz planowanych kosztów robót budowlanych określonych w programie funkcjonalno-użytkowym, jeżeli przedmiotem zamówienia jest zaprojektowanie i wykonanie robót budowlanych w rozumieniu ustawy z dnia 7 lipca 1994 r. - Prawo budowlane.</a:t>
            </a:r>
          </a:p>
          <a:p>
            <a:pPr marL="0" indent="0">
              <a:buNone/>
            </a:pPr>
            <a:r>
              <a:rPr lang="pl-PL" dirty="0"/>
              <a:t>2.  Minister właściwy do spraw budownictwa, planowania i zagospodarowania przestrzennego oraz mieszkalnictwa określi, w drodze rozporządzenia, metody i podstawy:</a:t>
            </a:r>
          </a:p>
          <a:p>
            <a:pPr marL="0" indent="0">
              <a:buNone/>
            </a:pPr>
            <a:r>
              <a:rPr lang="pl-PL" dirty="0"/>
              <a:t>   1) sporządzania kosztorysu inwestorskiego,</a:t>
            </a:r>
          </a:p>
          <a:p>
            <a:pPr marL="0" indent="0">
              <a:buNone/>
            </a:pPr>
            <a:r>
              <a:rPr lang="pl-PL" dirty="0"/>
              <a:t>   2) obliczania planowanych kosztów prac projektowych oraz planowanych kosztów robót budowlanych określonych w programie funkcjonalno-użytkowym</a:t>
            </a:r>
          </a:p>
          <a:p>
            <a:pPr marL="0" indent="0">
              <a:buNone/>
            </a:pPr>
            <a:r>
              <a:rPr lang="pl-PL" dirty="0"/>
              <a:t>   - uwzględniając dane techniczne, technologiczne i organizacyjne, mające wpływ na wartość zamówienia.</a:t>
            </a:r>
          </a:p>
          <a:p>
            <a:pPr marL="0" indent="0">
              <a:buNone/>
            </a:pPr>
            <a:endParaRPr lang="pl-PL" dirty="0"/>
          </a:p>
        </p:txBody>
      </p:sp>
    </p:spTree>
    <p:extLst>
      <p:ext uri="{BB962C8B-B14F-4D97-AF65-F5344CB8AC3E}">
        <p14:creationId xmlns:p14="http://schemas.microsoft.com/office/powerpoint/2010/main" val="231145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761F0C-ABA0-4ACB-BC2E-E2787261FD87}"/>
              </a:ext>
            </a:extLst>
          </p:cNvPr>
          <p:cNvSpPr>
            <a:spLocks noGrp="1"/>
          </p:cNvSpPr>
          <p:nvPr>
            <p:ph type="title"/>
          </p:nvPr>
        </p:nvSpPr>
        <p:spPr/>
        <p:txBody>
          <a:bodyPr/>
          <a:lstStyle/>
          <a:p>
            <a:pPr algn="ctr"/>
            <a:r>
              <a:rPr lang="pl-PL" b="1" dirty="0"/>
              <a:t>Zastrzeżenie osobistego wykonania </a:t>
            </a:r>
          </a:p>
        </p:txBody>
      </p:sp>
      <p:sp>
        <p:nvSpPr>
          <p:cNvPr id="3" name="Symbol zastępczy zawartości 2">
            <a:extLst>
              <a:ext uri="{FF2B5EF4-FFF2-40B4-BE49-F238E27FC236}">
                <a16:creationId xmlns:a16="http://schemas.microsoft.com/office/drawing/2014/main" id="{039F6318-56BB-458F-A05E-4645B03A7CF7}"/>
              </a:ext>
            </a:extLst>
          </p:cNvPr>
          <p:cNvSpPr>
            <a:spLocks noGrp="1"/>
          </p:cNvSpPr>
          <p:nvPr>
            <p:ph idx="1"/>
          </p:nvPr>
        </p:nvSpPr>
        <p:spPr>
          <a:xfrm>
            <a:off x="838200" y="1825625"/>
            <a:ext cx="10515600" cy="4351338"/>
          </a:xfrm>
        </p:spPr>
        <p:txBody>
          <a:bodyPr/>
          <a:lstStyle/>
          <a:p>
            <a:pPr marL="0" indent="0">
              <a:buNone/>
            </a:pPr>
            <a:r>
              <a:rPr lang="pl-PL" dirty="0"/>
              <a:t>Art.  60.  [Zastrzeżenie obowiązku osobistego wykonania kluczowych zadań przez poszczególnych wykonawców wspólnie ubiegających się o udzielenie zamówienia]</a:t>
            </a:r>
          </a:p>
          <a:p>
            <a:pPr marL="0" indent="0">
              <a:buNone/>
            </a:pPr>
            <a:r>
              <a:rPr lang="pl-PL" b="1" dirty="0"/>
              <a:t>Zamawiający może zastrzec obowiązek osobistego wykonania przez poszczególnych wykonawców wspólnie ubiegających się o udzielenie zamówienia kluczowych zadań dotyczących:</a:t>
            </a:r>
          </a:p>
          <a:p>
            <a:pPr marL="0" indent="0">
              <a:buNone/>
            </a:pPr>
            <a:r>
              <a:rPr lang="pl-PL" b="1" dirty="0"/>
              <a:t>   1) zamówień na roboty budowlane lub usługi;</a:t>
            </a:r>
          </a:p>
          <a:p>
            <a:pPr marL="0" indent="0">
              <a:buNone/>
            </a:pPr>
            <a:endParaRPr lang="pl-PL" dirty="0"/>
          </a:p>
        </p:txBody>
      </p:sp>
    </p:spTree>
    <p:extLst>
      <p:ext uri="{BB962C8B-B14F-4D97-AF65-F5344CB8AC3E}">
        <p14:creationId xmlns:p14="http://schemas.microsoft.com/office/powerpoint/2010/main" val="2805925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9C4783-07BB-4002-9748-3E0B506CA67D}"/>
              </a:ext>
            </a:extLst>
          </p:cNvPr>
          <p:cNvSpPr>
            <a:spLocks noGrp="1"/>
          </p:cNvSpPr>
          <p:nvPr>
            <p:ph type="title"/>
          </p:nvPr>
        </p:nvSpPr>
        <p:spPr/>
        <p:txBody>
          <a:bodyPr>
            <a:normAutofit/>
          </a:bodyPr>
          <a:lstStyle/>
          <a:p>
            <a:pPr algn="ctr"/>
            <a:r>
              <a:rPr lang="pl-PL" b="1" dirty="0"/>
              <a:t>Elektroniczne modelowanie danych budowlanych</a:t>
            </a:r>
          </a:p>
        </p:txBody>
      </p:sp>
      <p:sp>
        <p:nvSpPr>
          <p:cNvPr id="3" name="Symbol zastępczy zawartości 2">
            <a:extLst>
              <a:ext uri="{FF2B5EF4-FFF2-40B4-BE49-F238E27FC236}">
                <a16:creationId xmlns:a16="http://schemas.microsoft.com/office/drawing/2014/main" id="{8B3E77BC-0F4D-427C-850E-25CD044DB250}"/>
              </a:ext>
            </a:extLst>
          </p:cNvPr>
          <p:cNvSpPr>
            <a:spLocks noGrp="1"/>
          </p:cNvSpPr>
          <p:nvPr>
            <p:ph idx="1"/>
          </p:nvPr>
        </p:nvSpPr>
        <p:spPr/>
        <p:txBody>
          <a:bodyPr>
            <a:normAutofit/>
          </a:bodyPr>
          <a:lstStyle/>
          <a:p>
            <a:pPr marL="0" indent="0">
              <a:buNone/>
            </a:pPr>
            <a:r>
              <a:rPr lang="pl-PL" dirty="0"/>
              <a:t>Art.  69.  [Przygotowanie ofert lub prac konkursowych przy użyciu narzędzi elektronicznego modelowania danych budowlanych]</a:t>
            </a:r>
          </a:p>
          <a:p>
            <a:pPr marL="0" indent="0">
              <a:buNone/>
            </a:pPr>
            <a:r>
              <a:rPr lang="pl-PL" b="1" dirty="0"/>
              <a:t>1.  W przypadku zamówień na roboty budowlane lub konkursów zamawiający może wymagać sporządzenia i przedstawienia ofert lub prac konkursowych przy użyciu narzędzi elektronicznego modelowania danych budowlanych lub innych podobnych narzędzi, które nie są ogólnie dostępne.</a:t>
            </a:r>
          </a:p>
          <a:p>
            <a:pPr marL="0" indent="0">
              <a:buNone/>
            </a:pPr>
            <a:r>
              <a:rPr lang="pl-PL" b="1" dirty="0"/>
              <a:t>2.  Zamawiający zapewnia wykonawcom lub uczestnikom konkursu możliwość skorzystania z alternatywnego środka dostępu do narzędzi, o których mowa w ust. 1.</a:t>
            </a:r>
          </a:p>
          <a:p>
            <a:pPr marL="0" indent="0">
              <a:buNone/>
            </a:pPr>
            <a:endParaRPr lang="pl-PL" dirty="0"/>
          </a:p>
        </p:txBody>
      </p:sp>
    </p:spTree>
    <p:extLst>
      <p:ext uri="{BB962C8B-B14F-4D97-AF65-F5344CB8AC3E}">
        <p14:creationId xmlns:p14="http://schemas.microsoft.com/office/powerpoint/2010/main" val="1374537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p:txBody>
          <a:bodyPr/>
          <a:lstStyle/>
          <a:p>
            <a:pPr algn="ctr"/>
            <a:r>
              <a:rPr lang="pl-PL" b="1" dirty="0"/>
              <a:t>Opis przedmiotu zamówienia </a:t>
            </a:r>
            <a:br>
              <a:rPr lang="pl-PL" b="1" dirty="0"/>
            </a:br>
            <a:r>
              <a:rPr lang="pl-PL" b="1" dirty="0"/>
              <a:t>o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p:txBody>
          <a:bodyPr>
            <a:normAutofit fontScale="92500"/>
          </a:bodyPr>
          <a:lstStyle/>
          <a:p>
            <a:pPr marL="0" indent="0">
              <a:buNone/>
            </a:pPr>
            <a:r>
              <a:rPr lang="pl-PL" dirty="0"/>
              <a:t>Art.  99.  [Zasady opisywania przedmiotu zamówienia]</a:t>
            </a:r>
          </a:p>
          <a:p>
            <a:pPr marL="0" indent="0">
              <a:buNone/>
            </a:pPr>
            <a:r>
              <a:rPr lang="pl-PL" dirty="0"/>
              <a:t>1.  Przedmiot zamówienia opisuje się w sposób jednoznaczny i wyczerpujący, za pomocą dostatecznie dokładnych i zrozumiałych określeń, uwzględniając wymagania i okoliczności mogące mieć wpływ na sporządzenie oferty.</a:t>
            </a:r>
          </a:p>
          <a:p>
            <a:pPr marL="0" indent="0">
              <a:buNone/>
            </a:pPr>
            <a:r>
              <a:rPr lang="pl-PL" dirty="0"/>
              <a:t>2.  Zamawiający określa w opisie przedmiotu zamówienia wymagane cechy dostaw, usług lub robót budowlanych. Cechy te mogą odnosić się w szczególności do określonego procesu, metody produkcji, realizacji wymaganych dostaw, usług lub robót budowlanych, lub do konkretnego procesu innego etapu ich cyklu życia, nawet jeżeli te czynniki nie są ich istotnym elementem, pod warunkiem że są one związane z przedmiotem zamówienia oraz proporcjonalne do jego wartości i celów.</a:t>
            </a:r>
          </a:p>
          <a:p>
            <a:pPr marL="0" indent="0">
              <a:buNone/>
            </a:pPr>
            <a:endParaRPr lang="pl-PL" dirty="0"/>
          </a:p>
        </p:txBody>
      </p:sp>
    </p:spTree>
    <p:extLst>
      <p:ext uri="{BB962C8B-B14F-4D97-AF65-F5344CB8AC3E}">
        <p14:creationId xmlns:p14="http://schemas.microsoft.com/office/powerpoint/2010/main" val="278032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0DA0BE-742A-459F-9C9B-F38ADB184236}"/>
              </a:ext>
            </a:extLst>
          </p:cNvPr>
          <p:cNvSpPr>
            <a:spLocks noGrp="1"/>
          </p:cNvSpPr>
          <p:nvPr>
            <p:ph type="title"/>
          </p:nvPr>
        </p:nvSpPr>
        <p:spPr>
          <a:xfrm>
            <a:off x="838200" y="111211"/>
            <a:ext cx="10515600" cy="1215081"/>
          </a:xfrm>
        </p:spPr>
        <p:txBody>
          <a:bodyPr>
            <a:normAutofit fontScale="90000"/>
          </a:bodyPr>
          <a:lstStyle/>
          <a:p>
            <a:pPr algn="ctr"/>
            <a:r>
              <a:rPr lang="pl-PL" b="1" dirty="0"/>
              <a:t>Opis przedmiotu zamówienia </a:t>
            </a:r>
            <a:br>
              <a:rPr lang="pl-PL" b="1" dirty="0"/>
            </a:br>
            <a:r>
              <a:rPr lang="pl-PL" b="1" dirty="0"/>
              <a:t>o roboty budowlane </a:t>
            </a:r>
          </a:p>
        </p:txBody>
      </p:sp>
      <p:sp>
        <p:nvSpPr>
          <p:cNvPr id="3" name="Symbol zastępczy zawartości 2">
            <a:extLst>
              <a:ext uri="{FF2B5EF4-FFF2-40B4-BE49-F238E27FC236}">
                <a16:creationId xmlns:a16="http://schemas.microsoft.com/office/drawing/2014/main" id="{BF06AE20-DB57-462A-9D2E-8AEDA8722B29}"/>
              </a:ext>
            </a:extLst>
          </p:cNvPr>
          <p:cNvSpPr>
            <a:spLocks noGrp="1"/>
          </p:cNvSpPr>
          <p:nvPr>
            <p:ph idx="1"/>
          </p:nvPr>
        </p:nvSpPr>
        <p:spPr>
          <a:xfrm>
            <a:off x="838200" y="1449860"/>
            <a:ext cx="10515600" cy="5469924"/>
          </a:xfrm>
        </p:spPr>
        <p:txBody>
          <a:bodyPr>
            <a:normAutofit fontScale="40000" lnSpcReduction="20000"/>
          </a:bodyPr>
          <a:lstStyle/>
          <a:p>
            <a:pPr marL="0" indent="0">
              <a:buNone/>
            </a:pPr>
            <a:r>
              <a:rPr lang="pl-PL" dirty="0"/>
              <a:t>Art.  102.  [Sposób opisywania przedmiotu zamówienia na roboty budowlane]</a:t>
            </a:r>
          </a:p>
          <a:p>
            <a:pPr marL="0" indent="0">
              <a:buNone/>
            </a:pPr>
            <a:r>
              <a:rPr lang="pl-PL" dirty="0"/>
              <a:t>1.  W przypadku, o którym mowa w art. 101 ust. 1 pkt 2, zamawiający określa w opisie przedmiotu zamówienia na roboty budowlane wymagane cechy materiału, produktu lub usługi, odpowiadające przeznaczeniu zamierzonemu przez zamawiającego, które mogą dotyczyć w szczególności:</a:t>
            </a:r>
          </a:p>
          <a:p>
            <a:pPr marL="0" indent="0">
              <a:buNone/>
            </a:pPr>
            <a:r>
              <a:rPr lang="pl-PL" dirty="0"/>
              <a:t>1) określonych poziomów oddziaływania na środowisko i klimat;</a:t>
            </a:r>
          </a:p>
          <a:p>
            <a:pPr marL="0" indent="0">
              <a:buNone/>
            </a:pPr>
            <a:r>
              <a:rPr lang="pl-PL" dirty="0"/>
              <a:t>2) wymagań w zakresie dostępności dla osób niepełnosprawnych;</a:t>
            </a:r>
          </a:p>
          <a:p>
            <a:pPr marL="0" indent="0">
              <a:buNone/>
            </a:pPr>
            <a:r>
              <a:rPr lang="pl-PL" dirty="0"/>
              <a:t>3) określonej wydajności, bezpieczeństwa lub wymiarów, w tym procedur dotyczących zapewnienia jakości;</a:t>
            </a:r>
          </a:p>
          <a:p>
            <a:pPr marL="0" indent="0">
              <a:buNone/>
            </a:pPr>
            <a:r>
              <a:rPr lang="pl-PL" dirty="0"/>
              <a:t>4) określonej terminologii, symboli, testów i metod testowania;</a:t>
            </a:r>
          </a:p>
          <a:p>
            <a:pPr marL="0" indent="0">
              <a:buNone/>
            </a:pPr>
            <a:r>
              <a:rPr lang="pl-PL" dirty="0"/>
              <a:t>5) określonego opakowania i oznakowania;</a:t>
            </a:r>
          </a:p>
          <a:p>
            <a:pPr marL="0" indent="0">
              <a:buNone/>
            </a:pPr>
            <a:r>
              <a:rPr lang="pl-PL" dirty="0"/>
              <a:t>6) określonej etykiety;</a:t>
            </a:r>
          </a:p>
          <a:p>
            <a:pPr marL="0" indent="0">
              <a:buNone/>
            </a:pPr>
            <a:r>
              <a:rPr lang="pl-PL" dirty="0"/>
              <a:t>7) instrukcji użytkowania;</a:t>
            </a:r>
          </a:p>
          <a:p>
            <a:pPr marL="0" indent="0">
              <a:buNone/>
            </a:pPr>
            <a:r>
              <a:rPr lang="pl-PL" dirty="0"/>
              <a:t>8) procesów i metod produkcji na każdym etapie cyklu życia obiektów budowlanych;</a:t>
            </a:r>
          </a:p>
          <a:p>
            <a:pPr marL="0" indent="0">
              <a:buNone/>
            </a:pPr>
            <a:r>
              <a:rPr lang="pl-PL" dirty="0"/>
              <a:t>9) dodatkowych badań i testów przeprowadzanych przez jednostki autoryzowane w rozumieniu ustawy z dnia 13 kwietnia 2016 r. o systemach oceny zgodności i nadzoru rynku (Dz. U. z 2021 r. poz. 514);</a:t>
            </a:r>
          </a:p>
          <a:p>
            <a:pPr marL="0" indent="0">
              <a:buNone/>
            </a:pPr>
            <a:r>
              <a:rPr lang="pl-PL" dirty="0"/>
              <a:t>10) określonych zasad dotyczących projektowania i kosztorysowania;</a:t>
            </a:r>
          </a:p>
          <a:p>
            <a:pPr marL="0" indent="0">
              <a:buNone/>
            </a:pPr>
            <a:r>
              <a:rPr lang="pl-PL" dirty="0"/>
              <a:t>11) warunków testowania, kontroli i odbioru obiektów budowlanych;</a:t>
            </a:r>
          </a:p>
          <a:p>
            <a:pPr marL="0" indent="0">
              <a:buNone/>
            </a:pPr>
            <a:r>
              <a:rPr lang="pl-PL" dirty="0"/>
              <a:t>12) metod i technik budowy;</a:t>
            </a:r>
          </a:p>
          <a:p>
            <a:pPr marL="0" indent="0">
              <a:buNone/>
            </a:pPr>
            <a:r>
              <a:rPr lang="pl-PL" dirty="0"/>
              <a:t>13) wszelkich pozostałych warunków technicznych.</a:t>
            </a:r>
          </a:p>
          <a:p>
            <a:pPr marL="0" indent="0">
              <a:buNone/>
            </a:pPr>
            <a:r>
              <a:rPr lang="pl-PL" dirty="0"/>
              <a:t>2.  W przypadku, o którym mowa w art. 101 ust. 1 pkt 2, zamawiający określa w opisie przedmiotu zamówienia na dostawy lub usługi wymagane cechy produktu lub usługi, które mogą dotyczyć w szczególności:</a:t>
            </a:r>
          </a:p>
          <a:p>
            <a:pPr marL="0" indent="0">
              <a:buNone/>
            </a:pPr>
            <a:r>
              <a:rPr lang="pl-PL" dirty="0"/>
              <a:t>1) posiadania przez dostawę lub usługę cech, o których mowa w ust. 1 pkt 1, 4-7 oraz 10;</a:t>
            </a:r>
          </a:p>
          <a:p>
            <a:pPr marL="0" indent="0">
              <a:buNone/>
            </a:pPr>
            <a:r>
              <a:rPr lang="pl-PL" dirty="0"/>
              <a:t>2) określonych poziomów jakości;</a:t>
            </a:r>
          </a:p>
          <a:p>
            <a:pPr marL="0" indent="0">
              <a:buNone/>
            </a:pPr>
            <a:r>
              <a:rPr lang="pl-PL" dirty="0"/>
              <a:t>3) określonej wydajności, przeznaczenia produktu, bezpieczeństwa lub wymiarów, w tym wymagań odnoszących się do produktu w zakresie nazwy, pod jaką produkt jest sprzedawany;</a:t>
            </a:r>
          </a:p>
          <a:p>
            <a:pPr marL="0" indent="0">
              <a:buNone/>
            </a:pPr>
            <a:r>
              <a:rPr lang="pl-PL" dirty="0"/>
              <a:t>4) procesów i metod produkcji na każdym etapie cyklu życia dostawy lub usługi oraz procedury oceny zgodności.</a:t>
            </a:r>
          </a:p>
          <a:p>
            <a:pPr marL="0" indent="0">
              <a:buNone/>
            </a:pPr>
            <a:endParaRPr lang="pl-PL" dirty="0"/>
          </a:p>
        </p:txBody>
      </p:sp>
    </p:spTree>
    <p:extLst>
      <p:ext uri="{BB962C8B-B14F-4D97-AF65-F5344CB8AC3E}">
        <p14:creationId xmlns:p14="http://schemas.microsoft.com/office/powerpoint/2010/main" val="105097999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6323</Words>
  <Application>Microsoft Office PowerPoint</Application>
  <PresentationFormat>Panoramiczny</PresentationFormat>
  <Paragraphs>283</Paragraphs>
  <Slides>44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44</vt:i4>
      </vt:variant>
    </vt:vector>
  </HeadingPairs>
  <TitlesOfParts>
    <vt:vector size="48" baseType="lpstr">
      <vt:lpstr>Arial</vt:lpstr>
      <vt:lpstr>Calibri</vt:lpstr>
      <vt:lpstr>Calibri Light</vt:lpstr>
      <vt:lpstr>Motyw pakietu Office</vt:lpstr>
      <vt:lpstr>Umowa o roboty budowlane w zamówieniach publicznych </vt:lpstr>
      <vt:lpstr>Przedmiot umowy o roboty budowlane w zamówieniach budowlanych</vt:lpstr>
      <vt:lpstr>Podmioty umowy o roboty budowlane w zamówieniach budowlanych</vt:lpstr>
      <vt:lpstr>Wartość umowy o roboty budowlane w zamówieniach budowlanych</vt:lpstr>
      <vt:lpstr>Wartość zamówienia na roboty budowlane</vt:lpstr>
      <vt:lpstr>Zastrzeżenie osobistego wykonania </vt:lpstr>
      <vt:lpstr>Elektroniczne modelowanie danych budowlanych</vt:lpstr>
      <vt:lpstr>Opis przedmiotu zamówienia  o roboty budowlane </vt:lpstr>
      <vt:lpstr>Opis przedmiotu zamówienia  o roboty budowlane </vt:lpstr>
      <vt:lpstr>Opis przedmiotu zamówienia  o roboty budowlane </vt:lpstr>
      <vt:lpstr>Zastrzeżenie obowiązku osobistego wykonania przez wykonawcę kluczowych zadań</vt:lpstr>
      <vt:lpstr>Umowa o zamówienie na roboty budowlane </vt:lpstr>
      <vt:lpstr>Umowa o zamówienie na roboty budowlane </vt:lpstr>
      <vt:lpstr>Umowa o zamówienie na roboty budowlane </vt:lpstr>
      <vt:lpstr>Umowa o zamówienie na roboty budowlane </vt:lpstr>
      <vt:lpstr>Umowa o zamówienie na roboty budowlane </vt:lpstr>
      <vt:lpstr>Umowa o zamówienie na roboty budowlane </vt:lpstr>
      <vt:lpstr>Umowa o zamówienie na roboty budowlane </vt:lpstr>
      <vt:lpstr>Umowa o zamówienie na roboty budowlane </vt:lpstr>
      <vt:lpstr>Wykonanie zamówienia o roboty budowlane </vt:lpstr>
      <vt:lpstr>Wykonanie zamówienia o roboty budowlane </vt:lpstr>
      <vt:lpstr>Zabezpieczenie należytego wykonania umowy</vt:lpstr>
      <vt:lpstr>Zabezpieczenie należytego wykonania umowy</vt:lpstr>
      <vt:lpstr>Zabezpieczenie należytego wykonania umowy</vt:lpstr>
      <vt:lpstr>Zabezpieczenie należytego wykonania umowy</vt:lpstr>
      <vt:lpstr>Zabezpieczenie należytego wykonania umowy</vt:lpstr>
      <vt:lpstr>Zabezpieczenie należytego wykonania umowy</vt:lpstr>
      <vt:lpstr>Zabezpieczenie należytego wykonania umowy</vt:lpstr>
      <vt:lpstr>Zmiana umowy</vt:lpstr>
      <vt:lpstr>Zmiana umowy</vt:lpstr>
      <vt:lpstr>Zmiana umowy</vt:lpstr>
      <vt:lpstr>Zmiana umowy</vt:lpstr>
      <vt:lpstr>Zmiana umowy</vt:lpstr>
      <vt:lpstr>Podwykonawstwo </vt:lpstr>
      <vt:lpstr>Podwykonawstwo </vt:lpstr>
      <vt:lpstr>Podwykonawstwo </vt:lpstr>
      <vt:lpstr>Podwykonawstwo </vt:lpstr>
      <vt:lpstr>Podwykonawstwo </vt:lpstr>
      <vt:lpstr>Podwykonawstwo </vt:lpstr>
      <vt:lpstr>Podwykonawstwo </vt:lpstr>
      <vt:lpstr>Podwykonawstwo </vt:lpstr>
      <vt:lpstr>Podwykonawstwo </vt:lpstr>
      <vt:lpstr>Podwykonawstwo </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Umowa o roboty budowlane w zamówieniach publicznych </dc:title>
  <dc:creator>Maciej Błażewski</dc:creator>
  <cp:lastModifiedBy>Maciej Błażewski</cp:lastModifiedBy>
  <cp:revision>5</cp:revision>
  <dcterms:created xsi:type="dcterms:W3CDTF">2022-09-01T19:44:36Z</dcterms:created>
  <dcterms:modified xsi:type="dcterms:W3CDTF">2022-09-01T20:15:12Z</dcterms:modified>
</cp:coreProperties>
</file>