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6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Prawo transportowe 2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PLAN ZRÓWNOWAŻONEGO ROZWOJU PUBLICZNEGO TRANSPORTU ZBIOROWEGO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656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Treść planu transportowego – cz. 1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Plan transportowy określa w szczególności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sieć komunikacyjną</a:t>
            </a:r>
            <a:r>
              <a:rPr lang="pl-PL" dirty="0">
                <a:latin typeface="Cambria"/>
                <a:ea typeface="Calibri"/>
                <a:cs typeface="Times New Roman"/>
              </a:rPr>
              <a:t>, na której jest planowane wykonywanie przewozów o charakterze użyteczności publicznej;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ocenę i prognozy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potrzeb przewozowych;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przewidywane finansowanie usług przewozowych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preferencje dotyczące wyboru</a:t>
            </a:r>
            <a:r>
              <a:rPr lang="pl-PL" dirty="0">
                <a:latin typeface="Cambria"/>
                <a:ea typeface="Calibri"/>
                <a:cs typeface="Times New Roman"/>
              </a:rPr>
              <a:t> rodzaju środków transportu;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zasady organizacji rynku przewozów;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6)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pożądany standard usług przewozowych</a:t>
            </a:r>
            <a:r>
              <a:rPr lang="pl-PL" dirty="0">
                <a:latin typeface="Cambria"/>
                <a:ea typeface="Calibri"/>
                <a:cs typeface="Times New Roman"/>
              </a:rPr>
              <a:t> w przewozach o charakterze użyteczności publicznej;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  <a:tabLst>
                <a:tab pos="27051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7)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przewidywany sposób organizowania systemu informacji dla pasażera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Treść planu transportowego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 opracowywaniu planu transportowego należy uwzględnić w szczególności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stan zagospodarowania przestrzennego</a:t>
            </a:r>
            <a:r>
              <a:rPr lang="pl-PL" dirty="0">
                <a:latin typeface="Cambria"/>
                <a:ea typeface="Calibri"/>
                <a:cs typeface="Times New Roman"/>
              </a:rPr>
              <a:t> oraz ustalenia odpowiednio: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koncepcji przestrzennego zagospodarowania kraju,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planu zagospodarowania przestrzennego województwa,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c) studium uwarunkowań i kierunków zagospodarowania przestrzennego gminy,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d) miejscowego planu zagospodarowania przestrzennego;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sytuację społeczno-gospodarczą danego obszaru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wpływ transportu na środowisko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</a:t>
            </a:r>
            <a:r>
              <a:rPr lang="pl-PL" b="1" dirty="0">
                <a:latin typeface="Cambria"/>
                <a:ea typeface="Calibri"/>
                <a:cs typeface="Times New Roman"/>
              </a:rPr>
              <a:t>) potrzeby zrównoważonego rozwoju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, w szczególności potrzeby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osób niepełnosprawnych i osób o ograniczonej zdolności ruchowej, w zakresie usług przewozowych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potrzeby wynikające z kierunku polityki państwa</a:t>
            </a:r>
            <a:r>
              <a:rPr lang="pl-PL" dirty="0">
                <a:latin typeface="Cambria"/>
                <a:ea typeface="Calibri"/>
                <a:cs typeface="Times New Roman"/>
              </a:rPr>
              <a:t>, w zakresie linii komunikacyjnych w międzywojewódzkich i międzynarodowych przewozach pasażerskich;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rentowność linii komunikacyjnych;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zakresie transportu kolejowego</a:t>
            </a:r>
            <a:r>
              <a:rPr lang="pl-PL" dirty="0">
                <a:latin typeface="Cambria"/>
                <a:ea typeface="Calibri"/>
                <a:cs typeface="Times New Roman"/>
              </a:rPr>
              <a:t> - dane dotyczące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przepustowości infrastruktury oraz standard jakości dostępu otrzymane od zarządcy infrastruktury kolejowej.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Treść planu transportowego – cz. 3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W przypadku opracowywania planu transportowego w zakresie transportu kolejowego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 występuje do zarządcy infrastruktury kolejowej z wnioskiem o przedstawienie informacji niezbędnych do opracowania projektu planu transportowego.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Do planu transportowego opracowywanego przez ministra właściwego do spraw transportu nie mają zastosowania przepisy ust. 1 pkt 4 oraz ust. 2 pkt 1 lit. b-d.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Minister właściwy do spraw transportu określi, w drodze rozporządzenia, szczegółowy zakres planu transportowego z podziałem na część tekstową i graficzną, </a:t>
            </a:r>
            <a:r>
              <a:rPr lang="pl-PL" dirty="0">
                <a:latin typeface="Cambria"/>
                <a:ea typeface="Calibri"/>
                <a:cs typeface="Times New Roman"/>
              </a:rPr>
              <a:t>uwzględniając skalę opracowań kartograficznych, stosowane oznaczenia i nazewnictwo oraz rodzaj transportu, którym będzie wykonywany przewóz.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Procedura uchwalenia planu transportowego – cz. 1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Marszałek województwa przedstawia sejmikowi województwa do uchwalenia projekt planu transportowego: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uzgodniony z marszałkami sąsiednich województw</a:t>
            </a:r>
            <a:r>
              <a:rPr lang="pl-PL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zaopiniowany przez zarząd związku metropolitalnego</a:t>
            </a:r>
            <a:r>
              <a:rPr lang="pl-PL" dirty="0">
                <a:latin typeface="Cambria"/>
                <a:ea typeface="Calibri"/>
                <a:cs typeface="Times New Roman"/>
              </a:rPr>
              <a:t> położonego na terenie województwa, o ile jest utworzony,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zaopiniowany przez zarząd sąsiedniego związku powiatów lub związku powiatowo-gminnego</a:t>
            </a:r>
            <a:r>
              <a:rPr lang="pl-PL" dirty="0">
                <a:latin typeface="Cambria"/>
                <a:ea typeface="Calibri"/>
                <a:cs typeface="Times New Roman"/>
              </a:rPr>
              <a:t>, o ile jest utworzony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- w zakresie linii komunikacyjnych przebiegających na obszarach ich właściwości.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1a.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 związku metropolitalnego</a:t>
            </a:r>
            <a:r>
              <a:rPr lang="pl-PL" dirty="0">
                <a:latin typeface="Cambria"/>
                <a:ea typeface="Calibri"/>
                <a:cs typeface="Times New Roman"/>
              </a:rPr>
              <a:t> przedstawia zgromadzeniu związku metropolitalnego do uchwalenia projekt planu transportowego: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zaopiniowany przez marszałka właściwego województwa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uzgodniony ze starostą sąsiadujących powiatów, zarządem sąsiedniego związku powiatów lub związku powiatowo-gminneg</a:t>
            </a:r>
            <a:r>
              <a:rPr lang="pl-PL" dirty="0">
                <a:latin typeface="Cambria"/>
                <a:ea typeface="Calibri"/>
                <a:cs typeface="Times New Roman"/>
              </a:rPr>
              <a:t>o, o ile jest utworzony w zakresie linii komunikacyjnych przebiegających na obszarze ich właściwości.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Procedura uchwalenia planu transportowego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Starosta, zarząd związku powiatów lub zarząd związku powiatowo-gminnego</a:t>
            </a:r>
            <a:r>
              <a:rPr lang="pl-PL" dirty="0">
                <a:latin typeface="Cambria"/>
                <a:ea typeface="Calibri"/>
                <a:cs typeface="Times New Roman"/>
              </a:rPr>
              <a:t>, o ile jest utworzony, przedstawia odpowiednio radzie powiatu albo zgromadzeniu związku powiatów albo zgromadzeniu związku powiatowo-gminnego do uchwalenia projekt planu transportowego: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uzgodniony ze starostą sąsiedniego powiatu, zarządem sąsiedniego związku metropolitalnego lub związku powiatów lub związku powiatowo-gminnego</a:t>
            </a:r>
            <a:r>
              <a:rPr lang="pl-PL" dirty="0">
                <a:latin typeface="Cambria"/>
                <a:ea typeface="Calibri"/>
                <a:cs typeface="Times New Roman"/>
              </a:rPr>
              <a:t>, o ile jest utworzony,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zaopiniowany przez zarząd sąsiedniego związku międzygminnego</a:t>
            </a:r>
            <a:r>
              <a:rPr lang="pl-PL" dirty="0">
                <a:latin typeface="Cambria"/>
                <a:ea typeface="Calibri"/>
                <a:cs typeface="Times New Roman"/>
              </a:rPr>
              <a:t>, o ile jest utworzony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54038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- w zakresie linii komunikacyjnych przebiegających na obszarach ich właściwości.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Procedura uchwalenia planu transportowego – cz. 3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Wójt, burmistrz, prezydent miasta lub zarząd związku międzygminnego przedstawia odpowiednio radzie gminy albo zgromadzeniu związku międzygminnego do uchwalenia projekt planu transportowego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uzgodniony z właściwymi organami sąsiednich gmin, zarządem sąsiadującego związku metropolitalnego, związku międzygminnego lub zarządem sąsiedniego związku powiatowo-gminnego</a:t>
            </a:r>
            <a:r>
              <a:rPr lang="pl-PL" dirty="0">
                <a:latin typeface="Cambria"/>
                <a:ea typeface="Calibri"/>
                <a:cs typeface="Times New Roman"/>
              </a:rPr>
              <a:t>, o ile jest utworzony, w zakresie linii komunikacyjnych przebiegających na obszarach ich właściwości.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Gmina licząca mniej niż 50 000 osób, może zgłosić potrzeby transportowe dotyczące linii komunikacyjnych wykraczających poza obszar swojej właściwości,</a:t>
            </a:r>
            <a:r>
              <a:rPr lang="pl-PL" dirty="0">
                <a:latin typeface="Cambria"/>
                <a:ea typeface="Calibri"/>
                <a:cs typeface="Times New Roman"/>
              </a:rPr>
              <a:t> bezpośrednio do starosty albo marszałka województwa właściwego ze względu na przebieg tych linii komunikacyjnych.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Procedura uchwalenia planu transportowego – cz. 4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Plan transportowy jest podawany do publicznej wiadomości przez jego ogłoszenie</a:t>
            </a:r>
            <a:r>
              <a:rPr lang="pl-PL" dirty="0">
                <a:latin typeface="Cambria"/>
                <a:ea typeface="Calibri"/>
                <a:cs typeface="Times New Roman"/>
              </a:rPr>
              <a:t> we właściwym dla organizatora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dzienniku urzędowym</a:t>
            </a:r>
            <a:r>
              <a:rPr lang="pl-PL" dirty="0">
                <a:latin typeface="Cambria"/>
                <a:ea typeface="Calibri"/>
                <a:cs typeface="Times New Roman"/>
              </a:rPr>
              <a:t>, a w przypadku gdy organizatorem jest związek międzygminny, związek powiatów, związek powiatowo-gminny albo związek metropolitalny -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sposób zwyczajowo przyjęty</a:t>
            </a:r>
            <a:r>
              <a:rPr lang="pl-PL" dirty="0">
                <a:latin typeface="Cambria"/>
                <a:ea typeface="Calibri"/>
                <a:cs typeface="Times New Roman"/>
              </a:rPr>
              <a:t> na obszarach gmin albo powiatów tworzących te związki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dzienniku urzędowym województwa,</a:t>
            </a:r>
            <a:r>
              <a:rPr lang="pl-PL" dirty="0">
                <a:latin typeface="Cambria"/>
                <a:ea typeface="Calibri"/>
                <a:cs typeface="Times New Roman"/>
              </a:rPr>
              <a:t> na którego obszarze działa związek międzygminny, związek powiatów, związek powiatowo-gminny albo związek metropolitalny.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Minister właściwy do spraw transportu określi, w drodze rozporządzenia, plan transportowy w zakresie</a:t>
            </a:r>
            <a:r>
              <a:rPr lang="pl-PL" dirty="0">
                <a:latin typeface="Cambria"/>
                <a:ea typeface="Calibri"/>
                <a:cs typeface="Times New Roman"/>
              </a:rPr>
              <a:t> linii komunikacyjnej lub sieci komunikacyjnej w międzywojewódzkich i międzynarodowych przewozach pasażerskich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transporcie kolejowym, uwzględniając zakres niezbędnych danych, które powinny zostać określone w tym planie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4800" b="1" dirty="0" smtClean="0"/>
              <a:t>Dziękuję za uwagę 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Źródła </a:t>
            </a:r>
            <a:r>
              <a:rPr lang="pl-PL" b="1" dirty="0" smtClean="0"/>
              <a:t>prawa: </a:t>
            </a:r>
          </a:p>
          <a:p>
            <a:pPr marL="0" indent="0">
              <a:buNone/>
            </a:pPr>
            <a:r>
              <a:rPr lang="pl-PL" dirty="0" smtClean="0"/>
              <a:t>-</a:t>
            </a:r>
            <a:r>
              <a:rPr lang="pl-PL" b="1" dirty="0" smtClean="0"/>
              <a:t> </a:t>
            </a:r>
            <a:r>
              <a:rPr lang="pl-PL" b="1" dirty="0" err="1" smtClean="0"/>
              <a:t>Utz</a:t>
            </a:r>
            <a:r>
              <a:rPr lang="pl-PL" b="1" dirty="0" smtClean="0"/>
              <a:t> </a:t>
            </a:r>
            <a:r>
              <a:rPr lang="pl-PL" dirty="0" smtClean="0"/>
              <a:t>- ustawa </a:t>
            </a:r>
            <a:r>
              <a:rPr lang="pl-PL" dirty="0"/>
              <a:t>z dnia 16 grudnia 2010 r. o publicznym transporcie </a:t>
            </a:r>
            <a:r>
              <a:rPr lang="pl-PL" dirty="0" smtClean="0"/>
              <a:t>zbiorowym</a:t>
            </a:r>
          </a:p>
          <a:p>
            <a:pPr marL="0" indent="0">
              <a:buNone/>
            </a:pPr>
            <a:r>
              <a:rPr lang="pl-PL" dirty="0" smtClean="0"/>
              <a:t>- Rozporządzenie </a:t>
            </a:r>
            <a:r>
              <a:rPr lang="pl-PL" dirty="0"/>
              <a:t>Ministra Infrastruktury z dnia 25 maja 2011 r</a:t>
            </a:r>
            <a:r>
              <a:rPr lang="pl-PL" dirty="0" smtClean="0"/>
              <a:t>. w </a:t>
            </a:r>
            <a:r>
              <a:rPr lang="pl-PL" dirty="0"/>
              <a:t>sprawie szczegółowego zakresu planu zrównoważonego rozwoju publicznego transportu zbiorowego</a:t>
            </a:r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Plan zrównoważonego rozwoju publicznego transportu zbiorowego, zwany dalej "planem transportowym", w przypadku planowanego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organizowania przewozów o charakterze użyteczności publiczne</a:t>
            </a:r>
            <a:r>
              <a:rPr lang="pl-PL" dirty="0">
                <a:latin typeface="Cambria"/>
                <a:ea typeface="Calibri"/>
                <a:cs typeface="Times New Roman"/>
              </a:rPr>
              <a:t>j, opracowuje organizator: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gmina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związek międzygminny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powiat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związek powiatów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związek powiatowo-gminny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związek metropolitarny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województwo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minister właściwy do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spr</a:t>
            </a:r>
            <a:r>
              <a:rPr lang="pl-PL" dirty="0">
                <a:latin typeface="Cambria"/>
                <a:ea typeface="Calibri"/>
                <a:cs typeface="Times New Roman"/>
              </a:rPr>
              <a:t>. transportu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– właściwość organizatorów jest podana w następnych slajdach.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Plan transportowy uchwalony przez właściwe organy jednostek samorządu terytorialnego stanowi akt prawa miejscowego. (art. 9 ust. 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268760"/>
            <a:ext cx="9145016" cy="547260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Przygotowanie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planu transportowego - Część 1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Właściwość </a:t>
            </a:r>
            <a:r>
              <a:rPr lang="pl-PL" dirty="0">
                <a:latin typeface="Cambria"/>
                <a:ea typeface="Calibri"/>
                <a:cs typeface="Times New Roman"/>
              </a:rPr>
              <a:t>przygotowania planu transportowego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gmina: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licząca co najmniej 50 000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gminnych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przewozach pasażerskich</a:t>
            </a:r>
            <a:r>
              <a:rPr lang="pl-PL" b="1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której powierzono zadanie</a:t>
            </a:r>
            <a:r>
              <a:rPr lang="pl-PL" dirty="0">
                <a:latin typeface="Cambria"/>
                <a:ea typeface="Calibri"/>
                <a:cs typeface="Times New Roman"/>
              </a:rPr>
              <a:t> organizacji publicznego transportu zbiorowego na mocy porozumienia między gminami, których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obszar liczy łącznie co najmniej 80 000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na danym obszarze;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związek międzygminny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obejmujący obszar liczący co najmniej 80 000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na obszarze gmin tworzących związek międzygminny;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powiat: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liczący co najmniej 80 000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w powiatowych przewozach pasażerskich,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któremu powierzono zadanie</a:t>
            </a:r>
            <a:r>
              <a:rPr lang="pl-PL" dirty="0">
                <a:latin typeface="Cambria"/>
                <a:ea typeface="Calibri"/>
                <a:cs typeface="Times New Roman"/>
              </a:rPr>
              <a:t> organizacji publicznego transportu zbiorowego na mocy porozumienia między powiatami,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których obszar liczy łącznie co najmniej 120 000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na danym obszarze;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powiatów obejmujący obszar liczący co najmniej 120 000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na obszarze powiatów tworzących związek powiatów;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powiatowo-gminny obejmujący obszar liczący co najmniej 80 000 mieszkańców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na obszarze gmin lub powiatów tworzących związek powiatowo-gminny;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Plan transportowy może być opracowany przez właściwego organizatora na obszarze liczącym mniejszą liczbę mieszkańców niż określona w ust. 1 pkt 1-4.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 ust. 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Przygotowanie planu transportowego - Część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metropolitalny: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a</a:t>
            </a:r>
            <a:r>
              <a:rPr lang="pl-PL" dirty="0">
                <a:latin typeface="Cambria"/>
                <a:ea typeface="Calibri"/>
                <a:cs typeface="Times New Roman"/>
              </a:rPr>
              <a:t>) w zakresie linii komunikacyjnej albo sieci komunikacyjnej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metropolitalnych przewozach pasażerskich,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b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któremu powierzono zadanie</a:t>
            </a:r>
            <a:r>
              <a:rPr lang="pl-PL" dirty="0">
                <a:latin typeface="Cambria"/>
                <a:ea typeface="Calibri"/>
                <a:cs typeface="Times New Roman"/>
              </a:rPr>
              <a:t> organizacji publicznego transportu zbiorowego na mocy porozumienia z jednostką samorządu terytorialnego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zakresie linii komunikacyjnej albo sieci komunikacyjnej na danym obszarze,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c</a:t>
            </a:r>
            <a:r>
              <a:rPr lang="pl-PL" dirty="0">
                <a:latin typeface="Cambria"/>
                <a:ea typeface="Calibri"/>
                <a:cs typeface="Times New Roman"/>
              </a:rPr>
              <a:t>) w zakresie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obszarze gmin wchodzących w skład związku metropolitalnego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;</a:t>
            </a: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województwo: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a</a:t>
            </a:r>
            <a:r>
              <a:rPr lang="pl-PL" dirty="0">
                <a:latin typeface="Cambria"/>
                <a:ea typeface="Calibri"/>
                <a:cs typeface="Times New Roman"/>
              </a:rPr>
              <a:t>) w zakresie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wojewódzkich przewozach pasażerskich,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b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któremu powierzono zadanie organizacji publicznego</a:t>
            </a:r>
            <a:r>
              <a:rPr lang="pl-PL" dirty="0">
                <a:latin typeface="Cambria"/>
                <a:ea typeface="Calibri"/>
                <a:cs typeface="Times New Roman"/>
              </a:rPr>
              <a:t>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mocy porozumienia między województwami</a:t>
            </a:r>
            <a:r>
              <a:rPr lang="pl-PL" dirty="0">
                <a:latin typeface="Cambria"/>
                <a:ea typeface="Calibri"/>
                <a:cs typeface="Times New Roman"/>
              </a:rPr>
              <a:t> właściwymi ze względu na planowany przebieg linii komunikacyjnej albo sieci komunikacyjnej - w zakresie linii komunikacyjnej albo sieci komunikacyjnej na danym obszarze;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</a:t>
            </a:r>
            <a:r>
              <a:rPr lang="pl-PL" b="1" dirty="0">
                <a:latin typeface="Cambria"/>
                <a:ea typeface="Calibri"/>
                <a:cs typeface="Times New Roman"/>
              </a:rPr>
              <a:t>) minister właściwy do spraw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 - w zakresie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międzywojewódzkich i międzynarodowych przewozach pasażerskich w transporcie kolejowym.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Projekt planu transportowego – zw. z transportem kolejowym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opiniuje projekt planu transportowego</a:t>
            </a:r>
            <a:r>
              <a:rPr lang="pl-PL" dirty="0">
                <a:latin typeface="Cambria"/>
                <a:ea typeface="Calibri"/>
                <a:cs typeface="Times New Roman"/>
              </a:rPr>
              <a:t>, w zakresie kolejowych przewozów pasażerskich, w terminie 21 dni od dnia jego doręczenia.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 publicznego transportu kolejowego przekazuje Prezesowi UTK projekt planu transportoweg</a:t>
            </a:r>
            <a:r>
              <a:rPr lang="pl-PL" dirty="0">
                <a:latin typeface="Cambria"/>
                <a:ea typeface="Calibri"/>
                <a:cs typeface="Times New Roman"/>
              </a:rPr>
              <a:t>o przed jego uchwaleniem lub wydaniem wraz z dokumentacją stanowiącą podstawę oceny uwarunkowań, o których mowa w art. 12 ust. 2 ustawy o publicznym transporcie zbiorowym, w zakresie określonym przez Prezesa UTK.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Niezajęcie stanowiska</a:t>
            </a:r>
            <a:r>
              <a:rPr lang="pl-PL" dirty="0">
                <a:latin typeface="Cambria"/>
                <a:ea typeface="Calibri"/>
                <a:cs typeface="Times New Roman"/>
              </a:rPr>
              <a:t> w terminie, o którym mowa w ust. 1, uznaje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się za pozytywne zaopiniowanie projektu planu transportowego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28pa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Skutki prawne opracowania planu transportowego przez związek metropolitalny: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gminy, związki międzygminne, powiaty lub związki powiatów</a:t>
            </a:r>
            <a:r>
              <a:rPr lang="pl-PL" dirty="0">
                <a:latin typeface="Cambria"/>
                <a:ea typeface="Calibri"/>
                <a:cs typeface="Times New Roman"/>
              </a:rPr>
              <a:t>, których obszar jest objęty związkiem metropolitalnym i które wchodzą w skład związku metropolitalnego,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opracowują planów transportowych;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dniem wejścia w życie tego planu tracą moc plany transportowe opracowane przez gminy, związki międzygminne, powiaty lub związki powiatów</a:t>
            </a:r>
            <a:r>
              <a:rPr lang="pl-PL" dirty="0">
                <a:latin typeface="Cambria"/>
                <a:ea typeface="Calibri"/>
                <a:cs typeface="Times New Roman"/>
              </a:rPr>
              <a:t>, których obszar jest </a:t>
            </a:r>
            <a:r>
              <a:rPr lang="pl-PL" b="1" dirty="0">
                <a:latin typeface="Cambria"/>
                <a:ea typeface="Calibri"/>
                <a:cs typeface="Times New Roman"/>
              </a:rPr>
              <a:t>objęty związkiem metropolitalnym i które wchodzą w skład związku metropolitalnego.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9a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Ogłoszenie projektu planu transportowego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Informację o opracowanym projekcie planu transportowego ogłasza się w</a:t>
            </a:r>
            <a:r>
              <a:rPr lang="pl-PL" b="1" dirty="0">
                <a:latin typeface="Cambria"/>
                <a:ea typeface="Calibri"/>
                <a:cs typeface="Times New Roman"/>
              </a:rPr>
              <a:t> miejscowej prasie, w Biuletynie Informacji Publicznej oraz w sposób zwyczajowo przyjęty</a:t>
            </a:r>
            <a:r>
              <a:rPr lang="pl-PL" dirty="0">
                <a:latin typeface="Cambria"/>
                <a:ea typeface="Calibri"/>
                <a:cs typeface="Times New Roman"/>
              </a:rPr>
              <a:t>, określając miejsce wyłożenia projektu planu transportowego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formę, miejsce i termin składania opinii dotyczących tego projektu</a:t>
            </a:r>
            <a:r>
              <a:rPr lang="pl-PL" dirty="0">
                <a:latin typeface="Cambria"/>
                <a:ea typeface="Calibri"/>
                <a:cs typeface="Times New Roman"/>
              </a:rPr>
              <a:t>, nie krótszy jednak niż 21 dni od dnia ogłoszenia.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Składanie i rozpatrzenie opinii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 rozpatruje opinie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a w przypadku uznania za zasadne wniosków w nich zawartych, dokonuje stosownych zmian w projekcie planu transportowego.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10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Plan transportowy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Uwzględnienie w projekcie planu innych ogłoszonych planów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W projekcie planu transportowego opracowanym przez: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marszałka województwa</a:t>
            </a:r>
            <a:r>
              <a:rPr lang="pl-PL" dirty="0">
                <a:latin typeface="Cambria"/>
                <a:ea typeface="Calibri"/>
                <a:cs typeface="Times New Roman"/>
              </a:rPr>
              <a:t> - uwzględnia się </a:t>
            </a:r>
            <a:r>
              <a:rPr lang="pl-PL" b="1" dirty="0">
                <a:latin typeface="Cambria"/>
                <a:ea typeface="Calibri"/>
                <a:cs typeface="Times New Roman"/>
              </a:rPr>
              <a:t>ogłoszony plan transportowy opracowany przez ministra właściwego do spraw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starostę, zarząd związku powiatów, zarząd związku powiatowo-gminnego, zarząd związku metropolitalnego</a:t>
            </a:r>
            <a:r>
              <a:rPr lang="pl-PL" dirty="0">
                <a:latin typeface="Cambria"/>
                <a:ea typeface="Calibri"/>
                <a:cs typeface="Times New Roman"/>
              </a:rPr>
              <a:t> - uwzględnia się ogłoszony plan transportowy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opracowany przez marszałka województwa,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wójta, burmistrza, prezydenta miasta, zarząd związku międzygminnego</a:t>
            </a:r>
            <a:r>
              <a:rPr lang="pl-PL" dirty="0">
                <a:latin typeface="Cambria"/>
                <a:ea typeface="Calibri"/>
                <a:cs typeface="Times New Roman"/>
              </a:rPr>
              <a:t> - uwzględnia się ogłoszony plan transportowy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opracowany przez starostę, zarząd związku powiatów, zarząd związku powiatowo-gminnego, o ile jest utworzony, lub marszałka województwa</a:t>
            </a:r>
            <a:endParaRPr lang="pl-PL" sz="2800" dirty="0">
              <a:ea typeface="Calibri"/>
              <a:cs typeface="Times New Roman"/>
            </a:endParaRPr>
          </a:p>
          <a:p>
            <a:pPr marL="18034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- w zakresie linii komunikacyjnych, na których jest </a:t>
            </a:r>
            <a:r>
              <a:rPr lang="pl-PL" b="1" dirty="0">
                <a:latin typeface="Cambria"/>
                <a:ea typeface="Calibri"/>
                <a:cs typeface="Times New Roman"/>
              </a:rPr>
              <a:t>planowane wykonywanie przewozów o charakterze użyteczności publicznej.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Aktualizacja planu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Plan transportowy może być, w zależności od uzasadnionych potrzeb, poddawany aktualizacji.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581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1403</Words>
  <Application>Microsoft Office PowerPoint</Application>
  <PresentationFormat>Pokaz na ekranie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Prawo transportowe 2   PLAN ZRÓWNOWAŻONEGO ROZWOJU PUBLICZNEGO TRANSPORTU ZBIOROWEGO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  <vt:lpstr>Plan transportowy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2   PLAN ZRÓWNOWAŻONEGO ROZWOJU PUBLICZNEGO TRANSPORTU ZBIOROWEGO</dc:title>
  <dc:creator>M a c i e k</dc:creator>
  <cp:lastModifiedBy>M a c i e k</cp:lastModifiedBy>
  <cp:revision>2</cp:revision>
  <dcterms:created xsi:type="dcterms:W3CDTF">2017-10-19T07:24:53Z</dcterms:created>
  <dcterms:modified xsi:type="dcterms:W3CDTF">2017-10-19T07:43:18Z</dcterms:modified>
</cp:coreProperties>
</file>