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4" r:id="rId6"/>
    <p:sldId id="259" r:id="rId7"/>
    <p:sldId id="267" r:id="rId8"/>
    <p:sldId id="270" r:id="rId9"/>
    <p:sldId id="272" r:id="rId10"/>
    <p:sldId id="271" r:id="rId11"/>
    <p:sldId id="273" r:id="rId12"/>
    <p:sldId id="263" r:id="rId13"/>
    <p:sldId id="269" r:id="rId14"/>
    <p:sldId id="268" r:id="rId15"/>
    <p:sldId id="262" r:id="rId16"/>
    <p:sldId id="265"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1D1EA0-EF5A-41C5-A273-3477B421266D}"/>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CC39AEA9-219E-474F-AD19-1EEBAEF5C7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2B2A2BE-BA4F-43A9-87E1-15114F7D607E}"/>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1C1D3CA5-B595-4DC5-B362-BBA9543C7E4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CFBCAB-E0A2-4B54-BDA9-283CC07E741A}"/>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949327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2EF1DF-2664-4D80-B495-1770C2740D43}"/>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86533AF9-B02A-4D7B-AC78-4F2763F6616D}"/>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43F6749-9339-4C04-9802-3DBABA9E8FC7}"/>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A57400E9-3F96-4CE0-9AAE-626A23A724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9D4C412-0D42-4177-9CE9-A45FF62BC43F}"/>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1864435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5D7DD10-7554-42DE-AFC9-D9ED9672563B}"/>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80ED04A-C49E-437C-851E-6FA775F8E31B}"/>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ED1E1F5-0919-4C80-A031-97EDDE601B71}"/>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F658E671-7ED3-4A16-9208-01FCCC6EAB8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0F932E9-0F79-4DE3-9714-7C03D57B73AD}"/>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240392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97DA6B-33D6-4E66-9FDB-F5337A83A517}"/>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ACC03FF-7B2A-4D31-B948-750F86246DD0}"/>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07770C8-F9ED-467A-B73B-2C76A6A2DC8F}"/>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3D03E9CB-195D-428F-9B9C-D3460A3E3BF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D0D6CE9-2BD4-4060-8039-2C705EBAC49A}"/>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2702311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71A535-D5C2-4AF2-A1B8-2C92ABDACB88}"/>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7D0596A0-2684-4563-A03B-5A9CE4A4C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D98249FD-3DD5-49BF-921E-F291BF66217E}"/>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96A948DC-A4AE-42BD-9AA6-641F6EFEAEE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A166930-3682-49A0-9FCF-2A860933BD58}"/>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40270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45D858-39BB-478E-83A3-FE449D91EB35}"/>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6D8EF08-C7E7-4C34-B76D-F27FC1E66D8A}"/>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D0E7C5F5-5CA7-4137-8D7A-26F69DE594CA}"/>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0174AB61-9B7D-4343-B496-BE77174C7357}"/>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6" name="Symbol zastępczy stopki 5">
            <a:extLst>
              <a:ext uri="{FF2B5EF4-FFF2-40B4-BE49-F238E27FC236}">
                <a16:creationId xmlns:a16="http://schemas.microsoft.com/office/drawing/2014/main" id="{4401B79B-C289-4255-B53A-483BA9E40A5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DD524C7-7EA5-44A4-9E1C-06A194AB14A9}"/>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359620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8E5216-E6DB-4952-ACAF-FFFA15AFE7E7}"/>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DF5B4C7-DEE2-4918-B132-650AA2A553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F0A11511-7552-46CE-A291-A9A3472AA760}"/>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56DB2A4F-5C41-4BC1-BBDF-9A58BA47A1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CDA61429-DFE3-4DFD-BE0F-FC5372E21D4C}"/>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E3FD626F-427F-4535-8F77-A5CCC316551F}"/>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8" name="Symbol zastępczy stopki 7">
            <a:extLst>
              <a:ext uri="{FF2B5EF4-FFF2-40B4-BE49-F238E27FC236}">
                <a16:creationId xmlns:a16="http://schemas.microsoft.com/office/drawing/2014/main" id="{B5FED761-42C9-458F-932F-2A9FBFDF389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8B1A4F1-32C7-4ADC-B608-7CD238C4AC9C}"/>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122014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D3D6AD-5C5E-46DE-BAB2-6B27B6197B5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4F2EC64C-5B13-46ED-B9DC-CC979D542DBE}"/>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4" name="Symbol zastępczy stopki 3">
            <a:extLst>
              <a:ext uri="{FF2B5EF4-FFF2-40B4-BE49-F238E27FC236}">
                <a16:creationId xmlns:a16="http://schemas.microsoft.com/office/drawing/2014/main" id="{6F5933DF-5C7A-4336-B045-1C70F38E8D7F}"/>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293D9AA-4D50-41A1-9654-562BE4CD11CD}"/>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18423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534F2948-EB98-44BA-AC24-817DB46BB002}"/>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3" name="Symbol zastępczy stopki 2">
            <a:extLst>
              <a:ext uri="{FF2B5EF4-FFF2-40B4-BE49-F238E27FC236}">
                <a16:creationId xmlns:a16="http://schemas.microsoft.com/office/drawing/2014/main" id="{77C71D17-A60D-40EB-9959-6C115F2FE480}"/>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B00AD652-17CB-4D2E-B849-BB2929921CEE}"/>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898109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A46863-3DCF-41AE-9F05-008289C72FCE}"/>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C517F609-DB0D-4AA8-899B-5CB8E53E4F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95A306AE-AA70-4E92-B8B7-7B7CFB37C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0D4318FE-0543-44C6-B938-3C2660FA1B68}"/>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6" name="Symbol zastępczy stopki 5">
            <a:extLst>
              <a:ext uri="{FF2B5EF4-FFF2-40B4-BE49-F238E27FC236}">
                <a16:creationId xmlns:a16="http://schemas.microsoft.com/office/drawing/2014/main" id="{6B816C9C-277B-4494-875F-C260354A95B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34D70A2-7F3A-4C2E-BE40-61E1EE286711}"/>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101209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DCD5DA-7810-4469-A2AD-CEE093C775E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6D95A057-4C3B-400C-9C03-FC4DDD55C7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94DF3AA0-0F4F-4404-B102-3336334CDA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C199C365-373B-4471-BE74-F757116234DC}"/>
              </a:ext>
            </a:extLst>
          </p:cNvPr>
          <p:cNvSpPr>
            <a:spLocks noGrp="1"/>
          </p:cNvSpPr>
          <p:nvPr>
            <p:ph type="dt" sz="half" idx="10"/>
          </p:nvPr>
        </p:nvSpPr>
        <p:spPr/>
        <p:txBody>
          <a:bodyPr/>
          <a:lstStyle/>
          <a:p>
            <a:fld id="{6D865B69-D802-4652-90BE-68D7033D2ADD}" type="datetimeFigureOut">
              <a:rPr lang="pl-PL" smtClean="0"/>
              <a:t>05.10.2022</a:t>
            </a:fld>
            <a:endParaRPr lang="pl-PL"/>
          </a:p>
        </p:txBody>
      </p:sp>
      <p:sp>
        <p:nvSpPr>
          <p:cNvPr id="6" name="Symbol zastępczy stopki 5">
            <a:extLst>
              <a:ext uri="{FF2B5EF4-FFF2-40B4-BE49-F238E27FC236}">
                <a16:creationId xmlns:a16="http://schemas.microsoft.com/office/drawing/2014/main" id="{27BB161D-E923-4F65-9D42-5A1D0C92967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9A37E2E-5915-4118-9D33-7772376B3C64}"/>
              </a:ext>
            </a:extLst>
          </p:cNvPr>
          <p:cNvSpPr>
            <a:spLocks noGrp="1"/>
          </p:cNvSpPr>
          <p:nvPr>
            <p:ph type="sldNum" sz="quarter" idx="12"/>
          </p:nvPr>
        </p:nvSpPr>
        <p:spPr/>
        <p:txBody>
          <a:bodyPr/>
          <a:lstStyle/>
          <a:p>
            <a:fld id="{75168F09-A0AD-408D-AE08-C0D09177D673}" type="slidenum">
              <a:rPr lang="pl-PL" smtClean="0"/>
              <a:t>‹#›</a:t>
            </a:fld>
            <a:endParaRPr lang="pl-PL"/>
          </a:p>
        </p:txBody>
      </p:sp>
    </p:spTree>
    <p:extLst>
      <p:ext uri="{BB962C8B-B14F-4D97-AF65-F5344CB8AC3E}">
        <p14:creationId xmlns:p14="http://schemas.microsoft.com/office/powerpoint/2010/main" val="139780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3AFA7C35-FE69-4105-B6DA-927B357C9D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F0846D93-CDE4-4D0B-9B60-4D9480C79D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6F0195B0-C676-49F2-92EF-E21DCD8D82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65B69-D802-4652-90BE-68D7033D2ADD}" type="datetimeFigureOut">
              <a:rPr lang="pl-PL" smtClean="0"/>
              <a:t>05.10.2022</a:t>
            </a:fld>
            <a:endParaRPr lang="pl-PL"/>
          </a:p>
        </p:txBody>
      </p:sp>
      <p:sp>
        <p:nvSpPr>
          <p:cNvPr id="5" name="Symbol zastępczy stopki 4">
            <a:extLst>
              <a:ext uri="{FF2B5EF4-FFF2-40B4-BE49-F238E27FC236}">
                <a16:creationId xmlns:a16="http://schemas.microsoft.com/office/drawing/2014/main" id="{9BB0382C-CDEE-497C-9D0D-9359614A9B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9FD5BFF-A376-42C9-A03E-4D5C2ACD00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68F09-A0AD-408D-AE08-C0D09177D673}" type="slidenum">
              <a:rPr lang="pl-PL" smtClean="0"/>
              <a:t>‹#›</a:t>
            </a:fld>
            <a:endParaRPr lang="pl-PL"/>
          </a:p>
        </p:txBody>
      </p:sp>
    </p:spTree>
    <p:extLst>
      <p:ext uri="{BB962C8B-B14F-4D97-AF65-F5344CB8AC3E}">
        <p14:creationId xmlns:p14="http://schemas.microsoft.com/office/powerpoint/2010/main" val="2418395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BFCC7D-3F67-4A0E-96DD-687B282A02D6}"/>
              </a:ext>
            </a:extLst>
          </p:cNvPr>
          <p:cNvSpPr>
            <a:spLocks noGrp="1"/>
          </p:cNvSpPr>
          <p:nvPr>
            <p:ph type="ctrTitle"/>
          </p:nvPr>
        </p:nvSpPr>
        <p:spPr/>
        <p:txBody>
          <a:bodyPr/>
          <a:lstStyle/>
          <a:p>
            <a:r>
              <a:rPr lang="pl-PL" b="1" dirty="0"/>
              <a:t>Umowa przewozu osób </a:t>
            </a:r>
          </a:p>
        </p:txBody>
      </p:sp>
      <p:sp>
        <p:nvSpPr>
          <p:cNvPr id="3" name="Podtytuł 2">
            <a:extLst>
              <a:ext uri="{FF2B5EF4-FFF2-40B4-BE49-F238E27FC236}">
                <a16:creationId xmlns:a16="http://schemas.microsoft.com/office/drawing/2014/main" id="{93DAF00E-E71C-44B8-A708-96A45924E63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8057881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normAutofit fontScale="92500" lnSpcReduction="10000"/>
          </a:bodyPr>
          <a:lstStyle/>
          <a:p>
            <a:pPr marL="0" indent="0">
              <a:buNone/>
            </a:pPr>
            <a:r>
              <a:rPr lang="pl-PL" dirty="0"/>
              <a:t>Podstawą obowiązku organizatora odnoszącego się do nadzoru nad zachowaniem pasażerów (uczestników przewozu) jest m.in.: </a:t>
            </a:r>
          </a:p>
          <a:p>
            <a:pPr marL="0" indent="0">
              <a:buNone/>
            </a:pPr>
            <a:endParaRPr lang="pl-PL" dirty="0"/>
          </a:p>
          <a:p>
            <a:pPr marL="0" indent="0">
              <a:buNone/>
            </a:pPr>
            <a:r>
              <a:rPr lang="pl-PL" dirty="0"/>
              <a:t>Sposób wykonania zobowiązania przez dłużnika i wierzyciela</a:t>
            </a:r>
          </a:p>
          <a:p>
            <a:pPr marL="0" indent="0">
              <a:buNone/>
            </a:pPr>
            <a:r>
              <a:rPr lang="pl-PL" i="1" dirty="0"/>
              <a:t>§ 1. Dłużnik powinien wykonać zobowiązanie zgodnie z jego treścią i w sposób odpowiadający jego celowi społeczno-gospodarczemu oraz zasadom współżycia społecznego, a jeżeli istnieją w tym zakresie ustalone zwyczaje - także w sposób odpowiadający tym zwyczajom.</a:t>
            </a:r>
          </a:p>
          <a:p>
            <a:pPr marL="0" indent="0">
              <a:buNone/>
            </a:pPr>
            <a:r>
              <a:rPr lang="pl-PL" i="1" dirty="0"/>
              <a:t>§ 2. </a:t>
            </a:r>
            <a:r>
              <a:rPr lang="pl-PL" b="1" i="1" dirty="0"/>
              <a:t>W taki sam sposób powinien współdziałać przy wykonaniu zobowiązania wierzyciel.</a:t>
            </a:r>
          </a:p>
          <a:p>
            <a:pPr marL="0" indent="0">
              <a:buNone/>
            </a:pPr>
            <a:r>
              <a:rPr lang="pl-PL" dirty="0"/>
              <a:t>(art. 354 KC) </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33183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normAutofit fontScale="85000" lnSpcReduction="20000"/>
          </a:bodyPr>
          <a:lstStyle/>
          <a:p>
            <a:pPr marL="0" indent="0">
              <a:buNone/>
            </a:pPr>
            <a:r>
              <a:rPr lang="pl-PL" dirty="0"/>
              <a:t>Odpowiedzialność przewoźnika – Przewóz zastępczy </a:t>
            </a:r>
          </a:p>
          <a:p>
            <a:pPr marL="0" indent="0">
              <a:buNone/>
            </a:pPr>
            <a:r>
              <a:rPr lang="pl-PL" i="1" dirty="0"/>
              <a:t>1. Jeżeli przed rozpoczęciem przewozu lub w czasie jego wykonywania zaistnieją okoliczności uniemożliwiające jego wykonanie zgodnie z treścią umowy, przewoźnik jest obowiązany niezwłocznie powiadomić o tym podróżnych oraz zapewnić im bez dodatkowej opłaty przewóz do miejsca przeznaczenia przy użyciu własnych lub obcych środków transportowych (przewóz zastępczy).</a:t>
            </a:r>
          </a:p>
          <a:p>
            <a:pPr marL="0" indent="0">
              <a:buNone/>
            </a:pPr>
            <a:r>
              <a:rPr lang="pl-PL" i="1" dirty="0"/>
              <a:t>2. W razie przerwy w ruchu lub utraty połączenia przewidzianego w rozkładzie jazdy, podróżnemu przysługuje zwrot należności za cały przerwany przejazd, a ponadto może on bezpłatnie powrócić do miejsca wyjazdu, chyba że przewoźnik nie ma możliwości zorganizowania takiego przewozu.</a:t>
            </a:r>
          </a:p>
          <a:p>
            <a:pPr marL="0" indent="0">
              <a:buNone/>
            </a:pPr>
            <a:r>
              <a:rPr lang="pl-PL" i="1" dirty="0"/>
              <a:t>3. Przepisu ust. 2 nie stosuje się do przejazdów odbywanych na podstawie biletów uprawniających do przejazdów wielokrotnych oraz w komunikacji miejskiej.</a:t>
            </a:r>
          </a:p>
          <a:p>
            <a:pPr marL="0" indent="0">
              <a:buNone/>
            </a:pPr>
            <a:r>
              <a:rPr lang="pl-PL" dirty="0"/>
              <a:t>(art. 18 ustawy Prawo przewozowe) </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66145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a:xfrm>
            <a:off x="838200" y="1825625"/>
            <a:ext cx="10515600" cy="4351338"/>
          </a:xfrm>
        </p:spPr>
        <p:txBody>
          <a:bodyPr/>
          <a:lstStyle/>
          <a:p>
            <a:pPr marL="0" indent="0" algn="ctr">
              <a:buNone/>
            </a:pPr>
            <a:r>
              <a:rPr lang="pl-PL" b="1" dirty="0"/>
              <a:t>Odpowiedzialność przewoźnika </a:t>
            </a:r>
          </a:p>
          <a:p>
            <a:pPr marL="0" indent="0">
              <a:buNone/>
            </a:pPr>
            <a:r>
              <a:rPr lang="pl-PL" dirty="0"/>
              <a:t>§ 1. Za bagaż, który podróżny przewozi ze sobą, przewoźnik ponosi odpowiedzialność tylko wtedy, gdy szkoda wynikła z winy umyślnej lub rażącego niedbalstwa przewoźnika.</a:t>
            </a:r>
            <a:br>
              <a:rPr lang="pl-PL" dirty="0"/>
            </a:br>
            <a:r>
              <a:rPr lang="pl-PL" dirty="0"/>
              <a:t>§ 2. Za bagaż powierzony przewoźnikowi przewoźnik ponosi odpowiedzialność według zasad przewidzianych dla przewozu rzeczy.</a:t>
            </a:r>
          </a:p>
          <a:p>
            <a:pPr marL="0" indent="0">
              <a:buNone/>
            </a:pPr>
            <a:r>
              <a:rPr lang="pl-PL" dirty="0"/>
              <a:t>(art. 777 KC) </a:t>
            </a:r>
          </a:p>
          <a:p>
            <a:pPr marL="0" indent="0">
              <a:buNone/>
            </a:pPr>
            <a:endParaRPr lang="pl-PL" dirty="0"/>
          </a:p>
        </p:txBody>
      </p:sp>
    </p:spTree>
    <p:extLst>
      <p:ext uri="{BB962C8B-B14F-4D97-AF65-F5344CB8AC3E}">
        <p14:creationId xmlns:p14="http://schemas.microsoft.com/office/powerpoint/2010/main" val="3000087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a:xfrm>
            <a:off x="838200" y="1825625"/>
            <a:ext cx="10515600" cy="4351338"/>
          </a:xfrm>
        </p:spPr>
        <p:txBody>
          <a:bodyPr>
            <a:normAutofit fontScale="92500" lnSpcReduction="10000"/>
          </a:bodyPr>
          <a:lstStyle/>
          <a:p>
            <a:pPr marL="0" indent="0" algn="ctr">
              <a:buNone/>
            </a:pPr>
            <a:r>
              <a:rPr lang="pl-PL" b="1" dirty="0"/>
              <a:t>Odpowiedzialność przewoźnika wg. 435-436 KC </a:t>
            </a:r>
          </a:p>
          <a:p>
            <a:pPr marL="0" indent="0">
              <a:buNone/>
            </a:pPr>
            <a:r>
              <a:rPr lang="pl-PL" dirty="0"/>
              <a:t>§ 1. Prowadzący na własny rachunek przedsiębiorstwo lub zakład wprawiany w ruch za pomocą sił przyrody (pary, gazu, elektryczności, paliw płynnych itp.) ponosi odpowiedzialność za szkodę na osobie lub mieniu, wyrządzoną komukolwiek przez ruch przedsiębiorstwa lub zakładu, chyba że szkoda nastąpiła wskutek siły wyższej albo wyłącznie z winy poszkodowanego lub osoby trzeciej, za którą nie ponosi odpowiedzialności.</a:t>
            </a:r>
          </a:p>
          <a:p>
            <a:pPr marL="0" indent="0">
              <a:buNone/>
            </a:pPr>
            <a:r>
              <a:rPr lang="pl-PL" dirty="0"/>
              <a:t>§ 2. Przepis powyższy stosuje się odpowiednio do przedsiębiorstw lub zakładów wytwarzających środki wybuchowe albo posługujących się takimi środkami.</a:t>
            </a:r>
          </a:p>
          <a:p>
            <a:pPr marL="0" indent="0">
              <a:buNone/>
            </a:pPr>
            <a:r>
              <a:rPr lang="pl-PL" dirty="0"/>
              <a:t>(art. 435 KC) </a:t>
            </a:r>
          </a:p>
        </p:txBody>
      </p:sp>
    </p:spTree>
    <p:extLst>
      <p:ext uri="{BB962C8B-B14F-4D97-AF65-F5344CB8AC3E}">
        <p14:creationId xmlns:p14="http://schemas.microsoft.com/office/powerpoint/2010/main" val="815940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a:xfrm>
            <a:off x="838200" y="1825625"/>
            <a:ext cx="10515600" cy="4351338"/>
          </a:xfrm>
        </p:spPr>
        <p:txBody>
          <a:bodyPr>
            <a:normAutofit fontScale="92500" lnSpcReduction="20000"/>
          </a:bodyPr>
          <a:lstStyle/>
          <a:p>
            <a:pPr marL="0" indent="0" algn="ctr">
              <a:buNone/>
            </a:pPr>
            <a:r>
              <a:rPr lang="pl-PL" b="1" dirty="0"/>
              <a:t>Odpowiedzialność przewoźnika wg. 435-436 KC </a:t>
            </a:r>
          </a:p>
          <a:p>
            <a:pPr marL="0" indent="0">
              <a:buNone/>
            </a:pPr>
            <a:r>
              <a:rPr lang="pl-PL" dirty="0"/>
              <a:t>§  1.  Odpowiedzialność przewidzianą w artykule poprzedzającym ponosi również samoistny posiadacz mechanicznego środka komunikacji poruszanego za pomocą sił przyrody. </a:t>
            </a:r>
          </a:p>
          <a:p>
            <a:pPr marL="0" indent="0">
              <a:buNone/>
            </a:pPr>
            <a:r>
              <a:rPr lang="pl-PL" dirty="0"/>
              <a:t>Jednakże gdy posiadacz samoistny oddał środek komunikacji w posiadanie zależne, odpowiedzialność ponosi posiadacz zależny.</a:t>
            </a:r>
          </a:p>
          <a:p>
            <a:pPr marL="0" indent="0">
              <a:buNone/>
            </a:pPr>
            <a:r>
              <a:rPr lang="pl-PL" dirty="0"/>
              <a:t>§  2.  W razie zderzenia się mechanicznych środków komunikacji poruszanych za pomocą sił przyrody wymienione osoby mogą wzajemnie żądać naprawienia poniesionych szkód tylko na zasadach ogólnych. </a:t>
            </a:r>
          </a:p>
          <a:p>
            <a:pPr marL="0" indent="0">
              <a:buNone/>
            </a:pPr>
            <a:r>
              <a:rPr lang="pl-PL" dirty="0"/>
              <a:t>Również tylko na zasadach ogólnych osoby te są odpowiedzialne za szkody wyrządzone tym, których przewożą z grzeczności.</a:t>
            </a:r>
          </a:p>
          <a:p>
            <a:pPr marL="0" indent="0">
              <a:buNone/>
            </a:pPr>
            <a:r>
              <a:rPr lang="pl-PL" dirty="0"/>
              <a:t>(art. 436 KC)</a:t>
            </a:r>
          </a:p>
        </p:txBody>
      </p:sp>
    </p:spTree>
    <p:extLst>
      <p:ext uri="{BB962C8B-B14F-4D97-AF65-F5344CB8AC3E}">
        <p14:creationId xmlns:p14="http://schemas.microsoft.com/office/powerpoint/2010/main" val="219243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Roszczenia z umowy przewozu osób przedawniają się z upływem roku od dnia wykonania przewozu, a gdy przewóz nie został wykonany - od dnia, kiedy miał być wykonany.</a:t>
            </a:r>
          </a:p>
          <a:p>
            <a:pPr marL="0" indent="0">
              <a:buNone/>
            </a:pPr>
            <a:r>
              <a:rPr lang="pl-PL" dirty="0"/>
              <a:t>(art. 778 KC) </a:t>
            </a:r>
          </a:p>
          <a:p>
            <a:pPr marL="0" indent="0">
              <a:buNone/>
            </a:pPr>
            <a:endParaRPr lang="pl-PL" dirty="0"/>
          </a:p>
        </p:txBody>
      </p:sp>
    </p:spTree>
    <p:extLst>
      <p:ext uri="{BB962C8B-B14F-4D97-AF65-F5344CB8AC3E}">
        <p14:creationId xmlns:p14="http://schemas.microsoft.com/office/powerpoint/2010/main" val="2725551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A92802-6501-457F-BCCC-AB2118A0C8C8}"/>
              </a:ext>
            </a:extLst>
          </p:cNvPr>
          <p:cNvSpPr>
            <a:spLocks noGrp="1"/>
          </p:cNvSpPr>
          <p:nvPr>
            <p:ph type="ctrTitle"/>
          </p:nvPr>
        </p:nvSpPr>
        <p:spPr/>
        <p:txBody>
          <a:bodyPr/>
          <a:lstStyle/>
          <a:p>
            <a:r>
              <a:rPr lang="pl-PL" b="1" dirty="0"/>
              <a:t>Dziękuję za uwagę </a:t>
            </a:r>
          </a:p>
        </p:txBody>
      </p:sp>
      <p:sp>
        <p:nvSpPr>
          <p:cNvPr id="3" name="Podtytuł 2">
            <a:extLst>
              <a:ext uri="{FF2B5EF4-FFF2-40B4-BE49-F238E27FC236}">
                <a16:creationId xmlns:a16="http://schemas.microsoft.com/office/drawing/2014/main" id="{941ACA2E-9A4A-4656-81FA-1D4DEE63C8F4}"/>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427856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Przez umowę przewozu przewoźnik zobowiązuje się w zakresie działalności swego przedsiębiorstwa do przewiezienia za wynagrodzeniem osób lub rzeczy.</a:t>
            </a:r>
          </a:p>
          <a:p>
            <a:pPr marL="0" indent="0">
              <a:buNone/>
            </a:pPr>
            <a:r>
              <a:rPr lang="pl-PL" dirty="0"/>
              <a:t>(art. 774 KC) </a:t>
            </a:r>
          </a:p>
          <a:p>
            <a:pPr marL="0" indent="0">
              <a:buNone/>
            </a:pPr>
            <a:endParaRPr lang="pl-PL" dirty="0"/>
          </a:p>
          <a:p>
            <a:pPr marL="0" indent="0">
              <a:buNone/>
            </a:pPr>
            <a:r>
              <a:rPr lang="pl-PL" dirty="0"/>
              <a:t>Elementy przedmiotowo istotne umowy przewozu osób: </a:t>
            </a:r>
          </a:p>
          <a:p>
            <a:pPr>
              <a:buFontTx/>
              <a:buChar char="-"/>
            </a:pPr>
            <a:r>
              <a:rPr lang="pl-PL" dirty="0"/>
              <a:t>Trasa przewozu </a:t>
            </a:r>
          </a:p>
          <a:p>
            <a:pPr>
              <a:buFontTx/>
              <a:buChar char="-"/>
            </a:pPr>
            <a:r>
              <a:rPr lang="pl-PL" dirty="0"/>
              <a:t>Wynagrodzenie przewoźnika </a:t>
            </a:r>
          </a:p>
          <a:p>
            <a:pPr>
              <a:buFontTx/>
              <a:buChar char="-"/>
            </a:pPr>
            <a:r>
              <a:rPr lang="pl-PL" dirty="0"/>
              <a:t>Przedmiot przewozu </a:t>
            </a:r>
          </a:p>
          <a:p>
            <a:pPr marL="0" indent="0">
              <a:buNone/>
            </a:pPr>
            <a:endParaRPr lang="pl-PL" dirty="0"/>
          </a:p>
        </p:txBody>
      </p:sp>
    </p:spTree>
    <p:extLst>
      <p:ext uri="{BB962C8B-B14F-4D97-AF65-F5344CB8AC3E}">
        <p14:creationId xmlns:p14="http://schemas.microsoft.com/office/powerpoint/2010/main" val="1770840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Przepisy tytułu niniejszego stosuje się do przewozu w zakresie poszczególnych rodzajów transportu tylko o tyle, o ile przewóz ten nie jest uregulowany odrębnymi przepisami.</a:t>
            </a:r>
          </a:p>
          <a:p>
            <a:pPr marL="0" indent="0">
              <a:buNone/>
            </a:pPr>
            <a:r>
              <a:rPr lang="pl-PL" dirty="0"/>
              <a:t>(art. 775 KC) </a:t>
            </a:r>
          </a:p>
          <a:p>
            <a:pPr marL="0" indent="0">
              <a:buNone/>
            </a:pPr>
            <a:endParaRPr lang="pl-PL" dirty="0"/>
          </a:p>
        </p:txBody>
      </p:sp>
    </p:spTree>
    <p:extLst>
      <p:ext uri="{BB962C8B-B14F-4D97-AF65-F5344CB8AC3E}">
        <p14:creationId xmlns:p14="http://schemas.microsoft.com/office/powerpoint/2010/main" val="3419494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normAutofit fontScale="85000" lnSpcReduction="10000"/>
          </a:bodyPr>
          <a:lstStyle/>
          <a:p>
            <a:pPr marL="0" indent="0">
              <a:buNone/>
            </a:pPr>
            <a:r>
              <a:rPr lang="pl-PL" dirty="0"/>
              <a:t>Umowa przewozu osób jest rodzajem umowy o świadczenie na rzecz osoby trzeciej </a:t>
            </a:r>
          </a:p>
          <a:p>
            <a:pPr marL="0" indent="0">
              <a:buNone/>
            </a:pPr>
            <a:endParaRPr lang="pl-PL" dirty="0"/>
          </a:p>
          <a:p>
            <a:pPr marL="0" indent="0">
              <a:buNone/>
            </a:pPr>
            <a:r>
              <a:rPr lang="pl-PL" dirty="0"/>
              <a:t>Zawarcie umowy o świadczenie na rzecz osoby trzeciej (</a:t>
            </a:r>
            <a:r>
              <a:rPr lang="pl-PL" dirty="0" err="1"/>
              <a:t>pactum</a:t>
            </a:r>
            <a:r>
              <a:rPr lang="pl-PL" dirty="0"/>
              <a:t> in </a:t>
            </a:r>
            <a:r>
              <a:rPr lang="pl-PL" dirty="0" err="1"/>
              <a:t>favorem</a:t>
            </a:r>
            <a:r>
              <a:rPr lang="pl-PL" dirty="0"/>
              <a:t> </a:t>
            </a:r>
            <a:r>
              <a:rPr lang="pl-PL" dirty="0" err="1"/>
              <a:t>tertii</a:t>
            </a:r>
            <a:r>
              <a:rPr lang="pl-PL" dirty="0"/>
              <a:t>)</a:t>
            </a:r>
          </a:p>
          <a:p>
            <a:pPr marL="0" indent="0">
              <a:buNone/>
            </a:pPr>
            <a:r>
              <a:rPr lang="pl-PL" b="1" dirty="0"/>
              <a:t>§ 1. Jeżeli w umowie zastrzeżono, że dłużnik spełni świadczenie na rzecz osoby trzeciej, osoba ta, w braku odmiennego postanowienia umowy, może żądać bezpośrednio od dłużnika spełnienia zastrzeżonego świadczenia.</a:t>
            </a:r>
          </a:p>
          <a:p>
            <a:pPr marL="0" indent="0">
              <a:buNone/>
            </a:pPr>
            <a:r>
              <a:rPr lang="pl-PL" dirty="0"/>
              <a:t>§ 2. Zastrzeżenie co do obowiązku świadczenia na rzecz osoby trzeciej nie może być odwołane ani zmienione, jeżeli osoba trzecia oświadczyła którejkolwiek ze stron, że chce z zastrzeżenia skorzystać.</a:t>
            </a:r>
          </a:p>
          <a:p>
            <a:pPr marL="0" indent="0">
              <a:buNone/>
            </a:pPr>
            <a:r>
              <a:rPr lang="pl-PL" dirty="0"/>
              <a:t>§ 3. Dłużnik może podnieść zarzuty z umowy także przeciwko osobie trzeciej.</a:t>
            </a:r>
          </a:p>
          <a:p>
            <a:pPr marL="0" indent="0">
              <a:buNone/>
            </a:pPr>
            <a:r>
              <a:rPr lang="pl-PL" dirty="0"/>
              <a:t>(art. 393 KC) </a:t>
            </a:r>
          </a:p>
          <a:p>
            <a:pPr marL="0" indent="0">
              <a:buNone/>
            </a:pPr>
            <a:endParaRPr lang="pl-PL" dirty="0"/>
          </a:p>
        </p:txBody>
      </p:sp>
    </p:spTree>
    <p:extLst>
      <p:ext uri="{BB962C8B-B14F-4D97-AF65-F5344CB8AC3E}">
        <p14:creationId xmlns:p14="http://schemas.microsoft.com/office/powerpoint/2010/main" val="3983087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Strony zawierające umowę mogą ułożyć stosunek prawny według swego uznania, byleby jego treść lub cel nie sprzeciwiały się właściwości (naturze) stosunku, ustawie ani zasadom współżycia społecznego.</a:t>
            </a:r>
          </a:p>
          <a:p>
            <a:pPr marL="0" indent="0">
              <a:buNone/>
            </a:pPr>
            <a:r>
              <a:rPr lang="pl-PL" dirty="0"/>
              <a:t>(art. 353(1) KC)</a:t>
            </a:r>
          </a:p>
          <a:p>
            <a:pPr marL="0" indent="0">
              <a:buNone/>
            </a:pPr>
            <a:endParaRPr lang="pl-PL" dirty="0"/>
          </a:p>
        </p:txBody>
      </p:sp>
    </p:spTree>
    <p:extLst>
      <p:ext uri="{BB962C8B-B14F-4D97-AF65-F5344CB8AC3E}">
        <p14:creationId xmlns:p14="http://schemas.microsoft.com/office/powerpoint/2010/main" val="1516390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Przewoźnik obowiązany jest do zapewnienia podróżnym odpowiadających rodzajowi transportu warunków bezpieczeństwa i higieny oraz takich wygód, jakie ze względu na rodzaj transportu uważa się za niezbędne.</a:t>
            </a:r>
          </a:p>
          <a:p>
            <a:pPr marL="0" indent="0">
              <a:buNone/>
            </a:pPr>
            <a:r>
              <a:rPr lang="pl-PL" dirty="0"/>
              <a:t>(art. 776 KC) </a:t>
            </a:r>
          </a:p>
          <a:p>
            <a:pPr marL="0" indent="0">
              <a:buNone/>
            </a:pPr>
            <a:endParaRPr lang="pl-PL" dirty="0"/>
          </a:p>
        </p:txBody>
      </p:sp>
    </p:spTree>
    <p:extLst>
      <p:ext uri="{BB962C8B-B14F-4D97-AF65-F5344CB8AC3E}">
        <p14:creationId xmlns:p14="http://schemas.microsoft.com/office/powerpoint/2010/main" val="177226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lstStyle/>
          <a:p>
            <a:pPr marL="0" indent="0">
              <a:buNone/>
            </a:pPr>
            <a:r>
              <a:rPr lang="pl-PL" dirty="0"/>
              <a:t>Obowiązek organizatora przewozu (jako strony umowy przewozu osób) </a:t>
            </a:r>
          </a:p>
          <a:p>
            <a:pPr>
              <a:buFontTx/>
              <a:buChar char="-"/>
            </a:pPr>
            <a:r>
              <a:rPr lang="pl-PL" dirty="0"/>
              <a:t>Obowiązek zapłaty wynagrodzenia przewoźnika </a:t>
            </a:r>
          </a:p>
          <a:p>
            <a:pPr>
              <a:buFontTx/>
              <a:buChar char="-"/>
            </a:pPr>
            <a:r>
              <a:rPr lang="pl-PL" dirty="0"/>
              <a:t>Obowiązek nadzoru nad zachowaniem pasażerów (uczestników przewozu) </a:t>
            </a:r>
          </a:p>
          <a:p>
            <a:pPr marL="0" indent="0">
              <a:buNone/>
            </a:pPr>
            <a:r>
              <a:rPr lang="pl-PL" dirty="0"/>
              <a:t>Organizator ponosi wraz z uczestnikami przewozu (pasażerami) odpowiedzialność solidarną względem przewoźnika </a:t>
            </a:r>
          </a:p>
          <a:p>
            <a:pPr marL="0" indent="0">
              <a:buNone/>
            </a:pPr>
            <a:endParaRPr lang="pl-PL" dirty="0"/>
          </a:p>
        </p:txBody>
      </p:sp>
    </p:spTree>
    <p:extLst>
      <p:ext uri="{BB962C8B-B14F-4D97-AF65-F5344CB8AC3E}">
        <p14:creationId xmlns:p14="http://schemas.microsoft.com/office/powerpoint/2010/main" val="1932248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normAutofit/>
          </a:bodyPr>
          <a:lstStyle/>
          <a:p>
            <a:pPr marL="0" indent="0">
              <a:buNone/>
            </a:pPr>
            <a:r>
              <a:rPr lang="pl-PL" dirty="0"/>
              <a:t>Zakres obowiązku organizatora odnoszącego się do nadzoru nad zachowaniem pasażerów (uczestników przewozu). </a:t>
            </a:r>
          </a:p>
          <a:p>
            <a:r>
              <a:rPr lang="pl-PL" dirty="0"/>
              <a:t>Osoby zagrażające bezpieczeństwu lub porządkowi w transporcie mogą być nie dopuszczone do przewozu lub usunięte ze środka transportowego.</a:t>
            </a:r>
          </a:p>
          <a:p>
            <a:r>
              <a:rPr lang="pl-PL" dirty="0"/>
              <a:t>Osoby uciążliwe dla podróżnych lub odmawiające zapłacenia należności za przewóz mogą być usunięte ze środka transportowego, chyba że naruszałoby to zasady współżycia społecznego.</a:t>
            </a:r>
          </a:p>
          <a:p>
            <a:pPr marL="0" indent="0">
              <a:buNone/>
            </a:pPr>
            <a:r>
              <a:rPr lang="pl-PL" dirty="0"/>
              <a:t>(art. 15 ust. 2-3 ustawy Prawo przewozowe) </a:t>
            </a:r>
          </a:p>
          <a:p>
            <a:pPr marL="0" indent="0">
              <a:buNone/>
            </a:pPr>
            <a:endParaRPr lang="pl-PL" dirty="0"/>
          </a:p>
        </p:txBody>
      </p:sp>
    </p:spTree>
    <p:extLst>
      <p:ext uri="{BB962C8B-B14F-4D97-AF65-F5344CB8AC3E}">
        <p14:creationId xmlns:p14="http://schemas.microsoft.com/office/powerpoint/2010/main" val="495921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A42FA3-4E8F-44D2-ADAE-1B52D5AB35E4}"/>
              </a:ext>
            </a:extLst>
          </p:cNvPr>
          <p:cNvSpPr>
            <a:spLocks noGrp="1"/>
          </p:cNvSpPr>
          <p:nvPr>
            <p:ph type="title"/>
          </p:nvPr>
        </p:nvSpPr>
        <p:spPr/>
        <p:txBody>
          <a:bodyPr/>
          <a:lstStyle/>
          <a:p>
            <a:pPr algn="ctr"/>
            <a:r>
              <a:rPr lang="pl-PL" b="1" dirty="0"/>
              <a:t>Umowa przewozu osób </a:t>
            </a:r>
          </a:p>
        </p:txBody>
      </p:sp>
      <p:sp>
        <p:nvSpPr>
          <p:cNvPr id="3" name="Symbol zastępczy zawartości 2">
            <a:extLst>
              <a:ext uri="{FF2B5EF4-FFF2-40B4-BE49-F238E27FC236}">
                <a16:creationId xmlns:a16="http://schemas.microsoft.com/office/drawing/2014/main" id="{5361E9D0-00A5-48E0-938C-4E3AFB614203}"/>
              </a:ext>
            </a:extLst>
          </p:cNvPr>
          <p:cNvSpPr>
            <a:spLocks noGrp="1"/>
          </p:cNvSpPr>
          <p:nvPr>
            <p:ph idx="1"/>
          </p:nvPr>
        </p:nvSpPr>
        <p:spPr/>
        <p:txBody>
          <a:bodyPr>
            <a:normAutofit lnSpcReduction="10000"/>
          </a:bodyPr>
          <a:lstStyle/>
          <a:p>
            <a:pPr marL="0" indent="0">
              <a:buNone/>
            </a:pPr>
            <a:r>
              <a:rPr lang="pl-PL" dirty="0"/>
              <a:t>Podstawą obowiązku organizatora odnoszącego się do nadzoru nad zachowaniem pasażerów (uczestników przewozu) jest m.in.: </a:t>
            </a:r>
          </a:p>
          <a:p>
            <a:pPr marL="0" indent="0">
              <a:buNone/>
            </a:pPr>
            <a:endParaRPr lang="pl-PL" dirty="0"/>
          </a:p>
          <a:p>
            <a:pPr marL="0" indent="0">
              <a:buNone/>
            </a:pPr>
            <a:r>
              <a:rPr lang="pl-PL" dirty="0"/>
              <a:t>Odpowiedzialność organizatora</a:t>
            </a:r>
          </a:p>
          <a:p>
            <a:pPr marL="0" indent="0" algn="just">
              <a:buNone/>
            </a:pPr>
            <a:r>
              <a:rPr lang="pl-PL" i="1" dirty="0"/>
              <a:t>W grupowym przewozie osób do obowiązków organizatora należy nadzór nad przestrzeganiem przez uczestników przewozu grupowego przepisów porządkowych; organizator i uczestnik ponoszą odpowiedzialność solidarną za wyrządzone szkody w mieniu przewoźnika, chyba że strony umówią się inaczej.</a:t>
            </a:r>
          </a:p>
          <a:p>
            <a:pPr marL="0" indent="0">
              <a:buNone/>
            </a:pPr>
            <a:r>
              <a:rPr lang="pl-PL" dirty="0"/>
              <a:t>(art. 21 ustawy Prawo przewozowe) </a:t>
            </a:r>
          </a:p>
          <a:p>
            <a:pPr marL="0" indent="0">
              <a:buNone/>
            </a:pPr>
            <a:endParaRPr lang="pl-PL" dirty="0"/>
          </a:p>
        </p:txBody>
      </p:sp>
    </p:spTree>
    <p:extLst>
      <p:ext uri="{BB962C8B-B14F-4D97-AF65-F5344CB8AC3E}">
        <p14:creationId xmlns:p14="http://schemas.microsoft.com/office/powerpoint/2010/main" val="20693151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977</Words>
  <Application>Microsoft Office PowerPoint</Application>
  <PresentationFormat>Panoramiczny</PresentationFormat>
  <Paragraphs>75</Paragraphs>
  <Slides>16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16</vt:i4>
      </vt:variant>
    </vt:vector>
  </HeadingPairs>
  <TitlesOfParts>
    <vt:vector size="20" baseType="lpstr">
      <vt:lpstr>Arial</vt:lpstr>
      <vt:lpstr>Calibri</vt:lpstr>
      <vt:lpstr>Calibri Light</vt:lpstr>
      <vt:lpstr>Motyw pakietu Office</vt:lpstr>
      <vt:lpstr>Umowa przewozu osób </vt:lpstr>
      <vt:lpstr>Umowa przewozu</vt:lpstr>
      <vt:lpstr>Umowa przewozu</vt:lpstr>
      <vt:lpstr>Umowa przewozu osób </vt:lpstr>
      <vt:lpstr>Umowa przewozu osób </vt:lpstr>
      <vt:lpstr>Umowa przewozu osób </vt:lpstr>
      <vt:lpstr>Umowa przewozu osób </vt:lpstr>
      <vt:lpstr>Umowa przewozu osób </vt:lpstr>
      <vt:lpstr>Umowa przewozu osób </vt:lpstr>
      <vt:lpstr>Umowa przewozu osób </vt:lpstr>
      <vt:lpstr>Umowa przewozu osób </vt:lpstr>
      <vt:lpstr>Umowa przewozu osób </vt:lpstr>
      <vt:lpstr>Umowa przewozu osób </vt:lpstr>
      <vt:lpstr>Umowa przewozu osób </vt:lpstr>
      <vt:lpstr>Umowa przewozu osób </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Umowa przewozu osób </dc:title>
  <dc:creator>Maciej Błażewski</dc:creator>
  <cp:lastModifiedBy>Maciej Błażewski</cp:lastModifiedBy>
  <cp:revision>5</cp:revision>
  <dcterms:created xsi:type="dcterms:W3CDTF">2022-10-05T08:47:39Z</dcterms:created>
  <dcterms:modified xsi:type="dcterms:W3CDTF">2022-10-05T13:31:22Z</dcterms:modified>
</cp:coreProperties>
</file>