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76" r:id="rId5"/>
    <p:sldId id="275" r:id="rId6"/>
    <p:sldId id="274" r:id="rId7"/>
    <p:sldId id="273" r:id="rId8"/>
    <p:sldId id="272" r:id="rId9"/>
    <p:sldId id="271" r:id="rId10"/>
    <p:sldId id="270" r:id="rId11"/>
    <p:sldId id="269" r:id="rId12"/>
    <p:sldId id="268" r:id="rId13"/>
    <p:sldId id="267" r:id="rId14"/>
    <p:sldId id="266" r:id="rId15"/>
    <p:sldId id="264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Prawo transportowe 3 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4800" b="1" dirty="0" smtClean="0">
                <a:solidFill>
                  <a:schemeClr val="tx1"/>
                </a:solidFill>
              </a:rPr>
              <a:t>Zgłoszenie przewozu </a:t>
            </a:r>
            <a:endParaRPr lang="pl-PL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340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Zgłoszenie przewozu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Potwierdzenie </a:t>
            </a:r>
            <a:r>
              <a:rPr lang="pl-PL" b="1" dirty="0">
                <a:latin typeface="Cambria"/>
                <a:ea typeface="Calibri"/>
                <a:cs typeface="Times New Roman"/>
              </a:rPr>
              <a:t>zgłoszenia przewozów – cz. 2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630555" algn="l"/>
              </a:tabLs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4.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Załącznikiem do potwierdzenia zgłoszenia przewozu jest rozkład jazdy.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5.  Potwierdzenie, o którym mowa w ust. 1, </a:t>
            </a:r>
            <a:r>
              <a:rPr lang="pl-PL" b="1" dirty="0">
                <a:latin typeface="Cambria"/>
                <a:ea typeface="Calibri"/>
                <a:cs typeface="Times New Roman"/>
              </a:rPr>
              <a:t>wydaje się na okres do 5 lat.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6.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 wydanie potwierdzenia zgłoszenia przewozu</a:t>
            </a:r>
            <a:r>
              <a:rPr lang="pl-PL" dirty="0">
                <a:latin typeface="Cambria"/>
                <a:ea typeface="Calibri"/>
                <a:cs typeface="Times New Roman"/>
              </a:rPr>
              <a:t>, wtórnika potwierdzenia, wypisu z potwierdzenia oraz za zmianę potwierdzenia </a:t>
            </a:r>
            <a:r>
              <a:rPr lang="pl-PL" b="1" dirty="0">
                <a:latin typeface="Cambria"/>
                <a:ea typeface="Calibri"/>
                <a:cs typeface="Times New Roman"/>
              </a:rPr>
              <a:t>właściwy organizator pobiera opłaty.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7.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Opłaty, o których mowa w ust. 6, stanowią dochód właściwego organizatora, z przeznaczeniem na realizację zadań: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1) wynikających z organizacji publicznego transportu zbiorowego oraz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2) określonych w art. 18 - w przypadku gdy organizatorem jest gmina.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8.  Jeżeli organizator w terminie określonym w ust. 1 lub w ust. 2, </a:t>
            </a:r>
            <a:r>
              <a:rPr lang="pl-PL" b="1" dirty="0">
                <a:latin typeface="Cambria"/>
                <a:ea typeface="Calibri"/>
                <a:cs typeface="Times New Roman"/>
              </a:rPr>
              <a:t>nie wyda przedsiębiorcy potwierdzenia zgłoszenia przewozu, przedsiębiorca ma prawo rozpocząć wykonywanie przewozu zgodnie ze zgłoszeniem o zamiarze wykonywania przewozu.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9.  W przypadku, o którym mowa w ust. 8,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transporcie drogowym w środku transportu, którym ma być wykonywany publiczny transport zbiorowy powinna się znajdować potwierdzona przez przedsiębiorcę za zgodność z oryginałem kserokopia złożonego wniosku wraz z rozkładem jazdy.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(art. 34 ust. 4-9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6327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Zgłoszenie przewozu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b="1" dirty="0">
                <a:latin typeface="Cambria"/>
                <a:ea typeface="Calibri"/>
                <a:cs typeface="Times New Roman"/>
              </a:rPr>
              <a:t>Obowiązki przewoźnika.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630555" algn="l"/>
              </a:tabLs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1.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Potwierdzenie uprawnia do wykonywania publicznego transportu zbiorowego na określonej linii komunikacyjnej</a:t>
            </a:r>
            <a:r>
              <a:rPr lang="pl-PL" dirty="0">
                <a:latin typeface="Cambria"/>
                <a:ea typeface="Calibri"/>
                <a:cs typeface="Times New Roman"/>
              </a:rPr>
              <a:t>. Potwierdzenie zgłoszenia przewozu lub wypis z potwierdzenia oraz aktualny rozkład jazdy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powinny znajdować się w środku transportu, którym wykonywany jest publiczny transport zbiorowy w transporcie drogowym, i powinny być okazywane na żądanie uprawnionego organu kontroli.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2.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Przewoźnik, który nie wykonuje publicznego transportu zbiorowego na skutek okoliczności zależnych od niego</a:t>
            </a:r>
            <a:r>
              <a:rPr lang="pl-PL" dirty="0">
                <a:latin typeface="Cambria"/>
                <a:ea typeface="Calibri"/>
                <a:cs typeface="Times New Roman"/>
              </a:rPr>
              <a:t> co najmniej przez 14 dni, jest obowiązany niezwłocznie poinformować właściwego organizatora o: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b="1" dirty="0">
                <a:latin typeface="Cambria"/>
                <a:ea typeface="Calibri"/>
                <a:cs typeface="Times New Roman"/>
              </a:rPr>
              <a:t>zrzeczeniu się wykonywania przewozu</a:t>
            </a:r>
            <a:r>
              <a:rPr lang="pl-PL" dirty="0">
                <a:latin typeface="Cambria"/>
                <a:ea typeface="Calibri"/>
                <a:cs typeface="Times New Roman"/>
              </a:rPr>
              <a:t> albo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zawieszeniu wykonywania przewozu</a:t>
            </a:r>
            <a:r>
              <a:rPr lang="pl-PL" dirty="0">
                <a:latin typeface="Cambria"/>
                <a:ea typeface="Calibri"/>
                <a:cs typeface="Times New Roman"/>
              </a:rPr>
              <a:t>, wskazując termin podjęcia jego wykonywania.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3.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Przewoźnik jest obowiązany niezwłocznie poinformować</a:t>
            </a:r>
            <a:r>
              <a:rPr lang="pl-PL" dirty="0">
                <a:latin typeface="Cambria"/>
                <a:ea typeface="Calibri"/>
                <a:cs typeface="Times New Roman"/>
              </a:rPr>
              <a:t> właściwego organizatora </a:t>
            </a:r>
            <a:r>
              <a:rPr lang="pl-PL" b="1" dirty="0">
                <a:latin typeface="Cambria"/>
                <a:ea typeface="Calibri"/>
                <a:cs typeface="Times New Roman"/>
              </a:rPr>
              <a:t>o podjęciu wykonywania przewozu we wskazanym przez siebie terminie w przypadku, o którym mowa w ust. 2 pkt 2.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(art. 35 ust. 1-3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6327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Zgłoszenie przewozu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b="1" dirty="0">
                <a:latin typeface="Cambria"/>
                <a:ea typeface="Calibri"/>
                <a:cs typeface="Times New Roman"/>
              </a:rPr>
              <a:t>Cofnięcie i wygaśnięcie potwierdzenia zgłoszenia – cz. 1 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630555" algn="l"/>
              </a:tabLs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4.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Organizator, w drodze decyzji administracyjnej, cofa potwierdzenie zgłoszenia przewozu w przypadku:</a:t>
            </a:r>
            <a:endParaRPr lang="pl-PL" sz="2800" dirty="0">
              <a:ea typeface="Calibri"/>
              <a:cs typeface="Times New Roman"/>
            </a:endParaRPr>
          </a:p>
          <a:p>
            <a:pPr marL="19748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b="1" dirty="0">
                <a:latin typeface="Cambria"/>
                <a:ea typeface="Calibri"/>
                <a:cs typeface="Times New Roman"/>
              </a:rPr>
              <a:t>rażącego naruszenia przez przewoźnika zasad funkcjonowania publicznego transportu zbiorowego,</a:t>
            </a:r>
            <a:r>
              <a:rPr lang="pl-PL" dirty="0">
                <a:latin typeface="Cambria"/>
                <a:ea typeface="Calibri"/>
                <a:cs typeface="Times New Roman"/>
              </a:rPr>
              <a:t> o których mowa w art. 46;</a:t>
            </a:r>
            <a:endParaRPr lang="pl-PL" sz="2800" dirty="0">
              <a:ea typeface="Calibri"/>
              <a:cs typeface="Times New Roman"/>
            </a:endParaRPr>
          </a:p>
          <a:p>
            <a:pPr marL="19748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rażącego naruszenia warunków wykonywania przewozu</a:t>
            </a:r>
            <a:r>
              <a:rPr lang="pl-PL" dirty="0">
                <a:latin typeface="Cambria"/>
                <a:ea typeface="Calibri"/>
                <a:cs typeface="Times New Roman"/>
              </a:rPr>
              <a:t> określonych w potwierdzeniu zgłoszenia przewozu, w tym w rozkładzie jazdy;</a:t>
            </a:r>
            <a:endParaRPr lang="pl-PL" sz="2800" dirty="0">
              <a:ea typeface="Calibri"/>
              <a:cs typeface="Times New Roman"/>
            </a:endParaRPr>
          </a:p>
          <a:p>
            <a:pPr marL="19748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3) </a:t>
            </a:r>
            <a:r>
              <a:rPr lang="pl-PL" b="1" dirty="0">
                <a:latin typeface="Cambria"/>
                <a:ea typeface="Calibri"/>
                <a:cs typeface="Times New Roman"/>
              </a:rPr>
              <a:t>rażącego naruszenia zasad korzystania z przystanków;</a:t>
            </a:r>
            <a:endParaRPr lang="pl-PL" sz="2800" dirty="0">
              <a:ea typeface="Calibri"/>
              <a:cs typeface="Times New Roman"/>
            </a:endParaRPr>
          </a:p>
          <a:p>
            <a:pPr marL="19748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4) </a:t>
            </a:r>
            <a:r>
              <a:rPr lang="pl-PL" b="1" dirty="0">
                <a:latin typeface="Cambria"/>
                <a:ea typeface="Calibri"/>
                <a:cs typeface="Times New Roman"/>
              </a:rPr>
              <a:t>odstąpienia potwierdzenia osobie trzeciej</a:t>
            </a:r>
            <a:r>
              <a:rPr lang="pl-PL" dirty="0">
                <a:latin typeface="Cambria"/>
                <a:ea typeface="Calibri"/>
                <a:cs typeface="Times New Roman"/>
              </a:rPr>
              <a:t>, przy czym nie jest odstąpieniem potwierdzenia powierzenie wykonania przewozu innemu przewoźnikowi, o którym mowa w art. 5 ustawy z dnia 15 listopada 1984 r. - Prawo przewozowe;</a:t>
            </a:r>
            <a:endParaRPr lang="pl-PL" sz="2800" dirty="0">
              <a:ea typeface="Calibri"/>
              <a:cs typeface="Times New Roman"/>
            </a:endParaRPr>
          </a:p>
          <a:p>
            <a:pPr marL="19748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5) </a:t>
            </a:r>
            <a:r>
              <a:rPr lang="pl-PL" b="1" dirty="0">
                <a:latin typeface="Cambria"/>
                <a:ea typeface="Calibri"/>
                <a:cs typeface="Times New Roman"/>
              </a:rPr>
              <a:t>niewykonywania przez przedsiębiorcę przewozu, na skutek okoliczności zależnych od </a:t>
            </a:r>
            <a:r>
              <a:rPr lang="pl-PL" b="1" dirty="0" smtClean="0">
                <a:latin typeface="Cambria"/>
                <a:ea typeface="Calibri"/>
                <a:cs typeface="Times New Roman"/>
              </a:rPr>
              <a:t>niego, jeżeli</a:t>
            </a:r>
            <a:r>
              <a:rPr lang="pl-PL" dirty="0">
                <a:latin typeface="Cambria"/>
                <a:ea typeface="Calibri"/>
                <a:cs typeface="Times New Roman"/>
              </a:rPr>
              <a:t>: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a)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przewoźnik nie wykona obowiązku, o którym mowa w ust. 2,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b)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przewoźnik, mimo wykonania obowiązku, o którym mowa w ust. 2 pkt 2, nie podjął wykonywania przewozu we wskazanym terminie.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5.  W przypadkach, o których mowa w ust. 4,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ponowne zgłoszenie tego samego przedsiębiorcy o zamiarze wykonywania jakiegokolwiek przewozu nie może być rozpatrzone wcześniej niż po upływie 2 lat </a:t>
            </a:r>
            <a:r>
              <a:rPr lang="pl-PL" dirty="0">
                <a:latin typeface="Cambria"/>
                <a:ea typeface="Calibri"/>
                <a:cs typeface="Times New Roman"/>
              </a:rPr>
              <a:t>od dnia wydania ostatecznej decyzji o cofnięciu potwierdzenia zgłoszenia przewozu.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(art. 35 ust. 4-5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 smtClean="0">
                <a:latin typeface="Cambria"/>
                <a:ea typeface="Calibri"/>
                <a:cs typeface="Times New Roman"/>
              </a:rPr>
              <a:t>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6327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Zgłoszenie przewozu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b="1" dirty="0">
                <a:latin typeface="Cambria"/>
                <a:ea typeface="Calibri"/>
                <a:cs typeface="Times New Roman"/>
              </a:rPr>
              <a:t>Cofnięcie i wygaśnięcie potwierdzenia zgłoszenia – cz. 2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630555" algn="l"/>
              </a:tabLs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6</a:t>
            </a:r>
            <a:r>
              <a:rPr lang="pl-PL" b="1" dirty="0">
                <a:latin typeface="Cambria"/>
                <a:ea typeface="Calibri"/>
                <a:cs typeface="Times New Roman"/>
              </a:rPr>
              <a:t>.  Przewoźnik jest obowiązany wystąpić do organizatora, który wydał potwierdzenie zgłoszenia przewozu</a:t>
            </a:r>
            <a:r>
              <a:rPr lang="pl-PL" dirty="0">
                <a:latin typeface="Cambria"/>
                <a:ea typeface="Calibri"/>
                <a:cs typeface="Times New Roman"/>
              </a:rPr>
              <a:t>, </a:t>
            </a:r>
            <a:r>
              <a:rPr lang="pl-PL" b="1" dirty="0">
                <a:latin typeface="Cambria"/>
                <a:ea typeface="Calibri"/>
                <a:cs typeface="Times New Roman"/>
              </a:rPr>
              <a:t>z wnioskiem o zmianę treści tego potwierdzenia, </a:t>
            </a:r>
            <a:r>
              <a:rPr lang="pl-PL" dirty="0">
                <a:latin typeface="Cambria"/>
                <a:ea typeface="Calibri"/>
                <a:cs typeface="Times New Roman"/>
              </a:rPr>
              <a:t>w przypadku wystąpienia </a:t>
            </a:r>
            <a:r>
              <a:rPr lang="pl-PL" b="1" dirty="0">
                <a:latin typeface="Cambria"/>
                <a:ea typeface="Calibri"/>
                <a:cs typeface="Times New Roman"/>
              </a:rPr>
              <a:t>zmian danych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których mowa w art. 34 ust. 3 pkt 1 i 2, nie później niż w terminie 14 dni od dnia ich powstania.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7. </a:t>
            </a:r>
            <a:r>
              <a:rPr lang="pl-PL" b="1" dirty="0">
                <a:latin typeface="Cambria"/>
                <a:ea typeface="Calibri"/>
                <a:cs typeface="Times New Roman"/>
              </a:rPr>
              <a:t> Potwierdzenie zgłoszenia przewozu wygasa w przypadku: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540385" algn="l"/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b="1" dirty="0">
                <a:latin typeface="Cambria"/>
                <a:ea typeface="Calibri"/>
                <a:cs typeface="Times New Roman"/>
              </a:rPr>
              <a:t>cofnięcia uprawnienia</a:t>
            </a:r>
            <a:r>
              <a:rPr lang="pl-PL" dirty="0">
                <a:latin typeface="Cambria"/>
                <a:ea typeface="Calibri"/>
                <a:cs typeface="Times New Roman"/>
              </a:rPr>
              <a:t> do podejmowania i wykonywania działalności w zakresie transportu;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540385" algn="l"/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zrzeczenia się wykonywania przewozu przez przedsiębiorcę</a:t>
            </a:r>
            <a:r>
              <a:rPr lang="pl-PL" dirty="0">
                <a:latin typeface="Cambria"/>
                <a:ea typeface="Calibri"/>
                <a:cs typeface="Times New Roman"/>
              </a:rPr>
              <a:t>, któremu potwierdzenie zostało wydane, i wydania decyzji o jego wygaśnięciu;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540385" algn="l"/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3) </a:t>
            </a:r>
            <a:r>
              <a:rPr lang="pl-PL" b="1" dirty="0">
                <a:latin typeface="Cambria"/>
                <a:ea typeface="Calibri"/>
                <a:cs typeface="Times New Roman"/>
              </a:rPr>
              <a:t>śmierci osoby fizycznej, będącej przedsiębiorcą</a:t>
            </a:r>
            <a:r>
              <a:rPr lang="pl-PL" dirty="0">
                <a:latin typeface="Cambria"/>
                <a:ea typeface="Calibri"/>
                <a:cs typeface="Times New Roman"/>
              </a:rPr>
              <a:t>, któremu potwierdzenie zostało wydane, z zastrzeżeniem art. 36;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540385" algn="l"/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4) </a:t>
            </a:r>
            <a:r>
              <a:rPr lang="pl-PL" b="1" dirty="0">
                <a:latin typeface="Cambria"/>
                <a:ea typeface="Calibri"/>
                <a:cs typeface="Times New Roman"/>
              </a:rPr>
              <a:t>likwidacji albo ogłoszenia upadłości przedsiębiorcy, któremu potwierdzenie zostało wydane</a:t>
            </a:r>
            <a:r>
              <a:rPr lang="pl-PL" dirty="0">
                <a:latin typeface="Cambria"/>
                <a:ea typeface="Calibri"/>
                <a:cs typeface="Times New Roman"/>
              </a:rPr>
              <a:t>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540385" algn="l"/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5) </a:t>
            </a:r>
            <a:r>
              <a:rPr lang="pl-PL" b="1" dirty="0">
                <a:latin typeface="Cambria"/>
                <a:ea typeface="Calibri"/>
                <a:cs typeface="Times New Roman"/>
              </a:rPr>
              <a:t>upływu okresu, na jaki zostało wydane.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8.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Przewoźnik nie może zrzec się potwierdzenia zgłoszenia przewozu w przypadku wszczęcia postępowania o cofnięcie tego potwierdzenia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9.  Przewoźnik jest obowiązany zwrócić dokumenty, o których mowa w art. 34 ust. 1, organizatorowi, który wydał potwierdzenie zgłoszenia przewozu: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1) niezwłocznie, nie później jednak niż w terminie 14 dni od dnia, w którym decyzja o cofnięciu potwierdzenia stała się ostateczna, w przypadkach, o których mowa w ust. 4;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2) wraz z wnioskiem o stwierdzenie wygaśnięcia potwierdzenia zgłoszenia przewozu, w przypadkach, o których mowa w ust. 7 pkt 2.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(art. 35 ust. 6-9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6327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Zgłoszenie przewozu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b="1" dirty="0">
                <a:latin typeface="Cambria"/>
                <a:ea typeface="Calibri"/>
                <a:cs typeface="Times New Roman"/>
              </a:rPr>
              <a:t>Następstwa wygaśnięcia porozumienia lub rozwiązania związku międzygminnego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630555" algn="l"/>
              </a:tabLs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1</a:t>
            </a:r>
            <a:r>
              <a:rPr lang="pl-PL" b="1" dirty="0">
                <a:latin typeface="Cambria"/>
                <a:ea typeface="Calibri"/>
                <a:cs typeface="Times New Roman"/>
              </a:rPr>
              <a:t>.  W przypadku wygaśnięcia porozumienia</a:t>
            </a:r>
            <a:r>
              <a:rPr lang="pl-PL" dirty="0">
                <a:latin typeface="Cambria"/>
                <a:ea typeface="Calibri"/>
                <a:cs typeface="Times New Roman"/>
              </a:rPr>
              <a:t> zawartego między jednostkami samorządu terytorialnego lub rozwiązania związku międzygminnego, związku powiatów albo związku powiatowo-gminnego,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potwierdzenie zgłoszenia przewozu wydane przez takiego organizatora zachowuje ważność przez okres, na jaki zostało wydane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2.  W przypadku, o którym mowa w ust. 1, </a:t>
            </a:r>
            <a:r>
              <a:rPr lang="pl-PL" b="1" dirty="0">
                <a:latin typeface="Cambria"/>
                <a:ea typeface="Calibri"/>
                <a:cs typeface="Times New Roman"/>
              </a:rPr>
              <a:t>właściwym organizatorem w sprawach potwierdzenia zgłoszenia przewozu jest organizator właściwy ze względu na zasięg przewozu.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(art. 37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6327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Zgłoszenie przewozu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b="1" dirty="0" smtClean="0"/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sz="4000" b="1" dirty="0" smtClean="0"/>
              <a:t>Dziękuję za uwagę </a:t>
            </a:r>
            <a:endParaRPr lang="pl-PL" sz="4000" b="1" dirty="0"/>
          </a:p>
        </p:txBody>
      </p:sp>
    </p:spTree>
    <p:extLst>
      <p:ext uri="{BB962C8B-B14F-4D97-AF65-F5344CB8AC3E}">
        <p14:creationId xmlns:p14="http://schemas.microsoft.com/office/powerpoint/2010/main" val="4003193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Zgłoszenie przewozu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Źródła prawa: </a:t>
            </a:r>
          </a:p>
          <a:p>
            <a:pPr marL="0" indent="0">
              <a:buNone/>
            </a:pPr>
            <a:r>
              <a:rPr lang="pl-PL" b="1" dirty="0" err="1" smtClean="0"/>
              <a:t>Utz</a:t>
            </a:r>
            <a:r>
              <a:rPr lang="pl-PL" dirty="0" smtClean="0"/>
              <a:t> - ustawa </a:t>
            </a:r>
            <a:r>
              <a:rPr lang="pl-PL" dirty="0"/>
              <a:t>z dnia 16 grudnia 2010 r. o publicznym transporcie zbiorowym</a:t>
            </a:r>
          </a:p>
        </p:txBody>
      </p:sp>
    </p:spTree>
    <p:extLst>
      <p:ext uri="{BB962C8B-B14F-4D97-AF65-F5344CB8AC3E}">
        <p14:creationId xmlns:p14="http://schemas.microsoft.com/office/powerpoint/2010/main" val="1010504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Zgłoszenie przewozu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Dostęp do publicznego transportu zbiorowego: 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lvl="0">
              <a:buFont typeface="+mj-lt"/>
              <a:buAutoNum type="arabicPeriod"/>
            </a:pPr>
            <a:r>
              <a:rPr lang="pl-PL" dirty="0">
                <a:latin typeface="Cambria"/>
                <a:ea typeface="Calibri"/>
                <a:cs typeface="Times New Roman"/>
              </a:rPr>
              <a:t>Zgłoszenie o zamiarze wykonywania przewozu</a:t>
            </a:r>
            <a:endParaRPr lang="pl-PL" sz="2800" dirty="0">
              <a:ea typeface="Calibri"/>
              <a:cs typeface="Times New Roman"/>
            </a:endParaRPr>
          </a:p>
          <a:p>
            <a:pPr lvl="0">
              <a:buFont typeface="+mj-lt"/>
              <a:buAutoNum type="arabicPeriod"/>
            </a:pPr>
            <a:r>
              <a:rPr lang="pl-PL" dirty="0">
                <a:latin typeface="Cambria"/>
                <a:ea typeface="Calibri"/>
                <a:cs typeface="Times New Roman"/>
              </a:rPr>
              <a:t>Decyzja o przyznaniu otwartego dostępu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Ad. 2 W transporcie kolejowym przewóz osób w zakresie publicznego transportu zbiorowego niebędący przewozem o charakterze użyteczności publicznej </a:t>
            </a:r>
            <a:r>
              <a:rPr lang="pl-PL" b="1" dirty="0">
                <a:latin typeface="Cambria"/>
                <a:ea typeface="Calibri"/>
                <a:cs typeface="Times New Roman"/>
              </a:rPr>
              <a:t>może być wykonywany przez przedsiębiorcę na podstawie decyzji o przyznaniu otwartego dostępu.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31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 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decyzja o przyznaniu otwartego dostępu</a:t>
            </a:r>
            <a:r>
              <a:rPr lang="pl-PL" dirty="0">
                <a:latin typeface="Cambria"/>
                <a:ea typeface="Calibri"/>
                <a:cs typeface="Times New Roman"/>
              </a:rPr>
              <a:t> - uprawnienie przewoźnika do wykonywania regularnego przewozu osób w ramach otwartego dostępu w transporcie kolejowym, określonego w ustawie z dnia 28 marca 2003 r. o transporcie kolejowym (art. 4 ust. 1 pkt. 1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03193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Zgłoszenie przewozu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Zgłoszenie o zamiarze wykonywania przewozu – cz. 1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Przewóz osób w zakresie publicznego transportu zbiorowego niebędący przewozem o charakterze użyteczności publicznej</a:t>
            </a:r>
            <a:r>
              <a:rPr lang="pl-PL" dirty="0">
                <a:latin typeface="Cambria"/>
                <a:ea typeface="Calibri"/>
                <a:cs typeface="Times New Roman"/>
              </a:rPr>
              <a:t> może być wykonywany przez przedsiębiorcę po: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-  </a:t>
            </a:r>
            <a:r>
              <a:rPr lang="pl-PL" b="1" dirty="0">
                <a:latin typeface="Cambria"/>
                <a:ea typeface="Calibri"/>
                <a:cs typeface="Times New Roman"/>
              </a:rPr>
              <a:t>dokonaniu zgłoszenia o zamiarze wykonywania takiego przewozu</a:t>
            </a:r>
            <a:r>
              <a:rPr lang="pl-PL" dirty="0">
                <a:latin typeface="Cambria"/>
                <a:ea typeface="Calibri"/>
                <a:cs typeface="Times New Roman"/>
              </a:rPr>
              <a:t> do organizatora właściwego ze względu na obszar lub zasięg przewozów i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- </a:t>
            </a:r>
            <a:r>
              <a:rPr lang="pl-PL" b="1" dirty="0">
                <a:latin typeface="Cambria"/>
                <a:ea typeface="Calibri"/>
                <a:cs typeface="Times New Roman"/>
              </a:rPr>
              <a:t>wydaniu przez tego organizatora potwierdzenia zgłoszenia przewozu</a:t>
            </a:r>
            <a:r>
              <a:rPr lang="pl-PL" dirty="0">
                <a:latin typeface="Cambria"/>
                <a:ea typeface="Calibri"/>
                <a:cs typeface="Times New Roman"/>
              </a:rPr>
              <a:t>, z zastrzeżeniem art. 31.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Zgłoszenie, o którym mowa w ust. 1, zawiera: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1) imię i nazwisko oraz miejsce zamieszkania, a w przypadku </a:t>
            </a:r>
            <a:r>
              <a:rPr lang="pl-PL" dirty="0" smtClean="0">
                <a:latin typeface="Cambria"/>
                <a:ea typeface="Calibri"/>
                <a:cs typeface="Times New Roman"/>
              </a:rPr>
              <a:t>osoby prawnej </a:t>
            </a:r>
            <a:r>
              <a:rPr lang="pl-PL" dirty="0">
                <a:latin typeface="Cambria"/>
                <a:ea typeface="Calibri"/>
                <a:cs typeface="Times New Roman"/>
              </a:rPr>
              <a:t>nazwę i siedzibę przedsiębiorcy, numer identyfikacji statystycznej (REGON) oraz numer identyfikacji podatkowej (NIP);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określenie proponowanej linii komunikacyjnej</a:t>
            </a:r>
            <a:r>
              <a:rPr lang="pl-PL" dirty="0">
                <a:latin typeface="Cambria"/>
                <a:ea typeface="Calibri"/>
                <a:cs typeface="Times New Roman"/>
              </a:rPr>
              <a:t>, na której ma odbywać się przewóz, oraz długości tej linii w kilometrach;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3) </a:t>
            </a:r>
            <a:r>
              <a:rPr lang="pl-PL" b="1" dirty="0">
                <a:latin typeface="Cambria"/>
                <a:ea typeface="Calibri"/>
                <a:cs typeface="Times New Roman"/>
              </a:rPr>
              <a:t>wskazanie zamierzonego okresu wykonywania przewozu.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(art. 30 ust. 1-2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6327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Zgłoszenie przewozu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Zgłoszenie o zamiarze wykonywania przewozu – cz. 2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b="1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Do zgłoszenia, o którym mowa w ust. 1, dołącza się: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proponowany rozkład jazdy zawierający przystanki komunikacyjne lub dworce</a:t>
            </a:r>
            <a:r>
              <a:rPr lang="pl-PL" dirty="0">
                <a:latin typeface="Cambria"/>
                <a:ea typeface="Calibri"/>
                <a:cs typeface="Times New Roman"/>
              </a:rPr>
              <a:t>:</a:t>
            </a:r>
            <a:endParaRPr lang="pl-PL" sz="2800" dirty="0">
              <a:ea typeface="Calibri"/>
              <a:cs typeface="Times New Roman"/>
            </a:endParaRPr>
          </a:p>
          <a:p>
            <a:pPr marL="54038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a) o których mowa w art. 15 ust. 1 pkt 7,</a:t>
            </a:r>
            <a:endParaRPr lang="pl-PL" sz="2800" dirty="0">
              <a:ea typeface="Calibri"/>
              <a:cs typeface="Times New Roman"/>
            </a:endParaRPr>
          </a:p>
          <a:p>
            <a:pPr marL="54038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b) wskazane w uchwale, o której mowa w art. 15 ust. 2;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informację o środkach transportu, którymi przedsiębiorca zamierza wykonywać przewóz</a:t>
            </a:r>
            <a:r>
              <a:rPr lang="pl-PL" dirty="0">
                <a:latin typeface="Cambria"/>
                <a:ea typeface="Calibri"/>
                <a:cs typeface="Times New Roman"/>
              </a:rPr>
              <a:t>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3)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potwierdzenie uzgodnienia zasad korzystania z przystanków komunikacyjnych</a:t>
            </a:r>
            <a:r>
              <a:rPr lang="pl-PL" dirty="0">
                <a:latin typeface="Cambria"/>
                <a:ea typeface="Calibri"/>
                <a:cs typeface="Times New Roman"/>
              </a:rPr>
              <a:t> położonych w granicach administracyjnych miast i dworców dokonane </a:t>
            </a:r>
            <a:r>
              <a:rPr lang="pl-PL" b="1" dirty="0">
                <a:latin typeface="Cambria"/>
                <a:ea typeface="Calibri"/>
                <a:cs typeface="Times New Roman"/>
              </a:rPr>
              <a:t>z ich właścicielami lub zarządzającymi</a:t>
            </a:r>
            <a:r>
              <a:rPr lang="pl-PL" dirty="0">
                <a:latin typeface="Cambria"/>
                <a:ea typeface="Calibri"/>
                <a:cs typeface="Times New Roman"/>
              </a:rPr>
              <a:t>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4) </a:t>
            </a:r>
            <a:r>
              <a:rPr lang="pl-PL" b="1" dirty="0">
                <a:latin typeface="Cambria"/>
                <a:ea typeface="Calibri"/>
                <a:cs typeface="Times New Roman"/>
              </a:rPr>
              <a:t>kserokopię dokumentów potwierdzających posiadanie uprawnień do prowadzenia działalności w zakresie przewozu osób, odpowiednio do rodzaju przewozu</a:t>
            </a:r>
            <a:r>
              <a:rPr lang="pl-PL" dirty="0">
                <a:latin typeface="Cambria"/>
                <a:ea typeface="Calibri"/>
                <a:cs typeface="Times New Roman"/>
              </a:rPr>
              <a:t>, zgodnie z art. 6;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5) odpis z rejestru przedsiębiorców w Krajowym Rejestrze Sądowym.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(art. 30 ust. 3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6327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Zgłoszenie przewozu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b="1" dirty="0">
                <a:latin typeface="Cambria"/>
                <a:ea typeface="Calibri"/>
                <a:cs typeface="Times New Roman"/>
              </a:rPr>
              <a:t>Uzgodnienie zasad korzystania z przystanków komunikacyjnych i dworców – cz. 1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630555" algn="l"/>
              </a:tabLs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1.  Przed dokonaniem zgłoszenia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przedsiębiorca powinien uzgodnić zasady korzystania z przystanków komunikacyjnych</a:t>
            </a:r>
            <a:r>
              <a:rPr lang="pl-PL" dirty="0">
                <a:latin typeface="Cambria"/>
                <a:ea typeface="Calibri"/>
                <a:cs typeface="Times New Roman"/>
              </a:rPr>
              <a:t> położonych w granicach administracyjnych miast i dworców </a:t>
            </a:r>
            <a:r>
              <a:rPr lang="pl-PL" b="1" dirty="0">
                <a:latin typeface="Cambria"/>
                <a:ea typeface="Calibri"/>
                <a:cs typeface="Times New Roman"/>
              </a:rPr>
              <a:t>z właścicielem tych obiektów lub ich zarządzającym.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2.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Do wniosku o uzgodnienie zasad korzystania z przystanków komunikacyjnych i dworców,</a:t>
            </a:r>
            <a:r>
              <a:rPr lang="pl-PL" dirty="0">
                <a:latin typeface="Cambria"/>
                <a:ea typeface="Calibri"/>
                <a:cs typeface="Times New Roman"/>
              </a:rPr>
              <a:t> o których mowa w ust. 1, przedsiębiorca dołącza w szczególności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proponowany rozkład jazdy oraz schemat połączeń komunikacyjnych</a:t>
            </a:r>
            <a:r>
              <a:rPr lang="pl-PL" dirty="0">
                <a:latin typeface="Cambria"/>
                <a:ea typeface="Calibri"/>
                <a:cs typeface="Times New Roman"/>
              </a:rPr>
              <a:t> z zaznaczoną linią komunikacyjną i przystankami komunikacyjnymi.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3.  Właściciel przystanku komunikacyjnego położonego w granicach administracyjnych miast lub dworca albo zarządzający tymi obiektami, </a:t>
            </a:r>
            <a:r>
              <a:rPr lang="pl-PL" b="1" dirty="0">
                <a:latin typeface="Cambria"/>
                <a:ea typeface="Calibri"/>
                <a:cs typeface="Times New Roman"/>
              </a:rPr>
              <a:t>uzgadnia zasady korzystania z tych obiektów w przypadku, gdy proponowany rozkład jazdy</a:t>
            </a:r>
            <a:r>
              <a:rPr lang="pl-PL" dirty="0">
                <a:latin typeface="Cambria"/>
                <a:ea typeface="Calibri"/>
                <a:cs typeface="Times New Roman"/>
              </a:rPr>
              <a:t>: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zawiera przystanki komunikacyjne lub dworce</a:t>
            </a:r>
            <a:r>
              <a:rPr lang="pl-PL" dirty="0">
                <a:latin typeface="Cambria"/>
                <a:ea typeface="Calibri"/>
                <a:cs typeface="Times New Roman"/>
              </a:rPr>
              <a:t>:</a:t>
            </a:r>
            <a:endParaRPr lang="pl-PL" sz="2800" dirty="0">
              <a:ea typeface="Calibri"/>
              <a:cs typeface="Times New Roman"/>
            </a:endParaRPr>
          </a:p>
          <a:p>
            <a:pPr marL="45021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a) o których mowa w art. 15 ust. 1 pkt 7,</a:t>
            </a:r>
            <a:endParaRPr lang="pl-PL" sz="2800" dirty="0">
              <a:ea typeface="Calibri"/>
              <a:cs typeface="Times New Roman"/>
            </a:endParaRPr>
          </a:p>
          <a:p>
            <a:pPr marL="45021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b) wskazane w uchwale, o której mowa w art. 15 ust. 2;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nie ograniczy przepustowości przystanków komunikacyjnych lub dworców;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3) </a:t>
            </a:r>
            <a:r>
              <a:rPr lang="pl-PL" b="1" dirty="0">
                <a:latin typeface="Cambria"/>
                <a:ea typeface="Calibri"/>
                <a:cs typeface="Times New Roman"/>
              </a:rPr>
              <a:t>nie spowoduje zagrożenia dla organizacji lub bezpieczeństwa ruchu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(art. 32 ust. 1-3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6327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Zgłoszenie przewozu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b="1" dirty="0">
                <a:latin typeface="Cambria"/>
                <a:ea typeface="Calibri"/>
                <a:cs typeface="Times New Roman"/>
              </a:rPr>
              <a:t>Uzgodnienie zasad korzystania z przystanków komunikacyjnych i dworców – cz. 2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4.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 uzyskaniu potwierdzenia zgłoszenia przewozu</a:t>
            </a:r>
            <a:r>
              <a:rPr lang="pl-PL" dirty="0">
                <a:latin typeface="Cambria"/>
                <a:ea typeface="Calibri"/>
                <a:cs typeface="Times New Roman"/>
              </a:rPr>
              <a:t>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przewoźnik jest obowiązany niezwłocznie,</a:t>
            </a:r>
            <a:r>
              <a:rPr lang="pl-PL" dirty="0">
                <a:latin typeface="Cambria"/>
                <a:ea typeface="Calibri"/>
                <a:cs typeface="Times New Roman"/>
              </a:rPr>
              <a:t> jednak nie później niż w terminie 3 miesięcy od dnia uzgodnienia zasad korzystania z przystanków komunikacyjnych i dworców,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przekazać właścicielowi przystanku komunikacyjnego lub dworca, lub zarządzającemu tymi obiektami, kserokopię potwierdzenia.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5.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przypadku nieprzekazania kserokopii potwierdzenia zgłoszenia</a:t>
            </a:r>
            <a:r>
              <a:rPr lang="pl-PL" dirty="0">
                <a:latin typeface="Cambria"/>
                <a:ea typeface="Calibri"/>
                <a:cs typeface="Times New Roman"/>
              </a:rPr>
              <a:t> przewozu w terminie, o którym mowa w ust. 4, </a:t>
            </a:r>
            <a:r>
              <a:rPr lang="pl-PL" b="1" dirty="0">
                <a:latin typeface="Cambria"/>
                <a:ea typeface="Calibri"/>
                <a:cs typeface="Times New Roman"/>
              </a:rPr>
              <a:t>uzgodnienie traci ważność.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6.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 uzyskaniu potwierdzenia zgłoszenia przewozów</a:t>
            </a:r>
            <a:r>
              <a:rPr lang="pl-PL" dirty="0">
                <a:latin typeface="Cambria"/>
                <a:ea typeface="Calibri"/>
                <a:cs typeface="Times New Roman"/>
              </a:rPr>
              <a:t>, obejmującego przystanki położone poza granicami administracyjnymi miast,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przewoźnik jest obowiązany niezwłocznie poinformować właściwe gminy, na obszarze których położone są przystanki, o uzyskaniu potwierdzenia zgłoszenia przewozu i przed rozpoczęciem przewozów doręczyć rozkład jazdy oraz schemat połączeń komunikacyjnych </a:t>
            </a:r>
            <a:r>
              <a:rPr lang="pl-PL" dirty="0">
                <a:latin typeface="Cambria"/>
                <a:ea typeface="Calibri"/>
                <a:cs typeface="Times New Roman"/>
              </a:rPr>
              <a:t>z zaznaczoną linią komunikacyjną i przystankami komunikacyjnymi, a następnie informować o dokonywanych zmianach.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(art. 32 ust. 4-6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6327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Zgłoszenie przewozu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b="1" dirty="0">
                <a:latin typeface="Cambria"/>
                <a:ea typeface="Calibri"/>
                <a:cs typeface="Times New Roman"/>
              </a:rPr>
              <a:t>Odmowa potwierdzenia zgłoszenia przewozu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b="1" dirty="0">
                <a:latin typeface="Cambria"/>
                <a:ea typeface="Calibri"/>
                <a:cs typeface="Times New Roman"/>
              </a:rPr>
              <a:t>Organizator odmawia wydania, w drodze decyzji administracyjnej</a:t>
            </a:r>
            <a:r>
              <a:rPr lang="pl-PL" dirty="0">
                <a:latin typeface="Cambria"/>
                <a:ea typeface="Calibri"/>
                <a:cs typeface="Times New Roman"/>
              </a:rPr>
              <a:t>, potwierdzenia zgłoszenia przewozu, o którym mowa w art. 30 ust. 1, jeżeli zaistnieją okoliczności, o których mowa w art. 35 ust. 5.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(art. 33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5.  W przypadkach, o których mowa w ust. 4</a:t>
            </a:r>
            <a:r>
              <a:rPr lang="pl-PL" b="1" dirty="0">
                <a:latin typeface="Cambria"/>
                <a:ea typeface="Calibri"/>
                <a:cs typeface="Times New Roman"/>
              </a:rPr>
              <a:t>, ponowne zgłoszenie tego samego przedsiębiorcy o zamiarze wykonywania jakiegokolwiek przewozu nie może być rozpatrzone wcześniej niż po upływie 2 lat od dnia wydania ostatecznej decyzji o cofnięciu potwierdzenia zgłoszenia przewozu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(art. 35 ust. 5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6327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Zgłoszenie przewozu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b="1" dirty="0">
                <a:latin typeface="Cambria"/>
                <a:ea typeface="Calibri"/>
                <a:cs typeface="Times New Roman"/>
              </a:rPr>
              <a:t>Potwierdzenie zgłoszenia przewozów – cz. 1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1.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Jeżeli nie zachodzą przesłanki do odmowy wydania potwierdzenia zgłoszenia przewozu, organizator, na podstawie danych i informacji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których mowa w art. 30 ust. 2 i 3, w terminie 30 dni od dnia dokonania zgłoszenia, wydaje przedsiębiorcy, w </a:t>
            </a:r>
            <a:r>
              <a:rPr lang="pl-PL" b="1" dirty="0">
                <a:latin typeface="Cambria"/>
                <a:ea typeface="Calibri"/>
                <a:cs typeface="Times New Roman"/>
              </a:rPr>
              <a:t>drodze decyzji administracyjnej, potwierdzenie zgłoszenia przewozu oraz wypis z tego potwierdzenia, o ile jest wymagany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2.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uzasadnionych przypadkach termin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którym mowa w ust. 1, </a:t>
            </a:r>
            <a:r>
              <a:rPr lang="pl-PL" b="1" dirty="0">
                <a:latin typeface="Cambria"/>
                <a:ea typeface="Calibri"/>
                <a:cs typeface="Times New Roman"/>
              </a:rPr>
              <a:t>może zostać przedłużony o 30 dni.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3.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Potwierdzenie, o którym mowa w ust. 1, powinno zawierać</a:t>
            </a:r>
            <a:r>
              <a:rPr lang="pl-PL" dirty="0">
                <a:latin typeface="Cambria"/>
                <a:ea typeface="Calibri"/>
                <a:cs typeface="Times New Roman"/>
              </a:rPr>
              <a:t>: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1) oznaczenie przedsiębiorcy, jego siedziby (miejsca zamieszkania) i adresu;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2) numer w rejestrze przedsiębiorców w Krajowym Rejestrze Sądowym, o ile przedsiębiorca taki numer posiada, oraz numer identyfikacji podatkowej (NIP);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3) </a:t>
            </a:r>
            <a:r>
              <a:rPr lang="pl-PL" b="1" dirty="0">
                <a:latin typeface="Cambria"/>
                <a:ea typeface="Calibri"/>
                <a:cs typeface="Times New Roman"/>
              </a:rPr>
              <a:t>określenie rodzaju i zakresu wykonywanych przewozów;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4) </a:t>
            </a:r>
            <a:r>
              <a:rPr lang="pl-PL" b="1" dirty="0">
                <a:latin typeface="Cambria"/>
                <a:ea typeface="Calibri"/>
                <a:cs typeface="Times New Roman"/>
              </a:rPr>
              <a:t>określenie rodzaju i liczby środków transportu;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5) </a:t>
            </a:r>
            <a:r>
              <a:rPr lang="pl-PL" b="1" dirty="0">
                <a:latin typeface="Cambria"/>
                <a:ea typeface="Calibri"/>
                <a:cs typeface="Times New Roman"/>
              </a:rPr>
              <a:t>określenie przebiegu linii komunikacyjnej, na której będzie wykonywany przewóz.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(art. 34 ust. 1-3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632742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1250</Words>
  <Application>Microsoft Office PowerPoint</Application>
  <PresentationFormat>Pokaz na ekranie (4:3)</PresentationFormat>
  <Paragraphs>135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Motyw pakietu Office</vt:lpstr>
      <vt:lpstr>Prawo transportowe 3 </vt:lpstr>
      <vt:lpstr>Zgłoszenie przewozu </vt:lpstr>
      <vt:lpstr>Zgłoszenie przewozu </vt:lpstr>
      <vt:lpstr>Zgłoszenie przewozu </vt:lpstr>
      <vt:lpstr>Zgłoszenie przewozu </vt:lpstr>
      <vt:lpstr>Zgłoszenie przewozu </vt:lpstr>
      <vt:lpstr>Zgłoszenie przewozu </vt:lpstr>
      <vt:lpstr>Zgłoszenie przewozu </vt:lpstr>
      <vt:lpstr>Zgłoszenie przewozu </vt:lpstr>
      <vt:lpstr>Zgłoszenie przewozu </vt:lpstr>
      <vt:lpstr>Zgłoszenie przewozu </vt:lpstr>
      <vt:lpstr>Zgłoszenie przewozu </vt:lpstr>
      <vt:lpstr>Zgłoszenie przewozu </vt:lpstr>
      <vt:lpstr>Zgłoszenie przewozu </vt:lpstr>
      <vt:lpstr>Zgłoszenie przewozu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transportowe 3 </dc:title>
  <dc:creator>M a c i e k</dc:creator>
  <cp:lastModifiedBy>M a c i e k</cp:lastModifiedBy>
  <cp:revision>2</cp:revision>
  <dcterms:created xsi:type="dcterms:W3CDTF">2017-10-19T07:43:40Z</dcterms:created>
  <dcterms:modified xsi:type="dcterms:W3CDTF">2017-10-19T07:58:19Z</dcterms:modified>
</cp:coreProperties>
</file>