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4" r:id="rId17"/>
    <p:sldId id="263" r:id="rId18"/>
    <p:sldId id="262" r:id="rId19"/>
    <p:sldId id="261" r:id="rId20"/>
    <p:sldId id="260" r:id="rId21"/>
    <p:sldId id="258" r:id="rId22"/>
    <p:sldId id="286" r:id="rId23"/>
    <p:sldId id="285" r:id="rId24"/>
    <p:sldId id="284" r:id="rId25"/>
    <p:sldId id="283" r:id="rId26"/>
    <p:sldId id="282" r:id="rId27"/>
    <p:sldId id="281" r:id="rId28"/>
    <p:sldId id="280" r:id="rId29"/>
    <p:sldId id="290" r:id="rId30"/>
    <p:sldId id="289" r:id="rId31"/>
    <p:sldId id="288" r:id="rId32"/>
    <p:sldId id="287" r:id="rId33"/>
    <p:sldId id="279" r:id="rId34"/>
    <p:sldId id="299" r:id="rId35"/>
    <p:sldId id="298" r:id="rId36"/>
    <p:sldId id="297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10543"/>
          </a:xfrm>
        </p:spPr>
        <p:txBody>
          <a:bodyPr/>
          <a:lstStyle/>
          <a:p>
            <a:r>
              <a:rPr lang="pl-PL" b="1" dirty="0" smtClean="0"/>
              <a:t>Prawo transportowe 4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Umowa o świadczenie usług w zakresie publicznego transportu zbiorowego</a:t>
            </a:r>
          </a:p>
        </p:txBody>
      </p:sp>
    </p:spTree>
    <p:extLst>
      <p:ext uri="{BB962C8B-B14F-4D97-AF65-F5344CB8AC3E}">
        <p14:creationId xmlns:p14="http://schemas.microsoft.com/office/powerpoint/2010/main" val="542869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Bezpośrednie zawarcie umowy o świadczenia usług – cz. 2 - Roz 1370/2007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O ile nie zabrania tego prawo krajowe,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właściwe organy mogą podjąć decyzję o bezpośrednim udzieleniu zamówień prowadzących do zawarcia umów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publicznych, których średnia wartość roczna szacowana jest na mniej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niż 1 000 000 EUR</a:t>
            </a:r>
            <a:r>
              <a:rPr lang="pl-PL" dirty="0">
                <a:latin typeface="Cambria"/>
                <a:ea typeface="Calibri"/>
                <a:cs typeface="Times New Roman"/>
              </a:rPr>
              <a:t> lub które dotyczą świadczenia usług publicznych w zakresie transportu pasażerskiego w wymiarze mniejszym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niż 300 000 kilometrów</a:t>
            </a:r>
            <a:r>
              <a:rPr lang="pl-PL" dirty="0">
                <a:latin typeface="Cambria"/>
                <a:ea typeface="Calibri"/>
                <a:cs typeface="Times New Roman"/>
              </a:rPr>
              <a:t> rocznie.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Jeżeli </a:t>
            </a:r>
            <a:r>
              <a:rPr lang="pl-PL" dirty="0">
                <a:latin typeface="Cambria"/>
                <a:ea typeface="Calibri"/>
                <a:cs typeface="Times New Roman"/>
              </a:rPr>
              <a:t>udzielone bezpośrednio zamówienie prowadzące do zawarcia umowy o świadczenie usług publicznych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dotyczy małego lub średniego przedsiębiorstwa eksploatującego nie więcej niż 23 pojazd</a:t>
            </a:r>
            <a:r>
              <a:rPr lang="pl-PL" dirty="0">
                <a:latin typeface="Cambria"/>
                <a:ea typeface="Calibri"/>
                <a:cs typeface="Times New Roman"/>
              </a:rPr>
              <a:t>y, progi te mogą zostać podwyższone do średniej wartości rocznej szacowanej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nie więcej niż 2 000 000 EUR</a:t>
            </a:r>
            <a:r>
              <a:rPr lang="pl-PL" dirty="0">
                <a:latin typeface="Cambria"/>
                <a:ea typeface="Calibri"/>
                <a:cs typeface="Times New Roman"/>
              </a:rPr>
              <a:t> lub świadczenia usług publicznych w zakresie transportu pasażerskiego w wymiarze mniejszym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niż 600 000 kilometrów rocznie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4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Bezpośrednie zawarcie umowy o świadczenia usług – cz. 3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świadczenie usług w zakresie publicznego transportu zbiorowego ma być wykonywane w transporcie kolejowym</a:t>
            </a:r>
            <a:r>
              <a:rPr lang="pl-PL" dirty="0">
                <a:latin typeface="Cambria"/>
                <a:ea typeface="Calibri"/>
                <a:cs typeface="Times New Roman"/>
              </a:rPr>
              <a:t> albo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Umowa o świadczenie usług w zakresie publicznego transportu zbiorowego zawierana w przypadku, o którym mowa w ust. 1 pkt 3, powinna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odpowiadać warunkom</a:t>
            </a:r>
            <a:r>
              <a:rPr lang="pl-PL" dirty="0">
                <a:latin typeface="Cambria"/>
                <a:ea typeface="Calibri"/>
                <a:cs typeface="Times New Roman"/>
              </a:rPr>
              <a:t> określonym w art. 5 ust. 6 rozporządzenia (WE) nr 1370/2007.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 ust. 1-2, 6-7utz)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Bezpośrednie zawarcie umowy o świadczenia usług – cz. 4 - Roz 1370/2007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O ile nie zakazuje tego prawo krajowe,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właściwe organy mogą podjąć decyzję o bezpośrednim udzielaniu zamówień prowadzących do zawarcia umów o świadczenie usług publicznych w zakresie transportu </a:t>
            </a:r>
            <a:r>
              <a:rPr lang="pl-PL" b="1" u="sng" dirty="0">
                <a:latin typeface="Cambria"/>
                <a:ea typeface="Calibri"/>
                <a:cs typeface="Times New Roman"/>
              </a:rPr>
              <a:t>kolejowego</a:t>
            </a:r>
            <a:r>
              <a:rPr lang="pl-PL" u="sng" dirty="0">
                <a:latin typeface="Cambria"/>
                <a:ea typeface="Calibri"/>
                <a:cs typeface="Times New Roman"/>
              </a:rPr>
              <a:t> z wyjątkiem innych rodzajów transportu szynowego, takich jak metro lub tramwaje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Na </a:t>
            </a:r>
            <a:r>
              <a:rPr lang="pl-PL" dirty="0">
                <a:latin typeface="Cambria"/>
                <a:ea typeface="Calibri"/>
                <a:cs typeface="Times New Roman"/>
              </a:rPr>
              <a:t>zasadzie odstępstwa od art. 4 ust. 3 takie umowy zawierane są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maksymalnie na okres dziesięciu lat, </a:t>
            </a:r>
            <a:r>
              <a:rPr lang="pl-PL" dirty="0">
                <a:latin typeface="Cambria"/>
                <a:ea typeface="Calibri"/>
                <a:cs typeface="Times New Roman"/>
              </a:rPr>
              <a:t>z wyjątkiem sytuacji, w których ma zastosowanie art. 4 ust. 4 Roz 1370/2007.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3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Bezpośrednie zawarcie umowy o świadczenia usług – cz. 5</a:t>
            </a:r>
            <a:endParaRPr lang="pl-PL" sz="2800" dirty="0">
              <a:ea typeface="Calibri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wystąpi zakłócenie w świadczeniu usług w zakresie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bezpośrednie ryzyko powstania takiej sytuacji zarówno z przyczyn zależnych, jak i niezależnych od operatora</a:t>
            </a:r>
            <a:r>
              <a:rPr lang="pl-PL" dirty="0">
                <a:latin typeface="Cambria"/>
                <a:ea typeface="Calibri"/>
                <a:cs typeface="Times New Roman"/>
              </a:rPr>
              <a:t>, o ile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nie można zachować terminów określonych dla innych trybów zawarcia umowy o świadczenie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art. 19 ust. 1 pkt 1 i 2 (dot. zamówień publicznych) –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- </a:t>
            </a:r>
            <a:r>
              <a:rPr lang="pl-PL" dirty="0">
                <a:latin typeface="Cambria"/>
                <a:ea typeface="Calibri"/>
                <a:cs typeface="Times New Roman"/>
              </a:rPr>
              <a:t>Umowa o świadczenie usług w zakresie publicznego transportu zbiorowego zawierana w przypadku, o którym mowa w ust. 1 pkt 4,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może być zawarta na okres 12 miesięcy</a:t>
            </a:r>
            <a:r>
              <a:rPr lang="pl-PL" dirty="0">
                <a:latin typeface="Cambria"/>
                <a:ea typeface="Calibri"/>
                <a:cs typeface="Times New Roman"/>
              </a:rPr>
              <a:t> i w uzasadnionych przypadkach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może ulec przedłużeniu, z tym że łączny okres obowiązywania przedłużonej umowy nie może przekroczyć 2 lat.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 ust. 1-2, 6-7utz)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Bezpośrednie zawarcie umowy o świadczenia usług – cz. 6 - Roz 1370/2007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W przypadku zakłócenia w świadczeniu usług lub bezpośredniego ryzyka powstania takiej sytuacji</a:t>
            </a:r>
            <a:r>
              <a:rPr lang="pl-PL" dirty="0">
                <a:latin typeface="Cambria"/>
                <a:ea typeface="Calibri"/>
                <a:cs typeface="Times New Roman"/>
              </a:rPr>
              <a:t> właściwe organy mogą zastosować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środki nadzwyczajne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Środki </a:t>
            </a:r>
            <a:r>
              <a:rPr lang="pl-PL" dirty="0">
                <a:latin typeface="Cambria"/>
                <a:ea typeface="Calibri"/>
                <a:cs typeface="Times New Roman"/>
              </a:rPr>
              <a:t>te obejmują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bezpośrednie udzielanie zamówień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wyrażenie formalnej zgody na przedłużenie umowy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publicznych,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zobowiązania do świadczenia określonych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Podmiot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świadczący</a:t>
            </a:r>
            <a:r>
              <a:rPr lang="pl-PL" dirty="0">
                <a:latin typeface="Cambria"/>
                <a:ea typeface="Calibri"/>
                <a:cs typeface="Times New Roman"/>
              </a:rPr>
              <a:t> usługi publiczne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 prawo odwołania się od decyzji nakładającej zobowiązanie do świadczenia określonych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Udzielenie </a:t>
            </a:r>
            <a:r>
              <a:rPr lang="pl-PL" dirty="0">
                <a:latin typeface="Cambria"/>
                <a:ea typeface="Calibri"/>
                <a:cs typeface="Times New Roman"/>
              </a:rPr>
              <a:t>zamówienia lub przedłużenie umowy o świadczenie usług publicznych w ramach środków nadzwyczajnych lub nałożenie zobowiązania do wykonania takiej umowy jest dopuszczalne na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okres nieprzekraczający dwóch lat.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5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Ogłoszenie o zamiarze przeprowadzenia postępowania o udzielenie zamówienia lub zawarcia umowy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Organizator publikuje ogłoszenie o zamiarze przeprowadzenia postępowania o udzielenie zamówienia w trybie, o którym mowa w art. 19 ust. 1 pkt 1 i 2, lub bezpośredniego zawarcia umowy, o którym mowa w art. 22 ust. 1 pkt 1-3, w terminie nie krótszym niż: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jeden rok;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sześć miesięcy - w przypadku gdy umowa o świadczenie usług w zakresie publicznego transportu zbiorowego ma dotyczyć świadczenia tych usług w wymiarze mniejszym niż 50 000 kilometrów rocznie.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Organizator zamieszcza ogłoszenie, o którym mowa w ust. 1, w Biuletynie Informacji Publicznej.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Niezwłocznie po zamieszczeniu ogłoszenia, o którym mowa w ust. 1, 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organizator zamieszcza </a:t>
            </a:r>
            <a:r>
              <a:rPr lang="pl-PL" dirty="0">
                <a:latin typeface="Cambria"/>
                <a:ea typeface="Calibri"/>
                <a:cs typeface="Times New Roman"/>
              </a:rPr>
              <a:t>także odpowiednie ogłoszenie w miejscu powszechnie dostępnym w swojej siedzibie oraz na swojej stronie internetowej.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Ogłoszenie, o którym mowa w ust. 1, zawiera w szczególności: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nazwę i adres właściwego organizatora;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określenie przewidywanego trybu udzielenia zamówienia;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określenie rodzaju transportu oraz linii komunikacyjnej, linii komunikacyjnych lub sieci 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, na których będą wykonywane przewozy;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przewidywaną datę rozpoczęcia postępowania o udzielenie zamówienia w trybie, o którym mowa w art. 19 ust. 1 pkt 1 i 2, lub bezpośredniego zawarcia umowy, o którym mowa w art. 22 ust. 1 pkt 1-3.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Zmiana ogłoszenia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W przypadku zmiany informacji, o których mowa w ust. 4 pkt 1-3, organizator niezwłocznie zamieszcza ogłoszenie o tej zmianie. Przepisy ust. 2 i 3 stosuje się odpowiednio.</a:t>
            </a:r>
            <a:endParaRPr lang="pl-PL" sz="2800" dirty="0">
              <a:ea typeface="Calibri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 startAt="6"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Zmiana </a:t>
            </a:r>
            <a:r>
              <a:rPr lang="pl-PL" dirty="0">
                <a:latin typeface="Cambria"/>
                <a:ea typeface="Calibri"/>
                <a:cs typeface="Times New Roman"/>
              </a:rPr>
              <a:t>informacji, o których mowa w ust. 4 pkt 1-3, nie może nastąpić później niż do upływu połowy okresów określonych w ust. 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1.</a:t>
            </a:r>
            <a:r>
              <a:rPr lang="pl-PL" sz="2800" dirty="0" smtClean="0">
                <a:ea typeface="Calibri"/>
                <a:cs typeface="Times New Roman"/>
              </a:rPr>
              <a:t> </a:t>
            </a: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 startAt="6"/>
            </a:pPr>
            <a:endParaRPr lang="pl-PL" sz="28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i="1" dirty="0" smtClean="0">
                <a:latin typeface="Cambria"/>
                <a:ea typeface="Calibri"/>
                <a:cs typeface="Times New Roman"/>
              </a:rPr>
              <a:t>ust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. 4 pkt. 1-3 </a:t>
            </a:r>
            <a:endParaRPr lang="pl-PL" sz="2800" b="1" i="1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1) nazwę i adres właściwego organizatora;</a:t>
            </a:r>
            <a:endParaRPr lang="pl-PL" sz="2800" i="1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2) określenie przewidywanego trybu udzielenia zamówienia;</a:t>
            </a:r>
            <a:endParaRPr lang="pl-PL" sz="2800" i="1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3) określenie rodzaju transportu oraz linii komunikacyjnej, linii komunikacyjnych lub sieci komunikacyjnej, na których będą wykonywane </a:t>
            </a:r>
            <a:r>
              <a:rPr lang="pl-PL" i="1" dirty="0" smtClean="0">
                <a:latin typeface="Cambria"/>
                <a:ea typeface="Calibri"/>
                <a:cs typeface="Times New Roman"/>
              </a:rPr>
              <a:t>przewozy;</a:t>
            </a:r>
            <a:endParaRPr lang="pl-PL" sz="2800" i="1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endParaRPr lang="pl-PL" sz="2800" b="1" i="1" dirty="0" smtClean="0">
              <a:latin typeface="Cambria"/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b="1" i="1" dirty="0" smtClean="0">
                <a:latin typeface="Cambria"/>
                <a:ea typeface="Calibri"/>
                <a:cs typeface="Times New Roman"/>
              </a:rPr>
              <a:t>ust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. 1 </a:t>
            </a:r>
            <a:endParaRPr lang="pl-PL" sz="2800" b="1" i="1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1) jeden rok;</a:t>
            </a:r>
            <a:endParaRPr lang="pl-PL" sz="2800" i="1" dirty="0">
              <a:ea typeface="Calibri"/>
              <a:cs typeface="Times New Roman"/>
            </a:endParaRPr>
          </a:p>
          <a:p>
            <a:pPr marL="19748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2) sześć miesięcy - w przypadku gdy umowa o świadczenie usług w zakresie publicznego transportu zbiorowego ma dotyczyć świadczenia tych usług w wymiarze mniejszym niż 50 000 kilometrów rocznie</a:t>
            </a:r>
            <a:endParaRPr lang="pl-PL" sz="2800" i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Umowy o świadczenie usług publicznych – transport kolejowy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opiniuje, pod względem zgodności z planem transportowym, projekt umowy o świadczenie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kolejowych przewozów pasażerskich, w terminie 21 dni od dnia jego doręczenia.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2</a:t>
            </a:r>
            <a:r>
              <a:rPr lang="pl-PL" dirty="0">
                <a:latin typeface="Cambria"/>
                <a:ea typeface="Calibri"/>
                <a:cs typeface="Times New Roman"/>
              </a:rPr>
              <a:t>.  Organizator publicznego transportu </a:t>
            </a:r>
            <a:r>
              <a:rPr lang="pl-PL" b="1" dirty="0">
                <a:latin typeface="Cambria"/>
                <a:ea typeface="Calibri"/>
                <a:cs typeface="Times New Roman"/>
              </a:rPr>
              <a:t>kolejowego przekazuje do zaopiniowania Prezesowi UTK projekt umowy,</a:t>
            </a:r>
            <a:r>
              <a:rPr lang="pl-PL" dirty="0">
                <a:latin typeface="Cambria"/>
                <a:ea typeface="Calibri"/>
                <a:cs typeface="Times New Roman"/>
              </a:rPr>
              <a:t> o której mowa w ust. 1, na 30 dni przed: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-  wszczęciem postępowania o udzielenie zamówienia publicznego w trybie przepisów ustawy Prawo zamówień publicznych lub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- wszczęciem postępowania o zawarcie umowy koncesji w trybie przepisów ustawy o umowie koncesji na roboty budowlane lub usługi albo przed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- bezpośrednim zawarciem umowy, o której mowa w art. 22 ust. 1 ustawy o publicznym transporcie zbiorowym.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3</a:t>
            </a:r>
            <a:r>
              <a:rPr lang="pl-PL" dirty="0">
                <a:latin typeface="Cambria"/>
                <a:ea typeface="Calibri"/>
                <a:cs typeface="Times New Roman"/>
              </a:rPr>
              <a:t>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Niezajęcie stanowiska</a:t>
            </a:r>
            <a:r>
              <a:rPr lang="pl-PL" dirty="0">
                <a:latin typeface="Cambria"/>
                <a:ea typeface="Calibri"/>
                <a:cs typeface="Times New Roman"/>
              </a:rPr>
              <a:t> w terminie,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uznaje się za pozytywne zaopiniowanie projektu umowy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 w zakresie kolejowych przewozów pasażerskich.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4</a:t>
            </a:r>
            <a:r>
              <a:rPr lang="pl-PL" dirty="0">
                <a:latin typeface="Cambria"/>
                <a:ea typeface="Calibri"/>
                <a:cs typeface="Times New Roman"/>
              </a:rPr>
              <a:t>.  Organizator publicznego transportu kolejowego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przekazuje Prezesowi UTK, potwierdzoną za zgodność z oryginałem przez tego organizatora, kopię umowy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 w zakresie kolejowych przewozów pasażerskich, w terminie 7 dni od dnia jej zawarcia.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28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pb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świadczenie usług w zakresie publicznego transportu zbiorowego cz. 1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Umowa o świadczenie usług w zakresie publicznego transportu zbiorowego może dotyczyć: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linii komunikacyjnej albo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definicja - linii komunikacyjnej - połączenie komunikacyjne na: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sieci dróg publicznych albo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liniach kolejowych, innych szynowych, linowych,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linowo-terenowych</a:t>
            </a:r>
            <a:r>
              <a:rPr lang="pl-PL" dirty="0">
                <a:latin typeface="Cambria"/>
                <a:ea typeface="Calibri"/>
                <a:cs typeface="Times New Roman"/>
              </a:rPr>
              <a:t>, albo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c) akwenach morskich lub wodach śródlądowych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wraz z oznaczonymi miejscami do wsiadania i wysiadania pasażerów na liniach komunikacyjnych, po których odbywa się publiczny transport zbiorowy; (art. 4 ust. 1 pkt. 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linii komunikacyjnych albo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sieci komunikacyjnej.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definicja - sieć komunikacyjna - układ linii komunikacyjnych obejmujących obszar działania organizatora publicznego transportu zbiorowego lub część tego obszaru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świadczenie usług w zakresie publicznego transportu zbiorowego cz.2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W przypadku, gdy organizator w celu organizowania przewozów o charakterze użyteczności publicznej ma obowiązek opracowania planu transportowego, umowa o świadczenie usług w zakresie publicznego transportu zbiorowego może dotyczyć linii komunikacyjnej, linii komunikacyjnych albo sieci komunikacyjnej ujętych w planie transportowym obowiązującym na obszarze właściwości danego organizatora.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3</a:t>
            </a:r>
            <a:r>
              <a:rPr lang="pl-PL" dirty="0">
                <a:latin typeface="Cambria"/>
                <a:ea typeface="Calibri"/>
                <a:cs typeface="Times New Roman"/>
              </a:rPr>
              <a:t>.  Przepis ust. 2 nie dotyczy umowy o świadczenie usług w zakresie publicznego transportu zbiorowego zawieranej w przypadku, o którym mowa w art. 22 ust. 1 pkt 4.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Źródła prawa: </a:t>
            </a:r>
          </a:p>
          <a:p>
            <a:pPr marL="0" indent="0">
              <a:buNone/>
            </a:pPr>
            <a:r>
              <a:rPr lang="pl-PL" b="1" dirty="0" err="1"/>
              <a:t>utz</a:t>
            </a:r>
            <a:r>
              <a:rPr lang="pl-PL" b="1" dirty="0"/>
              <a:t> – </a:t>
            </a:r>
            <a:r>
              <a:rPr lang="pl-PL" dirty="0"/>
              <a:t>ustawa z dnia 16 grudnia 2010 r. o publicznym transporcie zbiorowym</a:t>
            </a:r>
          </a:p>
          <a:p>
            <a:pPr marL="0" indent="0">
              <a:buNone/>
            </a:pPr>
            <a:r>
              <a:rPr lang="pl-PL" b="1" dirty="0" err="1"/>
              <a:t>utk</a:t>
            </a:r>
            <a:r>
              <a:rPr lang="pl-PL" b="1" dirty="0"/>
              <a:t> – </a:t>
            </a:r>
            <a:r>
              <a:rPr lang="pl-PL" dirty="0"/>
              <a:t>ustawa z dnia 28 marca 2003 r. o transporcie kolejowym</a:t>
            </a:r>
          </a:p>
          <a:p>
            <a:pPr marL="0" indent="0">
              <a:buNone/>
            </a:pPr>
            <a:r>
              <a:rPr lang="pl-PL" b="1" dirty="0"/>
              <a:t>Roz – </a:t>
            </a:r>
            <a:r>
              <a:rPr lang="pl-PL" dirty="0"/>
              <a:t>Rozporządzenie (WE) nr 1370/2007 Parlamentu Europejskiego i Rady z dnia 23 października 2007 r. dotyczące usług publicznych w zakresie kolejowego i drogowego transportu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Termin zawarcia i okres obowiązywania</a:t>
            </a:r>
            <a:r>
              <a:rPr lang="pl-PL" sz="2800" b="1" dirty="0">
                <a:ea typeface="Calibri"/>
                <a:cs typeface="Times New Roman"/>
              </a:rPr>
              <a:t>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umowy o świadczenie usług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Organizator, po wybraniu najkorzystniejszej oferty na podstawie warunków i kryteriów określonych w specyfikacji istotnych warunków zamówienia, w terminie 30 dni od dnia przekazania zawiadomienia o wyborze oferty, zawiera z przedsiębiorcą umowę o świadczenie usług w zakresie publicznego transportu zbiorowego.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Umowa, o której mowa w ust. 1, jest zawierana na czas oznaczony, nie dłuższy niż: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10 lat - w transporcie drogowym;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15 lat - w transporcie kolejowym, z zastrzeżeniem art. 22 ust. 7;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15 lat - w transporcie innym szynowym, linowym,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linowo-terenowym</a:t>
            </a:r>
            <a:r>
              <a:rPr lang="pl-PL" dirty="0">
                <a:latin typeface="Cambria"/>
                <a:ea typeface="Calibri"/>
                <a:cs typeface="Times New Roman"/>
              </a:rPr>
              <a:t>, morskim i w żegludze śródlądowej.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Okres obowiązywania umów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 jest ograniczony i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przekracza dziesięciu lat — w odniesieniu do usług autokarowych i autobusowych</a:t>
            </a:r>
            <a:r>
              <a:rPr lang="pl-PL" dirty="0">
                <a:latin typeface="Cambria"/>
                <a:ea typeface="Calibri"/>
                <a:cs typeface="Times New Roman"/>
              </a:rPr>
              <a:t>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15 lat — w odniesieniu do usług kolejowego transportu pasażerskiego i innych środków transportu szynowego.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W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przypadku gdy transport koleją i za pomocą innych środków transportu szynowego stanowi ponad 50 %</a:t>
            </a:r>
            <a:r>
              <a:rPr lang="pl-PL" dirty="0">
                <a:latin typeface="Cambria"/>
                <a:ea typeface="Calibri"/>
                <a:cs typeface="Times New Roman"/>
              </a:rPr>
              <a:t> wartości danych usług, okres obowiązywania umów o świadczenie usług publicznych obejmujących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kilka rodzajów transportu jest ograniczony do 15 lat.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 ust. 3 Roz 1370/2007)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Treść umowy o świadczenie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usług – cz. 1 </a:t>
            </a:r>
            <a:endParaRPr lang="pl-PL" sz="2800" dirty="0">
              <a:ea typeface="Calibri"/>
              <a:cs typeface="Times New Roman"/>
            </a:endParaRPr>
          </a:p>
          <a:p>
            <a:pPr marL="540385" indent="-540385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W umowie, o której mowa w ust. 1, określa się w szczególności: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opis usług wynikających z zamówienia;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linię komunikacyjną, linie komunikacyjne lub sieć komunikacyjną, których dotyczy umowa;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czas trwania umowy;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warunki dotyczące norm jakości oraz podnoszenia jakości usług świadczonych w zakresie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5) wymagania w stosunku do środków transportu, w tym dotyczące wprowadzania nowoczesnych rozwiązań technicznych, a także ich dostosowania do potrzeb osób niepełnosprawnych oraz osób o ograniczonej zdolności ruchowej;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6) warunki zmiany opłat za przewóz oraz innych opłat, o których mowa w ustawie z dnia 15 listopada 1984 r. - Prawo przewozowe, za usługę świadczoną w zakresie publicznego transportu zbiorowego, jeżeli stroną umowy, której przysługują wpływy z tych opłat, jest operator;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warunki, na jakich jest dopuszczalne podwykonawstwo</a:t>
            </a:r>
            <a:r>
              <a:rPr lang="pl-PL" dirty="0">
                <a:latin typeface="Cambria"/>
                <a:ea typeface="Calibri"/>
                <a:cs typeface="Times New Roman"/>
              </a:rPr>
              <a:t> w realizacji usług świadczonych w zakresie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8)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sposób rozpatrywania przez operatora skarg i reklamacji składanych przez pasażerów</a:t>
            </a:r>
            <a:r>
              <a:rPr lang="pl-PL" dirty="0">
                <a:latin typeface="Cambria"/>
                <a:ea typeface="Calibri"/>
                <a:cs typeface="Times New Roman"/>
              </a:rPr>
              <a:t>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przyznawania ewentualnych odszkodowań wynikających z realizacji usług </a:t>
            </a:r>
            <a:r>
              <a:rPr lang="pl-PL" dirty="0">
                <a:latin typeface="Cambria"/>
                <a:ea typeface="Calibri"/>
                <a:cs typeface="Times New Roman"/>
              </a:rPr>
              <a:t>świadczonych w zakresie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9) </a:t>
            </a:r>
            <a:r>
              <a:rPr lang="pl-PL" b="1" dirty="0">
                <a:latin typeface="Cambria"/>
                <a:ea typeface="Calibri"/>
                <a:cs typeface="Times New Roman"/>
              </a:rPr>
              <a:t>częstotliwość składania sprawozdań z realizacji usług świadczonych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zbiorowego, w tym informacji dotyczących liczby pasażerów na danej linii komunikacyjnej;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10)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zasady rozliczeń</a:t>
            </a:r>
            <a:r>
              <a:rPr lang="pl-PL" dirty="0">
                <a:latin typeface="Cambria"/>
                <a:ea typeface="Calibri"/>
                <a:cs typeface="Times New Roman"/>
              </a:rPr>
              <a:t>, w szczególności zasady podziału kosztów za realizację usług w zakresie publicznego transportu zbiorowego, z uwzględnieniem stosowania przez operatora ulg ustawowych oraz ulg ustanowionych na obszarze właściwości danego organizatora;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11) zasady rozliczeń za realizację usług w zakresie publicznego transportu zbiorowego, w przypadku wystąpienia okoliczności uniemożliwiających wykonywanie tych usług z przyczyn niezależnych od operatora;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stronę umowy, której przysługują wpływy z opłat, o których mowa w pkt 6;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Treść umowy o świadczenie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usług – cz. 2 </a:t>
            </a:r>
            <a:endParaRPr lang="pl-PL" sz="2800" dirty="0">
              <a:ea typeface="Calibri"/>
              <a:cs typeface="Times New Roman"/>
            </a:endParaRPr>
          </a:p>
          <a:p>
            <a:pPr marL="540385" indent="-540385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W umowie, o której mowa w ust. 1, określa się w szczególności: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13) stronę umowy, która jest zobowiązana do wykonania obowiązku, o którym mowa w art. 46 ust. 1 pkt 3, 6 oraz 9; - </a:t>
            </a:r>
            <a:r>
              <a:rPr lang="pl-PL" i="1" dirty="0">
                <a:latin typeface="Cambria"/>
                <a:ea typeface="Calibri"/>
                <a:cs typeface="Times New Roman"/>
              </a:rPr>
              <a:t>rozkład jazdy, cennik opłat, regulamin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sposób dystrybucji biletów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sposób, w jaki jest obliczana rekompensata</a:t>
            </a:r>
            <a:r>
              <a:rPr lang="pl-PL" dirty="0">
                <a:latin typeface="Cambria"/>
                <a:ea typeface="Calibri"/>
                <a:cs typeface="Times New Roman"/>
              </a:rPr>
              <a:t>; - Sposób, o którym mowa w ust. 3 pkt 15, powinien odpowiadać wymaganiom określonym w załączniku do rozporządzenia (WE) nr 1370/2007 – art. 25 ust. 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16) stronę umowy, która obowiązana jest uzgodnić zasady korzystania z przystanków komunikacyjnych i dworców z ich właścicielami lub zarządzającymi;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17) warunki korzystania ze środków transportu organizatora, jeżeli są udostępnione operatorowi;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18)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warunki wykorzystywania środków transportu w zależności od natężenia ruchu pasażerów;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19)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warunki zakupu przez operatora środków transportu drogowego niezbędnych do realizacji usług </a:t>
            </a:r>
            <a:r>
              <a:rPr lang="pl-PL" dirty="0">
                <a:latin typeface="Cambria"/>
                <a:ea typeface="Calibri"/>
                <a:cs typeface="Times New Roman"/>
              </a:rPr>
              <a:t>w zakresie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20</a:t>
            </a:r>
            <a:r>
              <a:rPr lang="pl-PL" b="1" dirty="0">
                <a:latin typeface="Cambria"/>
                <a:ea typeface="Calibri"/>
                <a:cs typeface="Times New Roman"/>
              </a:rPr>
              <a:t>) zasady współpracy przy tworzeniu i aktualizacji rozkładów</a:t>
            </a:r>
            <a:r>
              <a:rPr lang="pl-PL" dirty="0">
                <a:latin typeface="Cambria"/>
                <a:ea typeface="Calibri"/>
                <a:cs typeface="Times New Roman"/>
              </a:rPr>
              <a:t> jazdy w celu poprawy funkcjonowania przewozów;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21) w transporcie kolejowym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zakres korzystania z infrastruktury, w szczególności zakres przepustowości trasy oraz standard jakości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dostępu </a:t>
            </a:r>
            <a:r>
              <a:rPr lang="pl-PL" b="1" dirty="0">
                <a:latin typeface="Cambria"/>
                <a:ea typeface="Calibri"/>
                <a:cs typeface="Times New Roman"/>
              </a:rPr>
              <a:t>będące przedmiotem umowy;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22) kary umowne;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23) warunki zmiany oraz rozwiązania umowy.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Do uzgodnienia zasad korzystania z przystanków komunikacyjnych i dworców, o którym mowa w ust. 3 pkt 16, przepisy art. 32 stosuje się odpowiednio.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Umowy o świadczenie usług publicznych oraz zasady ogólne Roz 1370/2007</a:t>
            </a:r>
            <a:endParaRPr lang="pl-PL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buFont typeface="+mj-lt"/>
              <a:buAutoNum type="alphaLcParenR"/>
            </a:pPr>
            <a:r>
              <a:rPr lang="pl-PL" b="1" dirty="0">
                <a:latin typeface="Cambria"/>
                <a:ea typeface="Calibri"/>
                <a:cs typeface="Times New Roman"/>
              </a:rPr>
              <a:t>jednoznacznie określają zobowiązania z tytułu świadczenia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, które musi wypełniać podmiot świadczący usługi publiczne, jak również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obszar geograficzny</a:t>
            </a:r>
            <a:r>
              <a:rPr lang="pl-PL" dirty="0">
                <a:latin typeface="Cambria"/>
                <a:ea typeface="Calibri"/>
                <a:cs typeface="Times New Roman"/>
              </a:rPr>
              <a:t>, którego zobowiązania te dotyczą;</a:t>
            </a:r>
            <a:endParaRPr lang="pl-PL" sz="2800" dirty="0">
              <a:ea typeface="Calibri"/>
              <a:cs typeface="Times New Roman"/>
            </a:endParaRPr>
          </a:p>
          <a:p>
            <a:pPr lvl="0">
              <a:buFont typeface="+mj-lt"/>
              <a:buAutoNum type="alphaLcParenR"/>
            </a:pPr>
            <a:r>
              <a:rPr lang="pl-PL" dirty="0">
                <a:latin typeface="Cambria"/>
                <a:ea typeface="Calibri"/>
                <a:cs typeface="Times New Roman"/>
              </a:rPr>
              <a:t>określają z góry, w sposób obiektywny i przejrzysty,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(i)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parametry, według których obliczane są ewentualne rekompensaty</a:t>
            </a:r>
            <a:r>
              <a:rPr lang="pl-PL" dirty="0">
                <a:latin typeface="Cambria"/>
                <a:ea typeface="Calibri"/>
                <a:cs typeface="Times New Roman"/>
              </a:rPr>
              <a:t>; oraz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(ii) </a:t>
            </a:r>
            <a:r>
              <a:rPr lang="pl-PL" b="1" dirty="0">
                <a:latin typeface="Cambria"/>
                <a:ea typeface="Calibri"/>
                <a:cs typeface="Times New Roman"/>
              </a:rPr>
              <a:t>rodzaj i zakres wszelkich ewentualnie przyznanych praw wyłącznych</a:t>
            </a:r>
            <a:r>
              <a:rPr lang="pl-PL" dirty="0">
                <a:latin typeface="Cambria"/>
                <a:ea typeface="Calibri"/>
                <a:cs typeface="Times New Roman"/>
              </a:rPr>
              <a:t>,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 sposób zapobiegający nadmiernemu poziomowi rekompensaty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W przypadku zamówień prowadzących do zawarcia umów o świadczenie usług publicznych udzielanych zgodnie z art. 5 ust. 2, 4, 5 i 6 parametry te określane są w taki sposób, </a:t>
            </a:r>
            <a:r>
              <a:rPr lang="pl-PL" b="1" dirty="0">
                <a:latin typeface="Cambria"/>
                <a:ea typeface="Calibri"/>
                <a:cs typeface="Times New Roman"/>
              </a:rPr>
              <a:t>aby rekompensata nie mogła przekroczyć kwoty koniecznej do pokrycia wyniku finansowego netto uzyskanego jako rezultat kosztów i przychodów</a:t>
            </a:r>
            <a:r>
              <a:rPr lang="pl-PL" dirty="0">
                <a:latin typeface="Cambria"/>
                <a:ea typeface="Calibri"/>
                <a:cs typeface="Times New Roman"/>
              </a:rPr>
              <a:t>, które powstały podczas realizacji zobowiązań z tytułu świadczenia usług publicznych</a:t>
            </a:r>
            <a:r>
              <a:rPr lang="pl-PL" b="1" dirty="0">
                <a:latin typeface="Cambria"/>
                <a:ea typeface="Calibri"/>
                <a:cs typeface="Times New Roman"/>
              </a:rPr>
              <a:t>, przy uwzględnieniu związanych z tym przychodów uzyskanych przez podmiot świadczący usługi publiczne z tytułu świadczenia tych usług oraz rozsądnego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zysku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endParaRPr lang="pl-PL" sz="2800" b="1" dirty="0" smtClean="0">
              <a:latin typeface="Cambria"/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sz="2800" b="1" dirty="0" smtClean="0">
                <a:latin typeface="Cambria"/>
                <a:ea typeface="Calibri"/>
                <a:cs typeface="Times New Roman"/>
              </a:rPr>
              <a:t>c.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określają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zasady podziału kosztów związanych ze świadczeniem usług</a:t>
            </a:r>
            <a:r>
              <a:rPr lang="pl-PL" dirty="0">
                <a:latin typeface="Cambria"/>
                <a:ea typeface="Calibri"/>
                <a:cs typeface="Times New Roman"/>
              </a:rPr>
              <a:t>. Koszty te mogą obejmować w szczególności koszty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personelu, energii, opłaty za użytkowanie infrastruktury, koszty utrzymania i napraw pojazdów przeznaczonych do transportu publicznego, taboru oraz instalacji niezbędnych do świadczenia usług transportu pasażerskiego, koszty stałe oraz odpowiedni zwrot z kapitału własnego.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 Umowy o świadczenie usług publicznych oraz zasady ogólne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określają zasady podziału przychodów ze sprzedaży biletów</a:t>
            </a:r>
            <a:r>
              <a:rPr lang="pl-PL" dirty="0">
                <a:latin typeface="Cambria"/>
                <a:ea typeface="Calibri"/>
                <a:cs typeface="Times New Roman"/>
              </a:rPr>
              <a:t>, tzn.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czy może je zatrzymać podmiot świadczący usługi publiczne, czy mają być przekazywane właściwym organom lub dzielone pomiędzy obie strony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br>
              <a:rPr lang="pl-PL" dirty="0">
                <a:latin typeface="Cambria"/>
                <a:ea typeface="Calibri"/>
                <a:cs typeface="Times New Roman"/>
              </a:rPr>
            </a:br>
            <a:endParaRPr lang="pl-PL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 ust. 2 Roz 1370/2007)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Wystąpienie zagrożenia utraty płynności finansowej operatora</a:t>
            </a:r>
            <a:endParaRPr lang="pl-PL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W przypadku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wystąpienia zagrożenia utraty płynności finansowej operator</a:t>
            </a:r>
            <a:r>
              <a:rPr lang="pl-PL" dirty="0">
                <a:latin typeface="Cambria"/>
                <a:ea typeface="Calibri"/>
                <a:cs typeface="Times New Roman"/>
              </a:rPr>
              <a:t> jest obowiązany niezwłocznie poinformować o tym organizatora.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W przypadku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nieprzekazania informacji, o której mowa w ust. 1</a:t>
            </a:r>
            <a:r>
              <a:rPr lang="pl-PL" dirty="0">
                <a:latin typeface="Cambria"/>
                <a:ea typeface="Calibri"/>
                <a:cs typeface="Times New Roman"/>
              </a:rPr>
              <a:t>, lub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utraty płynności finansowej organizator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może rozwiązać umowę o</a:t>
            </a:r>
            <a:r>
              <a:rPr lang="pl-PL" dirty="0">
                <a:latin typeface="Cambria"/>
                <a:ea typeface="Calibri"/>
                <a:cs typeface="Times New Roman"/>
              </a:rPr>
              <a:t> świadczenie usług w zakresie publicznego transportu zbiorowego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bez wypowiedzenia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26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Przedłużenie okresu obowiązywania umowy; odpowiedzialność organizatora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Organizator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może zawrzeć umowę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w zakresie publicznego transportu zbiorowego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przedłużyć okres</a:t>
            </a:r>
            <a:r>
              <a:rPr lang="pl-PL" dirty="0">
                <a:latin typeface="Cambria"/>
                <a:ea typeface="Calibri"/>
                <a:cs typeface="Times New Roman"/>
              </a:rPr>
              <a:t> jej obowiązywania na zasadach określonych w art. 4 ust. 4 rozporządzenia (WE) nr 1370/2007.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27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 razie konieczności</a:t>
            </a:r>
            <a:r>
              <a:rPr lang="pl-PL" dirty="0">
                <a:latin typeface="Cambria"/>
                <a:ea typeface="Calibri"/>
                <a:cs typeface="Times New Roman"/>
              </a:rPr>
              <a:t>, przy </a:t>
            </a:r>
            <a:r>
              <a:rPr lang="pl-PL" b="1" dirty="0">
                <a:latin typeface="Cambria"/>
                <a:ea typeface="Calibri"/>
                <a:cs typeface="Times New Roman"/>
              </a:rPr>
              <a:t>uwzględnieniu warunków amortyzacji</a:t>
            </a:r>
            <a:r>
              <a:rPr lang="pl-PL" dirty="0">
                <a:latin typeface="Cambria"/>
                <a:ea typeface="Calibri"/>
                <a:cs typeface="Times New Roman"/>
              </a:rPr>
              <a:t> środków trwałych,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okres obowiązywania umów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 może być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przedłużony maksymalnie o połowę</a:t>
            </a:r>
            <a:r>
              <a:rPr lang="pl-PL" dirty="0">
                <a:latin typeface="Cambria"/>
                <a:ea typeface="Calibri"/>
                <a:cs typeface="Times New Roman"/>
              </a:rPr>
              <a:t>, jeżeli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podmiot świadczący usługi publiczne zapewnia środki trwałe</a:t>
            </a:r>
            <a:r>
              <a:rPr lang="pl-PL" dirty="0">
                <a:latin typeface="Cambria"/>
                <a:ea typeface="Calibri"/>
                <a:cs typeface="Times New Roman"/>
              </a:rPr>
              <a:t>, które mają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istotne znaczenie dla wszystkich środków trwałych potrzebnych do realizacji usług</a:t>
            </a:r>
            <a:r>
              <a:rPr lang="pl-PL" dirty="0">
                <a:latin typeface="Cambria"/>
                <a:ea typeface="Calibri"/>
                <a:cs typeface="Times New Roman"/>
              </a:rPr>
              <a:t> transportu pasażerskiego stanowiących przedmiot umowy o świadczenie usług publicznych oraz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są związane przede wszystkim z usługami w zakresie transportu pasażerskiego</a:t>
            </a:r>
            <a:r>
              <a:rPr lang="pl-PL" dirty="0">
                <a:latin typeface="Cambria"/>
                <a:ea typeface="Calibri"/>
                <a:cs typeface="Times New Roman"/>
              </a:rPr>
              <a:t> stanowiącymi przedmiot tej umowy.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Okres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obowiązywania umów </a:t>
            </a:r>
            <a:r>
              <a:rPr lang="pl-PL" dirty="0">
                <a:latin typeface="Cambria"/>
                <a:ea typeface="Calibri"/>
                <a:cs typeface="Times New Roman"/>
              </a:rPr>
              <a:t>o świadczenie usług publicznych, o których mowa w ust. 3,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regionach najbardziej oddalonych może zostać przedłużony maksymalnie o połowę,</a:t>
            </a:r>
            <a:r>
              <a:rPr lang="pl-PL" dirty="0">
                <a:latin typeface="Cambria"/>
                <a:ea typeface="Calibri"/>
                <a:cs typeface="Times New Roman"/>
              </a:rPr>
              <a:t> o ile jest to uzasadnione kosztami związanymi ze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szczególnym położeniem geograficznym tych regionów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Umowa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pl-PL" dirty="0">
                <a:latin typeface="Cambria"/>
                <a:ea typeface="Calibri"/>
                <a:cs typeface="Times New Roman"/>
              </a:rPr>
              <a:t>o świadczenie usług publicznych może zostać zawarta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dłuższy okres, o ile jest to uzasadnione amortyzacją kapitału w związku z wyjątkowymi inwestycjami</a:t>
            </a:r>
            <a:r>
              <a:rPr lang="pl-PL" dirty="0">
                <a:latin typeface="Cambria"/>
                <a:ea typeface="Calibri"/>
                <a:cs typeface="Times New Roman"/>
              </a:rPr>
              <a:t> w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infrastrukturę, tabor kolejowy lub pojazdy</a:t>
            </a:r>
            <a:r>
              <a:rPr lang="pl-PL" dirty="0">
                <a:latin typeface="Cambria"/>
                <a:ea typeface="Calibri"/>
                <a:cs typeface="Times New Roman"/>
              </a:rPr>
              <a:t> oraz o ile zamówienie prowadzące do zawarcia umowy o świadczenie usług publicznych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zostało udzielone na podstawie procedury przetargowej zapewniającej uczciwą konkurencję</a:t>
            </a:r>
            <a:r>
              <a:rPr lang="pl-PL" dirty="0">
                <a:latin typeface="Cambria"/>
                <a:ea typeface="Calibri"/>
                <a:cs typeface="Times New Roman"/>
              </a:rPr>
              <a:t>. Aby zachować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przejrzystość </a:t>
            </a:r>
            <a:r>
              <a:rPr lang="pl-PL" dirty="0">
                <a:latin typeface="Cambria"/>
                <a:ea typeface="Calibri"/>
                <a:cs typeface="Times New Roman"/>
              </a:rPr>
              <a:t>w takich przypadkach, właściwy organ w ciągu roku od zawarcia umowy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przekazuje Komisji umowę o świadczenie usług </a:t>
            </a:r>
            <a:r>
              <a:rPr lang="pl-PL" dirty="0">
                <a:latin typeface="Cambria"/>
                <a:ea typeface="Calibri"/>
                <a:cs typeface="Times New Roman"/>
              </a:rPr>
              <a:t>publicznych i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przedstawia powody uzasadniające dłuższy okres jej obowiązywania.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 ust. 4 Roz 1370/2007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Odpowiedzialność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organizatora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Organizator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ponosi odpowiedzialność za pogorszenie warunków realizowania umowy </a:t>
            </a:r>
            <a:r>
              <a:rPr lang="pl-PL" dirty="0">
                <a:latin typeface="Cambria"/>
                <a:ea typeface="Calibri"/>
                <a:cs typeface="Times New Roman"/>
              </a:rPr>
              <a:t>o świadczenie usług publicznych w zakresie publicznego transportu zbiorowego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szkody poniesione przez operatora spowodowane zmianami w planie transportowym.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27ust. 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 cz. 1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Po zawarciu umowy o świadczenie usług w zakresie publicznego transportu zbiorowego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 wydaje operatorowi zaświadczenie, o ile jest wymagane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Zaświadczenie, o którym mowa w ust. 1, powinno zawierać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oznaczenie przedsiębiorcy, jego siedziby (miejsca zamieszkania) i adresu;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numer w rejestrze przedsiębiorców w Krajowym Rejestrze Sądowym, o ile przedsiębiorca taki numer posiada, oraz numer identyfikacji podatkowej (NIP);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określenie rodzaju i zakresu wykonywanych przewozów;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określenie rodzaju i liczby środków transportu;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5) określenie przebiegu linii komunikacyjnej, na której będzie wykonywany przewóz.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Zaświadczenie potwierdzające uprawnienie do wykonywania publicznego transportu zbiorowego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Załącznikiem do zaświadczenia, o którym mowa w ust. 1, jest rozkład jazdy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Zaświadczenie, o którym mowa w ust. 1,</a:t>
            </a:r>
            <a:r>
              <a:rPr lang="pl-PL" dirty="0">
                <a:latin typeface="Cambria"/>
                <a:ea typeface="Calibri"/>
                <a:cs typeface="Times New Roman"/>
              </a:rPr>
              <a:t> potwierdza posiadanie przez operatora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uprawnień do wykonywania publicznego transportu zbiorowego na danej linii komunikacyjnej, liniach komunikacyjnych lub sieci 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Zaświadczenie oraz aktualny rozkład jazdy powinny znajdować się w środku transportu, w którym wykonywany jest publiczny transport zbiorowy w transporcie drogowym i powinny być okazywane na żądanie uprawnionego organu kontroli.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Właściwy organizator wydaje zaświadczenia w liczbie odpowiadającej liczbie środków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, którymi będzie wykonywany publiczny transport zbiorowy w transporcie drogowym.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6.  Operator jest obowiązany wystąpić do właściwego organizatora z wnioskiem o zmianę treści zaświadczenia, o którym mowa w ust. 1, w przypadku wystąpienia zmiany danych, o których mowa w ust. 2 pkt 1 i 2, nie później niż w terminie 14 dni od dnia ich wystąpienia.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7.  Do wniosku o zmianę zaświadczenia, o którym mowa w ust. 6, dołącza się poświadczoną przez operatora za zgodność z oryginałem kserokopię odpisu z rejestru przedsiębiorców w Krajowym Rejestrze Sądowym.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8.  Za wydanie zaświadczenia, wtórnika zaświadczenia oraz za zmianę zaświadczenia, właściwy organizator pobiera opłaty.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9.  Opłaty, o których mowa w ust. 8, stanowią dochód właściwego organizatora, z przeznaczeniem na realizację zadań: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wynikających z organizacji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określonych w art. 18 - w przypadku gdy organizatorem jest gmina.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28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Art.  29.  [Wykonywanie przewozu przez spadkobiercę przedsiębiorcy]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W przypadku śmierci osoby fizycznej, z którą zawarto umowę o świadczenie usług w zakresie publicznego transportu zbiorowego, dopuszcza się wykonywanie przewozu przez osobę, która złożyła wniosek o stwierdzenie nabycia spadku tej osoby, przez okres nie dłuższy niż 18 miesięcy od dnia jej śmierci.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881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świadczenie usług w zakresie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- umowa między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organizatorem </a:t>
            </a:r>
            <a:r>
              <a:rPr lang="pl-PL" dirty="0">
                <a:latin typeface="Cambria"/>
                <a:ea typeface="Calibri"/>
                <a:cs typeface="Times New Roman"/>
              </a:rPr>
              <a:t>publicznego transportu zbiorowego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a operatorem</a:t>
            </a:r>
            <a:r>
              <a:rPr lang="pl-PL" dirty="0">
                <a:latin typeface="Cambria"/>
                <a:ea typeface="Calibri"/>
                <a:cs typeface="Times New Roman"/>
              </a:rPr>
              <a:t> publicznego transportu zbiorowego, która przyznaje temu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operatorowi prawo i zobowiązuje go do wykonywania określonych usług </a:t>
            </a:r>
            <a:r>
              <a:rPr lang="pl-PL" dirty="0">
                <a:latin typeface="Cambria"/>
                <a:ea typeface="Calibri"/>
                <a:cs typeface="Times New Roman"/>
              </a:rPr>
              <a:t>związanych z wykonywaniem przewozu o charakterze użyteczności publicznej (art. 4 ust. 1 pkt. 24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„umowa o świadczenie usług publicznych”</a:t>
            </a:r>
            <a:r>
              <a:rPr lang="pl-PL" dirty="0">
                <a:latin typeface="Cambria"/>
                <a:ea typeface="Calibri"/>
                <a:cs typeface="Times New Roman"/>
              </a:rPr>
              <a:t> oznacza jeden lub kilka aktów wiążących prawnie, potwierdzających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porozumienie zawarte pomiędzy właściwym organem a podmiotem świadczącym usługi publiczne</a:t>
            </a:r>
            <a:r>
              <a:rPr lang="pl-PL" dirty="0">
                <a:latin typeface="Cambria"/>
                <a:ea typeface="Calibri"/>
                <a:cs typeface="Times New Roman"/>
              </a:rPr>
              <a:t>, w sprawie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powierzenia temu podmiotowi świadczącemu usługi publiczne zarządzania</a:t>
            </a:r>
            <a:r>
              <a:rPr lang="pl-PL" dirty="0">
                <a:latin typeface="Cambria"/>
                <a:ea typeface="Calibri"/>
                <a:cs typeface="Times New Roman"/>
              </a:rPr>
              <a:t> usługami pasażerskiego transportu publicznego podlegającymi </a:t>
            </a:r>
            <a:r>
              <a:rPr lang="pl-PL" b="1" dirty="0">
                <a:latin typeface="Cambria"/>
                <a:ea typeface="Calibri"/>
                <a:cs typeface="Times New Roman"/>
              </a:rPr>
              <a:t>zobowiązaniom z tytułu świadczenia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świadczenie tych usług</a:t>
            </a:r>
            <a:r>
              <a:rPr lang="pl-PL" dirty="0">
                <a:latin typeface="Cambria"/>
                <a:ea typeface="Calibri"/>
                <a:cs typeface="Times New Roman"/>
              </a:rPr>
              <a:t>; w zależności od prawa państw członkowskich umowa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może mieć również formę decyzji właściwego</a:t>
            </a:r>
            <a:r>
              <a:rPr lang="pl-PL" dirty="0">
                <a:latin typeface="Cambria"/>
                <a:ea typeface="Calibri"/>
                <a:cs typeface="Times New Roman"/>
              </a:rPr>
              <a:t> organu, która: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—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stanowi indywidualny akt ustawodawczy lub wykonawczy</a:t>
            </a:r>
            <a:r>
              <a:rPr lang="pl-PL" dirty="0">
                <a:latin typeface="Cambria"/>
                <a:ea typeface="Calibri"/>
                <a:cs typeface="Times New Roman"/>
              </a:rPr>
              <a:t>, albo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— zawiera warunki, zgodnie z którymi właściwy organ samodzielnie świadczy usługi lub powierza ich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świadczenie podmiotowi wewnętrznemu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 lit. i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Podwykonawstwo</a:t>
            </a:r>
            <a:endParaRPr lang="pl-PL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Dokumenty przetargowe</a:t>
            </a:r>
            <a:r>
              <a:rPr lang="pl-PL" dirty="0">
                <a:latin typeface="Cambria"/>
                <a:ea typeface="Calibri"/>
                <a:cs typeface="Times New Roman"/>
              </a:rPr>
              <a:t> i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umowy o świadczenie usług</a:t>
            </a:r>
            <a:r>
              <a:rPr lang="pl-PL" dirty="0">
                <a:latin typeface="Cambria"/>
                <a:ea typeface="Calibri"/>
                <a:cs typeface="Times New Roman"/>
              </a:rPr>
              <a:t> publicznych jasno określają, </a:t>
            </a:r>
            <a:r>
              <a:rPr lang="pl-PL" b="1" dirty="0">
                <a:latin typeface="Cambria"/>
                <a:ea typeface="Calibri"/>
                <a:cs typeface="Times New Roman"/>
              </a:rPr>
              <a:t>czy i w jakim zakresie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dopuszczalne jest </a:t>
            </a:r>
            <a:r>
              <a:rPr lang="pl-PL" b="1" u="sng" dirty="0">
                <a:latin typeface="Cambria"/>
                <a:ea typeface="Calibri"/>
                <a:cs typeface="Times New Roman"/>
              </a:rPr>
              <a:t>podwykonawstwo</a:t>
            </a:r>
            <a:r>
              <a:rPr lang="pl-PL" b="1" dirty="0">
                <a:latin typeface="Cambria"/>
                <a:ea typeface="Calibri"/>
                <a:cs typeface="Times New Roman"/>
              </a:rPr>
              <a:t>.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W razie zlecania świadczenia usług podwykonawcom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 </a:t>
            </a:r>
            <a:r>
              <a:rPr lang="pl-PL" dirty="0">
                <a:latin typeface="Cambria"/>
                <a:ea typeface="Calibri"/>
                <a:cs typeface="Times New Roman"/>
              </a:rPr>
              <a:t>zawierający umowę, któremu udzielono zamówienia na zarządzanie i świadczenie publicznych usług w zakresie transportu pasażerskiego na podstawie niniejszego rozporządzenia,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jest zobowiązany do samodzielnego wykonywania znaczącej części publicznych usług transportu pasażerskiego. 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Umowa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 świadczenie usług</a:t>
            </a:r>
            <a:r>
              <a:rPr lang="pl-PL" dirty="0">
                <a:latin typeface="Cambria"/>
                <a:ea typeface="Calibri"/>
                <a:cs typeface="Times New Roman"/>
              </a:rPr>
              <a:t> publicznych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obejmująca równocześnie projekt, budowę i zarządzanie usługami</a:t>
            </a:r>
            <a:r>
              <a:rPr lang="pl-PL" dirty="0">
                <a:latin typeface="Cambria"/>
                <a:ea typeface="Calibri"/>
                <a:cs typeface="Times New Roman"/>
              </a:rPr>
              <a:t> publicznymi w zakresie transportu publicznego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może dopuszczać pełne podwykonawstwo przy świadczeniu tych usług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Umowa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pl-PL" dirty="0">
                <a:latin typeface="Cambria"/>
                <a:ea typeface="Calibri"/>
                <a:cs typeface="Times New Roman"/>
              </a:rPr>
              <a:t>o świadczenie usług publicznych, zgodnie z prawem krajowym i wspólnotowym,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określa warunki mające zastosowanie do podwykonawstwa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 ust. 7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W umowie, o której mowa w ust. 1, określa się w szczególności: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warunki, na jakich jest dopuszczalne podwykonawstwo w realizacji usług świadczonych w zakresie publicznego transportu zbiorowego;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25 ust. 4 pkt. 7utz)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8815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Postępowanie skarbowe cz. 1</a:t>
            </a:r>
            <a:endParaRPr lang="pl-PL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Prawo wniesienia skargi do sądu administracyjnego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przypadku ogłoszenia zamiaru bezpośredniego zawarcia umowy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art. 23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, podmiotowi, który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jest lub był zainteresowany zawarciem danej umowy</a:t>
            </a:r>
            <a:r>
              <a:rPr lang="pl-PL" dirty="0">
                <a:latin typeface="Cambria"/>
                <a:ea typeface="Calibri"/>
                <a:cs typeface="Times New Roman"/>
              </a:rPr>
              <a:t> i</a:t>
            </a:r>
            <a:r>
              <a:rPr lang="pl-PL" b="1" dirty="0">
                <a:latin typeface="Cambria"/>
                <a:ea typeface="Calibri"/>
                <a:cs typeface="Times New Roman"/>
              </a:rPr>
              <a:t> któremu grozi powstanie szkody w wyniku zarzucanego naruszenia przepisów prawa Unii Europejskiej lub ustawy,</a:t>
            </a:r>
            <a:r>
              <a:rPr lang="pl-PL" dirty="0">
                <a:latin typeface="Cambria"/>
                <a:ea typeface="Calibri"/>
                <a:cs typeface="Times New Roman"/>
              </a:rPr>
              <a:t> przysługuje prawo wniesienia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skargi do sądu administracyjnego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W postępowaniu toczącym się wskutek wniesienia skargi, o której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stosuje się przepisy ustawy z dnia 30 sierpnia 2002 r. - Prawo o postępowaniu przed sądami administracyjnymi</a:t>
            </a:r>
            <a:r>
              <a:rPr lang="pl-PL" dirty="0">
                <a:latin typeface="Cambria"/>
                <a:ea typeface="Calibri"/>
                <a:cs typeface="Times New Roman"/>
              </a:rPr>
              <a:t> jeżeli przepisy niniejszego rozdziału nie stanowią inaczej.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59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8815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Postępowanie skarbowe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Termin, wysokość wpisu, tryb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Skargę wnosi się do wojewódzkiego sądu administracyjnego właściwego dla organizatora</a:t>
            </a:r>
            <a:r>
              <a:rPr lang="pl-PL" dirty="0">
                <a:latin typeface="Cambria"/>
                <a:ea typeface="Calibri"/>
                <a:cs typeface="Times New Roman"/>
              </a:rPr>
              <a:t>, który ogłosił zamiar bezpośredniego zawarcia umowy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terminie 30 dni od dnia</a:t>
            </a:r>
            <a:r>
              <a:rPr lang="pl-PL" dirty="0">
                <a:latin typeface="Cambria"/>
                <a:ea typeface="Calibri"/>
                <a:cs typeface="Times New Roman"/>
              </a:rPr>
              <a:t>, w którym skarżący powziął lub przy zachowaniu należytej staranności mógł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powziąć informację o czynności podjętej przez organizatora w sprawie.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2.  Od pism wszczynających postępowanie przed sądem administracyjnym pobiera się wpis stały w wysokości określonej w przepisach wydanych na podstawie art. 233 ustawy z dnia 30 sierpnia 2002 r. - Prawo o postępowaniu przed sądami administracyjnymi.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45021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Skargę do sądu wnosi się za pośrednictwem organizatora, którego czynność jest przedmiotem skargi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60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8815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Postępowanie skarbowe cz. 3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Granice orzekania sądu; uchylenie czynności organizatora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Sąd nie może orzekać co do zarzutów i wniosków, które nie były zawarte w skardze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Sąd, uwzględniając skargę</a:t>
            </a:r>
            <a:r>
              <a:rPr lang="pl-PL" b="1" dirty="0">
                <a:latin typeface="Cambria"/>
                <a:ea typeface="Calibri"/>
                <a:cs typeface="Times New Roman"/>
              </a:rPr>
              <a:t>, uchyla czynności podjęte przez organizatora, jeżeli stwierdzi naruszenie przepisów prawa Unii Europejskiej lub ustawy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61 ust)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57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Postępowanie skarbowe cz. 4 -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dirty="0">
                <a:latin typeface="Cambria"/>
                <a:ea typeface="Calibri"/>
                <a:cs typeface="Times New Roman"/>
              </a:rPr>
              <a:t>Państwa członkowskie podejmują niezbędne środki w celu zapewnienia,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by decyzje podjęte zgodnie z ust. 2–6 mogły być szybko i skutecznie skontrolowane na żądanie każdej osoby, </a:t>
            </a:r>
            <a:r>
              <a:rPr lang="pl-PL" dirty="0">
                <a:latin typeface="Cambria"/>
                <a:ea typeface="Calibri"/>
                <a:cs typeface="Times New Roman"/>
              </a:rPr>
              <a:t>która</a:t>
            </a:r>
            <a:r>
              <a:rPr lang="pl-PL" b="1" dirty="0">
                <a:latin typeface="Cambria"/>
                <a:ea typeface="Calibri"/>
                <a:cs typeface="Times New Roman"/>
              </a:rPr>
              <a:t> jest lub była zainteresowana uzyskaniem danego zamówienia</a:t>
            </a:r>
            <a:r>
              <a:rPr lang="pl-PL" dirty="0">
                <a:latin typeface="Cambria"/>
                <a:ea typeface="Calibri"/>
                <a:cs typeface="Times New Roman"/>
              </a:rPr>
              <a:t> i która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doznała szkody lub której grozi szkoda w wyniku zarzucanego naruszenia</a:t>
            </a:r>
            <a:r>
              <a:rPr lang="pl-PL" dirty="0">
                <a:latin typeface="Cambria"/>
                <a:ea typeface="Calibri"/>
                <a:cs typeface="Times New Roman"/>
              </a:rPr>
              <a:t>, ze względu na naruszenie przez takie decyzje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prawa wspólnotowego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przepisów krajowych</a:t>
            </a:r>
            <a:r>
              <a:rPr lang="pl-PL" dirty="0">
                <a:latin typeface="Cambria"/>
                <a:ea typeface="Calibri"/>
                <a:cs typeface="Times New Roman"/>
              </a:rPr>
              <a:t>, które wprowadzają je w życie.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7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06482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Postępowanie skarbowe cz. 5 -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 przypadku gdy organy odwoławcze nie mają charakteru sądowego</a:t>
            </a:r>
            <a:r>
              <a:rPr lang="pl-PL" dirty="0">
                <a:latin typeface="Cambria"/>
                <a:ea typeface="Calibri"/>
                <a:cs typeface="Times New Roman"/>
              </a:rPr>
              <a:t>, ich decyzje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są zawsze uzasadniane na piśmie</a:t>
            </a:r>
            <a:r>
              <a:rPr lang="pl-PL" dirty="0">
                <a:latin typeface="Cambria"/>
                <a:ea typeface="Calibri"/>
                <a:cs typeface="Times New Roman"/>
              </a:rPr>
              <a:t>. Ponadto w takim przypadku należy wprowadzić przepisy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umożliwiające zaskarżenie uznawanych za bezprawne środków podjętych przez organ odwoławczy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wszelkich zarzucanych uchybień w wykonywaniu nadanych mu uprawnień przed sądem lub innym organem będącym sądem</a:t>
            </a:r>
            <a:r>
              <a:rPr lang="pl-PL" dirty="0">
                <a:latin typeface="Cambria"/>
                <a:ea typeface="Calibri"/>
                <a:cs typeface="Times New Roman"/>
              </a:rPr>
              <a:t> w rozumieniu art. 234 Traktatu,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niezależnym zarówno od instytucji zamawiającej, jak i organu odwoławczego.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dirty="0">
                <a:latin typeface="Cambria"/>
                <a:ea typeface="Calibri"/>
                <a:cs typeface="Times New Roman"/>
              </a:rPr>
              <a:t>(art. 5 </a:t>
            </a:r>
            <a:r>
              <a:rPr lang="en-GB" dirty="0" err="1">
                <a:latin typeface="Cambria"/>
                <a:ea typeface="Calibri"/>
                <a:cs typeface="Times New Roman"/>
              </a:rPr>
              <a:t>ust</a:t>
            </a:r>
            <a:r>
              <a:rPr lang="en-GB" dirty="0">
                <a:latin typeface="Cambria"/>
                <a:ea typeface="Calibri"/>
                <a:cs typeface="Times New Roman"/>
              </a:rPr>
              <a:t>. </a:t>
            </a:r>
            <a:r>
              <a:rPr lang="en-GB" i="1" dirty="0">
                <a:latin typeface="Cambria"/>
                <a:ea typeface="Calibri"/>
                <a:cs typeface="Times New Roman"/>
              </a:rPr>
              <a:t>7 in fine</a:t>
            </a:r>
            <a:r>
              <a:rPr lang="en-GB" dirty="0">
                <a:latin typeface="Cambria"/>
                <a:ea typeface="Calibri"/>
                <a:cs typeface="Times New Roman"/>
              </a:rPr>
              <a:t>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0648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sz="4400" b="1" dirty="0" smtClean="0"/>
          </a:p>
          <a:p>
            <a:pPr marL="0" indent="0" algn="ctr">
              <a:buNone/>
            </a:pPr>
            <a:r>
              <a:rPr lang="pl-PL" sz="4400" b="1" dirty="0" smtClean="0"/>
              <a:t>Dziękuję za uwagę </a:t>
            </a: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102064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Umowy o świadczenie usług publicznych – transport kolejowy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Umowy o świadczenie usług publicznych zawierane są przez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organizatorów publicznego transportu kolejowego </a:t>
            </a:r>
            <a:r>
              <a:rPr lang="pl-PL" dirty="0">
                <a:latin typeface="Cambria"/>
                <a:ea typeface="Calibri"/>
                <a:cs typeface="Times New Roman"/>
              </a:rPr>
              <a:t>wyłącznie na podstawie i w zakresie określonym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obowiązujących planach transportowych.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 28p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Strony umowy w rozumieniu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b="1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organizator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– właściwa jednostka samorządu terytorialnego albo minister właściwy do spraw transportu,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zapewniający funkcjonowanie publicznego transportu zbiorowego na danym obszarze</a:t>
            </a:r>
            <a:r>
              <a:rPr lang="pl-PL" dirty="0">
                <a:latin typeface="Cambria"/>
                <a:ea typeface="Calibri"/>
                <a:cs typeface="Times New Roman"/>
              </a:rPr>
              <a:t>; organizator publicznego transportu zbiorowego jest "właściwym organem", o którym mowa w przepisach rozporządzenia (WE) nr 1370/2007; (art. 4 ust. 1 pkt. 9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operator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-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samorządowy zakład budżetowy</a:t>
            </a:r>
            <a:r>
              <a:rPr lang="pl-PL" dirty="0">
                <a:latin typeface="Cambria"/>
                <a:ea typeface="Calibri"/>
                <a:cs typeface="Times New Roman"/>
              </a:rPr>
              <a:t> oraz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przedsiębiorca</a:t>
            </a:r>
            <a:r>
              <a:rPr lang="pl-PL" dirty="0">
                <a:latin typeface="Cambria"/>
                <a:ea typeface="Calibri"/>
                <a:cs typeface="Times New Roman"/>
              </a:rPr>
              <a:t> uprawniony do prowadzenia działalności gospodarczej w zakresie przewozu osób, który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zawarł z organizatorem publicznego transportu zbiorowego umowę o świadczenie usług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linii komunikacyjnej określonej w umowie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Strony umowy w rozumieniu Roz 1370/2007</a:t>
            </a:r>
            <a:endParaRPr lang="pl-PL" sz="2800" dirty="0">
              <a:ea typeface="Calibri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„właściwy organ”</a:t>
            </a:r>
            <a:r>
              <a:rPr lang="pl-PL" dirty="0">
                <a:latin typeface="Cambria"/>
                <a:ea typeface="Calibri"/>
                <a:cs typeface="Times New Roman"/>
              </a:rPr>
              <a:t> oznacza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publiczny </a:t>
            </a:r>
            <a:r>
              <a:rPr lang="pl-PL" dirty="0">
                <a:latin typeface="Cambria"/>
                <a:ea typeface="Calibri"/>
                <a:cs typeface="Times New Roman"/>
              </a:rPr>
              <a:t>lub grupę organów publicznych państwa członkowskiego lub państw członkowskich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uprawnione do ingerowania w publiczny transport pasażerski na danym obszarze geograficznym</a:t>
            </a:r>
            <a:r>
              <a:rPr lang="pl-PL" dirty="0">
                <a:latin typeface="Cambria"/>
                <a:ea typeface="Calibri"/>
                <a:cs typeface="Times New Roman"/>
              </a:rPr>
              <a:t>, lub instytucję posiadającą takie uprawnienia;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„podmiot świadczący usługi publiczne” </a:t>
            </a:r>
            <a:r>
              <a:rPr lang="pl-PL" dirty="0">
                <a:latin typeface="Cambria"/>
                <a:ea typeface="Calibri"/>
                <a:cs typeface="Times New Roman"/>
              </a:rPr>
              <a:t>oznacza </a:t>
            </a:r>
            <a:r>
              <a:rPr lang="pl-PL" b="1" dirty="0">
                <a:latin typeface="Cambria"/>
                <a:ea typeface="Calibri"/>
                <a:cs typeface="Times New Roman"/>
              </a:rPr>
              <a:t>każde publiczne lub prywatne przedsiębiorstwo</a:t>
            </a:r>
            <a:r>
              <a:rPr lang="pl-PL" dirty="0">
                <a:latin typeface="Cambria"/>
                <a:ea typeface="Calibri"/>
                <a:cs typeface="Times New Roman"/>
              </a:rPr>
              <a:t> lub zgrupowanie przedsiębiorstw,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świadczące usługi publiczne w zakresie transportu pasażerskiego</a:t>
            </a:r>
            <a:r>
              <a:rPr lang="pl-PL" dirty="0">
                <a:latin typeface="Cambria"/>
                <a:ea typeface="Calibri"/>
                <a:cs typeface="Times New Roman"/>
              </a:rPr>
              <a:t>, lub każdą instytucję publiczną, która świadczy takie usługi;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dirty="0">
                <a:latin typeface="Cambria"/>
                <a:ea typeface="Calibri"/>
                <a:cs typeface="Times New Roman"/>
              </a:rPr>
              <a:t>(art. 2 lit. </a:t>
            </a:r>
            <a:r>
              <a:rPr lang="en-GB" dirty="0" err="1">
                <a:latin typeface="Cambria"/>
                <a:ea typeface="Calibri"/>
                <a:cs typeface="Times New Roman"/>
              </a:rPr>
              <a:t>b,d</a:t>
            </a:r>
            <a:r>
              <a:rPr lang="en-GB" dirty="0">
                <a:latin typeface="Cambria"/>
                <a:ea typeface="Calibri"/>
                <a:cs typeface="Times New Roman"/>
              </a:rPr>
              <a:t>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Tryb wyboru operatora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Organizator dokonuje wyboru operatora w trybie: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ustawy z dnia 29 stycznia 2004 r. - Prawo zamówień publicznych (Dz. U. z 2015 r. poz. 2164, z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późn</a:t>
            </a:r>
            <a:r>
              <a:rPr lang="pl-PL" dirty="0">
                <a:latin typeface="Cambria"/>
                <a:ea typeface="Calibri"/>
                <a:cs typeface="Times New Roman"/>
              </a:rPr>
              <a:t>. zm.) albo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6  ustawy z dnia 21 października 2016 r. o umowie koncesji na roboty budowlane lub usługi (Dz. U. poz. 1920) albo;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bezpośredniego zawarcia umowy o świadczenie usług (art. 19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Forma realizowania przewozów przez organizatora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Organizator może realizować przewozy w ramach publicznego transportu zbiorowego w formie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samorządowego zakładu budżetowego</a:t>
            </a:r>
            <a:r>
              <a:rPr lang="pl-PL" dirty="0">
                <a:latin typeface="Cambria"/>
                <a:ea typeface="Calibri"/>
                <a:cs typeface="Times New Roman"/>
              </a:rPr>
              <a:t>. (art. 19 ust. 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Tryb przetargowy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630555" algn="l"/>
              </a:tabLs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>
                <a:latin typeface="Cambria"/>
                <a:ea typeface="Calibri"/>
                <a:cs typeface="Times New Roman"/>
              </a:rPr>
              <a:t>Właściwe organy, które zlecają świadczenie usług osobie trzeciej niebędącej podmiotem wewnętrznym</a:t>
            </a:r>
            <a:r>
              <a:rPr lang="pl-PL" dirty="0">
                <a:latin typeface="Cambria"/>
                <a:ea typeface="Calibri"/>
                <a:cs typeface="Times New Roman"/>
              </a:rPr>
              <a:t>, udzielają zamówień prowadzących do zawarcia umów o świadczenie usług publicznych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drodze przetargu</a:t>
            </a:r>
            <a:r>
              <a:rPr lang="pl-PL" dirty="0">
                <a:latin typeface="Cambria"/>
                <a:ea typeface="Calibri"/>
                <a:cs typeface="Times New Roman"/>
              </a:rPr>
              <a:t>, z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wyjątkiem przypadków określonych w ust. 4, 5 i 6 Roz 1370/2007.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Procedura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przetargowa</a:t>
            </a:r>
            <a:r>
              <a:rPr lang="pl-PL" dirty="0">
                <a:latin typeface="Cambria"/>
                <a:ea typeface="Calibri"/>
                <a:cs typeface="Times New Roman"/>
              </a:rPr>
              <a:t> jest </a:t>
            </a:r>
            <a:r>
              <a:rPr lang="pl-PL" b="1" dirty="0">
                <a:latin typeface="Cambria"/>
                <a:ea typeface="Calibri"/>
                <a:cs typeface="Times New Roman"/>
              </a:rPr>
              <a:t>otwarta</a:t>
            </a:r>
            <a:r>
              <a:rPr lang="pl-PL" dirty="0">
                <a:latin typeface="Cambria"/>
                <a:ea typeface="Calibri"/>
                <a:cs typeface="Times New Roman"/>
              </a:rPr>
              <a:t> dla każdego podmiotu,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sprawiedliwa i zgodna z zasadami przejrzystości i niedyskryminacji.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Po </a:t>
            </a:r>
            <a:r>
              <a:rPr lang="pl-PL" b="1" dirty="0">
                <a:latin typeface="Cambria"/>
                <a:ea typeface="Calibri"/>
                <a:cs typeface="Times New Roman"/>
              </a:rPr>
              <a:t>złożeniu ofert i ewentualnej preselekcji procedura</a:t>
            </a:r>
            <a:r>
              <a:rPr lang="pl-PL" dirty="0">
                <a:latin typeface="Cambria"/>
                <a:ea typeface="Calibri"/>
                <a:cs typeface="Times New Roman"/>
              </a:rPr>
              <a:t> ta może obejmować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rokowania,</a:t>
            </a:r>
            <a:r>
              <a:rPr lang="pl-PL" dirty="0">
                <a:latin typeface="Cambria"/>
                <a:ea typeface="Calibri"/>
                <a:cs typeface="Times New Roman"/>
              </a:rPr>
              <a:t> zgodnie ze wspomnianymi zasadami,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celu określenia elementów najbardziej dostosowanych do specyfiki lub złożoności potrzeb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3 Roz 1370/2007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>
                <a:solidFill>
                  <a:prstClr val="black"/>
                </a:solidFill>
                <a:ea typeface="+mn-ea"/>
                <a:cs typeface="+mn-cs"/>
              </a:rPr>
              <a:t>Umowa o świadczenie usług w zakresie publicznego transportu </a:t>
            </a:r>
            <a:r>
              <a:rPr lang="pl-PL" sz="3200" b="1" dirty="0" smtClean="0">
                <a:solidFill>
                  <a:prstClr val="black"/>
                </a:solidFill>
                <a:ea typeface="+mn-ea"/>
                <a:cs typeface="+mn-cs"/>
              </a:rPr>
              <a:t>zbiorowego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Bezpośrednie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zawarcie umowy o świadczenia usług – cz. 1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Organizator może bezpośrednio zawrzeć umowę o świadczenie usług w zakresie publicznego transportu zbiorowego, w przypadku gdy: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średnia wartość roczna przedmiotu umowy jest mniejsza niż 1 000 000 euro</a:t>
            </a:r>
            <a:r>
              <a:rPr lang="pl-PL" dirty="0">
                <a:latin typeface="Cambria"/>
                <a:ea typeface="Calibri"/>
                <a:cs typeface="Times New Roman"/>
              </a:rPr>
              <a:t> lub świadczenie usług w zakresie publicznego transportu zbiorowego dotyczy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świadczenia tych usług w wymiarze mniejszym niż 300 000 kilometrów rocznie</a:t>
            </a:r>
            <a:r>
              <a:rPr lang="pl-PL" dirty="0">
                <a:latin typeface="Cambria"/>
                <a:ea typeface="Calibri"/>
                <a:cs typeface="Times New Roman"/>
              </a:rPr>
              <a:t> albo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Jeżeli bezpośrednio zawarta umowa o świadczenie usług w zakresie publicznego transportu zbiorowego dotyczy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małego lub średniego przedsiębiorcy eksploatującego nie więcej niż 23 środki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, progi, o których mowa w ust. 1 pkt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mogą zostać podwyższone do średniej wartości rocznej przedmiotu umowy nie wyższej niż 2 000 000 euro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świadczenia usług w zakresie publicznego transportu zbiorowego w wymiarze mniejszym niż 600 000 kilometrów rocznie.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świadczenie usług w zakresie publicznego transportu zbiorowego ma być wykonywane przez podmiot wewnętrzny</a:t>
            </a:r>
            <a:r>
              <a:rPr lang="pl-PL" dirty="0">
                <a:latin typeface="Cambria"/>
                <a:ea typeface="Calibri"/>
                <a:cs typeface="Times New Roman"/>
              </a:rPr>
              <a:t>, w rozumieniu rozporządzenia (WE) nr 1370/2007,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powołany do świadczenia usług w zakresie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albo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W przypadku, o którym mowa w ust. 1 pkt 2, stosuje się art. 5 ust. 2 rozporządzenia (WE) nr 1370/2007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 ust. 1-2, 6-7utz)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1657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3339</Words>
  <Application>Microsoft Office PowerPoint</Application>
  <PresentationFormat>Pokaz na ekranie (4:3)</PresentationFormat>
  <Paragraphs>314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Motyw pakietu Office</vt:lpstr>
      <vt:lpstr>Prawo transportowe 4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  <vt:lpstr>Umowa o świadczenie usług w zakresie publicznego transportu zbiorowego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4</dc:title>
  <dc:creator>M a c i e k</dc:creator>
  <cp:lastModifiedBy>M a c i e k</cp:lastModifiedBy>
  <cp:revision>3</cp:revision>
  <dcterms:created xsi:type="dcterms:W3CDTF">2017-10-19T07:58:32Z</dcterms:created>
  <dcterms:modified xsi:type="dcterms:W3CDTF">2017-10-19T08:20:40Z</dcterms:modified>
</cp:coreProperties>
</file>