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5" r:id="rId4"/>
    <p:sldId id="274" r:id="rId5"/>
    <p:sldId id="273" r:id="rId6"/>
    <p:sldId id="272" r:id="rId7"/>
    <p:sldId id="271" r:id="rId8"/>
    <p:sldId id="270" r:id="rId9"/>
    <p:sldId id="269" r:id="rId10"/>
    <p:sldId id="268" r:id="rId11"/>
    <p:sldId id="267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2017-10-19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 smtClean="0"/>
              <a:t>Prawo transportowe 5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1"/>
                </a:solidFill>
              </a:rPr>
              <a:t>Podmiot wewnętrzny </a:t>
            </a:r>
            <a:endParaRPr lang="pl-PL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6892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Podmiot wewnętrzny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Podmiot wewnętrzny cz. 5 - Roz 1370/2007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e) </a:t>
            </a:r>
            <a:r>
              <a:rPr lang="pl-PL" b="1" dirty="0">
                <a:latin typeface="Cambria"/>
                <a:ea typeface="Calibri"/>
                <a:cs typeface="Times New Roman"/>
              </a:rPr>
              <a:t>jeżeli rozważane jest podwykonawstwo zgodnie z art. 4 ust. 7, podmiot wewnętrzny ma obowiązek samodzielnego świadczenia przeważającej części usług publicznych w zakresie transportu pasażerskiego</a:t>
            </a:r>
            <a:r>
              <a:rPr lang="pl-PL" dirty="0">
                <a:latin typeface="Cambria"/>
                <a:ea typeface="Calibri"/>
                <a:cs typeface="Times New Roman"/>
              </a:rPr>
              <a:t>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5 ust. 2 lit e Roz 1370/2007)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0317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Podmiot wewnętrzny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b="1" dirty="0" smtClean="0"/>
          </a:p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pl-PL" sz="5400" b="1" dirty="0" smtClean="0"/>
              <a:t>Dziękuję za uwagę </a:t>
            </a:r>
            <a:endParaRPr lang="pl-PL" sz="5400" b="1" dirty="0"/>
          </a:p>
        </p:txBody>
      </p:sp>
    </p:spTree>
    <p:extLst>
      <p:ext uri="{BB962C8B-B14F-4D97-AF65-F5344CB8AC3E}">
        <p14:creationId xmlns:p14="http://schemas.microsoft.com/office/powerpoint/2010/main" val="970317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Podmiot wewnętrzny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pl-PL" sz="3000" b="1" dirty="0">
                <a:solidFill>
                  <a:prstClr val="black"/>
                </a:solidFill>
              </a:rPr>
              <a:t>Źródła prawa: </a:t>
            </a:r>
          </a:p>
          <a:p>
            <a:pPr marL="0" lvl="0" indent="0">
              <a:buNone/>
            </a:pPr>
            <a:r>
              <a:rPr lang="pl-PL" sz="3000" b="1" dirty="0" err="1">
                <a:solidFill>
                  <a:prstClr val="black"/>
                </a:solidFill>
              </a:rPr>
              <a:t>utz</a:t>
            </a:r>
            <a:r>
              <a:rPr lang="pl-PL" sz="3000" b="1" dirty="0">
                <a:solidFill>
                  <a:prstClr val="black"/>
                </a:solidFill>
              </a:rPr>
              <a:t> – </a:t>
            </a:r>
            <a:r>
              <a:rPr lang="pl-PL" sz="3000" dirty="0">
                <a:solidFill>
                  <a:prstClr val="black"/>
                </a:solidFill>
              </a:rPr>
              <a:t>ustawa z dnia 16 grudnia 2010 r. o publicznym transporcie zbiorowym</a:t>
            </a:r>
          </a:p>
          <a:p>
            <a:pPr marL="0" lvl="0" indent="0">
              <a:buNone/>
            </a:pPr>
            <a:r>
              <a:rPr lang="pl-PL" sz="3000" b="1" dirty="0" smtClean="0">
                <a:solidFill>
                  <a:prstClr val="black"/>
                </a:solidFill>
              </a:rPr>
              <a:t>Roz </a:t>
            </a:r>
            <a:r>
              <a:rPr lang="pl-PL" sz="3000" b="1" dirty="0">
                <a:solidFill>
                  <a:prstClr val="black"/>
                </a:solidFill>
              </a:rPr>
              <a:t>– </a:t>
            </a:r>
            <a:r>
              <a:rPr lang="pl-PL" sz="3000" dirty="0">
                <a:solidFill>
                  <a:prstClr val="black"/>
                </a:solidFill>
              </a:rPr>
              <a:t>Rozporządzenie (WE) nr 1370/2007 Parlamentu Europejskiego i Rady z dnia 23 października 2007 r. dotyczące usług publicznych w zakresie kolejowego i drogowego transportu publicznego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64705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Podmiot wewnętrzny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Podmiot wewnętrzny – </a:t>
            </a:r>
            <a:r>
              <a:rPr lang="pl-PL" b="1" dirty="0" err="1">
                <a:latin typeface="Cambria"/>
                <a:ea typeface="Calibri"/>
                <a:cs typeface="Times New Roman"/>
              </a:rPr>
              <a:t>Rozp</a:t>
            </a:r>
            <a:r>
              <a:rPr lang="pl-PL" b="1" dirty="0">
                <a:latin typeface="Cambria"/>
                <a:ea typeface="Calibri"/>
                <a:cs typeface="Times New Roman"/>
              </a:rPr>
              <a:t> 1370/2007</a:t>
            </a:r>
            <a:endParaRPr lang="pl-PL" sz="2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„podmiot wewnętrzny”</a:t>
            </a:r>
            <a:r>
              <a:rPr lang="pl-PL" dirty="0">
                <a:latin typeface="Cambria"/>
                <a:ea typeface="Calibri"/>
                <a:cs typeface="Times New Roman"/>
              </a:rPr>
              <a:t> oznacza odrębną prawnie </a:t>
            </a:r>
            <a:r>
              <a:rPr lang="pl-PL" b="1" dirty="0">
                <a:latin typeface="Cambria"/>
                <a:ea typeface="Calibri"/>
                <a:cs typeface="Times New Roman"/>
              </a:rPr>
              <a:t>jednostkę podlegającą kontroli właściwego organu lokalnego</a:t>
            </a:r>
            <a:r>
              <a:rPr lang="pl-PL" dirty="0">
                <a:latin typeface="Cambria"/>
                <a:ea typeface="Calibri"/>
                <a:cs typeface="Times New Roman"/>
              </a:rPr>
              <a:t>, a w przypadku grupy organów przynajmniej </a:t>
            </a:r>
            <a:r>
              <a:rPr lang="pl-PL" b="1" dirty="0">
                <a:latin typeface="Cambria"/>
                <a:ea typeface="Calibri"/>
                <a:cs typeface="Times New Roman"/>
              </a:rPr>
              <a:t>jednego właściwego organu lokalnego</a:t>
            </a:r>
            <a:r>
              <a:rPr lang="pl-PL" dirty="0">
                <a:latin typeface="Cambria"/>
                <a:ea typeface="Calibri"/>
                <a:cs typeface="Times New Roman"/>
              </a:rPr>
              <a:t>, analogicznej do kontroli, jaką sprawują one nad własnymi służbami;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Cambria"/>
                <a:ea typeface="Calibri"/>
                <a:cs typeface="Times New Roman"/>
              </a:rPr>
              <a:t>(art. 2 lit. j </a:t>
            </a:r>
            <a:r>
              <a:rPr lang="en-GB" dirty="0" err="1">
                <a:latin typeface="Cambria"/>
                <a:ea typeface="Calibri"/>
                <a:cs typeface="Times New Roman"/>
              </a:rPr>
              <a:t>Rozp</a:t>
            </a:r>
            <a:r>
              <a:rPr lang="en-GB" dirty="0">
                <a:latin typeface="Cambria"/>
                <a:ea typeface="Calibri"/>
                <a:cs typeface="Times New Roman"/>
              </a:rPr>
              <a:t> 1370/2007)</a:t>
            </a:r>
            <a:endParaRPr lang="pl-PL" sz="2800" dirty="0">
              <a:ea typeface="Calibri"/>
              <a:cs typeface="Times New Roman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en-GB" b="1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Podmiot wewnętrzny - Umowa o świadczenie usług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1.  </a:t>
            </a:r>
            <a:r>
              <a:rPr lang="pl-PL" b="1" dirty="0">
                <a:latin typeface="Cambria"/>
                <a:ea typeface="Calibri"/>
                <a:cs typeface="Times New Roman"/>
              </a:rPr>
              <a:t>Organizator może bezpośrednio zawrzeć</a:t>
            </a:r>
            <a:r>
              <a:rPr lang="pl-PL" dirty="0">
                <a:latin typeface="Cambria"/>
                <a:ea typeface="Calibri"/>
                <a:cs typeface="Times New Roman"/>
              </a:rPr>
              <a:t> umowę o świadczenie usług w zakresie publicznego transportu zbiorowego, w przypadku gdy:</a:t>
            </a:r>
            <a:endParaRPr lang="pl-PL" sz="2800" dirty="0">
              <a:ea typeface="Calibri"/>
              <a:cs typeface="Times New Roman"/>
            </a:endParaRPr>
          </a:p>
          <a:p>
            <a:pPr marL="360045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2) </a:t>
            </a:r>
            <a:r>
              <a:rPr lang="pl-PL" b="1" dirty="0">
                <a:latin typeface="Cambria"/>
                <a:ea typeface="Calibri"/>
                <a:cs typeface="Times New Roman"/>
              </a:rPr>
              <a:t>świadczenie usług </a:t>
            </a:r>
            <a:r>
              <a:rPr lang="pl-PL" dirty="0">
                <a:latin typeface="Cambria"/>
                <a:ea typeface="Calibri"/>
                <a:cs typeface="Times New Roman"/>
              </a:rPr>
              <a:t>w zakresie publicznego transportu zbiorowego ma być </a:t>
            </a:r>
            <a:r>
              <a:rPr lang="pl-PL" b="1" dirty="0">
                <a:latin typeface="Cambria"/>
                <a:ea typeface="Calibri"/>
                <a:cs typeface="Times New Roman"/>
              </a:rPr>
              <a:t>wykonywane przez podmiot wewnętrzny, </a:t>
            </a:r>
            <a:r>
              <a:rPr lang="pl-PL" dirty="0">
                <a:latin typeface="Cambria"/>
                <a:ea typeface="Calibri"/>
                <a:cs typeface="Times New Roman"/>
              </a:rPr>
              <a:t>w rozumieniu rozporządzenia (WE) nr 1370/2007, </a:t>
            </a:r>
            <a:r>
              <a:rPr lang="pl-PL" b="1" dirty="0">
                <a:latin typeface="Cambria"/>
                <a:ea typeface="Calibri"/>
                <a:cs typeface="Times New Roman"/>
              </a:rPr>
              <a:t>powołany do świadczenia usług w zakresie publicznego transportu zbiorowego</a:t>
            </a:r>
            <a:r>
              <a:rPr lang="pl-PL" dirty="0">
                <a:latin typeface="Cambria"/>
                <a:ea typeface="Calibri"/>
                <a:cs typeface="Times New Roman"/>
              </a:rPr>
              <a:t> albo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22 ust. 1 pkt. 2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endParaRPr lang="pl-PL" sz="28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70317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Podmiot wewnętrzny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Wyłączenie ograniczeń – podmiot wewnętrzny</a:t>
            </a:r>
            <a:endParaRPr lang="pl-PL" sz="2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W przypadku, gdy przedmiotem umowy o świadczenie usług w zakresie publicznego transportu zbiorowego, </a:t>
            </a:r>
            <a:r>
              <a:rPr lang="pl-PL" b="1" dirty="0">
                <a:latin typeface="Cambria"/>
                <a:ea typeface="Calibri"/>
                <a:cs typeface="Times New Roman"/>
              </a:rPr>
              <a:t>zawartej w trybie, o którym mowa w ust. 1, ma być świadczenie usług przewozowych w komunikacji miejskiej</a:t>
            </a:r>
            <a:r>
              <a:rPr lang="pl-PL" dirty="0">
                <a:latin typeface="Cambria"/>
                <a:ea typeface="Calibri"/>
                <a:cs typeface="Times New Roman"/>
              </a:rPr>
              <a:t>, </a:t>
            </a:r>
            <a:r>
              <a:rPr lang="pl-PL" u="sng" dirty="0">
                <a:latin typeface="Cambria"/>
                <a:ea typeface="Calibri"/>
                <a:cs typeface="Times New Roman"/>
              </a:rPr>
              <a:t>umowa powinna przyjąć formę koncesji na usługi.</a:t>
            </a:r>
            <a:r>
              <a:rPr lang="pl-PL" dirty="0">
                <a:latin typeface="Cambria"/>
                <a:ea typeface="Calibri"/>
                <a:cs typeface="Times New Roman"/>
              </a:rPr>
              <a:t> </a:t>
            </a:r>
            <a:endParaRPr lang="pl-PL" dirty="0" smtClean="0">
              <a:latin typeface="Cambria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Przepisu nie stosuje się w przypadku bezpośredniego zawarcia umowy z podmiotem wewnętrznym, </a:t>
            </a:r>
            <a:r>
              <a:rPr lang="pl-PL" dirty="0">
                <a:latin typeface="Cambria"/>
                <a:ea typeface="Calibri"/>
                <a:cs typeface="Times New Roman"/>
              </a:rPr>
              <a:t>w którym jednostka samorządu terytorialnego samodzielnie lub wspólnie z inną </a:t>
            </a:r>
            <a:r>
              <a:rPr lang="pl-PL" b="1" dirty="0">
                <a:latin typeface="Cambria"/>
                <a:ea typeface="Calibri"/>
                <a:cs typeface="Times New Roman"/>
              </a:rPr>
              <a:t>jednostką samorządu terytorialnego posiada 100% udziałów lub akcji tego podmiotu wewnętrznego.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22 ust. 4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0317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Podmiot wewnętrzny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Brak wyłączenia ograniczeń – podmiot wewnętrzny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i="1" dirty="0">
                <a:latin typeface="Cambria"/>
                <a:ea typeface="Calibri"/>
                <a:cs typeface="Times New Roman"/>
              </a:rPr>
              <a:t> 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W przypadku podmiotu wewnętrznego, w którym jednostka samorządu terytorialnego</a:t>
            </a:r>
            <a:r>
              <a:rPr lang="pl-PL" dirty="0">
                <a:latin typeface="Cambria"/>
                <a:ea typeface="Calibri"/>
                <a:cs typeface="Times New Roman"/>
              </a:rPr>
              <a:t> samodzielnie lub wspólnie z inną jednostką samorządu terytorialnego </a:t>
            </a:r>
            <a:r>
              <a:rPr lang="pl-PL" b="1" dirty="0">
                <a:latin typeface="Cambria"/>
                <a:ea typeface="Calibri"/>
                <a:cs typeface="Times New Roman"/>
              </a:rPr>
              <a:t>nie posiada 100% udziałów lub akcji tego podmiotu wewnętrznego, umowa o świadczenie</a:t>
            </a:r>
            <a:r>
              <a:rPr lang="pl-PL" dirty="0">
                <a:latin typeface="Cambria"/>
                <a:ea typeface="Calibri"/>
                <a:cs typeface="Times New Roman"/>
              </a:rPr>
              <a:t> usług w zakresie publicznego transportu zbiorowego zawarta w trybie, o którym mowa w ust. 1, </a:t>
            </a:r>
            <a:r>
              <a:rPr lang="pl-PL" b="1" dirty="0">
                <a:latin typeface="Cambria"/>
                <a:ea typeface="Calibri"/>
                <a:cs typeface="Times New Roman"/>
              </a:rPr>
              <a:t>powinna przyjąć formę koncesji na usługi.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22 ust. 5 </a:t>
            </a:r>
            <a:r>
              <a:rPr lang="pl-PL" dirty="0" err="1">
                <a:latin typeface="Cambria"/>
                <a:ea typeface="Calibri"/>
                <a:cs typeface="Times New Roman"/>
              </a:rPr>
              <a:t>utz</a:t>
            </a:r>
            <a:r>
              <a:rPr lang="pl-PL" dirty="0">
                <a:latin typeface="Cambria"/>
                <a:ea typeface="Calibri"/>
                <a:cs typeface="Times New Roman"/>
              </a:rPr>
              <a:t>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0317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Podmiot wewnętrzny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Podmiot wewnętrzny cz. 1 - Roz 1370/2007</a:t>
            </a:r>
            <a:endParaRPr lang="pl-PL" sz="2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2.   O ile nie zabrania tego prawo krajowe, </a:t>
            </a:r>
            <a:r>
              <a:rPr lang="pl-PL" b="1" dirty="0">
                <a:latin typeface="Cambria"/>
                <a:ea typeface="Calibri"/>
                <a:cs typeface="Times New Roman"/>
              </a:rPr>
              <a:t>każdy właściwy organ lokalny</a:t>
            </a:r>
            <a:r>
              <a:rPr lang="pl-PL" dirty="0">
                <a:latin typeface="Cambria"/>
                <a:ea typeface="Calibri"/>
                <a:cs typeface="Times New Roman"/>
              </a:rPr>
              <a:t> — bez względu na to, czy jest to organ pojedynczy czy grupa organów świadczących usługi publiczne w zakresie zintegrowanego transportu pasażerskiego — </a:t>
            </a:r>
            <a:r>
              <a:rPr lang="pl-PL" b="1" dirty="0">
                <a:latin typeface="Cambria"/>
                <a:ea typeface="Calibri"/>
                <a:cs typeface="Times New Roman"/>
              </a:rPr>
              <a:t>może zdecydować, że będzie samodzielnie świadczyć usługi publiczne w zakresie transportu pasażerskiego </a:t>
            </a:r>
            <a:r>
              <a:rPr lang="pl-PL" dirty="0">
                <a:latin typeface="Cambria"/>
                <a:ea typeface="Calibri"/>
                <a:cs typeface="Times New Roman"/>
              </a:rPr>
              <a:t>lub że </a:t>
            </a:r>
            <a:r>
              <a:rPr lang="pl-PL" b="1" dirty="0">
                <a:latin typeface="Cambria"/>
                <a:ea typeface="Calibri"/>
                <a:cs typeface="Times New Roman"/>
              </a:rPr>
              <a:t>będzie bezpośrednio udzielać zamówień prowadzących do zawarcia umów o świadczenie usług publicznych z podmiotem wewnętrznym.</a:t>
            </a:r>
            <a:r>
              <a:rPr lang="pl-PL" dirty="0">
                <a:latin typeface="Cambria"/>
                <a:ea typeface="Calibri"/>
                <a:cs typeface="Times New Roman"/>
              </a:rPr>
              <a:t>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endParaRPr lang="pl-PL" u="sng" dirty="0" smtClean="0">
              <a:latin typeface="Cambria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u="sng" dirty="0" smtClean="0">
                <a:latin typeface="Cambria"/>
                <a:ea typeface="Calibri"/>
                <a:cs typeface="Times New Roman"/>
              </a:rPr>
              <a:t>W </a:t>
            </a:r>
            <a:r>
              <a:rPr lang="pl-PL" u="sng" dirty="0">
                <a:latin typeface="Cambria"/>
                <a:ea typeface="Calibri"/>
                <a:cs typeface="Times New Roman"/>
              </a:rPr>
              <a:t>przypadku podjęcia takiej decyzji przez właściwy organ lokalny zastosowanie mają następujące przepisy: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5 ust. 2 Roz 1370/2007)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0317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pl-PL" b="1" dirty="0" smtClean="0"/>
              <a:t>Podmiot wewnętrzny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Podmiot wewnętrzny cz. 2 - Roz 1370/2007</a:t>
            </a:r>
            <a:endParaRPr lang="pl-PL" sz="2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a) </a:t>
            </a:r>
            <a:r>
              <a:rPr lang="pl-PL" b="1" dirty="0">
                <a:latin typeface="Cambria"/>
                <a:ea typeface="Calibri"/>
                <a:cs typeface="Times New Roman"/>
              </a:rPr>
              <a:t>w celu stwierdzenia, czy właściwy organ lokalny sprawuje taką kontrolę</a:t>
            </a:r>
            <a:r>
              <a:rPr lang="pl-PL" dirty="0">
                <a:latin typeface="Cambria"/>
                <a:ea typeface="Calibri"/>
                <a:cs typeface="Times New Roman"/>
              </a:rPr>
              <a:t>, bierze się pod uwagę takie elementy, jak </a:t>
            </a:r>
            <a:r>
              <a:rPr lang="pl-PL" b="1" dirty="0">
                <a:latin typeface="Cambria"/>
                <a:ea typeface="Calibri"/>
                <a:cs typeface="Times New Roman"/>
              </a:rPr>
              <a:t>stopień reprezentowania w organach administrujących, zarządzających lub nadzorczych</a:t>
            </a:r>
            <a:r>
              <a:rPr lang="pl-PL" dirty="0">
                <a:latin typeface="Cambria"/>
                <a:ea typeface="Calibri"/>
                <a:cs typeface="Times New Roman"/>
              </a:rPr>
              <a:t>, stosowne postanowienia w statutach, struktura własnościowa, wpływ na decyzje strategiczne i indywidualne dotyczące zarządzania oraz sprawowanie nad nimi skutecznej kontroli. 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endParaRPr lang="pl-PL" u="sng" dirty="0" smtClean="0">
              <a:latin typeface="Cambria"/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u="sng" dirty="0" smtClean="0">
                <a:latin typeface="Cambria"/>
                <a:ea typeface="Calibri"/>
                <a:cs typeface="Times New Roman"/>
              </a:rPr>
              <a:t>Zgodnie </a:t>
            </a:r>
            <a:r>
              <a:rPr lang="pl-PL" u="sng" dirty="0">
                <a:latin typeface="Cambria"/>
                <a:ea typeface="Calibri"/>
                <a:cs typeface="Times New Roman"/>
              </a:rPr>
              <a:t>z prawem wspólnotowym posiadanie przez właściwy organ publiczny pełnej własności</a:t>
            </a:r>
            <a:r>
              <a:rPr lang="pl-PL" dirty="0">
                <a:latin typeface="Cambria"/>
                <a:ea typeface="Calibri"/>
                <a:cs typeface="Times New Roman"/>
              </a:rPr>
              <a:t>, w szczególności w przypadku </a:t>
            </a:r>
            <a:r>
              <a:rPr lang="pl-PL" u="sng" dirty="0">
                <a:latin typeface="Cambria"/>
                <a:ea typeface="Calibri"/>
                <a:cs typeface="Times New Roman"/>
              </a:rPr>
              <a:t>partnerstwa publiczno-prywatnego</a:t>
            </a:r>
            <a:r>
              <a:rPr lang="pl-PL" dirty="0">
                <a:latin typeface="Cambria"/>
                <a:ea typeface="Calibri"/>
                <a:cs typeface="Times New Roman"/>
              </a:rPr>
              <a:t>, </a:t>
            </a:r>
            <a:r>
              <a:rPr lang="pl-PL" u="sng" dirty="0">
                <a:latin typeface="Cambria"/>
                <a:ea typeface="Calibri"/>
                <a:cs typeface="Times New Roman"/>
              </a:rPr>
              <a:t>nie jest niezbędnym wymogiem sprawowania kontroli w rozumieniu niniejszego ustępu, o ile istnieje przewaga wpływu publicznego i sprawowanie kontroli można stwierdzić na podstawie innych kryteriów;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Cambria"/>
                <a:ea typeface="Calibri"/>
                <a:cs typeface="Times New Roman"/>
              </a:rPr>
              <a:t>(art. 5 </a:t>
            </a:r>
            <a:r>
              <a:rPr lang="en-GB" dirty="0" err="1">
                <a:latin typeface="Cambria"/>
                <a:ea typeface="Calibri"/>
                <a:cs typeface="Times New Roman"/>
              </a:rPr>
              <a:t>ust</a:t>
            </a:r>
            <a:r>
              <a:rPr lang="en-GB" dirty="0">
                <a:latin typeface="Cambria"/>
                <a:ea typeface="Calibri"/>
                <a:cs typeface="Times New Roman"/>
              </a:rPr>
              <a:t>. 2 lit a Roz 1370/2007)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0317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Podmiot wewnętrzny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Podmiot wewnętrzny cz. 3 - Roz 1370/2007</a:t>
            </a:r>
            <a:endParaRPr lang="pl-PL" sz="2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b) niniejszy ustęp może być stosowany </a:t>
            </a:r>
            <a:r>
              <a:rPr lang="pl-PL" b="1" dirty="0">
                <a:latin typeface="Cambria"/>
                <a:ea typeface="Calibri"/>
                <a:cs typeface="Times New Roman"/>
              </a:rPr>
              <a:t>pod warunkiem, że podmiot wewnętrzny i każda jednostka znajdująca się pod najmniejszym nawet wpływem tego </a:t>
            </a:r>
            <a:r>
              <a:rPr lang="pl-PL" b="1" u="sng" dirty="0">
                <a:latin typeface="Cambria"/>
                <a:ea typeface="Calibri"/>
                <a:cs typeface="Times New Roman"/>
              </a:rPr>
              <a:t>podmiotu</a:t>
            </a:r>
            <a:r>
              <a:rPr lang="pl-PL" u="sng" dirty="0">
                <a:latin typeface="Cambria"/>
                <a:ea typeface="Calibri"/>
                <a:cs typeface="Times New Roman"/>
              </a:rPr>
              <a:t> realizują swoje działania w zakresie pasażerskiego transportu publicznego </a:t>
            </a:r>
            <a:r>
              <a:rPr lang="pl-PL" b="1" dirty="0">
                <a:latin typeface="Cambria"/>
                <a:ea typeface="Calibri"/>
                <a:cs typeface="Times New Roman"/>
              </a:rPr>
              <a:t>na obszarze działania właściwego organu lokalnego</a:t>
            </a:r>
            <a:r>
              <a:rPr lang="pl-PL" dirty="0">
                <a:latin typeface="Cambria"/>
                <a:ea typeface="Calibri"/>
                <a:cs typeface="Times New Roman"/>
              </a:rPr>
              <a:t> — niezależnie od tego, że niektóre linie lub inne elementy składowe tej działalności mogą </a:t>
            </a:r>
            <a:r>
              <a:rPr lang="pl-PL" u="sng" dirty="0">
                <a:latin typeface="Cambria"/>
                <a:ea typeface="Calibri"/>
                <a:cs typeface="Times New Roman"/>
              </a:rPr>
              <a:t>wchodzić na terytorium sąsiednich właściwych organów lokalnych</a:t>
            </a:r>
            <a:r>
              <a:rPr lang="pl-PL" dirty="0">
                <a:latin typeface="Cambria"/>
                <a:ea typeface="Calibri"/>
                <a:cs typeface="Times New Roman"/>
              </a:rPr>
              <a:t> — </a:t>
            </a:r>
            <a:r>
              <a:rPr lang="pl-PL" b="1" dirty="0">
                <a:latin typeface="Cambria"/>
                <a:ea typeface="Calibri"/>
                <a:cs typeface="Times New Roman"/>
              </a:rPr>
              <a:t>i że nie biorą udziału w przetargach na świadczenie usług publicznych w zakresie pasażerskiego transportu publicznego organizowanych poza terytorium tego właściwego organu lokalnego;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(art. 5 ust. 2 lit b Roz 1370/2007)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0317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Podmiot wewnętrzny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>
                <a:latin typeface="Cambria"/>
                <a:ea typeface="Calibri"/>
                <a:cs typeface="Times New Roman"/>
              </a:rPr>
              <a:t>Podmiot wewnętrzny cz. 4 - Roz 1370/2007</a:t>
            </a:r>
            <a:endParaRPr lang="pl-PL" sz="2800" dirty="0"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pl-PL" dirty="0">
                <a:latin typeface="Cambria"/>
                <a:ea typeface="Calibri"/>
                <a:cs typeface="Times New Roman"/>
              </a:rPr>
              <a:t>c</a:t>
            </a:r>
            <a:r>
              <a:rPr lang="pl-PL" b="1" dirty="0">
                <a:latin typeface="Cambria"/>
                <a:ea typeface="Calibri"/>
                <a:cs typeface="Times New Roman"/>
              </a:rPr>
              <a:t>) niezależnie od lit. b) podmiot wewnętrzny może uczestniczyć w przetargach zapewniających uczciwą konkurencję na dwa lata przed wygaśnięciem umowy</a:t>
            </a:r>
            <a:r>
              <a:rPr lang="pl-PL" dirty="0">
                <a:latin typeface="Cambria"/>
                <a:ea typeface="Calibri"/>
                <a:cs typeface="Times New Roman"/>
              </a:rPr>
              <a:t> o świadczenie usług publicznych zawartej </a:t>
            </a:r>
            <a:r>
              <a:rPr lang="pl-PL" b="1" dirty="0">
                <a:latin typeface="Cambria"/>
                <a:ea typeface="Calibri"/>
                <a:cs typeface="Times New Roman"/>
              </a:rPr>
              <a:t>w następstwie udzielonego mu bezpośrednio zamówienia, pod warunkiem że podjęto ostateczną decyzję o tym</a:t>
            </a:r>
            <a:r>
              <a:rPr lang="pl-PL" dirty="0">
                <a:latin typeface="Cambria"/>
                <a:ea typeface="Calibri"/>
                <a:cs typeface="Times New Roman"/>
              </a:rPr>
              <a:t>, by usługi w zakresie transportu pasażerskiego świadczone przez dany podmiot wewnętrzny </a:t>
            </a:r>
            <a:r>
              <a:rPr lang="pl-PL" b="1" dirty="0">
                <a:latin typeface="Cambria"/>
                <a:ea typeface="Calibri"/>
                <a:cs typeface="Times New Roman"/>
              </a:rPr>
              <a:t>zostały zlecone w drodze przetargu zapewniającego uczciwą konkurencję</a:t>
            </a:r>
            <a:r>
              <a:rPr lang="pl-PL" dirty="0">
                <a:latin typeface="Cambria"/>
                <a:ea typeface="Calibri"/>
                <a:cs typeface="Times New Roman"/>
              </a:rPr>
              <a:t>, oraz że ten </a:t>
            </a:r>
            <a:r>
              <a:rPr lang="pl-PL" b="1" dirty="0">
                <a:latin typeface="Cambria"/>
                <a:ea typeface="Calibri"/>
                <a:cs typeface="Times New Roman"/>
              </a:rPr>
              <a:t>podmiot wewnętrzny nie zawarł żadnej innej umowy w rezultacie udzielonego mu bezpośrednio zamówienia prowadzącego do zawarcia umowy </a:t>
            </a:r>
            <a:r>
              <a:rPr lang="pl-PL" dirty="0">
                <a:latin typeface="Cambria"/>
                <a:ea typeface="Calibri"/>
                <a:cs typeface="Times New Roman"/>
              </a:rPr>
              <a:t>o świadczenie usług publicznych;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Cambria"/>
                <a:ea typeface="Calibri"/>
                <a:cs typeface="Times New Roman"/>
              </a:rPr>
              <a:t>(art. 5 </a:t>
            </a:r>
            <a:r>
              <a:rPr lang="en-GB" dirty="0" err="1">
                <a:latin typeface="Cambria"/>
                <a:ea typeface="Calibri"/>
                <a:cs typeface="Times New Roman"/>
              </a:rPr>
              <a:t>ust</a:t>
            </a:r>
            <a:r>
              <a:rPr lang="en-GB" dirty="0">
                <a:latin typeface="Cambria"/>
                <a:ea typeface="Calibri"/>
                <a:cs typeface="Times New Roman"/>
              </a:rPr>
              <a:t>. 2 lit c Roz 1370/2007)</a:t>
            </a:r>
            <a:endParaRPr lang="pl-PL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031725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668</Words>
  <Application>Microsoft Office PowerPoint</Application>
  <PresentationFormat>Pokaz na ekranie (4:3)</PresentationFormat>
  <Paragraphs>62</Paragraphs>
  <Slides>11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Motyw pakietu Office</vt:lpstr>
      <vt:lpstr>Prawo transportowe 5</vt:lpstr>
      <vt:lpstr>Podmiot wewnętrzny </vt:lpstr>
      <vt:lpstr>Podmiot wewnętrzny </vt:lpstr>
      <vt:lpstr>Podmiot wewnętrzny </vt:lpstr>
      <vt:lpstr>Podmiot wewnętrzny </vt:lpstr>
      <vt:lpstr>Podmiot wewnętrzny </vt:lpstr>
      <vt:lpstr>Podmiot wewnętrzny </vt:lpstr>
      <vt:lpstr>Podmiot wewnętrzny </vt:lpstr>
      <vt:lpstr>Podmiot wewnętrzny </vt:lpstr>
      <vt:lpstr>Podmiot wewnętrzny </vt:lpstr>
      <vt:lpstr>Podmiot wewnętrzny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transportowe 5</dc:title>
  <dc:creator>M a c i e k</dc:creator>
  <cp:lastModifiedBy>M a c i e k</cp:lastModifiedBy>
  <cp:revision>1</cp:revision>
  <dcterms:created xsi:type="dcterms:W3CDTF">2017-10-19T08:20:50Z</dcterms:created>
  <dcterms:modified xsi:type="dcterms:W3CDTF">2017-10-19T08:25:58Z</dcterms:modified>
</cp:coreProperties>
</file>