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75" r:id="rId4"/>
    <p:sldId id="274" r:id="rId5"/>
    <p:sldId id="273" r:id="rId6"/>
    <p:sldId id="272" r:id="rId7"/>
    <p:sldId id="271" r:id="rId8"/>
    <p:sldId id="270" r:id="rId9"/>
    <p:sldId id="281" r:id="rId10"/>
    <p:sldId id="280" r:id="rId11"/>
    <p:sldId id="279" r:id="rId12"/>
    <p:sldId id="278" r:id="rId13"/>
    <p:sldId id="277" r:id="rId14"/>
    <p:sldId id="288" r:id="rId15"/>
    <p:sldId id="287" r:id="rId16"/>
    <p:sldId id="286" r:id="rId17"/>
    <p:sldId id="258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Prawo transportowe  6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Przekazywanie informacji i kontrola 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27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Kontrola </a:t>
            </a:r>
          </a:p>
          <a:p>
            <a:pPr algn="ctr">
              <a:spcAft>
                <a:spcPts val="0"/>
              </a:spcAft>
            </a:pPr>
            <a:r>
              <a:rPr lang="pl-PL" b="1" dirty="0">
                <a:latin typeface="Cambria"/>
                <a:ea typeface="Calibri"/>
                <a:cs typeface="Times New Roman"/>
              </a:rPr>
              <a:t>Kontrola posiadania uprawnień cz. 3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b="1" dirty="0">
                <a:latin typeface="Cambria"/>
                <a:ea typeface="Calibri"/>
                <a:cs typeface="Times New Roman"/>
              </a:rPr>
              <a:t>Zaświadczenie potwierdzające uprawnienie do wykonywania publicznego transportu zbiorowego 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dirty="0">
                <a:latin typeface="Cambria"/>
                <a:ea typeface="Calibri"/>
                <a:cs typeface="Times New Roman"/>
              </a:rPr>
              <a:t>5.  Właściwy organizator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wydaje zaświadczenia w liczbie odpowiadającej liczbie środków transportu,</a:t>
            </a:r>
            <a:r>
              <a:rPr lang="pl-PL" dirty="0">
                <a:latin typeface="Cambria"/>
                <a:ea typeface="Calibri"/>
                <a:cs typeface="Times New Roman"/>
              </a:rPr>
              <a:t> którymi będzie wykonywany publiczny transport zbiorowy w transporcie drogowym.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dirty="0">
                <a:latin typeface="Cambria"/>
                <a:ea typeface="Calibri"/>
                <a:cs typeface="Times New Roman"/>
              </a:rPr>
              <a:t>6.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Operator jest obowiązany wystąpić do właściwego organizatora z wnioskiem o zmianę treści zaświadczenia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ust. 1, w przypadku wystąpienia zmiany danych, o których mowa w ust. 2 pkt 1 i 2,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później niż w terminie 14 dni od dnia ich wystąpienia.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dirty="0">
                <a:latin typeface="Cambria"/>
                <a:ea typeface="Calibri"/>
                <a:cs typeface="Times New Roman"/>
              </a:rPr>
              <a:t>7.  Do wniosku o zmianę zaświadczenia, o którym mowa w ust. 6, dołącza się poświadczoną przez operatora za zgodność z oryginałem kserokopię odpisu z rejestru przedsiębiorców w Krajowym Rejestrze Sądowym.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77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Kontrola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Kontrola posiadania uprawnień cz. 4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Zaświadczenie potwierdzające uprawnienie do wykonywania publicznego transportu zbiorowego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8.  Za wydanie zaświadczenia, wtórnika zaświadczenia oraz za zmianę zaświadczenia, właściwy organizator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pobiera opłaty.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9.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Opłaty,</a:t>
            </a:r>
            <a:r>
              <a:rPr lang="pl-PL" dirty="0">
                <a:latin typeface="Cambria"/>
                <a:ea typeface="Calibri"/>
                <a:cs typeface="Times New Roman"/>
              </a:rPr>
              <a:t> o których mowa w ust. 8, stanowią dochód właściwego organizatora, z przeznaczeniem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realizację zadań: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1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wynikających z organizacji publicznego transportu zbiorowego;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2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określonych w art. 18 - w przypadku gdy organizatorem jest gmina.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28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778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Kontrola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Obowiązki przewoźnika w zakresie przewozu niebędącego przewozem użyteczności publicznej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Potwierdzenie, o którym mowa w art. 30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uprawnia do wykonywania publicznego transportu zbiorowego na określonej linii komunikacyjnej</a:t>
            </a:r>
            <a:r>
              <a:rPr lang="pl-PL" dirty="0">
                <a:latin typeface="Cambria"/>
                <a:ea typeface="Calibri"/>
                <a:cs typeface="Times New Roman"/>
              </a:rPr>
              <a:t>. Potwierdzenie zgłoszenia przewozu lub wypis z potwierdzenia oraz aktualny rozkład jazdy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powinny znajdować się w środku transportu</a:t>
            </a:r>
            <a:r>
              <a:rPr lang="pl-PL" dirty="0">
                <a:latin typeface="Cambria"/>
                <a:ea typeface="Calibri"/>
                <a:cs typeface="Times New Roman"/>
              </a:rPr>
              <a:t>, którym wykonywany jest publiczny transport zbiorowy w transporcie drogowym, i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powinny być okazywane na żądanie uprawnionego organu kontroli.</a:t>
            </a:r>
            <a:endParaRPr lang="pl-PL" sz="2800" dirty="0">
              <a:ea typeface="Calibri"/>
              <a:cs typeface="Times New Roman"/>
            </a:endParaRPr>
          </a:p>
          <a:p>
            <a:pPr marL="11430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35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i="1" dirty="0">
                <a:latin typeface="Cambria"/>
                <a:ea typeface="Calibri"/>
                <a:cs typeface="Times New Roman"/>
              </a:rPr>
              <a:t>Zgłoszenie organizatorowi zamiaru wykonywania przewozu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Przewóz osób w zakresie publicznego transportu zbiorowego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niebędący przewozem o charakterze użyteczności publicznej</a:t>
            </a:r>
            <a:r>
              <a:rPr lang="pl-PL" i="1" dirty="0">
                <a:latin typeface="Cambria"/>
                <a:ea typeface="Calibri"/>
                <a:cs typeface="Times New Roman"/>
              </a:rPr>
              <a:t> może być wykonywany przez przedsiębiorcę po dokonaniu zgłoszenia o zamiarze wykonywania takiego przewozu do organizatora właściwego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ze względu na obszar lub zasięg przewozów i wydaniu przez tego organizatora potwierdzenia zgłoszenia przewozu,</a:t>
            </a:r>
            <a:r>
              <a:rPr lang="pl-PL" i="1" dirty="0">
                <a:latin typeface="Cambria"/>
                <a:ea typeface="Calibri"/>
                <a:cs typeface="Times New Roman"/>
              </a:rPr>
              <a:t> z zastrzeżeniem art. 31.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(art. 30 ust. 1 </a:t>
            </a:r>
            <a:r>
              <a:rPr lang="pl-PL" i="1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i="1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778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Kontrola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Kontrola dokumentów związanych z wykonywaniem publicznego transportu zbiorowego cz. 1 </a:t>
            </a: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Do kontroli dokumentów związanych z wykonywaniem publicznego transportu zbiorowego: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Zaświadczenie potwierdzające uprawnienie do wykonywania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 (art. 28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Potwierdzenie zgłoszenia przewozów</a:t>
            </a:r>
            <a:r>
              <a:rPr lang="pl-PL" dirty="0">
                <a:latin typeface="Cambria"/>
                <a:ea typeface="Calibri"/>
                <a:cs typeface="Times New Roman"/>
              </a:rPr>
              <a:t> – (art. 34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),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oraz </a:t>
            </a:r>
            <a:r>
              <a:rPr lang="pl-PL" b="1" dirty="0">
                <a:latin typeface="Cambria"/>
                <a:ea typeface="Calibri"/>
                <a:cs typeface="Times New Roman"/>
              </a:rPr>
              <a:t>warunków realizacji przewozów</a:t>
            </a:r>
            <a:r>
              <a:rPr lang="pl-PL" dirty="0">
                <a:latin typeface="Cambria"/>
                <a:ea typeface="Calibri"/>
                <a:cs typeface="Times New Roman"/>
              </a:rPr>
              <a:t> w nich określonych są uprawnieni: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organizator właściwy ze względu na miejsce kontroli lub osoba przez niego upoważniona;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organy, o których mowa w art. 89 ust. 1 pkt 1 i 2 ustawy z dnia 6 września 2001 r. o transporcie drogowym.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  - funkcjonariusze Policji;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  - inspektorzy Inspekcji Transportu Drogowego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45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uzt</a:t>
            </a:r>
            <a:r>
              <a:rPr lang="pl-PL" dirty="0">
                <a:latin typeface="Cambria"/>
                <a:ea typeface="Calibri"/>
                <a:cs typeface="Times New Roman"/>
              </a:rPr>
              <a:t>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778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Kontrola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Kontrola dokumentów związanych z wykonywaniem publicznego transportu zbiorowego cz. 2 </a:t>
            </a:r>
            <a:endParaRPr lang="pl-PL" sz="2800" dirty="0">
              <a:ea typeface="Calibri"/>
              <a:cs typeface="Times New Roman"/>
            </a:endParaRPr>
          </a:p>
          <a:p>
            <a:pPr marL="270510" indent="-270510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Do kontroli dokumentów, o której mowa w ust. 1, stosuje się odpowiednio </a:t>
            </a:r>
            <a:r>
              <a:rPr lang="pl-PL" b="1" dirty="0">
                <a:latin typeface="Cambria"/>
                <a:ea typeface="Calibri"/>
                <a:cs typeface="Times New Roman"/>
              </a:rPr>
              <a:t>art. 89 ustawy o transporcie drogowym.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Organizator właściwy ze względu na miejsce kontroli lub osoba przez niego upoważniona może dokonywać kontroli biletów. Przepis art. 33a ustawy z dnia 15 listopada 1984 r. - Prawo przewozowe stosuje się odpowiednio.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45 ust. 2-3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)</a:t>
            </a: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9190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Kontrola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Kontrola dokumentów związanych z wykonywaniem publicznego transportu zbiorowego cz. 3 </a:t>
            </a:r>
            <a:endParaRPr lang="pl-PL" sz="2800" dirty="0">
              <a:ea typeface="Calibri"/>
              <a:cs typeface="Times New Roman"/>
            </a:endParaRPr>
          </a:p>
          <a:p>
            <a:pPr marL="270510" indent="-270510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Kontrole drogowe wykonuje się w odpowiednim miejscu i czasie tak, aby utrudnić kierowcom prowadzącym pojazdy omijanie punktów kontroli, oraz bez dyskryminacji ze względu na: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kraj rejestracji pojazdu;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kraj zamieszkania kierowcy;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kraj siedziby przedsiębiorstwa;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4) początkowy i docelowy punkt podróży;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5) rodzaj tachografu: analogowy lub cyfrowy.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89 ust. 3 ustawy o transporcie drogowym)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9190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Kontrola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Kontrola dokumentów związanych z wykonywaniem publicznego transportu zbiorowego cz. 4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Uprawnione osoby do kontroli zapisów urządzenia rejestrującego samoczynnie prędkość jazdy, czas jazdy i czas postoju, obowiązkowe przerwy i czas odpoczynku zaopatrzeni są w: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wykaz podstawowych elementów podlegających kontroli na drodze i na terenie podmiotu wykonującego przewozy drogowe;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standardowe wyposażenie.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89 ust. 4 ustawy o transporcie drogowym)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9190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r>
              <a:rPr lang="pl-PL" sz="5400" b="1" dirty="0" smtClean="0"/>
              <a:t>Dziękuję za uwagę </a:t>
            </a:r>
            <a:endParaRPr lang="pl-PL" sz="5400" b="1" dirty="0"/>
          </a:p>
        </p:txBody>
      </p:sp>
    </p:spTree>
    <p:extLst>
      <p:ext uri="{BB962C8B-B14F-4D97-AF65-F5344CB8AC3E}">
        <p14:creationId xmlns:p14="http://schemas.microsoft.com/office/powerpoint/2010/main" val="205201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3000" b="1" dirty="0">
                <a:solidFill>
                  <a:prstClr val="black"/>
                </a:solidFill>
              </a:rPr>
              <a:t>Źródła prawa: </a:t>
            </a:r>
          </a:p>
          <a:p>
            <a:pPr marL="0" lvl="0" indent="0">
              <a:buNone/>
            </a:pPr>
            <a:r>
              <a:rPr lang="pl-PL" sz="3000" b="1" dirty="0" err="1">
                <a:solidFill>
                  <a:prstClr val="black"/>
                </a:solidFill>
              </a:rPr>
              <a:t>utz</a:t>
            </a:r>
            <a:r>
              <a:rPr lang="pl-PL" sz="3000" b="1" dirty="0">
                <a:solidFill>
                  <a:prstClr val="black"/>
                </a:solidFill>
              </a:rPr>
              <a:t> – </a:t>
            </a:r>
            <a:r>
              <a:rPr lang="pl-PL" sz="3000" dirty="0">
                <a:solidFill>
                  <a:prstClr val="black"/>
                </a:solidFill>
              </a:rPr>
              <a:t>ustawa z dnia 16 grudnia 2010 r. o publicznym transporcie zbiorowym</a:t>
            </a:r>
          </a:p>
          <a:p>
            <a:pPr marL="0" lvl="0" indent="0">
              <a:buNone/>
            </a:pPr>
            <a:r>
              <a:rPr lang="pl-PL" sz="3000" b="1" dirty="0">
                <a:solidFill>
                  <a:prstClr val="black"/>
                </a:solidFill>
              </a:rPr>
              <a:t>Roz – </a:t>
            </a:r>
            <a:r>
              <a:rPr lang="pl-PL" sz="3000" dirty="0">
                <a:solidFill>
                  <a:prstClr val="black"/>
                </a:solidFill>
              </a:rPr>
              <a:t>Rozporządzenie (WE) nr 1370/2007 Parlamentu Europejskiego i Rady z dnia 23 października 2007 r. dotyczące usług publicznych w zakresie kolejowego i drogowego transportu publicznego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420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Przekazywanie informacji </a:t>
            </a:r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/>
              <a:t>Centralna Ewidencja Przewoźników – cz. 1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1.  Tworzy się Centralną Ewidencję Przewoźników, zwaną dalej "ewidencją".</a:t>
            </a:r>
          </a:p>
          <a:p>
            <a:pPr marL="0" indent="0">
              <a:buNone/>
            </a:pPr>
            <a:r>
              <a:rPr lang="pl-PL" dirty="0"/>
              <a:t>2.  W ewidencji </a:t>
            </a:r>
            <a:r>
              <a:rPr lang="pl-PL" b="1" dirty="0"/>
              <a:t>gromadzi się dane o przedsiębiorcach</a:t>
            </a:r>
            <a:r>
              <a:rPr lang="pl-PL" dirty="0"/>
              <a:t>, względem których została wydana </a:t>
            </a:r>
            <a:r>
              <a:rPr lang="pl-PL" b="1" dirty="0"/>
              <a:t>ostateczna decyzja o cofnięciu potwierdzenia zgłoszenia przewozu</a:t>
            </a:r>
            <a:r>
              <a:rPr lang="pl-PL" dirty="0"/>
              <a:t>, o której mowa w art. 35 ust. 4.</a:t>
            </a:r>
          </a:p>
          <a:p>
            <a:pPr marL="0" indent="0">
              <a:buNone/>
            </a:pPr>
            <a:r>
              <a:rPr lang="pl-PL" dirty="0"/>
              <a:t>3.  Ewidencję prowadzi, </a:t>
            </a:r>
            <a:r>
              <a:rPr lang="pl-PL" b="1" dirty="0"/>
              <a:t>w systemie teleinformatycznym</a:t>
            </a:r>
            <a:r>
              <a:rPr lang="pl-PL" dirty="0"/>
              <a:t>, </a:t>
            </a:r>
            <a:r>
              <a:rPr lang="pl-PL" u="sng" dirty="0"/>
              <a:t>minister właściwy do spraw transportu</a:t>
            </a:r>
            <a:r>
              <a:rPr lang="pl-PL" dirty="0"/>
              <a:t>, </a:t>
            </a:r>
            <a:r>
              <a:rPr lang="pl-PL" b="1" dirty="0"/>
              <a:t>który jest administratorem danych zgromadzonych w ewidencji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39 </a:t>
            </a:r>
            <a:r>
              <a:rPr lang="pl-PL" dirty="0" err="1"/>
              <a:t>utz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776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Przekazywanie informacji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Centralna Ewidencja Przewoźników – cz. 2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Dane gromadzone w ewidencji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ewidencji gromadzi się: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dane o przedsiębiorcy:</a:t>
            </a:r>
            <a:endParaRPr lang="pl-PL" sz="2800" dirty="0">
              <a:ea typeface="Calibri"/>
              <a:cs typeface="Times New Roman"/>
            </a:endParaRPr>
          </a:p>
          <a:p>
            <a:pPr marL="54102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 oznaczenie przedsiębiorcy,</a:t>
            </a:r>
            <a:endParaRPr lang="pl-PL" sz="2800" dirty="0">
              <a:ea typeface="Calibri"/>
              <a:cs typeface="Times New Roman"/>
            </a:endParaRPr>
          </a:p>
          <a:p>
            <a:pPr marL="54102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 siedzibę (miejsce zamieszkania) i adres przedsiębiorcy,</a:t>
            </a:r>
            <a:endParaRPr lang="pl-PL" sz="2800" dirty="0">
              <a:ea typeface="Calibri"/>
              <a:cs typeface="Times New Roman"/>
            </a:endParaRPr>
          </a:p>
          <a:p>
            <a:pPr marL="54102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c) numer w rejestrze przedsiębiorców w Krajowym Rejestrze Sądowym, o ile przedsiębiorca taki numer posiada, oraz numer identyfikacji podatkowej (NIP);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rodzaj i zakres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, na wykonywanie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którego zostało wydane potwierdzenie zgłoszenia przewozu,</a:t>
            </a:r>
            <a:r>
              <a:rPr lang="pl-PL" dirty="0">
                <a:latin typeface="Cambria"/>
                <a:ea typeface="Calibri"/>
                <a:cs typeface="Times New Roman"/>
              </a:rPr>
              <a:t> oraz przebieg linii komunikacyjnej określonej w tym potwierdzeniu;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dane dotyczące potwierdzenia zgłoszenia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pkt 2:</a:t>
            </a:r>
            <a:endParaRPr lang="pl-PL" sz="2800" dirty="0">
              <a:ea typeface="Calibri"/>
              <a:cs typeface="Times New Roman"/>
            </a:endParaRPr>
          </a:p>
          <a:p>
            <a:pPr marL="54102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a) datę wydania potwierdzenia,</a:t>
            </a:r>
            <a:endParaRPr lang="pl-PL" sz="2800" dirty="0">
              <a:ea typeface="Calibri"/>
              <a:cs typeface="Times New Roman"/>
            </a:endParaRPr>
          </a:p>
          <a:p>
            <a:pPr marL="54102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b) numer potwierdzenia,</a:t>
            </a:r>
            <a:endParaRPr lang="pl-PL" sz="2800" dirty="0">
              <a:ea typeface="Calibri"/>
              <a:cs typeface="Times New Roman"/>
            </a:endParaRPr>
          </a:p>
          <a:p>
            <a:pPr marL="54102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c) nazwę organizatora, który wydał potwierdzenie;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dane dotyczące decyzji o cofnięciu potwierdzenia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pkt 2:</a:t>
            </a:r>
            <a:endParaRPr lang="pl-PL" sz="2800" dirty="0">
              <a:ea typeface="Calibri"/>
              <a:cs typeface="Times New Roman"/>
            </a:endParaRPr>
          </a:p>
          <a:p>
            <a:pPr marL="54102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a) datę wydania,</a:t>
            </a:r>
            <a:endParaRPr lang="pl-PL" sz="2800" dirty="0">
              <a:ea typeface="Calibri"/>
              <a:cs typeface="Times New Roman"/>
            </a:endParaRPr>
          </a:p>
          <a:p>
            <a:pPr marL="54102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b) podstawę prawną,</a:t>
            </a:r>
            <a:endParaRPr lang="pl-PL" sz="2800" dirty="0">
              <a:ea typeface="Calibri"/>
              <a:cs typeface="Times New Roman"/>
            </a:endParaRPr>
          </a:p>
          <a:p>
            <a:pPr marL="54102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c) nazwę organizatora, który wydał decyzję o cofnięciu potwierdzenia.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776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Przekazywanie informacji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Centralna Ewidencja Przewoźników – cz. 3</a:t>
            </a:r>
            <a:endParaRPr lang="pl-PL" sz="2800" dirty="0">
              <a:ea typeface="Calibri"/>
              <a:cs typeface="Times New Roman"/>
            </a:endParaRPr>
          </a:p>
          <a:p>
            <a:pPr marL="630555" indent="-89535">
              <a:spcAft>
                <a:spcPts val="0"/>
              </a:spcAft>
              <a:tabLst>
                <a:tab pos="630555" algn="l"/>
              </a:tabLs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Organizator, który wydał decyzję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której mowa w art. 35 ust. 4,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niezwłocznie przekazuje do ewidencji: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dane, o których mowa w ust. 1 -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przypadku gdy decyzja o cofnięciu potwierdzenia zgłoszenia przewozu stała się ostateczna</a:t>
            </a:r>
            <a:r>
              <a:rPr lang="pl-PL" dirty="0">
                <a:latin typeface="Cambria"/>
                <a:ea typeface="Calibri"/>
                <a:cs typeface="Times New Roman"/>
              </a:rPr>
              <a:t>,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informację o uchyleniu lub unieważnieniu decyzji o cofnięciu potwierdzenia zgłoszenia przewozu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w formie elektronicznej w drodze przekazu teleinformatycznego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40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7768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Przekazywanie informacji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Centralna Ewidencja Przewoźników – cz. 4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Jawność danych ewidencyjnych; udostępnienie danych w BIP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Dane zawarte w ewidencji są jawne</a:t>
            </a:r>
            <a:r>
              <a:rPr lang="pl-PL" dirty="0">
                <a:latin typeface="Cambria"/>
                <a:ea typeface="Calibri"/>
                <a:cs typeface="Times New Roman"/>
              </a:rPr>
              <a:t>, chyba że ich jawność jest wyłączona bądź ograniczona na podstawie przepisów o ochronie informacji niejawnych lub o ochronie innych tajemnic ustawowo chronionych.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2</a:t>
            </a:r>
            <a:r>
              <a:rPr lang="pl-PL" dirty="0">
                <a:latin typeface="Cambria"/>
                <a:ea typeface="Calibri"/>
                <a:cs typeface="Times New Roman"/>
              </a:rPr>
              <a:t>.  Dane zawarte w ewidencji są udostępniane na stronie podmiotowej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Biuletynu Informacji Publicznej prowadzonej przez ministra właściwego do spraw</a:t>
            </a:r>
            <a:r>
              <a:rPr lang="pl-PL" dirty="0">
                <a:latin typeface="Cambria"/>
                <a:ea typeface="Calibri"/>
                <a:cs typeface="Times New Roman"/>
              </a:rPr>
              <a:t> transportu.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7768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Przekazywanie informacji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Centralna Ewidencja Przewoźników – cz. 5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Termin usunięcia danych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Dane zawarte w ewidencji zostają usunięte: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 upływie 2 lat od dnia wydania ostatecznej decyzji o cofnięciu potwierdzenia zgłoszenia przewozu;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niezwłocznie po uzyskaniu informacji</a:t>
            </a:r>
            <a:r>
              <a:rPr lang="pl-PL" dirty="0">
                <a:latin typeface="Cambria"/>
                <a:ea typeface="Calibri"/>
                <a:cs typeface="Times New Roman"/>
              </a:rPr>
              <a:t> -  </a:t>
            </a:r>
            <a:r>
              <a:rPr lang="pl-PL" i="1" dirty="0">
                <a:latin typeface="Cambria"/>
                <a:ea typeface="Calibri"/>
                <a:cs typeface="Times New Roman"/>
              </a:rPr>
              <a:t>informację o uchyleniu lub unieważnieniu decyzji o cofnięciu potwierdzenia zgłoszenia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 (art. 40 ust. 2 pkt 2.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42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776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Kontrola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Kontrola posiadania uprawnień cz. 1 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Zaświadczenie potwierdzające uprawnienie do wykonywania publicznego transportu zbiorowego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Po zawarciu umowy o świadczenie usług w zakresie publicznego transportu zbiorowego organizator wydaje operatorowi zaświadczenie, o ile jest wymagane.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Zaświadczenie, o którym mowa w ust. 1, powinno zawierać: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oznaczenie przedsiębiorcy, jego siedziby (miejsca zamieszkania) i adresu;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numer w rejestrze przedsiębiorców w Krajowym Rejestrze Sądowym, o ile przedsiębiorca taki numer posiada, oraz numer identyfikacji podatkowej (NIP);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określenie rodzaju i zakresu wykonywanych przewozów;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4) określenie rodzaju i liczby środków transportu;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5) określenie przebiegu linii komunikacyjnej, na której będzie wykonywany przewóz.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Załącznikiem do zaświadczenia, o którym mowa w ust. 1, jest rozkład jazdy.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28 ust. 1-3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7768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Przekazywanie informacji i kontrola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Kontrola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Kontrola posiadania uprawnień cz. 2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Zaświadczenie potwierdzające uprawnienie do wykonywania publicznego transportu zbiorowego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Zaświadczenie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potwierdza posiadanie przez operatora uprawnień do wykonywania publicznego transportu zbiorowego na danej linii komunikacyjnej, liniach komunikacyjnych lub sieci komunikacyjnej</a:t>
            </a:r>
            <a:r>
              <a:rPr lang="pl-PL" dirty="0">
                <a:latin typeface="Cambria"/>
                <a:ea typeface="Calibri"/>
                <a:cs typeface="Times New Roman"/>
              </a:rPr>
              <a:t>. Zaświadczenie oraz aktualny rozkład jazdy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powinny znajdować się w środku transportu,</a:t>
            </a:r>
            <a:r>
              <a:rPr lang="pl-PL" dirty="0">
                <a:latin typeface="Cambria"/>
                <a:ea typeface="Calibri"/>
                <a:cs typeface="Times New Roman"/>
              </a:rPr>
              <a:t> w którym wykonywany jest publiczny transport zbiorowy w transporcie drogowym i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powinny być okazywane na żądanie uprawnionego organu kontroli.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778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908</Words>
  <Application>Microsoft Office PowerPoint</Application>
  <PresentationFormat>Pokaz na ekranie (4:3)</PresentationFormat>
  <Paragraphs>151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Prawo transportowe  6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  <vt:lpstr>Przekazywanie informacji i kontrola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transportowe  6</dc:title>
  <dc:creator>M a c i e k</dc:creator>
  <cp:lastModifiedBy>M a c i e k</cp:lastModifiedBy>
  <cp:revision>3</cp:revision>
  <dcterms:created xsi:type="dcterms:W3CDTF">2017-10-19T08:26:04Z</dcterms:created>
  <dcterms:modified xsi:type="dcterms:W3CDTF">2017-10-19T08:41:58Z</dcterms:modified>
</cp:coreProperties>
</file>