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74" r:id="rId4"/>
    <p:sldId id="273" r:id="rId5"/>
    <p:sldId id="272" r:id="rId6"/>
    <p:sldId id="271" r:id="rId7"/>
    <p:sldId id="270" r:id="rId8"/>
    <p:sldId id="269" r:id="rId9"/>
    <p:sldId id="268" r:id="rId10"/>
    <p:sldId id="267" r:id="rId11"/>
    <p:sldId id="266" r:id="rId12"/>
    <p:sldId id="265" r:id="rId13"/>
    <p:sldId id="264" r:id="rId14"/>
    <p:sldId id="263" r:id="rId15"/>
    <p:sldId id="262" r:id="rId16"/>
    <p:sldId id="261" r:id="rId17"/>
    <p:sldId id="260" r:id="rId18"/>
    <p:sldId id="259" r:id="rId19"/>
    <p:sldId id="258" r:id="rId20"/>
    <p:sldId id="277" r:id="rId21"/>
    <p:sldId id="276" r:id="rId22"/>
    <p:sldId id="257" r:id="rId2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 smtClean="0"/>
              <a:t>Prawo transportowe 7 </a:t>
            </a: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b="1" dirty="0">
                <a:solidFill>
                  <a:schemeClr val="tx1"/>
                </a:solidFill>
              </a:rPr>
              <a:t>FINANSOWANIE TRANSPORTU ZBIOROWEGO</a:t>
            </a:r>
          </a:p>
        </p:txBody>
      </p:sp>
    </p:spTree>
    <p:extLst>
      <p:ext uri="{BB962C8B-B14F-4D97-AF65-F5344CB8AC3E}">
        <p14:creationId xmlns:p14="http://schemas.microsoft.com/office/powerpoint/2010/main" val="40517458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Finansowanie transportu zbiorowego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Prawo do rekompensaty za straty cz. 1 </a:t>
            </a:r>
            <a:endParaRPr lang="pl-PL" sz="28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endParaRPr lang="pl-PL" sz="2800" dirty="0">
              <a:ea typeface="Calibri"/>
              <a:cs typeface="Times New Roman"/>
            </a:endParaRPr>
          </a:p>
          <a:p>
            <a:pPr lvl="0">
              <a:buFont typeface="+mj-lt"/>
              <a:buAutoNum type="arabicPeriod"/>
            </a:pPr>
            <a:r>
              <a:rPr lang="pl-PL" b="1" dirty="0">
                <a:latin typeface="Cambria"/>
                <a:ea typeface="Calibri"/>
                <a:cs typeface="Times New Roman"/>
              </a:rPr>
              <a:t>Operatorowi przysługuje rekompensata</a:t>
            </a:r>
            <a:r>
              <a:rPr lang="pl-PL" dirty="0">
                <a:latin typeface="Cambria"/>
                <a:ea typeface="Calibri"/>
                <a:cs typeface="Times New Roman"/>
              </a:rPr>
              <a:t>, </a:t>
            </a:r>
            <a:r>
              <a:rPr lang="pl-PL" b="1" dirty="0">
                <a:latin typeface="Cambria"/>
                <a:ea typeface="Calibri"/>
                <a:cs typeface="Times New Roman"/>
              </a:rPr>
              <a:t>jeżeli wykaże,</a:t>
            </a:r>
            <a:r>
              <a:rPr lang="pl-PL" dirty="0">
                <a:latin typeface="Cambria"/>
                <a:ea typeface="Calibri"/>
                <a:cs typeface="Times New Roman"/>
              </a:rPr>
              <a:t> że podstawą poniesionej straty z tytułu realizacji usług w zakresie publicznego transportu zbiorowego są </a:t>
            </a:r>
            <a:r>
              <a:rPr lang="pl-PL" b="1" dirty="0">
                <a:latin typeface="Cambria"/>
                <a:ea typeface="Calibri"/>
                <a:cs typeface="Times New Roman"/>
              </a:rPr>
              <a:t>utracone przychody i poniesione koszty</a:t>
            </a:r>
            <a:r>
              <a:rPr lang="pl-PL" dirty="0">
                <a:latin typeface="Cambria"/>
                <a:ea typeface="Calibri"/>
                <a:cs typeface="Times New Roman"/>
              </a:rPr>
              <a:t>, o których mowa w art. 50 ust. 1 pkt 2,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proporcjonalnie do poniesionej straty.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27051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art. 50 ust. 1 pkt 2)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przekazaniu operatorowi rekompensaty z tytułu:</a:t>
            </a:r>
            <a:endParaRPr lang="pl-PL" sz="2800" dirty="0">
              <a:ea typeface="Calibri"/>
              <a:cs typeface="Times New Roman"/>
            </a:endParaRPr>
          </a:p>
          <a:p>
            <a:pPr marL="62992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a) </a:t>
            </a:r>
            <a:r>
              <a:rPr lang="pl-PL" b="1" dirty="0">
                <a:latin typeface="Cambria"/>
                <a:ea typeface="Calibri"/>
                <a:cs typeface="Times New Roman"/>
              </a:rPr>
              <a:t>utraconych przychodów </a:t>
            </a:r>
            <a:r>
              <a:rPr lang="pl-PL" dirty="0">
                <a:latin typeface="Cambria"/>
                <a:ea typeface="Calibri"/>
                <a:cs typeface="Times New Roman"/>
              </a:rPr>
              <a:t>w związku ze stosowaniem </a:t>
            </a:r>
            <a:r>
              <a:rPr lang="pl-PL" b="1" dirty="0">
                <a:latin typeface="Cambria"/>
                <a:ea typeface="Calibri"/>
                <a:cs typeface="Times New Roman"/>
              </a:rPr>
              <a:t>ustawowych uprawnień do ulgowych przejazdów</a:t>
            </a:r>
            <a:r>
              <a:rPr lang="pl-PL" dirty="0">
                <a:latin typeface="Cambria"/>
                <a:ea typeface="Calibri"/>
                <a:cs typeface="Times New Roman"/>
              </a:rPr>
              <a:t> w publicznym transporcie zbiorowym, lub</a:t>
            </a:r>
            <a:endParaRPr lang="pl-PL" sz="2800" dirty="0">
              <a:ea typeface="Calibri"/>
              <a:cs typeface="Times New Roman"/>
            </a:endParaRPr>
          </a:p>
          <a:p>
            <a:pPr marL="62992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b) </a:t>
            </a:r>
            <a:r>
              <a:rPr lang="pl-PL" b="1" dirty="0">
                <a:latin typeface="Cambria"/>
                <a:ea typeface="Calibri"/>
                <a:cs typeface="Times New Roman"/>
              </a:rPr>
              <a:t>utraconych przychodów</a:t>
            </a:r>
            <a:r>
              <a:rPr lang="pl-PL" dirty="0">
                <a:latin typeface="Cambria"/>
                <a:ea typeface="Calibri"/>
                <a:cs typeface="Times New Roman"/>
              </a:rPr>
              <a:t> w związku ze stosowaniem </a:t>
            </a:r>
            <a:r>
              <a:rPr lang="pl-PL" b="1" dirty="0">
                <a:latin typeface="Cambria"/>
                <a:ea typeface="Calibri"/>
                <a:cs typeface="Times New Roman"/>
              </a:rPr>
              <a:t>uprawnień do ulgowych przejazdów</a:t>
            </a:r>
            <a:r>
              <a:rPr lang="pl-PL" dirty="0">
                <a:latin typeface="Cambria"/>
                <a:ea typeface="Calibri"/>
                <a:cs typeface="Times New Roman"/>
              </a:rPr>
              <a:t> w publicznym transporcie </a:t>
            </a:r>
            <a:r>
              <a:rPr lang="pl-PL" b="1" dirty="0">
                <a:latin typeface="Cambria"/>
                <a:ea typeface="Calibri"/>
                <a:cs typeface="Times New Roman"/>
              </a:rPr>
              <a:t>zbiorowym ustanowionych na obszarze właściwości danego organizatora</a:t>
            </a:r>
            <a:r>
              <a:rPr lang="pl-PL" dirty="0">
                <a:latin typeface="Cambria"/>
                <a:ea typeface="Calibri"/>
                <a:cs typeface="Times New Roman"/>
              </a:rPr>
              <a:t>, o ile zostały ustanowione, lub</a:t>
            </a:r>
            <a:endParaRPr lang="pl-PL" sz="2800" dirty="0">
              <a:ea typeface="Calibri"/>
              <a:cs typeface="Times New Roman"/>
            </a:endParaRPr>
          </a:p>
          <a:p>
            <a:pPr marL="62992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c) </a:t>
            </a:r>
            <a:r>
              <a:rPr lang="pl-PL" b="1" dirty="0">
                <a:latin typeface="Cambria"/>
                <a:ea typeface="Calibri"/>
                <a:cs typeface="Times New Roman"/>
              </a:rPr>
              <a:t>poniesionych kosztów</a:t>
            </a:r>
            <a:r>
              <a:rPr lang="pl-PL" dirty="0">
                <a:latin typeface="Cambria"/>
                <a:ea typeface="Calibri"/>
                <a:cs typeface="Times New Roman"/>
              </a:rPr>
              <a:t> w związku </a:t>
            </a:r>
            <a:r>
              <a:rPr lang="pl-PL" b="1" dirty="0">
                <a:latin typeface="Cambria"/>
                <a:ea typeface="Calibri"/>
                <a:cs typeface="Times New Roman"/>
              </a:rPr>
              <a:t>ze świadczeniem przez operatora usług</a:t>
            </a:r>
            <a:r>
              <a:rPr lang="pl-PL" dirty="0">
                <a:latin typeface="Cambria"/>
                <a:ea typeface="Calibri"/>
                <a:cs typeface="Times New Roman"/>
              </a:rPr>
              <a:t> w zakresie publicznego transportu zbiorowego, </a:t>
            </a:r>
            <a:r>
              <a:rPr lang="pl-PL" dirty="0" smtClean="0">
                <a:latin typeface="Cambria"/>
                <a:ea typeface="Calibri"/>
                <a:cs typeface="Times New Roman"/>
              </a:rPr>
              <a:t>lub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52 ust. 1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 smtClean="0">
                <a:latin typeface="Cambria"/>
                <a:ea typeface="Calibri"/>
                <a:cs typeface="Times New Roman"/>
              </a:rPr>
              <a:t>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096602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Finansowanie transportu zbiorowego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Prawo do rekompensaty za straty cz. 2</a:t>
            </a:r>
            <a:endParaRPr lang="pl-PL" sz="2800" dirty="0">
              <a:ea typeface="Calibri"/>
              <a:cs typeface="Times New Roman"/>
            </a:endParaRPr>
          </a:p>
          <a:p>
            <a:pPr marL="318770">
              <a:spcAft>
                <a:spcPts val="0"/>
              </a:spcAft>
            </a:pPr>
            <a:endParaRPr lang="pl-PL" sz="2800" dirty="0">
              <a:ea typeface="Calibri"/>
              <a:cs typeface="Times New Roman"/>
            </a:endParaRPr>
          </a:p>
          <a:p>
            <a:pPr marL="7302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W ramach rekompensaty, w części</a:t>
            </a:r>
            <a:r>
              <a:rPr lang="pl-PL" dirty="0">
                <a:latin typeface="Cambria"/>
                <a:ea typeface="Calibri"/>
                <a:cs typeface="Times New Roman"/>
              </a:rPr>
              <a:t>, o której mowa w art. 50 ust. 1 pkt 2 lit. c, -  </a:t>
            </a:r>
            <a:r>
              <a:rPr lang="pl-PL" b="1" dirty="0">
                <a:latin typeface="Cambria"/>
                <a:ea typeface="Calibri"/>
                <a:cs typeface="Times New Roman"/>
              </a:rPr>
              <a:t>poniesionych kosztów w związku ze świadczeniem przez operatora usług w zakresie publicznego transportu zbiorowego</a:t>
            </a:r>
            <a:r>
              <a:rPr lang="pl-PL" dirty="0">
                <a:latin typeface="Cambria"/>
                <a:ea typeface="Calibri"/>
                <a:cs typeface="Times New Roman"/>
              </a:rPr>
              <a:t> - operatorowi przysługuje </a:t>
            </a:r>
            <a:r>
              <a:rPr lang="pl-PL" b="1" dirty="0">
                <a:latin typeface="Cambria"/>
                <a:ea typeface="Calibri"/>
                <a:cs typeface="Times New Roman"/>
              </a:rPr>
              <a:t>rozsądny zysk</a:t>
            </a:r>
            <a:r>
              <a:rPr lang="pl-PL" dirty="0">
                <a:latin typeface="Cambria"/>
                <a:ea typeface="Calibri"/>
                <a:cs typeface="Times New Roman"/>
              </a:rPr>
              <a:t>, o którym mowa w załączniku do rozporządzenia (WE) nr 1370/2007.</a:t>
            </a:r>
            <a:endParaRPr lang="pl-PL" sz="2800" dirty="0">
              <a:ea typeface="Calibri"/>
              <a:cs typeface="Times New Roman"/>
            </a:endParaRPr>
          </a:p>
          <a:p>
            <a:pPr marL="7302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3.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Przepis ust. 2 nie dotyczy operatora:</a:t>
            </a:r>
            <a:endParaRPr lang="pl-PL" sz="2800" dirty="0">
              <a:ea typeface="Calibri"/>
              <a:cs typeface="Times New Roman"/>
            </a:endParaRPr>
          </a:p>
          <a:p>
            <a:pPr marL="36068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1) wybranego w trybie, o którym mowa w art. 19 ust. 1:</a:t>
            </a:r>
            <a:endParaRPr lang="pl-PL" sz="2800" dirty="0">
              <a:ea typeface="Calibri"/>
              <a:cs typeface="Times New Roman"/>
            </a:endParaRPr>
          </a:p>
          <a:p>
            <a:pPr marL="540385" indent="0">
              <a:spcAft>
                <a:spcPts val="0"/>
              </a:spcAft>
              <a:buNone/>
              <a:tabLst>
                <a:tab pos="900430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a) pkt 2, - </a:t>
            </a:r>
            <a:r>
              <a:rPr lang="pl-PL" u="sng" dirty="0">
                <a:latin typeface="Cambria"/>
                <a:ea typeface="Calibri"/>
                <a:cs typeface="Times New Roman"/>
              </a:rPr>
              <a:t>ustawy o umowie koncesji na roboty budowlane lub usługi</a:t>
            </a:r>
            <a:endParaRPr lang="pl-PL" sz="2800" dirty="0">
              <a:ea typeface="Calibri"/>
              <a:cs typeface="Times New Roman"/>
            </a:endParaRPr>
          </a:p>
          <a:p>
            <a:pPr marL="540385" indent="0">
              <a:spcAft>
                <a:spcPts val="0"/>
              </a:spcAft>
              <a:buNone/>
              <a:tabLst>
                <a:tab pos="900430" algn="l"/>
              </a:tabLst>
            </a:pPr>
            <a:r>
              <a:rPr lang="pl-PL" dirty="0">
                <a:latin typeface="Cambria"/>
                <a:ea typeface="Calibri"/>
                <a:cs typeface="Times New Roman"/>
              </a:rPr>
              <a:t>b) pkt 3, jeżeli umowa o świadczenie usług publicznych przyjmie formę koncesji na usługi; - </a:t>
            </a:r>
            <a:r>
              <a:rPr lang="pl-PL" u="sng" dirty="0">
                <a:latin typeface="Cambria"/>
                <a:ea typeface="Calibri"/>
                <a:cs typeface="Times New Roman"/>
              </a:rPr>
              <a:t>bezpośredniego zawarcia umowy o świadczenie usług</a:t>
            </a:r>
            <a:r>
              <a:rPr lang="pl-PL" dirty="0">
                <a:latin typeface="Cambria"/>
                <a:ea typeface="Calibri"/>
                <a:cs typeface="Times New Roman"/>
              </a:rPr>
              <a:t> </a:t>
            </a:r>
            <a:endParaRPr lang="pl-PL" sz="2800" dirty="0">
              <a:ea typeface="Calibri"/>
              <a:cs typeface="Times New Roman"/>
            </a:endParaRPr>
          </a:p>
          <a:p>
            <a:pPr marL="36068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2) będącego </a:t>
            </a:r>
            <a:r>
              <a:rPr lang="pl-PL" u="sng" dirty="0">
                <a:latin typeface="Cambria"/>
                <a:ea typeface="Calibri"/>
                <a:cs typeface="Times New Roman"/>
              </a:rPr>
              <a:t>samorządowym zakładem budżetowym.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52 ust. 2-3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096602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Finansowanie transportu zbiorowego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Wniosek o rekompensatę</a:t>
            </a:r>
            <a:endParaRPr lang="pl-PL" sz="2800" dirty="0">
              <a:ea typeface="Calibri"/>
              <a:cs typeface="Times New Roman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Właściwy organizator przekazuje operatorowi rekompensatę</a:t>
            </a:r>
            <a:r>
              <a:rPr lang="pl-PL" dirty="0">
                <a:latin typeface="Cambria"/>
                <a:ea typeface="Calibri"/>
                <a:cs typeface="Times New Roman"/>
              </a:rPr>
              <a:t>, o której mowa w art. 50 ust. 1 pkt 2, jeżeli </a:t>
            </a:r>
            <a:r>
              <a:rPr lang="pl-PL" u="sng" dirty="0">
                <a:latin typeface="Cambria"/>
                <a:ea typeface="Calibri"/>
                <a:cs typeface="Times New Roman"/>
              </a:rPr>
              <a:t>operator poniósł stratę</a:t>
            </a:r>
            <a:r>
              <a:rPr lang="pl-PL" dirty="0">
                <a:latin typeface="Cambria"/>
                <a:ea typeface="Calibri"/>
                <a:cs typeface="Times New Roman"/>
              </a:rPr>
              <a:t> i złożył </a:t>
            </a:r>
            <a:r>
              <a:rPr lang="pl-PL" u="sng" dirty="0">
                <a:latin typeface="Cambria"/>
                <a:ea typeface="Calibri"/>
                <a:cs typeface="Times New Roman"/>
              </a:rPr>
              <a:t>wniosek o rekompensatę w trybie określonym w umowie </a:t>
            </a:r>
            <a:r>
              <a:rPr lang="pl-PL" dirty="0">
                <a:latin typeface="Cambria"/>
                <a:ea typeface="Calibri"/>
                <a:cs typeface="Times New Roman"/>
              </a:rPr>
              <a:t>o świadczenie usług w zakresie publicznego transportu zbiorowego.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i="1" dirty="0">
                <a:latin typeface="Cambria"/>
                <a:ea typeface="Calibri"/>
                <a:cs typeface="Times New Roman"/>
              </a:rPr>
              <a:t>Art. 50 ust. 1 pkt. 2 </a:t>
            </a:r>
            <a:r>
              <a:rPr lang="pl-PL" i="1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i="1" dirty="0">
                <a:latin typeface="Cambria"/>
                <a:ea typeface="Calibri"/>
                <a:cs typeface="Times New Roman"/>
              </a:rPr>
              <a:t> -  </a:t>
            </a:r>
            <a:r>
              <a:rPr lang="pl-PL" b="1" i="1" dirty="0">
                <a:latin typeface="Cambria"/>
                <a:ea typeface="Calibri"/>
                <a:cs typeface="Times New Roman"/>
              </a:rPr>
              <a:t>przekazaniu operatorowi rekompensaty z tytułu:</a:t>
            </a:r>
            <a:endParaRPr lang="pl-PL" sz="2800" dirty="0">
              <a:ea typeface="Calibri"/>
              <a:cs typeface="Times New Roman"/>
            </a:endParaRPr>
          </a:p>
          <a:p>
            <a:pPr marL="360045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i="1" dirty="0">
                <a:latin typeface="Cambria"/>
                <a:ea typeface="Calibri"/>
                <a:cs typeface="Times New Roman"/>
              </a:rPr>
              <a:t>a) </a:t>
            </a:r>
            <a:r>
              <a:rPr lang="pl-PL" b="1" i="1" dirty="0">
                <a:latin typeface="Cambria"/>
                <a:ea typeface="Calibri"/>
                <a:cs typeface="Times New Roman"/>
              </a:rPr>
              <a:t>utraconych przychodów </a:t>
            </a:r>
            <a:r>
              <a:rPr lang="pl-PL" i="1" dirty="0">
                <a:latin typeface="Cambria"/>
                <a:ea typeface="Calibri"/>
                <a:cs typeface="Times New Roman"/>
              </a:rPr>
              <a:t>w związku ze stosowaniem </a:t>
            </a:r>
            <a:r>
              <a:rPr lang="pl-PL" b="1" i="1" dirty="0">
                <a:latin typeface="Cambria"/>
                <a:ea typeface="Calibri"/>
                <a:cs typeface="Times New Roman"/>
              </a:rPr>
              <a:t>ustawowych uprawnień do ulgowych przejazdów</a:t>
            </a:r>
            <a:r>
              <a:rPr lang="pl-PL" i="1" dirty="0">
                <a:latin typeface="Cambria"/>
                <a:ea typeface="Calibri"/>
                <a:cs typeface="Times New Roman"/>
              </a:rPr>
              <a:t> w publicznym transporcie zbiorowym, lub</a:t>
            </a:r>
            <a:endParaRPr lang="pl-PL" sz="2800" dirty="0">
              <a:ea typeface="Calibri"/>
              <a:cs typeface="Times New Roman"/>
            </a:endParaRPr>
          </a:p>
          <a:p>
            <a:pPr marL="360045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i="1" dirty="0">
                <a:latin typeface="Cambria"/>
                <a:ea typeface="Calibri"/>
                <a:cs typeface="Times New Roman"/>
              </a:rPr>
              <a:t>b) </a:t>
            </a:r>
            <a:r>
              <a:rPr lang="pl-PL" b="1" i="1" dirty="0">
                <a:latin typeface="Cambria"/>
                <a:ea typeface="Calibri"/>
                <a:cs typeface="Times New Roman"/>
              </a:rPr>
              <a:t>utraconych przychodów</a:t>
            </a:r>
            <a:r>
              <a:rPr lang="pl-PL" i="1" dirty="0">
                <a:latin typeface="Cambria"/>
                <a:ea typeface="Calibri"/>
                <a:cs typeface="Times New Roman"/>
              </a:rPr>
              <a:t> w związku ze stosowaniem </a:t>
            </a:r>
            <a:r>
              <a:rPr lang="pl-PL" b="1" i="1" dirty="0">
                <a:latin typeface="Cambria"/>
                <a:ea typeface="Calibri"/>
                <a:cs typeface="Times New Roman"/>
              </a:rPr>
              <a:t>uprawnień do ulgowych przejazdów</a:t>
            </a:r>
            <a:r>
              <a:rPr lang="pl-PL" i="1" dirty="0">
                <a:latin typeface="Cambria"/>
                <a:ea typeface="Calibri"/>
                <a:cs typeface="Times New Roman"/>
              </a:rPr>
              <a:t> w publicznym transporcie </a:t>
            </a:r>
            <a:r>
              <a:rPr lang="pl-PL" b="1" i="1" dirty="0">
                <a:latin typeface="Cambria"/>
                <a:ea typeface="Calibri"/>
                <a:cs typeface="Times New Roman"/>
              </a:rPr>
              <a:t>zbiorowym ustanowionych na obszarze właściwości danego organizatora</a:t>
            </a:r>
            <a:r>
              <a:rPr lang="pl-PL" i="1" dirty="0">
                <a:latin typeface="Cambria"/>
                <a:ea typeface="Calibri"/>
                <a:cs typeface="Times New Roman"/>
              </a:rPr>
              <a:t>, o ile zostały ustanowione, lub</a:t>
            </a:r>
            <a:endParaRPr lang="pl-PL" sz="2800" dirty="0">
              <a:ea typeface="Calibri"/>
              <a:cs typeface="Times New Roman"/>
            </a:endParaRPr>
          </a:p>
          <a:p>
            <a:pPr marL="360045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i="1" dirty="0">
                <a:latin typeface="Cambria"/>
                <a:ea typeface="Calibri"/>
                <a:cs typeface="Times New Roman"/>
              </a:rPr>
              <a:t>c) </a:t>
            </a:r>
            <a:r>
              <a:rPr lang="pl-PL" b="1" i="1" dirty="0">
                <a:latin typeface="Cambria"/>
                <a:ea typeface="Calibri"/>
                <a:cs typeface="Times New Roman"/>
              </a:rPr>
              <a:t>poniesionych kosztów</a:t>
            </a:r>
            <a:r>
              <a:rPr lang="pl-PL" i="1" dirty="0">
                <a:latin typeface="Cambria"/>
                <a:ea typeface="Calibri"/>
                <a:cs typeface="Times New Roman"/>
              </a:rPr>
              <a:t> w związku </a:t>
            </a:r>
            <a:r>
              <a:rPr lang="pl-PL" b="1" i="1" dirty="0">
                <a:latin typeface="Cambria"/>
                <a:ea typeface="Calibri"/>
                <a:cs typeface="Times New Roman"/>
              </a:rPr>
              <a:t>ze świadczeniem przez operatora usług</a:t>
            </a:r>
            <a:r>
              <a:rPr lang="pl-PL" i="1" dirty="0">
                <a:latin typeface="Cambria"/>
                <a:ea typeface="Calibri"/>
                <a:cs typeface="Times New Roman"/>
              </a:rPr>
              <a:t> w zakresie publicznego transportu zbiorowego, lub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We wniosku</a:t>
            </a:r>
            <a:r>
              <a:rPr lang="pl-PL" dirty="0">
                <a:latin typeface="Cambria"/>
                <a:ea typeface="Calibri"/>
                <a:cs typeface="Times New Roman"/>
              </a:rPr>
              <a:t>, o którym mowa w ust. 1, </a:t>
            </a:r>
            <a:r>
              <a:rPr lang="pl-PL" b="1" dirty="0">
                <a:latin typeface="Cambria"/>
                <a:ea typeface="Calibri"/>
                <a:cs typeface="Times New Roman"/>
              </a:rPr>
              <a:t>określa się wysokość utraconych przychodów i poniesionych kosztów</a:t>
            </a:r>
            <a:r>
              <a:rPr lang="pl-PL" dirty="0">
                <a:latin typeface="Cambria"/>
                <a:ea typeface="Calibri"/>
                <a:cs typeface="Times New Roman"/>
              </a:rPr>
              <a:t>, o których mowa w art. 50 ust. 1 pkt 2, obliczoną zgodnie z załącznikiem do rozporządzenia (WE) nr 1370/2007.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3</a:t>
            </a:r>
            <a:r>
              <a:rPr lang="pl-PL" b="1" dirty="0">
                <a:latin typeface="Cambria"/>
                <a:ea typeface="Calibri"/>
                <a:cs typeface="Times New Roman"/>
              </a:rPr>
              <a:t>.  Do wniosku</a:t>
            </a:r>
            <a:r>
              <a:rPr lang="pl-PL" dirty="0">
                <a:latin typeface="Cambria"/>
                <a:ea typeface="Calibri"/>
                <a:cs typeface="Times New Roman"/>
              </a:rPr>
              <a:t>, o którym mowa w ust. 1, </a:t>
            </a:r>
            <a:r>
              <a:rPr lang="pl-PL" b="1" dirty="0">
                <a:latin typeface="Cambria"/>
                <a:ea typeface="Calibri"/>
                <a:cs typeface="Times New Roman"/>
              </a:rPr>
              <a:t>dołącza się dokumenty potwierdzające wysokość utraconych przychodów i poniesionych kosztów</a:t>
            </a:r>
            <a:r>
              <a:rPr lang="pl-PL" dirty="0">
                <a:latin typeface="Cambria"/>
                <a:ea typeface="Calibri"/>
                <a:cs typeface="Times New Roman"/>
              </a:rPr>
              <a:t>, o których mowa w art. 50 ust. 1 pkt 2.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53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096602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Finansowanie transportu zbiorowego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Weryfikacja wniosku o rekompensatę</a:t>
            </a:r>
            <a:endParaRPr lang="pl-PL" sz="28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Właściwy organizator weryfikuje wniosek i dokumenty przedstawione przez operatora</a:t>
            </a:r>
            <a:r>
              <a:rPr lang="pl-PL" dirty="0">
                <a:latin typeface="Cambria"/>
                <a:ea typeface="Calibri"/>
                <a:cs typeface="Times New Roman"/>
              </a:rPr>
              <a:t>, stanowiące podstawę obliczenia rekompensaty.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W przypadku pozytywnego wyniku weryfikacji</a:t>
            </a:r>
            <a:r>
              <a:rPr lang="pl-PL" dirty="0">
                <a:latin typeface="Cambria"/>
                <a:ea typeface="Calibri"/>
                <a:cs typeface="Times New Roman"/>
              </a:rPr>
              <a:t>, o której mowa w ust. 1, organizator:</a:t>
            </a:r>
            <a:endParaRPr lang="pl-PL" sz="2800" dirty="0">
              <a:ea typeface="Calibri"/>
              <a:cs typeface="Times New Roman"/>
            </a:endParaRPr>
          </a:p>
          <a:p>
            <a:pPr marL="28765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1) </a:t>
            </a:r>
            <a:r>
              <a:rPr lang="pl-PL" b="1" dirty="0">
                <a:latin typeface="Cambria"/>
                <a:ea typeface="Calibri"/>
                <a:cs typeface="Times New Roman"/>
              </a:rPr>
              <a:t>występuje do właściwego marszałka województwa z wnioskiem o przekazanie rekompensaty </a:t>
            </a:r>
            <a:r>
              <a:rPr lang="pl-PL" dirty="0">
                <a:latin typeface="Cambria"/>
                <a:ea typeface="Calibri"/>
                <a:cs typeface="Times New Roman"/>
              </a:rPr>
              <a:t>w części stanowiącej zwrot utraconych przychodów z tytułu stosowania ustawowych uprawnień do ulgowych przejazdów w publicznym transporcie </a:t>
            </a:r>
            <a:r>
              <a:rPr lang="pl-PL" b="1" dirty="0">
                <a:latin typeface="Cambria"/>
                <a:ea typeface="Calibri"/>
                <a:cs typeface="Times New Roman"/>
              </a:rPr>
              <a:t>zbiorowym do wysokości poniesionej z tego tytułu straty;</a:t>
            </a:r>
            <a:endParaRPr lang="pl-PL" sz="2800" dirty="0">
              <a:ea typeface="Calibri"/>
              <a:cs typeface="Times New Roman"/>
            </a:endParaRPr>
          </a:p>
          <a:p>
            <a:pPr marL="28765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2) </a:t>
            </a:r>
            <a:r>
              <a:rPr lang="pl-PL" b="1" dirty="0">
                <a:latin typeface="Cambria"/>
                <a:ea typeface="Calibri"/>
                <a:cs typeface="Times New Roman"/>
              </a:rPr>
              <a:t>wypłaca przyznaną operatorowi rekompensatę w zakresie poniesionej straty z tytułu</a:t>
            </a:r>
            <a:r>
              <a:rPr lang="pl-PL" dirty="0">
                <a:latin typeface="Cambria"/>
                <a:ea typeface="Calibri"/>
                <a:cs typeface="Times New Roman"/>
              </a:rPr>
              <a:t>:</a:t>
            </a:r>
            <a:endParaRPr lang="pl-PL" sz="2800" dirty="0">
              <a:ea typeface="Calibri"/>
              <a:cs typeface="Times New Roman"/>
            </a:endParaRPr>
          </a:p>
          <a:p>
            <a:pPr marL="54038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a) </a:t>
            </a:r>
            <a:r>
              <a:rPr lang="pl-PL" b="1" dirty="0">
                <a:latin typeface="Cambria"/>
                <a:ea typeface="Calibri"/>
                <a:cs typeface="Times New Roman"/>
              </a:rPr>
              <a:t>realizacji usług</a:t>
            </a:r>
            <a:r>
              <a:rPr lang="pl-PL" dirty="0">
                <a:latin typeface="Cambria"/>
                <a:ea typeface="Calibri"/>
                <a:cs typeface="Times New Roman"/>
              </a:rPr>
              <a:t> w zakresie publicznego transportu zbiorowego,</a:t>
            </a:r>
            <a:endParaRPr lang="pl-PL" sz="2800" dirty="0">
              <a:ea typeface="Calibri"/>
              <a:cs typeface="Times New Roman"/>
            </a:endParaRPr>
          </a:p>
          <a:p>
            <a:pPr marL="54038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b) </a:t>
            </a:r>
            <a:r>
              <a:rPr lang="pl-PL" b="1" dirty="0">
                <a:latin typeface="Cambria"/>
                <a:ea typeface="Calibri"/>
                <a:cs typeface="Times New Roman"/>
              </a:rPr>
              <a:t>utraconych przychodów w związku ze stosowaniem uprawnień do ulgowych przejazdów</a:t>
            </a:r>
            <a:r>
              <a:rPr lang="pl-PL" dirty="0">
                <a:latin typeface="Cambria"/>
                <a:ea typeface="Calibri"/>
                <a:cs typeface="Times New Roman"/>
              </a:rPr>
              <a:t> w publicznym transporcie zbiorowym ustanowionych na obszarze właściwości danego organizatora.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3.  Przepisu </a:t>
            </a:r>
            <a:r>
              <a:rPr lang="pl-PL" b="1" dirty="0">
                <a:latin typeface="Cambria"/>
                <a:ea typeface="Calibri"/>
                <a:cs typeface="Times New Roman"/>
              </a:rPr>
              <a:t>ust. 2 pkt 1 nie stosuje się, w przypadku gdy organizatorem jest marszałek województwa lub minister właściwy do spraw transportu</a:t>
            </a:r>
            <a:r>
              <a:rPr lang="pl-PL" dirty="0">
                <a:latin typeface="Cambria"/>
                <a:ea typeface="Calibri"/>
                <a:cs typeface="Times New Roman"/>
              </a:rPr>
              <a:t>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54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096602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Finansowanie transportu zbiorowego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Rekompensata w formie dotacji</a:t>
            </a:r>
            <a:endParaRPr lang="pl-PL" sz="2800" dirty="0">
              <a:ea typeface="Calibri"/>
              <a:cs typeface="Times New Roman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Operator</a:t>
            </a:r>
            <a:r>
              <a:rPr lang="pl-PL" dirty="0">
                <a:latin typeface="Cambria"/>
                <a:ea typeface="Calibri"/>
                <a:cs typeface="Times New Roman"/>
              </a:rPr>
              <a:t> realizujący usługi w zakresie publicznego transportu zbiorowego w </a:t>
            </a:r>
            <a:r>
              <a:rPr lang="pl-PL" b="1" dirty="0">
                <a:latin typeface="Cambria"/>
                <a:ea typeface="Calibri"/>
                <a:cs typeface="Times New Roman"/>
              </a:rPr>
              <a:t>transporcie kolejowym w międzywojewódzkich przewozach pasażerskich</a:t>
            </a:r>
            <a:r>
              <a:rPr lang="pl-PL" dirty="0">
                <a:latin typeface="Cambria"/>
                <a:ea typeface="Calibri"/>
                <a:cs typeface="Times New Roman"/>
              </a:rPr>
              <a:t> otrzymuje rekompensatę w części, o której mowa w art. 50 ust. 1 pkt 2 lit. c,</a:t>
            </a:r>
            <a:r>
              <a:rPr lang="pl-PL" b="1" dirty="0">
                <a:latin typeface="Cambria"/>
                <a:ea typeface="Calibri"/>
                <a:cs typeface="Times New Roman"/>
              </a:rPr>
              <a:t> w postaci dotacji z budżetu państwa.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i="1" dirty="0">
                <a:latin typeface="Cambria"/>
                <a:ea typeface="Calibri"/>
                <a:cs typeface="Times New Roman"/>
              </a:rPr>
              <a:t>Art. 50 ust. 1 pkt. 2 lit. c </a:t>
            </a:r>
            <a:r>
              <a:rPr lang="pl-PL" i="1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i="1" dirty="0">
                <a:latin typeface="Cambria"/>
                <a:ea typeface="Calibri"/>
                <a:cs typeface="Times New Roman"/>
              </a:rPr>
              <a:t> -  </a:t>
            </a:r>
            <a:r>
              <a:rPr lang="pl-PL" b="1" i="1" dirty="0">
                <a:latin typeface="Cambria"/>
                <a:ea typeface="Calibri"/>
                <a:cs typeface="Times New Roman"/>
              </a:rPr>
              <a:t>przekazaniu operatorowi rekompensaty z tytułu:</a:t>
            </a:r>
            <a:endParaRPr lang="pl-PL" sz="2800" dirty="0">
              <a:ea typeface="Calibri"/>
              <a:cs typeface="Times New Roman"/>
            </a:endParaRPr>
          </a:p>
          <a:p>
            <a:pPr marL="360045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i="1" dirty="0">
                <a:latin typeface="Cambria"/>
                <a:ea typeface="Calibri"/>
                <a:cs typeface="Times New Roman"/>
              </a:rPr>
              <a:t>c) </a:t>
            </a:r>
            <a:r>
              <a:rPr lang="pl-PL" b="1" i="1" dirty="0">
                <a:latin typeface="Cambria"/>
                <a:ea typeface="Calibri"/>
                <a:cs typeface="Times New Roman"/>
              </a:rPr>
              <a:t>poniesionych kosztów</a:t>
            </a:r>
            <a:r>
              <a:rPr lang="pl-PL" i="1" dirty="0">
                <a:latin typeface="Cambria"/>
                <a:ea typeface="Calibri"/>
                <a:cs typeface="Times New Roman"/>
              </a:rPr>
              <a:t> w związku </a:t>
            </a:r>
            <a:r>
              <a:rPr lang="pl-PL" b="1" i="1" dirty="0">
                <a:latin typeface="Cambria"/>
                <a:ea typeface="Calibri"/>
                <a:cs typeface="Times New Roman"/>
              </a:rPr>
              <a:t>ze świadczeniem przez operatora usług</a:t>
            </a:r>
            <a:r>
              <a:rPr lang="pl-PL" i="1" dirty="0">
                <a:latin typeface="Cambria"/>
                <a:ea typeface="Calibri"/>
                <a:cs typeface="Times New Roman"/>
              </a:rPr>
              <a:t> w zakresie publicznego transportu zbiorowego, lub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Operator realizujący</a:t>
            </a:r>
            <a:r>
              <a:rPr lang="pl-PL" dirty="0">
                <a:latin typeface="Cambria"/>
                <a:ea typeface="Calibri"/>
                <a:cs typeface="Times New Roman"/>
              </a:rPr>
              <a:t> usługi w zakresie publicznego transportu zbiorowego w </a:t>
            </a:r>
            <a:r>
              <a:rPr lang="pl-PL" b="1" dirty="0">
                <a:latin typeface="Cambria"/>
                <a:ea typeface="Calibri"/>
                <a:cs typeface="Times New Roman"/>
              </a:rPr>
              <a:t>transporcie kolejowym w międzynarodowych przewozach pasażerskich</a:t>
            </a:r>
            <a:r>
              <a:rPr lang="pl-PL" dirty="0">
                <a:latin typeface="Cambria"/>
                <a:ea typeface="Calibri"/>
                <a:cs typeface="Times New Roman"/>
              </a:rPr>
              <a:t> może otrzymać rekompensatę w części, o której mowa w art. 50 ust. 1 pkt 2 lit. c, </a:t>
            </a:r>
            <a:r>
              <a:rPr lang="pl-PL" b="1" dirty="0">
                <a:latin typeface="Cambria"/>
                <a:ea typeface="Calibri"/>
                <a:cs typeface="Times New Roman"/>
              </a:rPr>
              <a:t>w postaci dotacji z budżetu państwa.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i="1" dirty="0">
                <a:latin typeface="Cambria"/>
                <a:ea typeface="Calibri"/>
                <a:cs typeface="Times New Roman"/>
              </a:rPr>
              <a:t>Art. 50 ust. 1 pkt. 2 lit. c </a:t>
            </a:r>
            <a:r>
              <a:rPr lang="pl-PL" i="1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i="1" dirty="0">
                <a:latin typeface="Cambria"/>
                <a:ea typeface="Calibri"/>
                <a:cs typeface="Times New Roman"/>
              </a:rPr>
              <a:t> -  </a:t>
            </a:r>
            <a:r>
              <a:rPr lang="pl-PL" b="1" i="1" dirty="0">
                <a:latin typeface="Cambria"/>
                <a:ea typeface="Calibri"/>
                <a:cs typeface="Times New Roman"/>
              </a:rPr>
              <a:t>przekazaniu operatorowi rekompensaty z tytułu:</a:t>
            </a:r>
            <a:endParaRPr lang="pl-PL" sz="2800" dirty="0">
              <a:ea typeface="Calibri"/>
              <a:cs typeface="Times New Roman"/>
            </a:endParaRPr>
          </a:p>
          <a:p>
            <a:pPr marL="360045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i="1" dirty="0">
                <a:latin typeface="Cambria"/>
                <a:ea typeface="Calibri"/>
                <a:cs typeface="Times New Roman"/>
              </a:rPr>
              <a:t>c) </a:t>
            </a:r>
            <a:r>
              <a:rPr lang="pl-PL" b="1" i="1" dirty="0">
                <a:latin typeface="Cambria"/>
                <a:ea typeface="Calibri"/>
                <a:cs typeface="Times New Roman"/>
              </a:rPr>
              <a:t>poniesionych kosztów</a:t>
            </a:r>
            <a:r>
              <a:rPr lang="pl-PL" i="1" dirty="0">
                <a:latin typeface="Cambria"/>
                <a:ea typeface="Calibri"/>
                <a:cs typeface="Times New Roman"/>
              </a:rPr>
              <a:t> w związku </a:t>
            </a:r>
            <a:r>
              <a:rPr lang="pl-PL" b="1" i="1" dirty="0">
                <a:latin typeface="Cambria"/>
                <a:ea typeface="Calibri"/>
                <a:cs typeface="Times New Roman"/>
              </a:rPr>
              <a:t>ze świadczeniem przez operatora usług</a:t>
            </a:r>
            <a:r>
              <a:rPr lang="pl-PL" i="1" dirty="0">
                <a:latin typeface="Cambria"/>
                <a:ea typeface="Calibri"/>
                <a:cs typeface="Times New Roman"/>
              </a:rPr>
              <a:t> w zakresie publicznego transportu zbiorowego, lub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55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096602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Finansowanie transportu zbiorowego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Rekompensata z tytułu utraconych przychodów w formie dotacji</a:t>
            </a:r>
            <a:endParaRPr lang="pl-PL" sz="28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Na wyrównanie straty z tytułu utraconych</a:t>
            </a:r>
            <a:r>
              <a:rPr lang="pl-PL" dirty="0">
                <a:latin typeface="Cambria"/>
                <a:ea typeface="Calibri"/>
                <a:cs typeface="Times New Roman"/>
              </a:rPr>
              <a:t> przychodów w związku </a:t>
            </a:r>
            <a:r>
              <a:rPr lang="pl-PL" b="1" dirty="0">
                <a:latin typeface="Cambria"/>
                <a:ea typeface="Calibri"/>
                <a:cs typeface="Times New Roman"/>
              </a:rPr>
              <a:t>ze stosowaniem ustawowych uprawnień do ulgowych</a:t>
            </a:r>
            <a:r>
              <a:rPr lang="pl-PL" dirty="0">
                <a:latin typeface="Cambria"/>
                <a:ea typeface="Calibri"/>
                <a:cs typeface="Times New Roman"/>
              </a:rPr>
              <a:t> przejazdów w publicznym transporcie zbiorowym, </a:t>
            </a:r>
            <a:r>
              <a:rPr lang="pl-PL" b="1" dirty="0">
                <a:latin typeface="Cambria"/>
                <a:ea typeface="Calibri"/>
                <a:cs typeface="Times New Roman"/>
              </a:rPr>
              <a:t>operatorowi przysługuje rekompensata w części</a:t>
            </a:r>
            <a:r>
              <a:rPr lang="pl-PL" dirty="0">
                <a:latin typeface="Cambria"/>
                <a:ea typeface="Calibri"/>
                <a:cs typeface="Times New Roman"/>
              </a:rPr>
              <a:t>, o której mowa w art. 50 ust. 1 pkt 2 lit. a, w postaci dotacji.</a:t>
            </a:r>
            <a:endParaRPr lang="pl-PL" sz="2800" dirty="0">
              <a:ea typeface="Calibri"/>
              <a:cs typeface="Times New Roman"/>
            </a:endParaRPr>
          </a:p>
          <a:p>
            <a:pPr marL="360045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i="1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360045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i="1" dirty="0">
                <a:latin typeface="Cambria"/>
                <a:ea typeface="Calibri"/>
                <a:cs typeface="Times New Roman"/>
              </a:rPr>
              <a:t>Art. 50 ust. 1 pkt. 2 lit. a </a:t>
            </a:r>
            <a:r>
              <a:rPr lang="pl-PL" i="1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i="1" dirty="0">
                <a:latin typeface="Cambria"/>
                <a:ea typeface="Calibri"/>
                <a:cs typeface="Times New Roman"/>
              </a:rPr>
              <a:t> -  przekazaniu operatorowi rekompensaty z tytułu:</a:t>
            </a:r>
            <a:endParaRPr lang="pl-PL" sz="2800" dirty="0">
              <a:ea typeface="Calibri"/>
              <a:cs typeface="Times New Roman"/>
            </a:endParaRPr>
          </a:p>
          <a:p>
            <a:pPr marL="360045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i="1" dirty="0">
                <a:latin typeface="Cambria"/>
                <a:ea typeface="Calibri"/>
                <a:cs typeface="Times New Roman"/>
              </a:rPr>
              <a:t>a) </a:t>
            </a:r>
            <a:r>
              <a:rPr lang="pl-PL" b="1" i="1" dirty="0">
                <a:latin typeface="Cambria"/>
                <a:ea typeface="Calibri"/>
                <a:cs typeface="Times New Roman"/>
              </a:rPr>
              <a:t>utraconych przychodów </a:t>
            </a:r>
            <a:r>
              <a:rPr lang="pl-PL" i="1" dirty="0">
                <a:latin typeface="Cambria"/>
                <a:ea typeface="Calibri"/>
                <a:cs typeface="Times New Roman"/>
              </a:rPr>
              <a:t>w związku ze stosowaniem </a:t>
            </a:r>
            <a:r>
              <a:rPr lang="pl-PL" b="1" i="1" dirty="0">
                <a:latin typeface="Cambria"/>
                <a:ea typeface="Calibri"/>
                <a:cs typeface="Times New Roman"/>
              </a:rPr>
              <a:t>ustawowych uprawnień do ulgowych przejazdów</a:t>
            </a:r>
            <a:r>
              <a:rPr lang="pl-PL" i="1" dirty="0">
                <a:latin typeface="Cambria"/>
                <a:ea typeface="Calibri"/>
                <a:cs typeface="Times New Roman"/>
              </a:rPr>
              <a:t> w publicznym transporcie zbiorowym, lub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Wydatki na sfinansowanie straty</a:t>
            </a:r>
            <a:r>
              <a:rPr lang="pl-PL" dirty="0">
                <a:latin typeface="Cambria"/>
                <a:ea typeface="Calibri"/>
                <a:cs typeface="Times New Roman"/>
              </a:rPr>
              <a:t>, o której mowa w ust. 1, są pokrywane </a:t>
            </a:r>
            <a:r>
              <a:rPr lang="pl-PL" b="1" dirty="0">
                <a:latin typeface="Cambria"/>
                <a:ea typeface="Calibri"/>
                <a:cs typeface="Times New Roman"/>
              </a:rPr>
              <a:t>z budżetu państwa, z wyłączeniem wydatków</a:t>
            </a:r>
            <a:r>
              <a:rPr lang="pl-PL" dirty="0">
                <a:latin typeface="Cambria"/>
                <a:ea typeface="Calibri"/>
                <a:cs typeface="Times New Roman"/>
              </a:rPr>
              <a:t> na sfinansowanie straty </a:t>
            </a:r>
            <a:r>
              <a:rPr lang="pl-PL" b="1" dirty="0">
                <a:latin typeface="Cambria"/>
                <a:ea typeface="Calibri"/>
                <a:cs typeface="Times New Roman"/>
              </a:rPr>
              <a:t>wynikającej z uprawnień do ulgowych przejazdów w komunikacji miejskiej.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i="1" dirty="0">
                <a:latin typeface="Cambria"/>
                <a:ea typeface="Calibri"/>
                <a:cs typeface="Times New Roman"/>
              </a:rPr>
              <a:t>Art. 4 ust. 1 pkt. 4 </a:t>
            </a:r>
            <a:r>
              <a:rPr lang="pl-PL" i="1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i="1" dirty="0">
                <a:latin typeface="Cambria"/>
                <a:ea typeface="Calibri"/>
                <a:cs typeface="Times New Roman"/>
              </a:rPr>
              <a:t> - </a:t>
            </a:r>
            <a:r>
              <a:rPr lang="pl-PL" b="1" i="1" dirty="0">
                <a:latin typeface="Cambria"/>
                <a:ea typeface="Calibri"/>
                <a:cs typeface="Times New Roman"/>
              </a:rPr>
              <a:t>komunikacja miejska</a:t>
            </a:r>
            <a:r>
              <a:rPr lang="pl-PL" i="1" dirty="0">
                <a:latin typeface="Cambria"/>
                <a:ea typeface="Calibri"/>
                <a:cs typeface="Times New Roman"/>
              </a:rPr>
              <a:t> - </a:t>
            </a:r>
            <a:r>
              <a:rPr lang="pl-PL" b="1" i="1" dirty="0">
                <a:latin typeface="Cambria"/>
                <a:ea typeface="Calibri"/>
                <a:cs typeface="Times New Roman"/>
              </a:rPr>
              <a:t>gminne przewozy pasażerskie wykonywane w granicach administracyjnych miasta</a:t>
            </a:r>
            <a:r>
              <a:rPr lang="pl-PL" i="1" dirty="0">
                <a:latin typeface="Cambria"/>
                <a:ea typeface="Calibri"/>
                <a:cs typeface="Times New Roman"/>
              </a:rPr>
              <a:t> albo: </a:t>
            </a:r>
            <a:r>
              <a:rPr lang="pl-PL" i="1" u="sng" dirty="0">
                <a:latin typeface="Cambria"/>
                <a:ea typeface="Calibri"/>
                <a:cs typeface="Times New Roman"/>
              </a:rPr>
              <a:t>a) miasta i gminy, b) miast, albo c) miast i gmin sąsiadujących</a:t>
            </a:r>
            <a:endParaRPr lang="pl-PL" sz="2800" dirty="0">
              <a:ea typeface="Calibri"/>
              <a:cs typeface="Times New Roman"/>
            </a:endParaRPr>
          </a:p>
          <a:p>
            <a:pPr marL="253365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i="1" dirty="0">
                <a:latin typeface="Cambria"/>
                <a:ea typeface="Calibri"/>
                <a:cs typeface="Times New Roman"/>
              </a:rPr>
              <a:t>- jeżeli zostało </a:t>
            </a:r>
            <a:r>
              <a:rPr lang="pl-PL" b="1" i="1" dirty="0">
                <a:latin typeface="Cambria"/>
                <a:ea typeface="Calibri"/>
                <a:cs typeface="Times New Roman"/>
              </a:rPr>
              <a:t>zawarte porozumienie</a:t>
            </a:r>
            <a:r>
              <a:rPr lang="pl-PL" i="1" dirty="0">
                <a:latin typeface="Cambria"/>
                <a:ea typeface="Calibri"/>
                <a:cs typeface="Times New Roman"/>
              </a:rPr>
              <a:t> lub został utworzony </a:t>
            </a:r>
            <a:r>
              <a:rPr lang="pl-PL" b="1" i="1" dirty="0">
                <a:latin typeface="Cambria"/>
                <a:ea typeface="Calibri"/>
                <a:cs typeface="Times New Roman"/>
              </a:rPr>
              <a:t>związek międzygminny </a:t>
            </a:r>
            <a:r>
              <a:rPr lang="pl-PL" i="1" dirty="0">
                <a:latin typeface="Cambria"/>
                <a:ea typeface="Calibri"/>
                <a:cs typeface="Times New Roman"/>
              </a:rPr>
              <a:t>w celu wspólnej realizacji publicznego transportu zbiorowego, a także metropolitalne przewozy pasażerskie;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56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096602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Finansowanie transportu zbiorowego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Rekompensaty z tytułu świadczenia usług publicznych</a:t>
            </a:r>
            <a:r>
              <a:rPr lang="pl-PL" sz="2800" dirty="0">
                <a:ea typeface="Calibri"/>
                <a:cs typeface="Times New Roman"/>
              </a:rPr>
              <a:t> - </a:t>
            </a:r>
            <a:r>
              <a:rPr lang="pl-PL" b="1" dirty="0">
                <a:latin typeface="Cambria"/>
                <a:ea typeface="Calibri"/>
                <a:cs typeface="Times New Roman"/>
              </a:rPr>
              <a:t>Roz 1370/2007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1.   </a:t>
            </a:r>
            <a:r>
              <a:rPr lang="pl-PL" b="1" dirty="0">
                <a:latin typeface="Cambria"/>
                <a:ea typeface="Calibri"/>
                <a:cs typeface="Times New Roman"/>
              </a:rPr>
              <a:t>Każda rekompensata wynikająca z zasady ogólnej</a:t>
            </a:r>
            <a:r>
              <a:rPr lang="pl-PL" dirty="0">
                <a:latin typeface="Cambria"/>
                <a:ea typeface="Calibri"/>
                <a:cs typeface="Times New Roman"/>
              </a:rPr>
              <a:t> lub </a:t>
            </a:r>
            <a:r>
              <a:rPr lang="pl-PL" b="1" dirty="0">
                <a:latin typeface="Cambria"/>
                <a:ea typeface="Calibri"/>
                <a:cs typeface="Times New Roman"/>
              </a:rPr>
              <a:t>z umowy o świadczenie usług publicznych</a:t>
            </a:r>
            <a:r>
              <a:rPr lang="pl-PL" dirty="0">
                <a:latin typeface="Cambria"/>
                <a:ea typeface="Calibri"/>
                <a:cs typeface="Times New Roman"/>
              </a:rPr>
              <a:t> musi być zgodna z przepisami określonymi w art. 4 Roz 1370/2007, </a:t>
            </a:r>
            <a:r>
              <a:rPr lang="pl-PL" u="sng" dirty="0">
                <a:latin typeface="Cambria"/>
                <a:ea typeface="Calibri"/>
                <a:cs typeface="Times New Roman"/>
              </a:rPr>
              <a:t>bez względu na sposób udzielenia zamówienia</a:t>
            </a:r>
            <a:r>
              <a:rPr lang="pl-PL" dirty="0">
                <a:latin typeface="Cambria"/>
                <a:ea typeface="Calibri"/>
                <a:cs typeface="Times New Roman"/>
              </a:rPr>
              <a:t>. Każda rekompensata, bez względu na jej charakter, wynikająca z umowy zawartej w następstwie udzielonego bezpośrednio zamówienia prowadzącego do zawarcia umowy o świadczenie usług publicznych zgodnie z art. 5 ust. 2, 4, 5 lub 6 lub wynikająca z zasady ogólnej musi ponadto być zgodna z przepisami określonymi w załączniku.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endParaRPr lang="pl-PL" dirty="0" smtClean="0">
              <a:latin typeface="Cambria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 smtClean="0">
                <a:latin typeface="Cambria"/>
                <a:ea typeface="Calibri"/>
                <a:cs typeface="Times New Roman"/>
              </a:rPr>
              <a:t>2</a:t>
            </a:r>
            <a:r>
              <a:rPr lang="pl-PL" dirty="0">
                <a:latin typeface="Cambria"/>
                <a:ea typeface="Calibri"/>
                <a:cs typeface="Times New Roman"/>
              </a:rPr>
              <a:t>.   </a:t>
            </a:r>
            <a:r>
              <a:rPr lang="pl-PL" b="1" dirty="0">
                <a:latin typeface="Cambria"/>
                <a:ea typeface="Calibri"/>
                <a:cs typeface="Times New Roman"/>
              </a:rPr>
              <a:t>Na pisemny wniosek Komisji</a:t>
            </a:r>
            <a:r>
              <a:rPr lang="pl-PL" dirty="0">
                <a:latin typeface="Cambria"/>
                <a:ea typeface="Calibri"/>
                <a:cs typeface="Times New Roman"/>
              </a:rPr>
              <a:t> państwa członkowskie zobowiązane są dostarczyć jej, </a:t>
            </a:r>
            <a:r>
              <a:rPr lang="pl-PL" b="1" dirty="0">
                <a:latin typeface="Cambria"/>
                <a:ea typeface="Calibri"/>
                <a:cs typeface="Times New Roman"/>
              </a:rPr>
              <a:t>w terminie trzech miesięcy</a:t>
            </a:r>
            <a:r>
              <a:rPr lang="pl-PL" dirty="0">
                <a:latin typeface="Cambria"/>
                <a:ea typeface="Calibri"/>
                <a:cs typeface="Times New Roman"/>
              </a:rPr>
              <a:t> lub w określonym we wniosku dłuższym terminie, wszelkich </a:t>
            </a:r>
            <a:r>
              <a:rPr lang="pl-PL" b="1" dirty="0">
                <a:latin typeface="Cambria"/>
                <a:ea typeface="Calibri"/>
                <a:cs typeface="Times New Roman"/>
              </a:rPr>
              <a:t>informacji, które Komisja uzna za niezbędne do dokonania oceny, czy przyznana rekompensata jest zgodna z niniejszym rozporządzeniem</a:t>
            </a:r>
            <a:r>
              <a:rPr lang="pl-PL" dirty="0">
                <a:latin typeface="Cambria"/>
                <a:ea typeface="Calibri"/>
                <a:cs typeface="Times New Roman"/>
              </a:rPr>
              <a:t>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6 Roz 1370/2007)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096602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Finansowanie transportu zbiorowego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Stosowanie kas rejestrujących jako warunek przyznania rekompensaty</a:t>
            </a:r>
            <a:endParaRPr lang="pl-PL" sz="28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Uprawnienie do otrzymywania rekompensaty w części</a:t>
            </a:r>
            <a:r>
              <a:rPr lang="pl-PL" dirty="0">
                <a:latin typeface="Cambria"/>
                <a:ea typeface="Calibri"/>
                <a:cs typeface="Times New Roman"/>
              </a:rPr>
              <a:t>, o której mowa w art. 50 ust. 1 pkt 2 lit. a, </a:t>
            </a:r>
            <a:r>
              <a:rPr lang="pl-PL" b="1" dirty="0">
                <a:latin typeface="Cambria"/>
                <a:ea typeface="Calibri"/>
                <a:cs typeface="Times New Roman"/>
              </a:rPr>
              <a:t>nabywa operator</a:t>
            </a:r>
            <a:r>
              <a:rPr lang="pl-PL" dirty="0">
                <a:latin typeface="Cambria"/>
                <a:ea typeface="Calibri"/>
                <a:cs typeface="Times New Roman"/>
              </a:rPr>
              <a:t>, który stosuje </a:t>
            </a:r>
            <a:r>
              <a:rPr lang="pl-PL" b="1" dirty="0">
                <a:latin typeface="Cambria"/>
                <a:ea typeface="Calibri"/>
                <a:cs typeface="Times New Roman"/>
              </a:rPr>
              <a:t>kasy rejestrujące posiadające pozytywną opinię ministra właściwego do spraw finansów publicznych</a:t>
            </a:r>
            <a:r>
              <a:rPr lang="pl-PL" dirty="0">
                <a:latin typeface="Cambria"/>
                <a:ea typeface="Calibri"/>
                <a:cs typeface="Times New Roman"/>
              </a:rPr>
              <a:t>, które umożliwiają </a:t>
            </a:r>
            <a:r>
              <a:rPr lang="pl-PL" b="1" dirty="0">
                <a:latin typeface="Cambria"/>
                <a:ea typeface="Calibri"/>
                <a:cs typeface="Times New Roman"/>
              </a:rPr>
              <a:t>określenie kwoty dopłat do przewozów</a:t>
            </a:r>
            <a:r>
              <a:rPr lang="pl-PL" dirty="0">
                <a:latin typeface="Cambria"/>
                <a:ea typeface="Calibri"/>
                <a:cs typeface="Times New Roman"/>
              </a:rPr>
              <a:t> w podziale na poszczególne </a:t>
            </a:r>
            <a:r>
              <a:rPr lang="pl-PL" b="1" dirty="0">
                <a:latin typeface="Cambria"/>
                <a:ea typeface="Calibri"/>
                <a:cs typeface="Times New Roman"/>
              </a:rPr>
              <a:t>kategorie ulg ustawowych</a:t>
            </a:r>
            <a:r>
              <a:rPr lang="pl-PL" dirty="0">
                <a:latin typeface="Cambria"/>
                <a:ea typeface="Calibri"/>
                <a:cs typeface="Times New Roman"/>
              </a:rPr>
              <a:t>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i="1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i="1" dirty="0">
                <a:latin typeface="Cambria"/>
                <a:ea typeface="Calibri"/>
                <a:cs typeface="Times New Roman"/>
              </a:rPr>
              <a:t>Art. 50 ust. 1 pkt. 2 lit. a </a:t>
            </a:r>
            <a:r>
              <a:rPr lang="pl-PL" i="1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i="1" dirty="0">
                <a:latin typeface="Cambria"/>
                <a:ea typeface="Calibri"/>
                <a:cs typeface="Times New Roman"/>
              </a:rPr>
              <a:t> -  przekazaniu operatorowi rekompensaty z tytułu:</a:t>
            </a:r>
            <a:endParaRPr lang="pl-PL" sz="2800" dirty="0">
              <a:ea typeface="Calibri"/>
              <a:cs typeface="Times New Roman"/>
            </a:endParaRPr>
          </a:p>
          <a:p>
            <a:pPr marL="360045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i="1" dirty="0">
                <a:latin typeface="Cambria"/>
                <a:ea typeface="Calibri"/>
                <a:cs typeface="Times New Roman"/>
              </a:rPr>
              <a:t>a) </a:t>
            </a:r>
            <a:r>
              <a:rPr lang="pl-PL" b="1" i="1" dirty="0">
                <a:latin typeface="Cambria"/>
                <a:ea typeface="Calibri"/>
                <a:cs typeface="Times New Roman"/>
              </a:rPr>
              <a:t>utraconych przychodów </a:t>
            </a:r>
            <a:r>
              <a:rPr lang="pl-PL" i="1" dirty="0">
                <a:latin typeface="Cambria"/>
                <a:ea typeface="Calibri"/>
                <a:cs typeface="Times New Roman"/>
              </a:rPr>
              <a:t>w związku ze stosowaniem </a:t>
            </a:r>
            <a:r>
              <a:rPr lang="pl-PL" b="1" i="1" dirty="0">
                <a:latin typeface="Cambria"/>
                <a:ea typeface="Calibri"/>
                <a:cs typeface="Times New Roman"/>
              </a:rPr>
              <a:t>ustawowych uprawnień do ulgowych przejazdów</a:t>
            </a:r>
            <a:r>
              <a:rPr lang="pl-PL" i="1" dirty="0">
                <a:latin typeface="Cambria"/>
                <a:ea typeface="Calibri"/>
                <a:cs typeface="Times New Roman"/>
              </a:rPr>
              <a:t> w publicznym transporcie zbiorowym, lub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Zmiany w programach kas rejestrujących</a:t>
            </a:r>
            <a:r>
              <a:rPr lang="pl-PL" dirty="0">
                <a:latin typeface="Cambria"/>
                <a:ea typeface="Calibri"/>
                <a:cs typeface="Times New Roman"/>
              </a:rPr>
              <a:t>, uwzględniających zasady określone w ust. 1, wymagają uzyskania pozytywnej </a:t>
            </a:r>
            <a:r>
              <a:rPr lang="pl-PL" b="1" dirty="0">
                <a:latin typeface="Cambria"/>
                <a:ea typeface="Calibri"/>
                <a:cs typeface="Times New Roman"/>
              </a:rPr>
              <a:t>opinii ministra właściwego do spraw finansów publicznych.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57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096602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Finansowanie transportu zbiorowego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Wyodrębniona rachunkowość dla usług świadczonych w zakresie publicznego transportu zbiorowego</a:t>
            </a:r>
            <a:endParaRPr lang="pl-PL" sz="2800" dirty="0">
              <a:ea typeface="Calibri"/>
              <a:cs typeface="Times New Roman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Operator</a:t>
            </a:r>
            <a:r>
              <a:rPr lang="pl-PL" dirty="0">
                <a:latin typeface="Cambria"/>
                <a:ea typeface="Calibri"/>
                <a:cs typeface="Times New Roman"/>
              </a:rPr>
              <a:t>, który </a:t>
            </a:r>
            <a:r>
              <a:rPr lang="pl-PL" b="1" dirty="0">
                <a:latin typeface="Cambria"/>
                <a:ea typeface="Calibri"/>
                <a:cs typeface="Times New Roman"/>
              </a:rPr>
              <a:t>poza świadczeniem usług</a:t>
            </a:r>
            <a:r>
              <a:rPr lang="pl-PL" dirty="0">
                <a:latin typeface="Cambria"/>
                <a:ea typeface="Calibri"/>
                <a:cs typeface="Times New Roman"/>
              </a:rPr>
              <a:t> w zakresie publicznego transportu zbiorowego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prowadzi inną działalność gospodarczą</a:t>
            </a:r>
            <a:r>
              <a:rPr lang="pl-PL" dirty="0">
                <a:latin typeface="Cambria"/>
                <a:ea typeface="Calibri"/>
                <a:cs typeface="Times New Roman"/>
              </a:rPr>
              <a:t>, jest obowiązany do prowadzenia </a:t>
            </a:r>
            <a:r>
              <a:rPr lang="pl-PL" b="1" dirty="0">
                <a:latin typeface="Cambria"/>
                <a:ea typeface="Calibri"/>
                <a:cs typeface="Times New Roman"/>
              </a:rPr>
              <a:t>oddzielnej rachunkowości dla usług świadczonych</a:t>
            </a:r>
            <a:r>
              <a:rPr lang="pl-PL" dirty="0">
                <a:latin typeface="Cambria"/>
                <a:ea typeface="Calibri"/>
                <a:cs typeface="Times New Roman"/>
              </a:rPr>
              <a:t> w zakresie publicznego transportu zbiorowego, związanych z wykonywaniem przewozu o charakterze użyteczności publicznej.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58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096602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Finansowanie transportu zbiorowego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Oddzielny bilans oraz rachunek zysków i strat. Sprawozdanie finansowe.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</a:t>
            </a:r>
            <a:r>
              <a:rPr lang="pl-PL" b="1" dirty="0">
                <a:latin typeface="Cambria"/>
                <a:ea typeface="Calibri"/>
                <a:cs typeface="Times New Roman"/>
              </a:rPr>
              <a:t>.  Operator, który poza świadczeniem usług</a:t>
            </a:r>
            <a:r>
              <a:rPr lang="pl-PL" dirty="0">
                <a:latin typeface="Cambria"/>
                <a:ea typeface="Calibri"/>
                <a:cs typeface="Times New Roman"/>
              </a:rPr>
              <a:t> w zakresie publicznego transportu zbiorowego w transporcie kolejowym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prowadzi inną działalność gospodarczą</a:t>
            </a:r>
            <a:r>
              <a:rPr lang="pl-PL" dirty="0">
                <a:latin typeface="Cambria"/>
                <a:ea typeface="Calibri"/>
                <a:cs typeface="Times New Roman"/>
              </a:rPr>
              <a:t>, </a:t>
            </a:r>
            <a:r>
              <a:rPr lang="pl-PL" b="1" dirty="0">
                <a:latin typeface="Cambria"/>
                <a:ea typeface="Calibri"/>
                <a:cs typeface="Times New Roman"/>
              </a:rPr>
              <a:t>sporządza oddzielny bilans oraz rachunek zysków i strat dla tych usług</a:t>
            </a:r>
            <a:r>
              <a:rPr lang="pl-PL" dirty="0">
                <a:latin typeface="Cambria"/>
                <a:ea typeface="Calibri"/>
                <a:cs typeface="Times New Roman"/>
              </a:rPr>
              <a:t>, a także wyodrębnia w </a:t>
            </a:r>
            <a:r>
              <a:rPr lang="pl-PL" b="1" dirty="0">
                <a:latin typeface="Cambria"/>
                <a:ea typeface="Calibri"/>
                <a:cs typeface="Times New Roman"/>
              </a:rPr>
              <a:t>księgach rachunkowych operacje związane z wykonywaniem przewozu o charakterze użyteczności publicznej</a:t>
            </a:r>
            <a:r>
              <a:rPr lang="pl-PL" dirty="0">
                <a:latin typeface="Cambria"/>
                <a:ea typeface="Calibri"/>
                <a:cs typeface="Times New Roman"/>
              </a:rPr>
              <a:t>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09660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Finansowanie transportu zbiorowego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pl-PL" sz="3000" b="1" dirty="0" smtClean="0">
                <a:solidFill>
                  <a:prstClr val="black"/>
                </a:solidFill>
              </a:rPr>
              <a:t>Źródła </a:t>
            </a:r>
            <a:r>
              <a:rPr lang="pl-PL" sz="3000" b="1" dirty="0">
                <a:solidFill>
                  <a:prstClr val="black"/>
                </a:solidFill>
              </a:rPr>
              <a:t>prawa: </a:t>
            </a:r>
          </a:p>
          <a:p>
            <a:pPr marL="0" lvl="0" indent="0">
              <a:buNone/>
            </a:pPr>
            <a:r>
              <a:rPr lang="pl-PL" sz="3000" b="1" dirty="0" err="1">
                <a:solidFill>
                  <a:prstClr val="black"/>
                </a:solidFill>
              </a:rPr>
              <a:t>utz</a:t>
            </a:r>
            <a:r>
              <a:rPr lang="pl-PL" sz="3000" b="1" dirty="0">
                <a:solidFill>
                  <a:prstClr val="black"/>
                </a:solidFill>
              </a:rPr>
              <a:t> – </a:t>
            </a:r>
            <a:r>
              <a:rPr lang="pl-PL" sz="3000" dirty="0">
                <a:solidFill>
                  <a:prstClr val="black"/>
                </a:solidFill>
              </a:rPr>
              <a:t>ustawa z dnia 16 grudnia 2010 r. o publicznym transporcie zbiorowym</a:t>
            </a:r>
          </a:p>
          <a:p>
            <a:pPr marL="0" lvl="0" indent="0">
              <a:buNone/>
            </a:pPr>
            <a:r>
              <a:rPr lang="pl-PL" sz="3000" b="1" dirty="0">
                <a:solidFill>
                  <a:prstClr val="black"/>
                </a:solidFill>
              </a:rPr>
              <a:t>Roz – </a:t>
            </a:r>
            <a:r>
              <a:rPr lang="pl-PL" sz="3000" dirty="0">
                <a:solidFill>
                  <a:prstClr val="black"/>
                </a:solidFill>
              </a:rPr>
              <a:t>Rozporządzenie (WE) nr 1370/2007 Parlamentu Europejskiego i Rady z dnia 23 października 2007 r. dotyczące usług publicznych w zakresie kolejowego i drogowego transportu publicznego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096602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Finansowanie transportu zbiorowego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Zakaz przenoszenia środków publicznych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2. </a:t>
            </a:r>
            <a:r>
              <a:rPr lang="pl-PL" b="1" dirty="0">
                <a:latin typeface="Cambria"/>
                <a:ea typeface="Calibri"/>
                <a:cs typeface="Times New Roman"/>
              </a:rPr>
              <a:t> Operator</a:t>
            </a:r>
            <a:r>
              <a:rPr lang="pl-PL" dirty="0">
                <a:latin typeface="Cambria"/>
                <a:ea typeface="Calibri"/>
                <a:cs typeface="Times New Roman"/>
              </a:rPr>
              <a:t>, o którym mowa w ust. 1, </a:t>
            </a:r>
            <a:r>
              <a:rPr lang="pl-PL" b="1" dirty="0">
                <a:latin typeface="Cambria"/>
                <a:ea typeface="Calibri"/>
                <a:cs typeface="Times New Roman"/>
              </a:rPr>
              <a:t>nie może przenosić środków publicznych przeznaczonych na działalność związaną z usługami</a:t>
            </a:r>
            <a:r>
              <a:rPr lang="pl-PL" dirty="0">
                <a:latin typeface="Cambria"/>
                <a:ea typeface="Calibri"/>
                <a:cs typeface="Times New Roman"/>
              </a:rPr>
              <a:t> w zakresie publicznego transportu zbiorowego w transporcie kolejowym </a:t>
            </a:r>
            <a:r>
              <a:rPr lang="pl-PL" b="1" dirty="0">
                <a:latin typeface="Cambria"/>
                <a:ea typeface="Calibri"/>
                <a:cs typeface="Times New Roman"/>
              </a:rPr>
              <a:t>na inną działalność</a:t>
            </a:r>
            <a:r>
              <a:rPr lang="pl-PL" dirty="0">
                <a:latin typeface="Cambria"/>
                <a:ea typeface="Calibri"/>
                <a:cs typeface="Times New Roman"/>
              </a:rPr>
              <a:t>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endParaRPr lang="pl-PL" dirty="0" smtClean="0">
              <a:latin typeface="Cambria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 smtClean="0">
                <a:latin typeface="Cambria"/>
                <a:ea typeface="Calibri"/>
                <a:cs typeface="Times New Roman"/>
              </a:rPr>
              <a:t>4</a:t>
            </a:r>
            <a:r>
              <a:rPr lang="pl-PL" dirty="0">
                <a:latin typeface="Cambria"/>
                <a:ea typeface="Calibri"/>
                <a:cs typeface="Times New Roman"/>
              </a:rPr>
              <a:t>. </a:t>
            </a:r>
            <a:r>
              <a:rPr lang="pl-PL" b="1" dirty="0">
                <a:latin typeface="Cambria"/>
                <a:ea typeface="Calibri"/>
                <a:cs typeface="Times New Roman"/>
              </a:rPr>
              <a:t>Wyodrębniona rachunkowość jest prowadzona w sposób umożliwiający monitorowanie zakazu przenoszenia środków publicznych</a:t>
            </a:r>
            <a:r>
              <a:rPr lang="pl-PL" dirty="0">
                <a:latin typeface="Cambria"/>
                <a:ea typeface="Calibri"/>
                <a:cs typeface="Times New Roman"/>
              </a:rPr>
              <a:t>, o którym mowa w ust. 2.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520704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Finansowanie transportu zbiorowego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Sprawozdanie finansowe.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3.  Sprawozdanie finansowe operatora, o którym mowa w ust. 1, publikowane na podstawie przepisów o rachunkowości</a:t>
            </a:r>
            <a:r>
              <a:rPr lang="pl-PL" b="1" dirty="0">
                <a:latin typeface="Cambria"/>
                <a:ea typeface="Calibri"/>
                <a:cs typeface="Times New Roman"/>
              </a:rPr>
              <a:t>, zawiera dodatkowo oddzielny bilans oraz rachunek zysków i strat dla działalności związanej z usługami</a:t>
            </a:r>
            <a:r>
              <a:rPr lang="pl-PL" dirty="0">
                <a:latin typeface="Cambria"/>
                <a:ea typeface="Calibri"/>
                <a:cs typeface="Times New Roman"/>
              </a:rPr>
              <a:t> w zakresie publicznego transportu zbiorowego w transporcie kolejowym.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58a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520704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Finansowanie transportu zbiorowego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b="1" dirty="0" smtClean="0"/>
          </a:p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r>
              <a:rPr lang="pl-PL" sz="4800" b="1" dirty="0" smtClean="0"/>
              <a:t>Dziękuję za uwagę</a:t>
            </a:r>
            <a:endParaRPr lang="pl-PL" sz="4800" b="1" dirty="0"/>
          </a:p>
        </p:txBody>
      </p:sp>
    </p:spTree>
    <p:extLst>
      <p:ext uri="{BB962C8B-B14F-4D97-AF65-F5344CB8AC3E}">
        <p14:creationId xmlns:p14="http://schemas.microsoft.com/office/powerpoint/2010/main" val="248494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Finansowanie transportu zbiorowego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Sposoby finansowania przewozów o charakterze użyteczności publicznej cz. 1 </a:t>
            </a:r>
            <a:endParaRPr lang="pl-PL" sz="2800" dirty="0">
              <a:ea typeface="Calibri"/>
              <a:cs typeface="Times New Roman"/>
            </a:endParaRP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Finansowanie przewozów o charakterze użyteczności publicznej może polegać </a:t>
            </a:r>
            <a:r>
              <a:rPr lang="pl-PL" b="1" dirty="0">
                <a:latin typeface="Cambria"/>
                <a:ea typeface="Calibri"/>
                <a:cs typeface="Times New Roman"/>
              </a:rPr>
              <a:t>w szczególności na: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1) </a:t>
            </a:r>
            <a:r>
              <a:rPr lang="pl-PL" b="1" dirty="0">
                <a:latin typeface="Cambria"/>
                <a:ea typeface="Calibri"/>
                <a:cs typeface="Times New Roman"/>
              </a:rPr>
              <a:t>pobieraniu przez operatora lub organizatora</a:t>
            </a:r>
            <a:r>
              <a:rPr lang="pl-PL" dirty="0">
                <a:latin typeface="Cambria"/>
                <a:ea typeface="Calibri"/>
                <a:cs typeface="Times New Roman"/>
              </a:rPr>
              <a:t> </a:t>
            </a:r>
            <a:r>
              <a:rPr lang="pl-PL" b="1" dirty="0">
                <a:latin typeface="Cambria"/>
                <a:ea typeface="Calibri"/>
                <a:cs typeface="Times New Roman"/>
              </a:rPr>
              <a:t>opłat</a:t>
            </a:r>
            <a:r>
              <a:rPr lang="pl-PL" dirty="0">
                <a:latin typeface="Cambria"/>
                <a:ea typeface="Calibri"/>
                <a:cs typeface="Times New Roman"/>
              </a:rPr>
              <a:t> w związku z realizacją usług świadczonych w zakresie publicznego transportu zbiorowego, lub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2)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przekazaniu operatorowi rekompensaty z tytułu:</a:t>
            </a:r>
            <a:endParaRPr lang="pl-PL" sz="2800" dirty="0">
              <a:ea typeface="Calibri"/>
              <a:cs typeface="Times New Roman"/>
            </a:endParaRPr>
          </a:p>
          <a:p>
            <a:pPr marL="360045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a) </a:t>
            </a:r>
            <a:r>
              <a:rPr lang="pl-PL" b="1" dirty="0">
                <a:latin typeface="Cambria"/>
                <a:ea typeface="Calibri"/>
                <a:cs typeface="Times New Roman"/>
              </a:rPr>
              <a:t>utraconych przychodów </a:t>
            </a:r>
            <a:r>
              <a:rPr lang="pl-PL" dirty="0">
                <a:latin typeface="Cambria"/>
                <a:ea typeface="Calibri"/>
                <a:cs typeface="Times New Roman"/>
              </a:rPr>
              <a:t>w związku ze stosowaniem </a:t>
            </a:r>
            <a:r>
              <a:rPr lang="pl-PL" b="1" dirty="0">
                <a:latin typeface="Cambria"/>
                <a:ea typeface="Calibri"/>
                <a:cs typeface="Times New Roman"/>
              </a:rPr>
              <a:t>ustawowych uprawnień do ulgowych przejazdów</a:t>
            </a:r>
            <a:r>
              <a:rPr lang="pl-PL" dirty="0">
                <a:latin typeface="Cambria"/>
                <a:ea typeface="Calibri"/>
                <a:cs typeface="Times New Roman"/>
              </a:rPr>
              <a:t> w publicznym transporcie zbiorowym, lub</a:t>
            </a:r>
            <a:endParaRPr lang="pl-PL" sz="2800" dirty="0">
              <a:ea typeface="Calibri"/>
              <a:cs typeface="Times New Roman"/>
            </a:endParaRPr>
          </a:p>
          <a:p>
            <a:pPr marL="360045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b) </a:t>
            </a:r>
            <a:r>
              <a:rPr lang="pl-PL" b="1" dirty="0">
                <a:latin typeface="Cambria"/>
                <a:ea typeface="Calibri"/>
                <a:cs typeface="Times New Roman"/>
              </a:rPr>
              <a:t>utraconych przychodów</a:t>
            </a:r>
            <a:r>
              <a:rPr lang="pl-PL" dirty="0">
                <a:latin typeface="Cambria"/>
                <a:ea typeface="Calibri"/>
                <a:cs typeface="Times New Roman"/>
              </a:rPr>
              <a:t> w związku ze stosowaniem </a:t>
            </a:r>
            <a:r>
              <a:rPr lang="pl-PL" b="1" dirty="0">
                <a:latin typeface="Cambria"/>
                <a:ea typeface="Calibri"/>
                <a:cs typeface="Times New Roman"/>
              </a:rPr>
              <a:t>uprawnień do ulgowych przejazdów</a:t>
            </a:r>
            <a:r>
              <a:rPr lang="pl-PL" dirty="0">
                <a:latin typeface="Cambria"/>
                <a:ea typeface="Calibri"/>
                <a:cs typeface="Times New Roman"/>
              </a:rPr>
              <a:t> w publicznym transporcie </a:t>
            </a:r>
            <a:r>
              <a:rPr lang="pl-PL" b="1" dirty="0">
                <a:latin typeface="Cambria"/>
                <a:ea typeface="Calibri"/>
                <a:cs typeface="Times New Roman"/>
              </a:rPr>
              <a:t>zbiorowym ustanowionych na obszarze właściwości danego organizatora</a:t>
            </a:r>
            <a:r>
              <a:rPr lang="pl-PL" dirty="0">
                <a:latin typeface="Cambria"/>
                <a:ea typeface="Calibri"/>
                <a:cs typeface="Times New Roman"/>
              </a:rPr>
              <a:t>, o ile zostały ustanowione, lub</a:t>
            </a:r>
            <a:endParaRPr lang="pl-PL" sz="2800" dirty="0">
              <a:ea typeface="Calibri"/>
              <a:cs typeface="Times New Roman"/>
            </a:endParaRPr>
          </a:p>
          <a:p>
            <a:pPr marL="360045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c) </a:t>
            </a:r>
            <a:r>
              <a:rPr lang="pl-PL" b="1" dirty="0">
                <a:latin typeface="Cambria"/>
                <a:ea typeface="Calibri"/>
                <a:cs typeface="Times New Roman"/>
              </a:rPr>
              <a:t>poniesionych kosztów</a:t>
            </a:r>
            <a:r>
              <a:rPr lang="pl-PL" dirty="0">
                <a:latin typeface="Cambria"/>
                <a:ea typeface="Calibri"/>
                <a:cs typeface="Times New Roman"/>
              </a:rPr>
              <a:t> w związku </a:t>
            </a:r>
            <a:r>
              <a:rPr lang="pl-PL" b="1" dirty="0">
                <a:latin typeface="Cambria"/>
                <a:ea typeface="Calibri"/>
                <a:cs typeface="Times New Roman"/>
              </a:rPr>
              <a:t>ze świadczeniem przez operatora usług</a:t>
            </a:r>
            <a:r>
              <a:rPr lang="pl-PL" dirty="0">
                <a:latin typeface="Cambria"/>
                <a:ea typeface="Calibri"/>
                <a:cs typeface="Times New Roman"/>
              </a:rPr>
              <a:t> w zakresie publicznego transportu zbiorowego, lub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3) </a:t>
            </a:r>
            <a:r>
              <a:rPr lang="pl-PL" b="1" dirty="0">
                <a:latin typeface="Cambria"/>
                <a:ea typeface="Calibri"/>
                <a:cs typeface="Times New Roman"/>
              </a:rPr>
              <a:t>udostępnianiu operatorowi przez organizatora środków transportu</a:t>
            </a:r>
            <a:r>
              <a:rPr lang="pl-PL" dirty="0">
                <a:latin typeface="Cambria"/>
                <a:ea typeface="Calibri"/>
                <a:cs typeface="Times New Roman"/>
              </a:rPr>
              <a:t> na realizację przewozów w zakresie publicznego transportu zbiorowego.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50 ust. 1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09660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Finansowanie transportu zbiorowego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pl-PL" b="1" dirty="0" smtClean="0">
                <a:latin typeface="Cambria"/>
                <a:ea typeface="Calibri"/>
                <a:cs typeface="Times New Roman"/>
              </a:rPr>
              <a:t>Sposoby </a:t>
            </a:r>
            <a:r>
              <a:rPr lang="pl-PL" b="1" dirty="0">
                <a:latin typeface="Cambria"/>
                <a:ea typeface="Calibri"/>
                <a:cs typeface="Times New Roman"/>
              </a:rPr>
              <a:t>finansowania przewozów o charakterze użyteczności publicznej cz. 2</a:t>
            </a:r>
            <a:endParaRPr lang="pl-PL" sz="2800" dirty="0">
              <a:ea typeface="Calibri"/>
              <a:cs typeface="Times New Roman"/>
            </a:endParaRPr>
          </a:p>
          <a:p>
            <a:pPr marL="270510" indent="-270510">
              <a:lnSpc>
                <a:spcPct val="115000"/>
              </a:lnSpc>
              <a:spcAft>
                <a:spcPts val="0"/>
              </a:spcAft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W przypadku operatora wybranego w trybie</a:t>
            </a:r>
            <a:r>
              <a:rPr lang="pl-PL" dirty="0">
                <a:latin typeface="Cambria"/>
                <a:ea typeface="Calibri"/>
                <a:cs typeface="Times New Roman"/>
              </a:rPr>
              <a:t>, o którym mowa w art. 19 ust. 1 pkt 2 - </a:t>
            </a:r>
            <a:r>
              <a:rPr lang="pl-PL" b="1" dirty="0">
                <a:latin typeface="Cambria"/>
                <a:ea typeface="Calibri"/>
                <a:cs typeface="Times New Roman"/>
              </a:rPr>
              <a:t>ustawy o umowie koncesji na roboty budowlane lub usługi</a:t>
            </a:r>
            <a:r>
              <a:rPr lang="pl-PL" dirty="0">
                <a:latin typeface="Cambria"/>
                <a:ea typeface="Calibri"/>
                <a:cs typeface="Times New Roman"/>
              </a:rPr>
              <a:t> -  przekazanie </a:t>
            </a:r>
            <a:r>
              <a:rPr lang="pl-PL" b="1" dirty="0">
                <a:latin typeface="Cambria"/>
                <a:ea typeface="Calibri"/>
                <a:cs typeface="Times New Roman"/>
              </a:rPr>
              <a:t>rekompensaty</a:t>
            </a:r>
            <a:r>
              <a:rPr lang="pl-PL" dirty="0">
                <a:latin typeface="Cambria"/>
                <a:ea typeface="Calibri"/>
                <a:cs typeface="Times New Roman"/>
              </a:rPr>
              <a:t> z tytułu poniesionych kosztów w związku ze świadczeniem usług w zakresie publicznego transportu </a:t>
            </a:r>
            <a:r>
              <a:rPr lang="pl-PL" b="1" dirty="0">
                <a:latin typeface="Cambria"/>
                <a:ea typeface="Calibri"/>
                <a:cs typeface="Times New Roman"/>
              </a:rPr>
              <a:t>zbiorowego nie może prowadzić do odzyskania całości poniesionych kosztów.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endParaRPr lang="pl-PL" dirty="0" smtClean="0">
              <a:latin typeface="Cambria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 smtClean="0">
                <a:latin typeface="Cambria"/>
                <a:ea typeface="Calibri"/>
                <a:cs typeface="Times New Roman"/>
              </a:rPr>
              <a:t>3</a:t>
            </a:r>
            <a:r>
              <a:rPr lang="pl-PL" dirty="0">
                <a:latin typeface="Cambria"/>
                <a:ea typeface="Calibri"/>
                <a:cs typeface="Times New Roman"/>
              </a:rPr>
              <a:t>.  Przepis ust. 2 </a:t>
            </a:r>
            <a:r>
              <a:rPr lang="pl-PL" b="1" dirty="0">
                <a:latin typeface="Cambria"/>
                <a:ea typeface="Calibri"/>
                <a:cs typeface="Times New Roman"/>
              </a:rPr>
              <a:t>stosuje się odpowiednio do operatora wybranego w trybie</a:t>
            </a:r>
            <a:r>
              <a:rPr lang="pl-PL" dirty="0">
                <a:latin typeface="Cambria"/>
                <a:ea typeface="Calibri"/>
                <a:cs typeface="Times New Roman"/>
              </a:rPr>
              <a:t>, o którym mowa w art. 19 ust. 1 pkt 3 – bezpośrednie zawarcie umowy o świadczenie usług - , jeżeli umowa o świadczenie usług publicznych przyjmie formę </a:t>
            </a:r>
            <a:r>
              <a:rPr lang="pl-PL" b="1" dirty="0">
                <a:latin typeface="Cambria"/>
                <a:ea typeface="Calibri"/>
                <a:cs typeface="Times New Roman"/>
              </a:rPr>
              <a:t>koncesji na usługi.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endParaRPr lang="pl-PL" dirty="0" smtClean="0">
              <a:latin typeface="Cambria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 smtClean="0">
                <a:latin typeface="Cambria"/>
                <a:ea typeface="Calibri"/>
                <a:cs typeface="Times New Roman"/>
              </a:rPr>
              <a:t>4</a:t>
            </a:r>
            <a:r>
              <a:rPr lang="pl-PL" dirty="0">
                <a:latin typeface="Cambria"/>
                <a:ea typeface="Calibri"/>
                <a:cs typeface="Times New Roman"/>
              </a:rPr>
              <a:t>.  W przypadku operatora wybranego w trybie, o którym mowa w art. 19 ust. 1 pkt 2 - </a:t>
            </a:r>
            <a:r>
              <a:rPr lang="pl-PL" b="1" dirty="0">
                <a:latin typeface="Cambria"/>
                <a:ea typeface="Calibri"/>
                <a:cs typeface="Times New Roman"/>
              </a:rPr>
              <a:t>ustawy o umowie koncesji na roboty budowlane lub usługi</a:t>
            </a:r>
            <a:r>
              <a:rPr lang="pl-PL" dirty="0">
                <a:latin typeface="Cambria"/>
                <a:ea typeface="Calibri"/>
                <a:cs typeface="Times New Roman"/>
              </a:rPr>
              <a:t> -  :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 smtClean="0">
                <a:latin typeface="Cambria"/>
                <a:ea typeface="Calibri"/>
                <a:cs typeface="Times New Roman"/>
              </a:rPr>
              <a:t>  1</a:t>
            </a:r>
            <a:r>
              <a:rPr lang="pl-PL" dirty="0">
                <a:latin typeface="Cambria"/>
                <a:ea typeface="Calibri"/>
                <a:cs typeface="Times New Roman"/>
              </a:rPr>
              <a:t>) pobieranie opłat, o których mowa w ust. 1 pkt 1, </a:t>
            </a:r>
            <a:r>
              <a:rPr lang="pl-PL" b="1" dirty="0">
                <a:latin typeface="Cambria"/>
                <a:ea typeface="Calibri"/>
                <a:cs typeface="Times New Roman"/>
              </a:rPr>
              <a:t>stanowi prawo do korzystania z usługi,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 smtClean="0">
                <a:latin typeface="Cambria"/>
                <a:ea typeface="Calibri"/>
                <a:cs typeface="Times New Roman"/>
              </a:rPr>
              <a:t>  2</a:t>
            </a:r>
            <a:r>
              <a:rPr lang="pl-PL" dirty="0">
                <a:latin typeface="Cambria"/>
                <a:ea typeface="Calibri"/>
                <a:cs typeface="Times New Roman"/>
              </a:rPr>
              <a:t>) </a:t>
            </a:r>
            <a:r>
              <a:rPr lang="pl-PL" b="1" dirty="0">
                <a:latin typeface="Cambria"/>
                <a:ea typeface="Calibri"/>
                <a:cs typeface="Times New Roman"/>
              </a:rPr>
              <a:t>udostępnianie środków transportu,</a:t>
            </a:r>
            <a:r>
              <a:rPr lang="pl-PL" dirty="0">
                <a:latin typeface="Cambria"/>
                <a:ea typeface="Calibri"/>
                <a:cs typeface="Times New Roman"/>
              </a:rPr>
              <a:t> o którym mowa w ust. 1 pkt 3, oraz przekazanie rekompensaty stanowi </a:t>
            </a:r>
            <a:r>
              <a:rPr lang="pl-PL" b="1" dirty="0">
                <a:latin typeface="Cambria"/>
                <a:ea typeface="Calibri"/>
                <a:cs typeface="Times New Roman"/>
              </a:rPr>
              <a:t>płatność zamawiającego,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50 ust. 2-4 </a:t>
            </a:r>
            <a:r>
              <a:rPr lang="pl-PL" dirty="0" err="1" smtClean="0">
                <a:latin typeface="Cambria"/>
                <a:ea typeface="Calibri"/>
                <a:cs typeface="Times New Roman"/>
              </a:rPr>
              <a:t>utz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09660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Finansowanie transportu zbiorowego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Przepisy miejscowe ustalające ceny za usługi przewozowe</a:t>
            </a:r>
            <a:endParaRPr lang="pl-PL" sz="2800" dirty="0">
              <a:ea typeface="Calibri"/>
              <a:cs typeface="Times New Roman"/>
            </a:endParaRPr>
          </a:p>
          <a:p>
            <a:pPr marL="270510" indent="-270510">
              <a:spcAft>
                <a:spcPts val="0"/>
              </a:spcAft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Rada gminy może ustalać ceny za usługi przewozowe</a:t>
            </a:r>
            <a:r>
              <a:rPr lang="pl-PL" dirty="0">
                <a:latin typeface="Cambria"/>
                <a:ea typeface="Calibri"/>
                <a:cs typeface="Times New Roman"/>
              </a:rPr>
              <a:t> w publicznym transporcie zbiorowym w zakresie zadania o charakterze użyteczności publicznej w </a:t>
            </a:r>
            <a:r>
              <a:rPr lang="pl-PL" b="1" dirty="0">
                <a:latin typeface="Cambria"/>
                <a:ea typeface="Calibri"/>
                <a:cs typeface="Times New Roman"/>
              </a:rPr>
              <a:t>gminnych przewozach pasażerskich. </a:t>
            </a:r>
            <a:r>
              <a:rPr lang="pl-PL" dirty="0">
                <a:latin typeface="Cambria"/>
                <a:ea typeface="Calibri"/>
                <a:cs typeface="Times New Roman"/>
              </a:rPr>
              <a:t>W mieście stołecznym </a:t>
            </a:r>
            <a:r>
              <a:rPr lang="pl-PL" b="1" dirty="0">
                <a:latin typeface="Cambria"/>
                <a:ea typeface="Calibri"/>
                <a:cs typeface="Times New Roman"/>
              </a:rPr>
              <a:t>Warszawie</a:t>
            </a:r>
            <a:r>
              <a:rPr lang="pl-PL" dirty="0">
                <a:latin typeface="Cambria"/>
                <a:ea typeface="Calibri"/>
                <a:cs typeface="Times New Roman"/>
              </a:rPr>
              <a:t> uprawnienia te przysługują </a:t>
            </a:r>
            <a:r>
              <a:rPr lang="pl-PL" b="1" dirty="0">
                <a:latin typeface="Cambria"/>
                <a:ea typeface="Calibri"/>
                <a:cs typeface="Times New Roman"/>
              </a:rPr>
              <a:t>Radzie Warszawy</a:t>
            </a:r>
            <a:r>
              <a:rPr lang="pl-PL" dirty="0">
                <a:latin typeface="Cambria"/>
                <a:ea typeface="Calibri"/>
                <a:cs typeface="Times New Roman"/>
              </a:rPr>
              <a:t>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endParaRPr lang="pl-PL" dirty="0" smtClean="0">
              <a:latin typeface="Cambria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 smtClean="0">
                <a:latin typeface="Cambria"/>
                <a:ea typeface="Calibri"/>
                <a:cs typeface="Times New Roman"/>
              </a:rPr>
              <a:t>2</a:t>
            </a:r>
            <a:r>
              <a:rPr lang="pl-PL" b="1" dirty="0">
                <a:latin typeface="Cambria"/>
                <a:ea typeface="Calibri"/>
                <a:cs typeface="Times New Roman"/>
              </a:rPr>
              <a:t>.  Rada powiatu</a:t>
            </a:r>
            <a:r>
              <a:rPr lang="pl-PL" dirty="0">
                <a:latin typeface="Cambria"/>
                <a:ea typeface="Calibri"/>
                <a:cs typeface="Times New Roman"/>
              </a:rPr>
              <a:t> może ustalać ceny za usługi przewozowe w publicznym transporcie zbiorowym w zakresie zadania o charakterze użyteczności publicznej w </a:t>
            </a:r>
            <a:r>
              <a:rPr lang="pl-PL" b="1" dirty="0">
                <a:latin typeface="Cambria"/>
                <a:ea typeface="Calibri"/>
                <a:cs typeface="Times New Roman"/>
              </a:rPr>
              <a:t>powiatowych przewozach pasażerskich</a:t>
            </a:r>
            <a:r>
              <a:rPr lang="pl-PL" dirty="0">
                <a:latin typeface="Cambria"/>
                <a:ea typeface="Calibri"/>
                <a:cs typeface="Times New Roman"/>
              </a:rPr>
              <a:t>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endParaRPr lang="pl-PL" dirty="0" smtClean="0">
              <a:latin typeface="Cambria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 smtClean="0">
                <a:latin typeface="Cambria"/>
                <a:ea typeface="Calibri"/>
                <a:cs typeface="Times New Roman"/>
              </a:rPr>
              <a:t>3</a:t>
            </a:r>
            <a:r>
              <a:rPr lang="pl-PL" dirty="0">
                <a:latin typeface="Cambria"/>
                <a:ea typeface="Calibri"/>
                <a:cs typeface="Times New Roman"/>
              </a:rPr>
              <a:t>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Sejmik województwa</a:t>
            </a:r>
            <a:r>
              <a:rPr lang="pl-PL" dirty="0">
                <a:latin typeface="Cambria"/>
                <a:ea typeface="Calibri"/>
                <a:cs typeface="Times New Roman"/>
              </a:rPr>
              <a:t> może ustalać ceny za usługi przewozowe w publicznym transporcie zbiorowym w zakresie zadania o charakterze użyteczności publicznej w </a:t>
            </a:r>
            <a:r>
              <a:rPr lang="pl-PL" b="1" dirty="0">
                <a:latin typeface="Cambria"/>
                <a:ea typeface="Calibri"/>
                <a:cs typeface="Times New Roman"/>
              </a:rPr>
              <a:t>wojewódzkich przewozach pasażerskich</a:t>
            </a:r>
            <a:r>
              <a:rPr lang="pl-PL" dirty="0">
                <a:latin typeface="Cambria"/>
                <a:ea typeface="Calibri"/>
                <a:cs typeface="Times New Roman"/>
              </a:rPr>
              <a:t>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50a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Maksymalne ceny za usługi przewozowe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Ceny, o których mowa w art. 50a, </a:t>
            </a:r>
            <a:r>
              <a:rPr lang="pl-PL" b="1" dirty="0">
                <a:latin typeface="Cambria"/>
                <a:ea typeface="Calibri"/>
                <a:cs typeface="Times New Roman"/>
              </a:rPr>
              <a:t>mają charakter cen maksymalnych</a:t>
            </a:r>
            <a:r>
              <a:rPr lang="pl-PL" dirty="0">
                <a:latin typeface="Cambria"/>
                <a:ea typeface="Calibri"/>
                <a:cs typeface="Times New Roman"/>
              </a:rPr>
              <a:t>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50b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09660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Finansowanie transportu zbiorowego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Umowa o świadczenie usług a finansowanie – cz. 1</a:t>
            </a:r>
            <a:endParaRPr lang="pl-PL" sz="2800" dirty="0">
              <a:ea typeface="Calibri"/>
              <a:cs typeface="Times New Roman"/>
            </a:endParaRPr>
          </a:p>
          <a:p>
            <a:pPr marL="270510" indent="-270510">
              <a:lnSpc>
                <a:spcPct val="115000"/>
              </a:lnSpc>
              <a:spcAft>
                <a:spcPts val="0"/>
              </a:spcAft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1.   </a:t>
            </a:r>
            <a:r>
              <a:rPr lang="pl-PL" b="1" dirty="0">
                <a:latin typeface="Cambria"/>
                <a:ea typeface="Calibri"/>
                <a:cs typeface="Times New Roman"/>
              </a:rPr>
              <a:t>W przypadku gdy właściwy organ podejmuje decyzję o przyznaniu</a:t>
            </a:r>
            <a:r>
              <a:rPr lang="pl-PL" dirty="0">
                <a:latin typeface="Cambria"/>
                <a:ea typeface="Calibri"/>
                <a:cs typeface="Times New Roman"/>
              </a:rPr>
              <a:t> wybranemu podmiotowi wyłącznego prawa lub </a:t>
            </a:r>
            <a:r>
              <a:rPr lang="pl-PL" b="1" dirty="0">
                <a:latin typeface="Cambria"/>
                <a:ea typeface="Calibri"/>
                <a:cs typeface="Times New Roman"/>
              </a:rPr>
              <a:t>rekompensaty,</a:t>
            </a:r>
            <a:r>
              <a:rPr lang="pl-PL" dirty="0">
                <a:latin typeface="Cambria"/>
                <a:ea typeface="Calibri"/>
                <a:cs typeface="Times New Roman"/>
              </a:rPr>
              <a:t> niezależnie od ich charakteru, w zamian za realizację zobowiązań z tytułu świadczenia usług publicznych, </a:t>
            </a:r>
            <a:r>
              <a:rPr lang="pl-PL" b="1" dirty="0">
                <a:latin typeface="Cambria"/>
                <a:ea typeface="Calibri"/>
                <a:cs typeface="Times New Roman"/>
              </a:rPr>
              <a:t>następuje to w ramach umowy o świadczenie usług publicznych</a:t>
            </a:r>
            <a:r>
              <a:rPr lang="pl-PL" dirty="0">
                <a:latin typeface="Cambria"/>
                <a:ea typeface="Calibri"/>
                <a:cs typeface="Times New Roman"/>
              </a:rPr>
              <a:t>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3 ust. 1 Roz 1370/2007)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09660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Finansowanie transportu zbiorowego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Umowa o świadczenie usług a finansowanie – cz. 2</a:t>
            </a:r>
            <a:endParaRPr lang="pl-PL" sz="2800" dirty="0">
              <a:ea typeface="Calibri"/>
              <a:cs typeface="Times New Roman"/>
            </a:endParaRPr>
          </a:p>
          <a:p>
            <a:pPr marL="270510" indent="-270510">
              <a:spcAft>
                <a:spcPts val="0"/>
              </a:spcAft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2.   W drodze odstępstwa od art. 3 ust. 1 Roz 1370/2007 </a:t>
            </a:r>
            <a:r>
              <a:rPr lang="pl-PL" b="1" dirty="0">
                <a:latin typeface="Cambria"/>
                <a:ea typeface="Calibri"/>
                <a:cs typeface="Times New Roman"/>
              </a:rPr>
              <a:t>zobowiązania z tytułu świadczenia usług publicznych</a:t>
            </a:r>
            <a:r>
              <a:rPr lang="pl-PL" dirty="0">
                <a:latin typeface="Cambria"/>
                <a:ea typeface="Calibri"/>
                <a:cs typeface="Times New Roman"/>
              </a:rPr>
              <a:t>, które mają na celu określenie </a:t>
            </a:r>
            <a:r>
              <a:rPr lang="pl-PL" b="1" dirty="0">
                <a:latin typeface="Cambria"/>
                <a:ea typeface="Calibri"/>
                <a:cs typeface="Times New Roman"/>
              </a:rPr>
              <a:t>taryf maksymalnych dla wszystkich lub niektórych kategorii pasażerów, mogą także stanowić przedmiot zasad ogólnych</a:t>
            </a:r>
            <a:r>
              <a:rPr lang="pl-PL" dirty="0">
                <a:latin typeface="Cambria"/>
                <a:ea typeface="Calibri"/>
                <a:cs typeface="Times New Roman"/>
              </a:rPr>
              <a:t>.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endParaRPr lang="pl-PL" dirty="0" smtClean="0">
              <a:latin typeface="Cambria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 smtClean="0">
                <a:latin typeface="Cambria"/>
                <a:ea typeface="Calibri"/>
                <a:cs typeface="Times New Roman"/>
              </a:rPr>
              <a:t>Zgodnie </a:t>
            </a:r>
            <a:r>
              <a:rPr lang="pl-PL" dirty="0">
                <a:latin typeface="Cambria"/>
                <a:ea typeface="Calibri"/>
                <a:cs typeface="Times New Roman"/>
              </a:rPr>
              <a:t>z zasadami określonymi w art. 4 i 6 oraz w załączniku właściwy </a:t>
            </a:r>
            <a:r>
              <a:rPr lang="pl-PL" b="1" dirty="0">
                <a:latin typeface="Cambria"/>
                <a:ea typeface="Calibri"/>
                <a:cs typeface="Times New Roman"/>
              </a:rPr>
              <a:t>organ rekompensuje podmiotom świadczącym usługi publiczne wynik finansowy netto, dodatni lub ujemny, uzyskany jako rezultat kosztów i przychodów, które powstały przy wypełnianiu zobowiązań taryfowych określonych na podstawie zasad ogólnych tak, by zapobiec nadmiernym rekompensatom</a:t>
            </a:r>
            <a:r>
              <a:rPr lang="pl-PL" dirty="0">
                <a:latin typeface="Cambria"/>
                <a:ea typeface="Calibri"/>
                <a:cs typeface="Times New Roman"/>
              </a:rPr>
              <a:t>.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endParaRPr lang="pl-PL" b="1" dirty="0" smtClean="0">
              <a:latin typeface="Cambria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b="1" dirty="0" smtClean="0">
                <a:latin typeface="Cambria"/>
                <a:ea typeface="Calibri"/>
                <a:cs typeface="Times New Roman"/>
              </a:rPr>
              <a:t>Następuje </a:t>
            </a:r>
            <a:r>
              <a:rPr lang="pl-PL" b="1" dirty="0">
                <a:latin typeface="Cambria"/>
                <a:ea typeface="Calibri"/>
                <a:cs typeface="Times New Roman"/>
              </a:rPr>
              <a:t>to niezależnie od prawa właściwych organów</a:t>
            </a:r>
            <a:r>
              <a:rPr lang="pl-PL" dirty="0">
                <a:latin typeface="Cambria"/>
                <a:ea typeface="Calibri"/>
                <a:cs typeface="Times New Roman"/>
              </a:rPr>
              <a:t> do włączenia zobowiązania z tytułu świadczenia usług publicznych polegającego </a:t>
            </a:r>
            <a:r>
              <a:rPr lang="pl-PL" b="1" dirty="0">
                <a:latin typeface="Cambria"/>
                <a:ea typeface="Calibri"/>
                <a:cs typeface="Times New Roman"/>
              </a:rPr>
              <a:t>na określeniu maksymalnych taryf do umów o świadczenie usług publicznych.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3 ust. 2 Roz 1370/2007)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09660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Finansowanie transportu zbiorowego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Umowa o świadczenie usług a finansowanie – cz. 3</a:t>
            </a:r>
            <a:endParaRPr lang="pl-PL" sz="2800" dirty="0">
              <a:ea typeface="Calibri"/>
              <a:cs typeface="Times New Roman"/>
            </a:endParaRPr>
          </a:p>
          <a:p>
            <a:pPr marL="270510" indent="-270510">
              <a:spcAft>
                <a:spcPts val="0"/>
              </a:spcAft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3.   Bez uszczerbku dla postanowień art. 73, 86, 87 i 88 Traktatu </a:t>
            </a:r>
            <a:r>
              <a:rPr lang="pl-PL" b="1" dirty="0">
                <a:latin typeface="Cambria"/>
                <a:ea typeface="Calibri"/>
                <a:cs typeface="Times New Roman"/>
              </a:rPr>
              <a:t>państwa członkowskie</a:t>
            </a:r>
            <a:r>
              <a:rPr lang="pl-PL" dirty="0">
                <a:latin typeface="Cambria"/>
                <a:ea typeface="Calibri"/>
                <a:cs typeface="Times New Roman"/>
              </a:rPr>
              <a:t> mogą wyłączyć z zakresu zastosowania niniejszego rozporządzenia </a:t>
            </a:r>
            <a:r>
              <a:rPr lang="pl-PL" b="1" dirty="0">
                <a:latin typeface="Cambria"/>
                <a:ea typeface="Calibri"/>
                <a:cs typeface="Times New Roman"/>
              </a:rPr>
              <a:t>ogólne zasady dotyczące rekompensat finansowych odnoszących się do zobowiązań</a:t>
            </a:r>
            <a:r>
              <a:rPr lang="pl-PL" dirty="0">
                <a:latin typeface="Cambria"/>
                <a:ea typeface="Calibri"/>
                <a:cs typeface="Times New Roman"/>
              </a:rPr>
              <a:t> z tytułu świadczenia usług publicznych </a:t>
            </a:r>
            <a:r>
              <a:rPr lang="pl-PL" b="1" dirty="0">
                <a:latin typeface="Cambria"/>
                <a:ea typeface="Calibri"/>
                <a:cs typeface="Times New Roman"/>
              </a:rPr>
              <a:t>przewidujące taryfy maksymalne dla uczniów, studentów, praktykantów i osób o ograniczonej sprawności ruchowej</a:t>
            </a:r>
            <a:r>
              <a:rPr lang="pl-PL" dirty="0">
                <a:latin typeface="Cambria"/>
                <a:ea typeface="Calibri"/>
                <a:cs typeface="Times New Roman"/>
              </a:rPr>
              <a:t>. O wspomnianych zasadach ogólnych informuje się zgodnie z art. 88 Traktatu. Każda taka informacja zawiera </a:t>
            </a:r>
            <a:r>
              <a:rPr lang="pl-PL" b="1" dirty="0">
                <a:latin typeface="Cambria"/>
                <a:ea typeface="Calibri"/>
                <a:cs typeface="Times New Roman"/>
              </a:rPr>
              <a:t>dokładne dane na temat danego środka, a zwłaszcza szczegółowy opis metody obliczeń</a:t>
            </a:r>
            <a:r>
              <a:rPr lang="pl-PL" dirty="0">
                <a:latin typeface="Cambria"/>
                <a:ea typeface="Calibri"/>
                <a:cs typeface="Times New Roman"/>
              </a:rPr>
              <a:t>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3 ust. 3 Roz 1370/2007)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09660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Finansowanie transportu zbiorowego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Źródła finansowania przewozów o charakterze </a:t>
            </a:r>
            <a:r>
              <a:rPr lang="pl-PL" b="1" dirty="0" smtClean="0">
                <a:latin typeface="Cambria"/>
                <a:ea typeface="Calibri"/>
                <a:cs typeface="Times New Roman"/>
              </a:rPr>
              <a:t>użyteczności publicznej</a:t>
            </a:r>
            <a:endParaRPr lang="pl-PL" sz="2800" dirty="0">
              <a:ea typeface="Calibri"/>
              <a:cs typeface="Times New Roman"/>
            </a:endParaRPr>
          </a:p>
          <a:p>
            <a:pPr marL="270510" indent="-270510">
              <a:spcAft>
                <a:spcPts val="0"/>
              </a:spcAft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1.  Źródłem finansowania przewozów o charakterze użyteczności publicznej </a:t>
            </a:r>
            <a:r>
              <a:rPr lang="pl-PL" b="1" dirty="0">
                <a:latin typeface="Cambria"/>
                <a:ea typeface="Calibri"/>
                <a:cs typeface="Times New Roman"/>
              </a:rPr>
              <a:t>mogą być w szczególności:</a:t>
            </a:r>
            <a:endParaRPr lang="pl-PL" sz="2800" dirty="0">
              <a:ea typeface="Calibri"/>
              <a:cs typeface="Times New Roman"/>
            </a:endParaRPr>
          </a:p>
          <a:p>
            <a:pPr marL="26987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1) </a:t>
            </a:r>
            <a:r>
              <a:rPr lang="pl-PL" b="1" dirty="0">
                <a:latin typeface="Cambria"/>
                <a:ea typeface="Calibri"/>
                <a:cs typeface="Times New Roman"/>
              </a:rPr>
              <a:t>środki własne jednostki samorządu terytorialnego</a:t>
            </a:r>
            <a:r>
              <a:rPr lang="pl-PL" dirty="0">
                <a:latin typeface="Cambria"/>
                <a:ea typeface="Calibri"/>
                <a:cs typeface="Times New Roman"/>
              </a:rPr>
              <a:t> będącej organizatorem;</a:t>
            </a:r>
            <a:endParaRPr lang="pl-PL" sz="2800" dirty="0">
              <a:ea typeface="Calibri"/>
              <a:cs typeface="Times New Roman"/>
            </a:endParaRPr>
          </a:p>
          <a:p>
            <a:pPr marL="26987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2) </a:t>
            </a:r>
            <a:r>
              <a:rPr lang="pl-PL" b="1" dirty="0">
                <a:latin typeface="Cambria"/>
                <a:ea typeface="Calibri"/>
                <a:cs typeface="Times New Roman"/>
              </a:rPr>
              <a:t>środki z budżetu państwa</a:t>
            </a:r>
            <a:r>
              <a:rPr lang="pl-PL" dirty="0">
                <a:latin typeface="Cambria"/>
                <a:ea typeface="Calibri"/>
                <a:cs typeface="Times New Roman"/>
              </a:rPr>
              <a:t>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endParaRPr lang="pl-PL" dirty="0" smtClean="0">
              <a:latin typeface="Cambria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 smtClean="0">
                <a:latin typeface="Cambria"/>
                <a:ea typeface="Calibri"/>
                <a:cs typeface="Times New Roman"/>
              </a:rPr>
              <a:t>2</a:t>
            </a:r>
            <a:r>
              <a:rPr lang="pl-PL" dirty="0">
                <a:latin typeface="Cambria"/>
                <a:ea typeface="Calibri"/>
                <a:cs typeface="Times New Roman"/>
              </a:rPr>
              <a:t>.  Do źródeł finansowania, o których mowa w ust. 1, </a:t>
            </a:r>
            <a:r>
              <a:rPr lang="pl-PL" b="1" dirty="0">
                <a:latin typeface="Cambria"/>
                <a:ea typeface="Calibri"/>
                <a:cs typeface="Times New Roman"/>
              </a:rPr>
              <a:t>należą również wpływy ze sprzedaży biletów</a:t>
            </a:r>
            <a:r>
              <a:rPr lang="pl-PL" dirty="0">
                <a:latin typeface="Cambria"/>
                <a:ea typeface="Calibri"/>
                <a:cs typeface="Times New Roman"/>
              </a:rPr>
              <a:t> oraz </a:t>
            </a:r>
            <a:r>
              <a:rPr lang="pl-PL" b="1" dirty="0">
                <a:latin typeface="Cambria"/>
                <a:ea typeface="Calibri"/>
                <a:cs typeface="Times New Roman"/>
              </a:rPr>
              <a:t>wpływy z opłat dodatkowych pobieranych od pasażerów</a:t>
            </a:r>
            <a:r>
              <a:rPr lang="pl-PL" dirty="0">
                <a:latin typeface="Cambria"/>
                <a:ea typeface="Calibri"/>
                <a:cs typeface="Times New Roman"/>
              </a:rPr>
              <a:t>, zgodnie z przepisami ustawy z dnia 15 listopada 1984 r. - Prawo przewozowe.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51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0966022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1512</Words>
  <Application>Microsoft Office PowerPoint</Application>
  <PresentationFormat>Pokaz na ekranie (4:3)</PresentationFormat>
  <Paragraphs>177</Paragraphs>
  <Slides>22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22</vt:i4>
      </vt:variant>
    </vt:vector>
  </HeadingPairs>
  <TitlesOfParts>
    <vt:vector size="23" baseType="lpstr">
      <vt:lpstr>Motyw pakietu Office</vt:lpstr>
      <vt:lpstr>Prawo transportowe 7 </vt:lpstr>
      <vt:lpstr>Finansowanie transportu zbiorowego </vt:lpstr>
      <vt:lpstr>Finansowanie transportu zbiorowego </vt:lpstr>
      <vt:lpstr>Finansowanie transportu zbiorowego </vt:lpstr>
      <vt:lpstr>Finansowanie transportu zbiorowego </vt:lpstr>
      <vt:lpstr>Finansowanie transportu zbiorowego </vt:lpstr>
      <vt:lpstr>Finansowanie transportu zbiorowego </vt:lpstr>
      <vt:lpstr>Finansowanie transportu zbiorowego </vt:lpstr>
      <vt:lpstr>Finansowanie transportu zbiorowego </vt:lpstr>
      <vt:lpstr>Finansowanie transportu zbiorowego </vt:lpstr>
      <vt:lpstr>Finansowanie transportu zbiorowego </vt:lpstr>
      <vt:lpstr>Finansowanie transportu zbiorowego </vt:lpstr>
      <vt:lpstr>Finansowanie transportu zbiorowego </vt:lpstr>
      <vt:lpstr>Finansowanie transportu zbiorowego </vt:lpstr>
      <vt:lpstr>Finansowanie transportu zbiorowego </vt:lpstr>
      <vt:lpstr>Finansowanie transportu zbiorowego </vt:lpstr>
      <vt:lpstr>Finansowanie transportu zbiorowego </vt:lpstr>
      <vt:lpstr>Finansowanie transportu zbiorowego </vt:lpstr>
      <vt:lpstr>Finansowanie transportu zbiorowego </vt:lpstr>
      <vt:lpstr>Finansowanie transportu zbiorowego </vt:lpstr>
      <vt:lpstr>Finansowanie transportu zbiorowego </vt:lpstr>
      <vt:lpstr>Finansowanie transportu zbiorowego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Prawo transportowe 7 </dc:title>
  <dc:creator>M a c i e k</dc:creator>
  <cp:lastModifiedBy>M a c i e k</cp:lastModifiedBy>
  <cp:revision>2</cp:revision>
  <dcterms:created xsi:type="dcterms:W3CDTF">2017-10-19T08:38:02Z</dcterms:created>
  <dcterms:modified xsi:type="dcterms:W3CDTF">2017-10-19T08:53:18Z</dcterms:modified>
</cp:coreProperties>
</file>