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330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22589-A355-42D4-9156-46F03BC8DA03}" type="datetimeFigureOut">
              <a:rPr lang="pl-PL" smtClean="0"/>
              <a:t>14.09.2022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0FF82-B7E3-4C71-A0AC-C13E090D071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74966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22589-A355-42D4-9156-46F03BC8DA03}" type="datetimeFigureOut">
              <a:rPr lang="pl-PL" smtClean="0"/>
              <a:t>14.09.2022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0FF82-B7E3-4C71-A0AC-C13E090D071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15262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22589-A355-42D4-9156-46F03BC8DA03}" type="datetimeFigureOut">
              <a:rPr lang="pl-PL" smtClean="0"/>
              <a:t>14.09.2022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0FF82-B7E3-4C71-A0AC-C13E090D071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76980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22589-A355-42D4-9156-46F03BC8DA03}" type="datetimeFigureOut">
              <a:rPr lang="pl-PL" smtClean="0"/>
              <a:t>14.09.2022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0FF82-B7E3-4C71-A0AC-C13E090D071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07052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22589-A355-42D4-9156-46F03BC8DA03}" type="datetimeFigureOut">
              <a:rPr lang="pl-PL" smtClean="0"/>
              <a:t>14.09.2022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0FF82-B7E3-4C71-A0AC-C13E090D071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96940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22589-A355-42D4-9156-46F03BC8DA03}" type="datetimeFigureOut">
              <a:rPr lang="pl-PL" smtClean="0"/>
              <a:t>14.09.2022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0FF82-B7E3-4C71-A0AC-C13E090D071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95260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22589-A355-42D4-9156-46F03BC8DA03}" type="datetimeFigureOut">
              <a:rPr lang="pl-PL" smtClean="0"/>
              <a:t>14.09.2022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0FF82-B7E3-4C71-A0AC-C13E090D071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31450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22589-A355-42D4-9156-46F03BC8DA03}" type="datetimeFigureOut">
              <a:rPr lang="pl-PL" smtClean="0"/>
              <a:t>14.09.2022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0FF82-B7E3-4C71-A0AC-C13E090D071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39857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22589-A355-42D4-9156-46F03BC8DA03}" type="datetimeFigureOut">
              <a:rPr lang="pl-PL" smtClean="0"/>
              <a:t>14.09.2022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0FF82-B7E3-4C71-A0AC-C13E090D071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99412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22589-A355-42D4-9156-46F03BC8DA03}" type="datetimeFigureOut">
              <a:rPr lang="pl-PL" smtClean="0"/>
              <a:t>14.09.2022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0FF82-B7E3-4C71-A0AC-C13E090D071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10618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22589-A355-42D4-9156-46F03BC8DA03}" type="datetimeFigureOut">
              <a:rPr lang="pl-PL" smtClean="0"/>
              <a:t>14.09.2022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0FF82-B7E3-4C71-A0AC-C13E090D071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98083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822589-A355-42D4-9156-46F03BC8DA03}" type="datetimeFigureOut">
              <a:rPr lang="pl-PL" smtClean="0"/>
              <a:t>14.09.2022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0FF82-B7E3-4C71-A0AC-C13E090D071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9207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 Regulacje ogólnego prawa podatkowego w interpretacjach </a:t>
            </a:r>
            <a:br>
              <a:rPr lang="pl-PL" dirty="0" smtClean="0"/>
            </a:br>
            <a:r>
              <a:rPr lang="pl-PL" dirty="0" smtClean="0"/>
              <a:t>i orzecznictwie - warsztat ze stosowania </a:t>
            </a:r>
            <a:r>
              <a:rPr lang="pl-PL" dirty="0" smtClean="0"/>
              <a:t>prawa</a:t>
            </a:r>
            <a:br>
              <a:rPr lang="pl-PL" dirty="0" smtClean="0"/>
            </a:br>
            <a:r>
              <a:rPr lang="pl-PL" dirty="0"/>
              <a:t/>
            </a:r>
            <a:br>
              <a:rPr lang="pl-PL" dirty="0"/>
            </a:br>
            <a:r>
              <a:rPr lang="pl-PL" dirty="0" smtClean="0"/>
              <a:t>Interpretacje podatkowe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03648" y="4797152"/>
            <a:ext cx="6400800" cy="1752600"/>
          </a:xfrm>
        </p:spPr>
        <p:txBody>
          <a:bodyPr/>
          <a:lstStyle/>
          <a:p>
            <a:r>
              <a:rPr lang="pl-PL" dirty="0"/>
              <a:t>m</a:t>
            </a:r>
            <a:r>
              <a:rPr lang="pl-PL" dirty="0" smtClean="0"/>
              <a:t>gr Mateusz Lewandowski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953812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Moc wiążąca wyroku sądu administracyjnego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smtClean="0"/>
              <a:t>Prawomocne orzeczenie sądu wiąże strony danego postępowania, sąd który orzeczenie wydał, inne sądy i organy, ale tylko w konkretnej sprawie.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smtClean="0"/>
              <a:t>Nie dotyczy to przyjętej przez sąd wykładni przepisów, co oznacza, że każdy sąd może je odmiennie interpretować.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046494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Uchwały NSA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 smtClean="0"/>
              <a:t>NSA może podjąć uchwałę mającą na celu wyjaśnienie przepisów prawnych, których stosowanie wywołało rozbieżności w orzecznictwie.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smtClean="0"/>
              <a:t>Inne sądy są nią związane. Jeżeli stanowiska NSA nie podzielają, to mogą przedstawić takie zagadnienie prawne odpowiedniemu składowi NSA.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918506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Indywidualna interpretacja indywidualna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Ochrona wnioskodawcy</a:t>
            </a:r>
          </a:p>
          <a:p>
            <a:r>
              <a:rPr lang="pl-PL" dirty="0" smtClean="0"/>
              <a:t>Właściwość</a:t>
            </a:r>
          </a:p>
          <a:p>
            <a:r>
              <a:rPr lang="pl-PL" dirty="0" smtClean="0"/>
              <a:t>Wyłączenia</a:t>
            </a:r>
          </a:p>
          <a:p>
            <a:r>
              <a:rPr lang="pl-PL" dirty="0" smtClean="0"/>
              <a:t>Treść wniosku</a:t>
            </a:r>
          </a:p>
          <a:p>
            <a:r>
              <a:rPr lang="pl-PL" dirty="0" smtClean="0"/>
              <a:t>Odmowa wydania interpretacji</a:t>
            </a:r>
          </a:p>
          <a:p>
            <a:r>
              <a:rPr lang="pl-PL" dirty="0" smtClean="0"/>
              <a:t>Treść interpretacji</a:t>
            </a:r>
          </a:p>
          <a:p>
            <a:r>
              <a:rPr lang="pl-PL" dirty="0" smtClean="0"/>
              <a:t>Termin wydania interpretacji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491312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Indywidualna interpretacja indywidualna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Koszt wydania interpretacji</a:t>
            </a:r>
          </a:p>
          <a:p>
            <a:r>
              <a:rPr lang="pl-PL" dirty="0" smtClean="0"/>
              <a:t>Zmiana/uchylenie/stwierdzenie wygaśnięcia interpretacji</a:t>
            </a:r>
          </a:p>
          <a:p>
            <a:r>
              <a:rPr lang="pl-PL" dirty="0" smtClean="0"/>
              <a:t>Publikacja interpretacji</a:t>
            </a:r>
          </a:p>
          <a:p>
            <a:r>
              <a:rPr lang="pl-PL" dirty="0" smtClean="0"/>
              <a:t>Wyjątki od indywidualnego char. interpretacji</a:t>
            </a:r>
          </a:p>
          <a:p>
            <a:pPr marL="0" indent="0">
              <a:buNone/>
            </a:pP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40938104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Instancyjność postępowania podatkowego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Różnica pomiędzy decyzją a postanowieniem</a:t>
            </a:r>
          </a:p>
          <a:p>
            <a:r>
              <a:rPr lang="pl-PL" dirty="0" smtClean="0"/>
              <a:t>Różnica pomiędzy odwołaniem a zażaleniem</a:t>
            </a:r>
          </a:p>
          <a:p>
            <a:endParaRPr lang="pl-PL" dirty="0"/>
          </a:p>
          <a:p>
            <a:pPr marL="0" indent="0">
              <a:buNone/>
            </a:pPr>
            <a:r>
              <a:rPr lang="pl-PL" dirty="0" smtClean="0"/>
              <a:t>Możliwość składania </a:t>
            </a:r>
            <a:r>
              <a:rPr lang="pl-PL" dirty="0" err="1" smtClean="0"/>
              <a:t>odwołań</a:t>
            </a:r>
            <a:r>
              <a:rPr lang="pl-PL" dirty="0" smtClean="0"/>
              <a:t> i zażaleń jest realizacją zasady wyrażonej w art. 129 </a:t>
            </a:r>
            <a:r>
              <a:rPr lang="pl-PL" dirty="0" err="1" smtClean="0"/>
              <a:t>o.p</a:t>
            </a:r>
            <a:r>
              <a:rPr lang="pl-PL" dirty="0" smtClean="0"/>
              <a:t>. Postępowanie odwoławcze oparte jest na zasadzie skargowości, co oznacza, że organ drugiej instancji nie może działać z urzędu.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57015302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184</Words>
  <Application>Microsoft Office PowerPoint</Application>
  <PresentationFormat>Pokaz na ekranie (4:3)</PresentationFormat>
  <Paragraphs>28</Paragraphs>
  <Slides>6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7" baseType="lpstr">
      <vt:lpstr>Motyw pakietu Office</vt:lpstr>
      <vt:lpstr> Regulacje ogólnego prawa podatkowego w interpretacjach  i orzecznictwie - warsztat ze stosowania prawa  Interpretacje podatkowe</vt:lpstr>
      <vt:lpstr>Moc wiążąca wyroku sądu administracyjnego</vt:lpstr>
      <vt:lpstr>Uchwały NSA</vt:lpstr>
      <vt:lpstr>Indywidualna interpretacja indywidualna</vt:lpstr>
      <vt:lpstr>Indywidualna interpretacja indywidualna</vt:lpstr>
      <vt:lpstr>Instancyjność postępowania podatkowego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Regulacje ogólnego prawa podatkowego w interpretacjach  i orzecznictwie - warsztat ze stosowania prawa</dc:title>
  <dc:creator>Mateusz</dc:creator>
  <cp:lastModifiedBy>K. MZW</cp:lastModifiedBy>
  <cp:revision>6</cp:revision>
  <dcterms:created xsi:type="dcterms:W3CDTF">2022-09-07T19:00:11Z</dcterms:created>
  <dcterms:modified xsi:type="dcterms:W3CDTF">2022-09-13T22:09:43Z</dcterms:modified>
</cp:coreProperties>
</file>