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kcja domyślna" id="{56AC8254-0DA5-4F1F-96B6-28E2E9C39040}">
          <p14:sldIdLst>
            <p14:sldId id="263"/>
            <p14:sldId id="257"/>
            <p14:sldId id="258"/>
            <p14:sldId id="259"/>
            <p14:sldId id="260"/>
            <p14:sldId id="261"/>
            <p14:sldId id="262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330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C0FC0-77FA-4F83-9EC1-47794AC374E1}" type="datetimeFigureOut">
              <a:rPr lang="pl-PL" smtClean="0"/>
              <a:t>14.09.2022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9901A-06CC-4CCC-9690-81D972721B5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75950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C0FC0-77FA-4F83-9EC1-47794AC374E1}" type="datetimeFigureOut">
              <a:rPr lang="pl-PL" smtClean="0"/>
              <a:t>14.09.2022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9901A-06CC-4CCC-9690-81D972721B5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17125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C0FC0-77FA-4F83-9EC1-47794AC374E1}" type="datetimeFigureOut">
              <a:rPr lang="pl-PL" smtClean="0"/>
              <a:t>14.09.2022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9901A-06CC-4CCC-9690-81D972721B5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01270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C0FC0-77FA-4F83-9EC1-47794AC374E1}" type="datetimeFigureOut">
              <a:rPr lang="pl-PL" smtClean="0"/>
              <a:t>14.09.2022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9901A-06CC-4CCC-9690-81D972721B5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52026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C0FC0-77FA-4F83-9EC1-47794AC374E1}" type="datetimeFigureOut">
              <a:rPr lang="pl-PL" smtClean="0"/>
              <a:t>14.09.2022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9901A-06CC-4CCC-9690-81D972721B5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19322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C0FC0-77FA-4F83-9EC1-47794AC374E1}" type="datetimeFigureOut">
              <a:rPr lang="pl-PL" smtClean="0"/>
              <a:t>14.09.2022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9901A-06CC-4CCC-9690-81D972721B5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0617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C0FC0-77FA-4F83-9EC1-47794AC374E1}" type="datetimeFigureOut">
              <a:rPr lang="pl-PL" smtClean="0"/>
              <a:t>14.09.2022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9901A-06CC-4CCC-9690-81D972721B5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18573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C0FC0-77FA-4F83-9EC1-47794AC374E1}" type="datetimeFigureOut">
              <a:rPr lang="pl-PL" smtClean="0"/>
              <a:t>14.09.2022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9901A-06CC-4CCC-9690-81D972721B5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19297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C0FC0-77FA-4F83-9EC1-47794AC374E1}" type="datetimeFigureOut">
              <a:rPr lang="pl-PL" smtClean="0"/>
              <a:t>14.09.2022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9901A-06CC-4CCC-9690-81D972721B5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07801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C0FC0-77FA-4F83-9EC1-47794AC374E1}" type="datetimeFigureOut">
              <a:rPr lang="pl-PL" smtClean="0"/>
              <a:t>14.09.2022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9901A-06CC-4CCC-9690-81D972721B5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14815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C0FC0-77FA-4F83-9EC1-47794AC374E1}" type="datetimeFigureOut">
              <a:rPr lang="pl-PL" smtClean="0"/>
              <a:t>14.09.2022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9901A-06CC-4CCC-9690-81D972721B5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47416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4C0FC0-77FA-4F83-9EC1-47794AC374E1}" type="datetimeFigureOut">
              <a:rPr lang="pl-PL" smtClean="0"/>
              <a:t>14.09.2022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49901A-06CC-4CCC-9690-81D972721B5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52677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 Regulacje ogólnego prawa podatkowego w interpretacjach </a:t>
            </a:r>
            <a:br>
              <a:rPr lang="pl-PL" dirty="0" smtClean="0"/>
            </a:br>
            <a:r>
              <a:rPr lang="pl-PL" dirty="0" smtClean="0"/>
              <a:t>i orzecznictwie - warsztat ze stosowania </a:t>
            </a:r>
            <a:r>
              <a:rPr lang="pl-PL" dirty="0" smtClean="0"/>
              <a:t>prawa</a:t>
            </a:r>
            <a:br>
              <a:rPr lang="pl-PL" dirty="0" smtClean="0"/>
            </a:br>
            <a:r>
              <a:rPr lang="pl-PL" dirty="0"/>
              <a:t/>
            </a:r>
            <a:br>
              <a:rPr lang="pl-PL" dirty="0"/>
            </a:br>
            <a:r>
              <a:rPr lang="pl-PL" dirty="0" smtClean="0"/>
              <a:t>Kazusy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31640" y="4869160"/>
            <a:ext cx="6400800" cy="1752600"/>
          </a:xfrm>
        </p:spPr>
        <p:txBody>
          <a:bodyPr/>
          <a:lstStyle/>
          <a:p>
            <a:r>
              <a:rPr lang="pl-PL" dirty="0"/>
              <a:t>m</a:t>
            </a:r>
            <a:r>
              <a:rPr lang="pl-PL" dirty="0" smtClean="0"/>
              <a:t>gr Mateusz Lewandowski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27273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Kazus (10 minut)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pl-PL" sz="6400" dirty="0" smtClean="0"/>
              <a:t>Marzena i Marek S. od 1978 roku byli małżeństwem, w którym obowiązywał ustrój małżeńskiej wspólności majątkowej. Mieszkanie, w którym zamieszkiwali zostało przez nich kupione w 1980 roku. W 2021 roku Marzena S. zmarła. W takiej sytuacji Marek S. na skutek dziedziczenia został jedynym właścicielem nieruchomości i w 2022 roku sprzedał mieszkanie. </a:t>
            </a:r>
          </a:p>
          <a:p>
            <a:pPr marL="0" indent="0" algn="just">
              <a:buNone/>
            </a:pPr>
            <a:endParaRPr lang="pl-PL" sz="6400" dirty="0" smtClean="0"/>
          </a:p>
          <a:p>
            <a:pPr marL="0" indent="0" algn="just">
              <a:buNone/>
            </a:pPr>
            <a:r>
              <a:rPr lang="pl-PL" sz="6400" dirty="0" smtClean="0"/>
              <a:t>Marek S. zastanawia się, czy powinien zapłacić podatek dochodowy od osób fizycznych z tytułu sprzedaży mieszkania, ponieważ sąsiad poinformował go, że ustawa stanowi, że sprzedaż nieruchomości nie jest opodatkowana, ale pod warunkiem, że upłynęło 5 lat od jej nabycia. </a:t>
            </a:r>
          </a:p>
          <a:p>
            <a:pPr marL="0" indent="0" algn="just">
              <a:buNone/>
            </a:pPr>
            <a:endParaRPr lang="pl-PL" sz="6400" dirty="0" smtClean="0"/>
          </a:p>
          <a:p>
            <a:pPr marL="0" indent="0" algn="just">
              <a:buNone/>
            </a:pPr>
            <a:r>
              <a:rPr lang="pl-PL" sz="6400" dirty="0" smtClean="0"/>
              <a:t>Marek S. uznał, że ustawa nie precyzuje pojęcia „nabycie” i wskazał na możliwe dwie interpretacje przepisu. Fiskus twierdzi, że podatek się należy, ponieważ od daty nabycia nieruchomości przez Marka S. w drodze dziedziczenia do daty sprzedaży minął tylko rok. Marek S. uważa z kolei, że podatku nie powinien zapłacić, gdyż od daty nabycia nieruchomości do majątku wspólnego do daty sprzedaży minęło ponad 5 lat. </a:t>
            </a:r>
          </a:p>
          <a:p>
            <a:pPr marL="0" indent="0" algn="just">
              <a:buNone/>
            </a:pPr>
            <a:endParaRPr lang="pl-PL" sz="6400" dirty="0" smtClean="0"/>
          </a:p>
          <a:p>
            <a:pPr marL="0" indent="0" algn="just">
              <a:buNone/>
            </a:pPr>
            <a:r>
              <a:rPr lang="pl-PL" sz="6400" dirty="0" smtClean="0"/>
              <a:t>Pytanie: czy w sporze z organem podatkowym Marek S. może powołać się na zasadę rozstrzygania wątpliwości na korzyść podatnika?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42241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Kazus (10 minut):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endParaRPr lang="pl-PL" dirty="0" smtClean="0"/>
          </a:p>
          <a:p>
            <a:pPr marL="0" indent="0" algn="just">
              <a:buNone/>
            </a:pPr>
            <a:r>
              <a:rPr lang="pl-PL" dirty="0" smtClean="0"/>
              <a:t>W dniu 3 stycznia 2022 roku Katarzyna P. złożyła wniosek o wydanie indywidualnej interpretacji podatkowej. Organ wydał interpretację 15 czerwca 2022 roku i doręczył interpretację Katarzynie P. drogą pocztową w dniu 17 czerwca 2022 roku. W interpretacji organ częściowo nie zgodził się z zaproponowaną interpretacją przepisów podatnika i wskazał na własną interpretację w tym zakresie. W pozostałej części organ zgodził się z interpretacją Katarzyny P. wskazaną we wniosku.</a:t>
            </a:r>
          </a:p>
          <a:p>
            <a:pPr marL="0" indent="0" algn="just">
              <a:buNone/>
            </a:pPr>
            <a:endParaRPr lang="pl-PL" dirty="0" smtClean="0"/>
          </a:p>
          <a:p>
            <a:pPr marL="0" indent="0" algn="just">
              <a:buNone/>
            </a:pPr>
            <a:r>
              <a:rPr lang="pl-PL" dirty="0" smtClean="0"/>
              <a:t>Pytanie: Czy wydana interpretacja wiąże Katarzynę P. i w jakim zakresie?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8576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 Kazus (10 minut)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endParaRPr lang="pl-PL" dirty="0" smtClean="0"/>
          </a:p>
          <a:p>
            <a:pPr marL="0" indent="0" algn="just">
              <a:buNone/>
            </a:pPr>
            <a:r>
              <a:rPr lang="pl-PL" dirty="0" smtClean="0"/>
              <a:t>Notariusz złożyła wniosek o udzielenie pisemnej interpretacji przepisów prawa podatkowego w indywidualnej sprawie. Wskazała w nim, że w ramach wykonywania czynności notarialnych sporządza między innymi akty notarialne zawierające jednostronne oświadczenia woli właścicieli nieruchomości o ustanowieniu odpłatnych służebności przesyłu na rzecz nabywających je przedsiębiorców. Wskazała również, że przedstawiciele takiego przedsiębiorstwa do aktu nie stają, choć oświadczenia woli właścicieli nieruchomości są z reguły poprzedzane umowami zawartymi pomiędzy nimi a nabywającymi prawo służebności w zwykłej formie pisemnej. We wniosku notariusz wyraziła przekonanie, że w takiej sytuacji nie powinna pobierać podatku od czynności cywilnoprawnych uważając, że nie jest wtedy płatnikiem. </a:t>
            </a:r>
          </a:p>
          <a:p>
            <a:pPr marL="0" indent="0" algn="just">
              <a:buNone/>
            </a:pPr>
            <a:endParaRPr lang="pl-PL" dirty="0" smtClean="0"/>
          </a:p>
          <a:p>
            <a:pPr marL="0" indent="0" algn="just">
              <a:buNone/>
            </a:pPr>
            <a:r>
              <a:rPr lang="pl-PL" dirty="0" smtClean="0"/>
              <a:t>Pytanie: czy notariusz była uprawniona do składania wniosku o wydanie interpretacji indywidualnej we własnej sprawie? Jeżeli nie, to kto może złożyć wniosek w tej sprawie?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78936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Kazus (10 minut)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pl-PL" dirty="0" smtClean="0"/>
          </a:p>
          <a:p>
            <a:pPr marL="0" indent="0" algn="just">
              <a:buNone/>
            </a:pPr>
            <a:r>
              <a:rPr lang="pl-PL" dirty="0" smtClean="0"/>
              <a:t>Abc S.A. w dniu 1 marca 2021 roku wystąpiła z wnioskiem o wydanie indywidualnej interpretacji przepisów prawa podatkowego dotyczącej podatku dochodowego od osób prawnych. W dniu 10 marca 2021 roku organ wezwał spółkę do doprecyzowania przedstawionego stanu faktycznego. Pismem z dnia 20 marca 2021 roku spółka na wezwanie organu doprecyzowała opis stanu faktycznego.</a:t>
            </a:r>
          </a:p>
          <a:p>
            <a:pPr marL="0" indent="0" algn="just">
              <a:buNone/>
            </a:pPr>
            <a:endParaRPr lang="pl-PL" dirty="0" smtClean="0"/>
          </a:p>
          <a:p>
            <a:pPr marL="0" indent="0" algn="just">
              <a:buNone/>
            </a:pPr>
            <a:r>
              <a:rPr lang="pl-PL" dirty="0" smtClean="0"/>
              <a:t>W ocenie organu skarżąca mimo wezwania nie doprecyzowała w jednoznaczny, spójny i niebudzący wątpliwości sposób opisu stanu faktycznego oraz zdarzenia przyszłego. </a:t>
            </a:r>
          </a:p>
          <a:p>
            <a:pPr marL="0" indent="0" algn="just">
              <a:buNone/>
            </a:pPr>
            <a:endParaRPr lang="pl-PL" dirty="0" smtClean="0"/>
          </a:p>
          <a:p>
            <a:pPr marL="0" indent="0" algn="just">
              <a:buNone/>
            </a:pPr>
            <a:r>
              <a:rPr lang="pl-PL" dirty="0" smtClean="0"/>
              <a:t>Pytanie: Który organ jest właściwy w tej sprawie? Co powinien zrobić organ podatkowy?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1387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Kazus (10 minut)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endParaRPr lang="pl-PL" dirty="0" smtClean="0"/>
          </a:p>
          <a:p>
            <a:pPr marL="0" indent="0" algn="just">
              <a:buNone/>
            </a:pPr>
            <a:r>
              <a:rPr lang="pl-PL" dirty="0" smtClean="0"/>
              <a:t>Janusz K. w dniu 1 marca 2022 roku otrzymał od Prezydenta Miasta Wrocław decyzję, w której ustalono wysokość jego zobowiązania podatkowego z tytułu podatku od nieruchomości w wysokości 172,38 zł. Z decyzją tą Janusz K. nie zgadza się uznając, że stawka podatku została przemnożona przez zawyżoną powierzchnię jego mieszkania. </a:t>
            </a:r>
          </a:p>
          <a:p>
            <a:pPr marL="0" indent="0" algn="just">
              <a:buNone/>
            </a:pPr>
            <a:endParaRPr lang="pl-PL" dirty="0" smtClean="0"/>
          </a:p>
          <a:p>
            <a:pPr marL="0" indent="0" algn="just">
              <a:buNone/>
            </a:pPr>
            <a:r>
              <a:rPr lang="pl-PL" dirty="0" smtClean="0"/>
              <a:t>Pytanie: Jakie środki powinien podjąć Janusz K., aby doprowadzić do uchylenia decyzji? W jakim terminie? Który organ będzie właściwy w sprawie?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4138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Kazus (10 minut)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endParaRPr lang="pl-PL" dirty="0" smtClean="0"/>
          </a:p>
          <a:p>
            <a:pPr marL="0" indent="0" algn="just">
              <a:buNone/>
            </a:pPr>
            <a:r>
              <a:rPr lang="pl-PL" dirty="0" smtClean="0"/>
              <a:t>Janusz K. w dniu 1 marca 2022 roku otrzymał od Prezydenta Miasta Wrocław decyzję, w której ustalono wysokość jego zobowiązania podatkowego z tytułu podatku od nieruchomości w wysokości 172,38 zł. Z decyzją tą Janusz K. nie zgadza się uznając, że stawka podatku została przemnożona przez zawyżoną powierzchnię jego mieszkania.</a:t>
            </a:r>
          </a:p>
          <a:p>
            <a:pPr marL="0" indent="0" algn="just">
              <a:buNone/>
            </a:pPr>
            <a:endParaRPr lang="pl-PL" dirty="0" smtClean="0"/>
          </a:p>
          <a:p>
            <a:pPr marL="0" indent="0" algn="just">
              <a:buNone/>
            </a:pPr>
            <a:r>
              <a:rPr lang="pl-PL" dirty="0" smtClean="0"/>
              <a:t>Janusz K. odwołał się od decyzji. W wyniku odwołania Samorządowe Kolegium Odwoławcze uchyliło decyzję i przekazało sprawę do ponownego rozpoznania. Prezydent Miasta Wrocław wydał nową decyzję określającą wysokość zobowiązania podatkowego na kwotę 211,87 zł. </a:t>
            </a:r>
          </a:p>
          <a:p>
            <a:pPr marL="0" indent="0" algn="just">
              <a:buNone/>
            </a:pPr>
            <a:endParaRPr lang="pl-PL" dirty="0" smtClean="0"/>
          </a:p>
          <a:p>
            <a:pPr marL="0" indent="0" algn="just">
              <a:buNone/>
            </a:pPr>
            <a:r>
              <a:rPr lang="pl-PL" dirty="0" smtClean="0"/>
              <a:t>Janusz K. ponownie zaskarżył decyzję, jednak tym razem Samorządowe Kolegium Odwoławcze uznało, że decyzja została wydana zgodnie z prawem i utrzymało ją w mocy. </a:t>
            </a:r>
          </a:p>
          <a:p>
            <a:pPr marL="0" indent="0" algn="just">
              <a:buNone/>
            </a:pPr>
            <a:endParaRPr lang="pl-PL" dirty="0" smtClean="0"/>
          </a:p>
          <a:p>
            <a:pPr marL="0" indent="0" algn="just">
              <a:buNone/>
            </a:pPr>
            <a:r>
              <a:rPr lang="pl-PL" dirty="0" smtClean="0"/>
              <a:t>Pytanie: Czy Janusz K. może przed Wojewódzkim Sądem Administracyjnym skutecznie powołać się na argument wydania decyzji zmieniającej jego sytuację prawną na gorszą (</a:t>
            </a:r>
            <a:r>
              <a:rPr lang="pl-PL" dirty="0" err="1" smtClean="0"/>
              <a:t>reformationis</a:t>
            </a:r>
            <a:r>
              <a:rPr lang="pl-PL" dirty="0" smtClean="0"/>
              <a:t> in </a:t>
            </a:r>
            <a:r>
              <a:rPr lang="pl-PL" dirty="0" err="1" smtClean="0"/>
              <a:t>peius</a:t>
            </a:r>
            <a:r>
              <a:rPr lang="pl-PL" dirty="0" smtClean="0"/>
              <a:t>)?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45410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797</Words>
  <Application>Microsoft Office PowerPoint</Application>
  <PresentationFormat>Pokaz na ekranie (4:3)</PresentationFormat>
  <Paragraphs>41</Paragraphs>
  <Slides>7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8" baseType="lpstr">
      <vt:lpstr>Motyw pakietu Office</vt:lpstr>
      <vt:lpstr> Regulacje ogólnego prawa podatkowego w interpretacjach  i orzecznictwie - warsztat ze stosowania prawa  Kazusy</vt:lpstr>
      <vt:lpstr>Kazus (10 minut)</vt:lpstr>
      <vt:lpstr>Kazus (10 minut): </vt:lpstr>
      <vt:lpstr> Kazus (10 minut)</vt:lpstr>
      <vt:lpstr>Kazus (10 minut)</vt:lpstr>
      <vt:lpstr>Kazus (10 minut)</vt:lpstr>
      <vt:lpstr>Kazus (10 minut)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Regulacje ogólnego prawa podatkowego w interpretacjach  i orzecznictwie - warsztat ze stosowania prawa</dc:title>
  <dc:creator>Mateusz</dc:creator>
  <cp:lastModifiedBy>K. MZW</cp:lastModifiedBy>
  <cp:revision>3</cp:revision>
  <dcterms:created xsi:type="dcterms:W3CDTF">2022-09-07T20:08:59Z</dcterms:created>
  <dcterms:modified xsi:type="dcterms:W3CDTF">2022-09-13T22:10:24Z</dcterms:modified>
</cp:coreProperties>
</file>