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217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78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434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72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8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56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32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93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877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110D-F8C7-46FC-AE4B-A6CC4DA70CC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E14CC-C816-4D34-B2DC-03F15DB53B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932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 Wykonywanie zawodu doradcy podatkowego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Ustawa o doradztwie podatkowym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Mateusz Lewandowski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641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Czynności doradztwa podatkowego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1) udzielanie podatnikom, płatnikom i inkasentom, na ich zlecenie lub na ich rzecz, porad, opinii i wyjaśnień z zakresu ich obowiązków podatkowych i celnych oraz w sprawach egzekucji administracyjnej związanej z tymi obowiązkami;</a:t>
            </a:r>
          </a:p>
          <a:p>
            <a:pPr marL="0" indent="0">
              <a:buNone/>
            </a:pPr>
            <a:r>
              <a:rPr lang="pl-PL" dirty="0" smtClean="0"/>
              <a:t>2) prowadzenie, w imieniu i na rzecz podatników, płatników i inkasentów, ksiąg rachunkowych, ksiąg podatkowych i innych ewidencji do celów podatkowych oraz udzielanie im pomocy w tym zakresie;</a:t>
            </a:r>
          </a:p>
          <a:p>
            <a:pPr marL="0" indent="0">
              <a:buNone/>
            </a:pPr>
            <a:r>
              <a:rPr lang="pl-PL" dirty="0" smtClean="0"/>
              <a:t>3) sporządzanie, w imieniu i na rzecz podatników, płatników i inkasentów, zeznań i deklaracji podatkowych lub udzielanie im pomocy w tym zakresie;</a:t>
            </a:r>
          </a:p>
          <a:p>
            <a:pPr marL="0" indent="0">
              <a:buNone/>
            </a:pPr>
            <a:r>
              <a:rPr lang="pl-PL" dirty="0" smtClean="0"/>
              <a:t>4) reprezentowanie podatników, płatników i inkasentów w postępowaniu przed organami administracji publicznej i w zakresie sądowej kontroli decyzji, postanowień i innych aktów administracyjnych w sprawach wymienionych w pkt 1;</a:t>
            </a:r>
          </a:p>
          <a:p>
            <a:pPr marL="0" indent="0">
              <a:buNone/>
            </a:pPr>
            <a:r>
              <a:rPr lang="pl-PL" dirty="0" smtClean="0"/>
              <a:t>5) wykonywanie niezależnego audytu funkcji podatkowej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48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Wpis na listę doradców podatkowych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Na listę doradców podatkowych wpisuje się osobę fizyczną, jeżeli spełnia łącznie następujące warunki: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ma pełną zdolność do czynności prawnych;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korzysta z pełni praw publicznych;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jest nieskazitelnego charakteru i swoim dotychczasowym postępowaniem daje rękojmię prawidłowego wykonywania zawodu doradcy podatkowego;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posiada wyższe wykształcenie;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odbyła w Polsce sześciomiesięczną praktykę zawodową;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złożyła z wynikiem pozytywnym egzamin na doradcę podatkowego;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wystąpiła z wnioskiem o wpis na listę, nie później niż w okresie 3 lat od spełnienia warunku określonego w pkt 7.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914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Skreślenie z listy doradców podatkowych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Krajowa Rada Doradców Podatkowych skreśla doradcę podatkowego z listy:</a:t>
            </a:r>
          </a:p>
          <a:p>
            <a:pPr marL="0" indent="0">
              <a:buNone/>
            </a:pPr>
            <a:r>
              <a:rPr lang="pl-PL" dirty="0" smtClean="0"/>
              <a:t>1) na jego wniosek;</a:t>
            </a:r>
          </a:p>
          <a:p>
            <a:pPr marL="0" indent="0">
              <a:buNone/>
            </a:pPr>
            <a:r>
              <a:rPr lang="pl-PL" dirty="0" smtClean="0"/>
              <a:t>2) z urzędu lub na wniosek ministra właściwego do spraw finansów publicznych, w przypadku:</a:t>
            </a:r>
          </a:p>
          <a:p>
            <a:pPr marL="400050" lvl="1" indent="0">
              <a:buNone/>
            </a:pPr>
            <a:r>
              <a:rPr lang="pl-PL" sz="3200" dirty="0" smtClean="0"/>
              <a:t>a) utraty prawa do wykonywania zawodu,</a:t>
            </a:r>
          </a:p>
          <a:p>
            <a:pPr marL="400050" lvl="1" indent="0">
              <a:buNone/>
            </a:pPr>
            <a:r>
              <a:rPr lang="pl-PL" sz="3200" dirty="0" smtClean="0"/>
              <a:t>d)	śmierci doradcy.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68255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egzaminu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Egzamin jest sprawdzianem teoretycznego i praktycznego przygotowania kandydatów na doradców podatkowych z następujących dziedzin:</a:t>
            </a:r>
          </a:p>
          <a:p>
            <a:pPr marL="0" indent="0">
              <a:buNone/>
            </a:pPr>
            <a:r>
              <a:rPr lang="pl-PL" dirty="0" smtClean="0"/>
              <a:t>1) źródła prawa i wykładnia prawa;</a:t>
            </a:r>
          </a:p>
          <a:p>
            <a:pPr marL="0" indent="0">
              <a:buNone/>
            </a:pPr>
            <a:r>
              <a:rPr lang="pl-PL" dirty="0" smtClean="0"/>
              <a:t>2) analiza podatkowa;</a:t>
            </a:r>
          </a:p>
          <a:p>
            <a:pPr marL="0" indent="0">
              <a:buNone/>
            </a:pPr>
            <a:r>
              <a:rPr lang="pl-PL" dirty="0" smtClean="0"/>
              <a:t>3) podstawy międzynarodowego oraz wspólnotowego prawa podatkowego;</a:t>
            </a:r>
          </a:p>
          <a:p>
            <a:pPr marL="0" indent="0">
              <a:buNone/>
            </a:pPr>
            <a:r>
              <a:rPr lang="pl-PL" dirty="0" smtClean="0"/>
              <a:t>4) materialne prawo podatkowe;</a:t>
            </a:r>
          </a:p>
          <a:p>
            <a:pPr marL="0" indent="0">
              <a:buNone/>
            </a:pPr>
            <a:r>
              <a:rPr lang="pl-PL" dirty="0" smtClean="0"/>
              <a:t>5) postępowanie przed organami administracji publicznej i sądami administracyjnymi oraz postępowanie egzekucyjne w administracji;</a:t>
            </a:r>
          </a:p>
          <a:p>
            <a:pPr marL="0" indent="0">
              <a:buNone/>
            </a:pPr>
            <a:r>
              <a:rPr lang="pl-PL" dirty="0" smtClean="0"/>
              <a:t>6) międzynarodowe, wspólnotowe i krajowe prawo celne;</a:t>
            </a:r>
          </a:p>
          <a:p>
            <a:pPr marL="0" indent="0">
              <a:buNone/>
            </a:pPr>
            <a:r>
              <a:rPr lang="pl-PL" dirty="0" smtClean="0"/>
              <a:t>7) prawo dewizowe;</a:t>
            </a:r>
          </a:p>
          <a:p>
            <a:pPr marL="0" indent="0">
              <a:buNone/>
            </a:pPr>
            <a:r>
              <a:rPr lang="pl-PL" dirty="0" smtClean="0"/>
              <a:t>8)prawo karne skarbowe;</a:t>
            </a:r>
          </a:p>
          <a:p>
            <a:pPr marL="0" indent="0">
              <a:buNone/>
            </a:pPr>
            <a:r>
              <a:rPr lang="pl-PL" dirty="0" smtClean="0"/>
              <a:t>9) organizacja i funkcjonowanie Krajowej Administracji Skarbowej;</a:t>
            </a:r>
          </a:p>
          <a:p>
            <a:pPr marL="0" indent="0">
              <a:buNone/>
            </a:pPr>
            <a:r>
              <a:rPr lang="pl-PL" dirty="0" smtClean="0"/>
              <a:t>10) rachunkowość;</a:t>
            </a:r>
          </a:p>
          <a:p>
            <a:pPr marL="0" indent="0">
              <a:buNone/>
            </a:pPr>
            <a:r>
              <a:rPr lang="pl-PL" dirty="0" smtClean="0"/>
              <a:t>11) ewidencja podatkowa i zasady prowadzenia ksiąg podatkowych;</a:t>
            </a:r>
          </a:p>
          <a:p>
            <a:pPr marL="0" indent="0">
              <a:buNone/>
            </a:pPr>
            <a:r>
              <a:rPr lang="pl-PL" dirty="0" smtClean="0"/>
              <a:t>12) przepisy o doradztwie podatkowym i etyka zawodowa.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15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Tajemnica zawodowa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Doradca podatkowy jest obowiązany zachować w tajemnicy fakty i informacje, z którymi zapoznał się w związku z wykonywaniem zawodu.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Obowiązek zachowania tajemnicy zawodowej nie może być ograniczony w czasie.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Doradca podatkowy nie może być przesłuchiwany jako świadek co do faktów i informacji, na które rozciąga się obowiązek, chyba że został zwolniony od tego obowiązku w trybie określonym odrębnymi ustawami.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Obowiązek nie dotyczy informacji:</a:t>
            </a:r>
          </a:p>
          <a:p>
            <a:pPr marL="0" indent="0">
              <a:buNone/>
            </a:pPr>
            <a:r>
              <a:rPr lang="pl-PL" dirty="0" smtClean="0"/>
              <a:t>1) udostępnianych na podstawie przepisów o przeciwdziałaniu praniu pieniędzy oraz finansowaniu terroryzmu,</a:t>
            </a:r>
          </a:p>
          <a:p>
            <a:pPr marL="0" indent="0">
              <a:buNone/>
            </a:pPr>
            <a:r>
              <a:rPr lang="pl-PL" dirty="0" smtClean="0"/>
              <a:t>2) przekazywanych na podstawie przepisów rozdziału 11a działu III ustawy z dnia 29 sierpnia 1997 r. - Ordynacja podatkowa.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28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Immunitet materialny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Doradca podatkowy przy wykonywaniu czynności zawodowych korzysta z wolności słowa i pisma w granicach określonych przepisami prawa i rzeczową potrzebą.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Nadużycie wolności stanowiące ściganą z oskarżenia prywatnego zniewagę lub zniesławienie strony lub jej pełnomocnika, świadka, biegłego albo tłumacza podlega wyłącznie odpowiedzialności dyscyplinarnej.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3325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Krajowa Izba Doradców Podatkowych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Organy:</a:t>
            </a:r>
          </a:p>
          <a:p>
            <a:pPr marL="514350" indent="-514350">
              <a:buAutoNum type="arabicParenR"/>
            </a:pPr>
            <a:r>
              <a:rPr lang="pl-PL" dirty="0" smtClean="0"/>
              <a:t>Krajowy Zjazd Doradców Podatkowych </a:t>
            </a:r>
          </a:p>
          <a:p>
            <a:pPr marL="514350" indent="-514350">
              <a:buAutoNum type="arabicParenR"/>
            </a:pPr>
            <a:r>
              <a:rPr lang="pl-PL" dirty="0" smtClean="0"/>
              <a:t>Krajowa Rada Doradców Podatkowych </a:t>
            </a:r>
          </a:p>
          <a:p>
            <a:pPr marL="514350" indent="-514350">
              <a:buAutoNum type="arabicParenR"/>
            </a:pPr>
            <a:r>
              <a:rPr lang="pl-PL" dirty="0" smtClean="0"/>
              <a:t>Krajowa Komisja Doradców Podatkowych </a:t>
            </a:r>
          </a:p>
          <a:p>
            <a:pPr marL="514350" indent="-514350">
              <a:buAutoNum type="arabicParenR"/>
            </a:pPr>
            <a:r>
              <a:rPr lang="pl-PL" dirty="0" smtClean="0"/>
              <a:t>Wyższy Sąd Dyscyplinarny</a:t>
            </a:r>
          </a:p>
          <a:p>
            <a:pPr marL="514350" indent="-514350">
              <a:buAutoNum type="arabicParenR"/>
            </a:pPr>
            <a:r>
              <a:rPr lang="pl-PL" dirty="0" smtClean="0"/>
              <a:t>Sąd Dyscyplinarny</a:t>
            </a:r>
          </a:p>
          <a:p>
            <a:pPr marL="514350" indent="-514350">
              <a:buAutoNum type="arabicParenR"/>
            </a:pPr>
            <a:r>
              <a:rPr lang="pl-PL" dirty="0" smtClean="0"/>
              <a:t>Rzecznik Dyscyplinarny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31008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584</Words>
  <Application>Microsoft Office PowerPoint</Application>
  <PresentationFormat>Pokaz na ekranie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  Wykonywanie zawodu doradcy podatkowego   Ustawa o doradztwie podatkowym</vt:lpstr>
      <vt:lpstr>Czynności doradztwa podatkowego</vt:lpstr>
      <vt:lpstr>Wpis na listę doradców podatkowych</vt:lpstr>
      <vt:lpstr>Skreślenie z listy doradców podatkowych</vt:lpstr>
      <vt:lpstr>Zakres egzaminu</vt:lpstr>
      <vt:lpstr>Tajemnica zawodowa</vt:lpstr>
      <vt:lpstr>Immunitet materialny</vt:lpstr>
      <vt:lpstr>Krajowa Izba Doradców Podatkowych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Wykonywanie zawodu doradcy podatkowego</dc:title>
  <dc:creator>K. MZW</dc:creator>
  <cp:lastModifiedBy>K. MZW</cp:lastModifiedBy>
  <cp:revision>3</cp:revision>
  <dcterms:created xsi:type="dcterms:W3CDTF">2022-09-13T20:15:14Z</dcterms:created>
  <dcterms:modified xsi:type="dcterms:W3CDTF">2022-09-13T22:12:16Z</dcterms:modified>
</cp:coreProperties>
</file>