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3"/>
  </p:notesMasterIdLst>
  <p:sldIdLst>
    <p:sldId id="256" r:id="rId2"/>
    <p:sldId id="257" r:id="rId3"/>
    <p:sldId id="259" r:id="rId4"/>
    <p:sldId id="258" r:id="rId5"/>
    <p:sldId id="260" r:id="rId6"/>
    <p:sldId id="262" r:id="rId7"/>
    <p:sldId id="290" r:id="rId8"/>
    <p:sldId id="280" r:id="rId9"/>
    <p:sldId id="263" r:id="rId10"/>
    <p:sldId id="285" r:id="rId11"/>
    <p:sldId id="273" r:id="rId12"/>
    <p:sldId id="277" r:id="rId13"/>
    <p:sldId id="278" r:id="rId14"/>
    <p:sldId id="279" r:id="rId15"/>
    <p:sldId id="264" r:id="rId16"/>
    <p:sldId id="265" r:id="rId17"/>
    <p:sldId id="286" r:id="rId18"/>
    <p:sldId id="266" r:id="rId19"/>
    <p:sldId id="268" r:id="rId20"/>
    <p:sldId id="291" r:id="rId21"/>
    <p:sldId id="283"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712" autoAdjust="0"/>
    <p:restoredTop sz="83333" autoAdjust="0"/>
  </p:normalViewPr>
  <p:slideViewPr>
    <p:cSldViewPr snapToGrid="0">
      <p:cViewPr varScale="1">
        <p:scale>
          <a:sx n="52" d="100"/>
          <a:sy n="52" d="100"/>
        </p:scale>
        <p:origin x="112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ymbol zastępczy nagłówka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pl-PL"/>
          </a:p>
        </p:txBody>
      </p:sp>
      <p:sp>
        <p:nvSpPr>
          <p:cNvPr id="3" name="Symbol zastępczy daty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A07CBA9-0E3F-40EB-80C0-BFE0B08E3917}" type="datetimeFigureOut">
              <a:rPr lang="pl-PL" smtClean="0"/>
              <a:t>23.10.2022</a:t>
            </a:fld>
            <a:endParaRPr lang="pl-PL"/>
          </a:p>
        </p:txBody>
      </p:sp>
      <p:sp>
        <p:nvSpPr>
          <p:cNvPr id="4" name="Symbol zastępczy obrazu slajd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pl-PL"/>
          </a:p>
        </p:txBody>
      </p:sp>
      <p:sp>
        <p:nvSpPr>
          <p:cNvPr id="5" name="Symbol zastępczy notatek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p>
        </p:txBody>
      </p:sp>
      <p:sp>
        <p:nvSpPr>
          <p:cNvPr id="6" name="Symbol zastępczy stop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pl-PL"/>
          </a:p>
        </p:txBody>
      </p:sp>
      <p:sp>
        <p:nvSpPr>
          <p:cNvPr id="7" name="Symbol zastępczy numeru slajd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9DDCA75-E1A8-4566-B053-0538557D7998}" type="slidenum">
              <a:rPr lang="pl-PL" smtClean="0"/>
              <a:t>‹#›</a:t>
            </a:fld>
            <a:endParaRPr lang="pl-PL"/>
          </a:p>
        </p:txBody>
      </p:sp>
    </p:spTree>
    <p:extLst>
      <p:ext uri="{BB962C8B-B14F-4D97-AF65-F5344CB8AC3E}">
        <p14:creationId xmlns:p14="http://schemas.microsoft.com/office/powerpoint/2010/main" val="23989517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1</a:t>
            </a:fld>
            <a:endParaRPr lang="pl-PL"/>
          </a:p>
        </p:txBody>
      </p:sp>
    </p:spTree>
    <p:extLst>
      <p:ext uri="{BB962C8B-B14F-4D97-AF65-F5344CB8AC3E}">
        <p14:creationId xmlns:p14="http://schemas.microsoft.com/office/powerpoint/2010/main" val="419039878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11</a:t>
            </a:fld>
            <a:endParaRPr lang="pl-PL"/>
          </a:p>
        </p:txBody>
      </p:sp>
    </p:spTree>
    <p:extLst>
      <p:ext uri="{BB962C8B-B14F-4D97-AF65-F5344CB8AC3E}">
        <p14:creationId xmlns:p14="http://schemas.microsoft.com/office/powerpoint/2010/main" val="98574306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sz="1200" kern="1200" dirty="0">
              <a:solidFill>
                <a:schemeClr val="tx1"/>
              </a:solidFill>
              <a:effectLst/>
              <a:latin typeface="+mn-lt"/>
              <a:ea typeface="+mn-ea"/>
              <a:cs typeface="+mn-cs"/>
            </a:endParaRPr>
          </a:p>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12</a:t>
            </a:fld>
            <a:endParaRPr lang="pl-PL"/>
          </a:p>
        </p:txBody>
      </p:sp>
    </p:spTree>
    <p:extLst>
      <p:ext uri="{BB962C8B-B14F-4D97-AF65-F5344CB8AC3E}">
        <p14:creationId xmlns:p14="http://schemas.microsoft.com/office/powerpoint/2010/main" val="16147480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Art.. 24</a:t>
            </a:r>
          </a:p>
        </p:txBody>
      </p:sp>
      <p:sp>
        <p:nvSpPr>
          <p:cNvPr id="4" name="Symbol zastępczy numeru slajdu 3"/>
          <p:cNvSpPr>
            <a:spLocks noGrp="1"/>
          </p:cNvSpPr>
          <p:nvPr>
            <p:ph type="sldNum" sz="quarter" idx="5"/>
          </p:nvPr>
        </p:nvSpPr>
        <p:spPr/>
        <p:txBody>
          <a:bodyPr/>
          <a:lstStyle/>
          <a:p>
            <a:fld id="{B9DDCA75-E1A8-4566-B053-0538557D7998}" type="slidenum">
              <a:rPr lang="pl-PL" smtClean="0"/>
              <a:t>13</a:t>
            </a:fld>
            <a:endParaRPr lang="pl-PL"/>
          </a:p>
        </p:txBody>
      </p:sp>
    </p:spTree>
    <p:extLst>
      <p:ext uri="{BB962C8B-B14F-4D97-AF65-F5344CB8AC3E}">
        <p14:creationId xmlns:p14="http://schemas.microsoft.com/office/powerpoint/2010/main" val="31976155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14</a:t>
            </a:fld>
            <a:endParaRPr lang="pl-PL"/>
          </a:p>
        </p:txBody>
      </p:sp>
    </p:spTree>
    <p:extLst>
      <p:ext uri="{BB962C8B-B14F-4D97-AF65-F5344CB8AC3E}">
        <p14:creationId xmlns:p14="http://schemas.microsoft.com/office/powerpoint/2010/main" val="2941778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15</a:t>
            </a:fld>
            <a:endParaRPr lang="pl-PL"/>
          </a:p>
        </p:txBody>
      </p:sp>
    </p:spTree>
    <p:extLst>
      <p:ext uri="{BB962C8B-B14F-4D97-AF65-F5344CB8AC3E}">
        <p14:creationId xmlns:p14="http://schemas.microsoft.com/office/powerpoint/2010/main" val="8441793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19</a:t>
            </a:fld>
            <a:endParaRPr lang="pl-PL"/>
          </a:p>
        </p:txBody>
      </p:sp>
    </p:spTree>
    <p:extLst>
      <p:ext uri="{BB962C8B-B14F-4D97-AF65-F5344CB8AC3E}">
        <p14:creationId xmlns:p14="http://schemas.microsoft.com/office/powerpoint/2010/main" val="19606141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2</a:t>
            </a:fld>
            <a:endParaRPr lang="pl-PL"/>
          </a:p>
        </p:txBody>
      </p:sp>
    </p:spTree>
    <p:extLst>
      <p:ext uri="{BB962C8B-B14F-4D97-AF65-F5344CB8AC3E}">
        <p14:creationId xmlns:p14="http://schemas.microsoft.com/office/powerpoint/2010/main" val="35639475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r>
              <a:rPr lang="pl-PL" dirty="0"/>
              <a:t>30 4 18 zaliczenie </a:t>
            </a:r>
          </a:p>
        </p:txBody>
      </p:sp>
      <p:sp>
        <p:nvSpPr>
          <p:cNvPr id="4" name="Symbol zastępczy numeru slajdu 3"/>
          <p:cNvSpPr>
            <a:spLocks noGrp="1"/>
          </p:cNvSpPr>
          <p:nvPr>
            <p:ph type="sldNum" sz="quarter" idx="5"/>
          </p:nvPr>
        </p:nvSpPr>
        <p:spPr/>
        <p:txBody>
          <a:bodyPr/>
          <a:lstStyle/>
          <a:p>
            <a:fld id="{B9DDCA75-E1A8-4566-B053-0538557D7998}" type="slidenum">
              <a:rPr lang="pl-PL" smtClean="0"/>
              <a:t>3</a:t>
            </a:fld>
            <a:endParaRPr lang="pl-PL"/>
          </a:p>
        </p:txBody>
      </p:sp>
    </p:spTree>
    <p:extLst>
      <p:ext uri="{BB962C8B-B14F-4D97-AF65-F5344CB8AC3E}">
        <p14:creationId xmlns:p14="http://schemas.microsoft.com/office/powerpoint/2010/main" val="334514489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4</a:t>
            </a:fld>
            <a:endParaRPr lang="pl-PL"/>
          </a:p>
        </p:txBody>
      </p:sp>
    </p:spTree>
    <p:extLst>
      <p:ext uri="{BB962C8B-B14F-4D97-AF65-F5344CB8AC3E}">
        <p14:creationId xmlns:p14="http://schemas.microsoft.com/office/powerpoint/2010/main" val="23173557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5</a:t>
            </a:fld>
            <a:endParaRPr lang="pl-PL"/>
          </a:p>
        </p:txBody>
      </p:sp>
    </p:spTree>
    <p:extLst>
      <p:ext uri="{BB962C8B-B14F-4D97-AF65-F5344CB8AC3E}">
        <p14:creationId xmlns:p14="http://schemas.microsoft.com/office/powerpoint/2010/main" val="25255525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6</a:t>
            </a:fld>
            <a:endParaRPr lang="pl-PL"/>
          </a:p>
        </p:txBody>
      </p:sp>
    </p:spTree>
    <p:extLst>
      <p:ext uri="{BB962C8B-B14F-4D97-AF65-F5344CB8AC3E}">
        <p14:creationId xmlns:p14="http://schemas.microsoft.com/office/powerpoint/2010/main" val="36111309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8</a:t>
            </a:fld>
            <a:endParaRPr lang="pl-PL"/>
          </a:p>
        </p:txBody>
      </p:sp>
    </p:spTree>
    <p:extLst>
      <p:ext uri="{BB962C8B-B14F-4D97-AF65-F5344CB8AC3E}">
        <p14:creationId xmlns:p14="http://schemas.microsoft.com/office/powerpoint/2010/main" val="15231562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9</a:t>
            </a:fld>
            <a:endParaRPr lang="pl-PL"/>
          </a:p>
        </p:txBody>
      </p:sp>
    </p:spTree>
    <p:extLst>
      <p:ext uri="{BB962C8B-B14F-4D97-AF65-F5344CB8AC3E}">
        <p14:creationId xmlns:p14="http://schemas.microsoft.com/office/powerpoint/2010/main" val="3286270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ymbol zastępczy obrazu slajdu 1"/>
          <p:cNvSpPr>
            <a:spLocks noGrp="1" noRot="1" noChangeAspect="1"/>
          </p:cNvSpPr>
          <p:nvPr>
            <p:ph type="sldImg"/>
          </p:nvPr>
        </p:nvSpPr>
        <p:spPr/>
      </p:sp>
      <p:sp>
        <p:nvSpPr>
          <p:cNvPr id="3" name="Symbol zastępczy notatek 2"/>
          <p:cNvSpPr>
            <a:spLocks noGrp="1"/>
          </p:cNvSpPr>
          <p:nvPr>
            <p:ph type="body" idx="1"/>
          </p:nvPr>
        </p:nvSpPr>
        <p:spPr/>
        <p:txBody>
          <a:bodyPr/>
          <a:lstStyle/>
          <a:p>
            <a:endParaRPr lang="pl-PL" dirty="0"/>
          </a:p>
        </p:txBody>
      </p:sp>
      <p:sp>
        <p:nvSpPr>
          <p:cNvPr id="4" name="Symbol zastępczy numeru slajdu 3"/>
          <p:cNvSpPr>
            <a:spLocks noGrp="1"/>
          </p:cNvSpPr>
          <p:nvPr>
            <p:ph type="sldNum" sz="quarter" idx="5"/>
          </p:nvPr>
        </p:nvSpPr>
        <p:spPr/>
        <p:txBody>
          <a:bodyPr/>
          <a:lstStyle/>
          <a:p>
            <a:fld id="{B9DDCA75-E1A8-4566-B053-0538557D7998}" type="slidenum">
              <a:rPr lang="pl-PL" smtClean="0"/>
              <a:t>10</a:t>
            </a:fld>
            <a:endParaRPr lang="pl-PL"/>
          </a:p>
        </p:txBody>
      </p:sp>
    </p:spTree>
    <p:extLst>
      <p:ext uri="{BB962C8B-B14F-4D97-AF65-F5344CB8AC3E}">
        <p14:creationId xmlns:p14="http://schemas.microsoft.com/office/powerpoint/2010/main" val="259232280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pl-PL"/>
              <a:t>Kliknij, aby edytować styl</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E679D194-9BE6-4480-A715-5B8C9F1BDF5A}" type="datetimeFigureOut">
              <a:rPr lang="pl-PL" smtClean="0"/>
              <a:t>23.10.2022</a:t>
            </a:fld>
            <a:endParaRPr lang="pl-PL"/>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7046C16F-FB1F-4219-A343-9D69474432A9}" type="slidenum">
              <a:rPr lang="pl-PL" smtClean="0"/>
              <a:t>‹#›</a:t>
            </a:fld>
            <a:endParaRPr lang="pl-PL"/>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741553553"/>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679D194-9BE6-4480-A715-5B8C9F1BDF5A}" type="datetimeFigureOut">
              <a:rPr lang="pl-PL" smtClean="0"/>
              <a:t>23.10.2022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046C16F-FB1F-4219-A343-9D69474432A9}" type="slidenum">
              <a:rPr lang="pl-PL" smtClean="0"/>
              <a:t>‹#›</a:t>
            </a:fld>
            <a:endParaRPr lang="pl-PL"/>
          </a:p>
        </p:txBody>
      </p:sp>
    </p:spTree>
    <p:extLst>
      <p:ext uri="{BB962C8B-B14F-4D97-AF65-F5344CB8AC3E}">
        <p14:creationId xmlns:p14="http://schemas.microsoft.com/office/powerpoint/2010/main" val="3901598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679D194-9BE6-4480-A715-5B8C9F1BDF5A}" type="datetimeFigureOut">
              <a:rPr lang="pl-PL" smtClean="0"/>
              <a:t>23.10.2022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046C16F-FB1F-4219-A343-9D69474432A9}" type="slidenum">
              <a:rPr lang="pl-PL" smtClean="0"/>
              <a:t>‹#›</a:t>
            </a:fld>
            <a:endParaRPr lang="pl-PL"/>
          </a:p>
        </p:txBody>
      </p:sp>
    </p:spTree>
    <p:extLst>
      <p:ext uri="{BB962C8B-B14F-4D97-AF65-F5344CB8AC3E}">
        <p14:creationId xmlns:p14="http://schemas.microsoft.com/office/powerpoint/2010/main" val="14314023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E679D194-9BE6-4480-A715-5B8C9F1BDF5A}" type="datetimeFigureOut">
              <a:rPr lang="pl-PL" smtClean="0"/>
              <a:t>23.10.2022</a:t>
            </a:fld>
            <a:endParaRPr lang="pl-PL"/>
          </a:p>
        </p:txBody>
      </p:sp>
      <p:sp>
        <p:nvSpPr>
          <p:cNvPr id="5" name="Footer Placeholder 4"/>
          <p:cNvSpPr>
            <a:spLocks noGrp="1"/>
          </p:cNvSpPr>
          <p:nvPr>
            <p:ph type="ftr" sz="quarter" idx="11"/>
          </p:nvPr>
        </p:nvSpPr>
        <p:spPr/>
        <p:txBody>
          <a:bodyPr/>
          <a:lstStyle/>
          <a:p>
            <a:endParaRPr lang="pl-PL"/>
          </a:p>
        </p:txBody>
      </p:sp>
      <p:sp>
        <p:nvSpPr>
          <p:cNvPr id="6" name="Slide Number Placeholder 5"/>
          <p:cNvSpPr>
            <a:spLocks noGrp="1"/>
          </p:cNvSpPr>
          <p:nvPr>
            <p:ph type="sldNum" sz="quarter" idx="12"/>
          </p:nvPr>
        </p:nvSpPr>
        <p:spPr/>
        <p:txBody>
          <a:bodyPr/>
          <a:lstStyle/>
          <a:p>
            <a:fld id="{7046C16F-FB1F-4219-A343-9D69474432A9}" type="slidenum">
              <a:rPr lang="pl-PL" smtClean="0"/>
              <a:t>‹#›</a:t>
            </a:fld>
            <a:endParaRPr lang="pl-PL"/>
          </a:p>
        </p:txBody>
      </p:sp>
    </p:spTree>
    <p:extLst>
      <p:ext uri="{BB962C8B-B14F-4D97-AF65-F5344CB8AC3E}">
        <p14:creationId xmlns:p14="http://schemas.microsoft.com/office/powerpoint/2010/main" val="22716793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Nagłówek sekcj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Edytuj style wzorca tekstu</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E679D194-9BE6-4480-A715-5B8C9F1BDF5A}" type="datetimeFigureOut">
              <a:rPr lang="pl-PL" smtClean="0"/>
              <a:t>23.10.2022</a:t>
            </a:fld>
            <a:endParaRPr lang="pl-PL"/>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pl-PL"/>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7046C16F-FB1F-4219-A343-9D69474432A9}" type="slidenum">
              <a:rPr lang="pl-PL" smtClean="0"/>
              <a:t>‹#›</a:t>
            </a:fld>
            <a:endParaRPr lang="pl-PL"/>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58835115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pl-PL"/>
              <a:t>Kliknij, aby edytować styl</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E679D194-9BE6-4480-A715-5B8C9F1BDF5A}" type="datetimeFigureOut">
              <a:rPr lang="pl-PL" smtClean="0"/>
              <a:t>23.10.2022</a:t>
            </a:fld>
            <a:endParaRPr lang="pl-PL"/>
          </a:p>
        </p:txBody>
      </p:sp>
      <p:sp>
        <p:nvSpPr>
          <p:cNvPr id="6" name="Footer Placeholder 5"/>
          <p:cNvSpPr>
            <a:spLocks noGrp="1"/>
          </p:cNvSpPr>
          <p:nvPr>
            <p:ph type="ftr" sz="quarter" idx="11"/>
          </p:nvPr>
        </p:nvSpPr>
        <p:spPr/>
        <p:txBody>
          <a:bodyPr/>
          <a:lstStyle/>
          <a:p>
            <a:endParaRPr lang="pl-PL"/>
          </a:p>
        </p:txBody>
      </p:sp>
      <p:sp>
        <p:nvSpPr>
          <p:cNvPr id="7" name="Slide Number Placeholder 6"/>
          <p:cNvSpPr>
            <a:spLocks noGrp="1"/>
          </p:cNvSpPr>
          <p:nvPr>
            <p:ph type="sldNum" sz="quarter" idx="12"/>
          </p:nvPr>
        </p:nvSpPr>
        <p:spPr/>
        <p:txBody>
          <a:bodyPr/>
          <a:lstStyle/>
          <a:p>
            <a:fld id="{7046C16F-FB1F-4219-A343-9D69474432A9}" type="slidenum">
              <a:rPr lang="pl-PL" smtClean="0"/>
              <a:t>‹#›</a:t>
            </a:fld>
            <a:endParaRPr lang="pl-PL"/>
          </a:p>
        </p:txBody>
      </p:sp>
    </p:spTree>
    <p:extLst>
      <p:ext uri="{BB962C8B-B14F-4D97-AF65-F5344CB8AC3E}">
        <p14:creationId xmlns:p14="http://schemas.microsoft.com/office/powerpoint/2010/main" val="20386636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pl-PL"/>
              <a:t>Kliknij, aby edytować styl</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Edytuj style wzorca tekstu</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E679D194-9BE6-4480-A715-5B8C9F1BDF5A}" type="datetimeFigureOut">
              <a:rPr lang="pl-PL" smtClean="0"/>
              <a:t>23.10.2022</a:t>
            </a:fld>
            <a:endParaRPr lang="pl-PL"/>
          </a:p>
        </p:txBody>
      </p:sp>
      <p:sp>
        <p:nvSpPr>
          <p:cNvPr id="8" name="Footer Placeholder 7"/>
          <p:cNvSpPr>
            <a:spLocks noGrp="1"/>
          </p:cNvSpPr>
          <p:nvPr>
            <p:ph type="ftr" sz="quarter" idx="11"/>
          </p:nvPr>
        </p:nvSpPr>
        <p:spPr/>
        <p:txBody>
          <a:bodyPr/>
          <a:lstStyle/>
          <a:p>
            <a:endParaRPr lang="pl-PL"/>
          </a:p>
        </p:txBody>
      </p:sp>
      <p:sp>
        <p:nvSpPr>
          <p:cNvPr id="9" name="Slide Number Placeholder 8"/>
          <p:cNvSpPr>
            <a:spLocks noGrp="1"/>
          </p:cNvSpPr>
          <p:nvPr>
            <p:ph type="sldNum" sz="quarter" idx="12"/>
          </p:nvPr>
        </p:nvSpPr>
        <p:spPr/>
        <p:txBody>
          <a:bodyPr/>
          <a:lstStyle/>
          <a:p>
            <a:fld id="{7046C16F-FB1F-4219-A343-9D69474432A9}" type="slidenum">
              <a:rPr lang="pl-PL" smtClean="0"/>
              <a:t>‹#›</a:t>
            </a:fld>
            <a:endParaRPr lang="pl-PL"/>
          </a:p>
        </p:txBody>
      </p:sp>
    </p:spTree>
    <p:extLst>
      <p:ext uri="{BB962C8B-B14F-4D97-AF65-F5344CB8AC3E}">
        <p14:creationId xmlns:p14="http://schemas.microsoft.com/office/powerpoint/2010/main" val="2889464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E679D194-9BE6-4480-A715-5B8C9F1BDF5A}" type="datetimeFigureOut">
              <a:rPr lang="pl-PL" smtClean="0"/>
              <a:t>23.10.2022</a:t>
            </a:fld>
            <a:endParaRPr lang="pl-PL"/>
          </a:p>
        </p:txBody>
      </p:sp>
      <p:sp>
        <p:nvSpPr>
          <p:cNvPr id="4" name="Footer Placeholder 3"/>
          <p:cNvSpPr>
            <a:spLocks noGrp="1"/>
          </p:cNvSpPr>
          <p:nvPr>
            <p:ph type="ftr" sz="quarter" idx="11"/>
          </p:nvPr>
        </p:nvSpPr>
        <p:spPr/>
        <p:txBody>
          <a:bodyPr/>
          <a:lstStyle/>
          <a:p>
            <a:endParaRPr lang="pl-PL"/>
          </a:p>
        </p:txBody>
      </p:sp>
      <p:sp>
        <p:nvSpPr>
          <p:cNvPr id="5" name="Slide Number Placeholder 4"/>
          <p:cNvSpPr>
            <a:spLocks noGrp="1"/>
          </p:cNvSpPr>
          <p:nvPr>
            <p:ph type="sldNum" sz="quarter" idx="12"/>
          </p:nvPr>
        </p:nvSpPr>
        <p:spPr/>
        <p:txBody>
          <a:bodyPr/>
          <a:lstStyle/>
          <a:p>
            <a:fld id="{7046C16F-FB1F-4219-A343-9D69474432A9}" type="slidenum">
              <a:rPr lang="pl-PL" smtClean="0"/>
              <a:t>‹#›</a:t>
            </a:fld>
            <a:endParaRPr lang="pl-PL"/>
          </a:p>
        </p:txBody>
      </p:sp>
    </p:spTree>
    <p:extLst>
      <p:ext uri="{BB962C8B-B14F-4D97-AF65-F5344CB8AC3E}">
        <p14:creationId xmlns:p14="http://schemas.microsoft.com/office/powerpoint/2010/main" val="42697830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679D194-9BE6-4480-A715-5B8C9F1BDF5A}" type="datetimeFigureOut">
              <a:rPr lang="pl-PL" smtClean="0"/>
              <a:t>23.10.2022</a:t>
            </a:fld>
            <a:endParaRPr lang="pl-PL"/>
          </a:p>
        </p:txBody>
      </p:sp>
      <p:sp>
        <p:nvSpPr>
          <p:cNvPr id="3" name="Footer Placeholder 2"/>
          <p:cNvSpPr>
            <a:spLocks noGrp="1"/>
          </p:cNvSpPr>
          <p:nvPr>
            <p:ph type="ftr" sz="quarter" idx="11"/>
          </p:nvPr>
        </p:nvSpPr>
        <p:spPr/>
        <p:txBody>
          <a:bodyPr/>
          <a:lstStyle/>
          <a:p>
            <a:endParaRPr lang="pl-PL"/>
          </a:p>
        </p:txBody>
      </p:sp>
      <p:sp>
        <p:nvSpPr>
          <p:cNvPr id="4" name="Slide Number Placeholder 3"/>
          <p:cNvSpPr>
            <a:spLocks noGrp="1"/>
          </p:cNvSpPr>
          <p:nvPr>
            <p:ph type="sldNum" sz="quarter" idx="12"/>
          </p:nvPr>
        </p:nvSpPr>
        <p:spPr/>
        <p:txBody>
          <a:bodyPr/>
          <a:lstStyle/>
          <a:p>
            <a:fld id="{7046C16F-FB1F-4219-A343-9D69474432A9}" type="slidenum">
              <a:rPr lang="pl-PL" smtClean="0"/>
              <a:t>‹#›</a:t>
            </a:fld>
            <a:endParaRPr lang="pl-PL"/>
          </a:p>
        </p:txBody>
      </p:sp>
    </p:spTree>
    <p:extLst>
      <p:ext uri="{BB962C8B-B14F-4D97-AF65-F5344CB8AC3E}">
        <p14:creationId xmlns:p14="http://schemas.microsoft.com/office/powerpoint/2010/main" val="413179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Zawartość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pl-PL"/>
              <a:t>Kliknij, aby edytować styl</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679D194-9BE6-4480-A715-5B8C9F1BDF5A}" type="datetimeFigureOut">
              <a:rPr lang="pl-PL" smtClean="0"/>
              <a:t>23.10.2022</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046C16F-FB1F-4219-A343-9D69474432A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292232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az z podpise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pl-PL"/>
              <a:t>Kliknij, aby edytować styl</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Edytuj style wzorca tekstu</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E679D194-9BE6-4480-A715-5B8C9F1BDF5A}" type="datetimeFigureOut">
              <a:rPr lang="pl-PL" smtClean="0"/>
              <a:t>23.10.2022</a:t>
            </a:fld>
            <a:endParaRPr lang="pl-PL"/>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pl-PL"/>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7046C16F-FB1F-4219-A343-9D69474432A9}" type="slidenum">
              <a:rPr lang="pl-PL" smtClean="0"/>
              <a:t>‹#›</a:t>
            </a:fld>
            <a:endParaRPr lang="pl-PL"/>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048025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pl-PL"/>
              <a:t>Kliknij, aby edytować styl</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pl-PL"/>
              <a:t>Edytuj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E679D194-9BE6-4480-A715-5B8C9F1BDF5A}" type="datetimeFigureOut">
              <a:rPr lang="pl-PL" smtClean="0"/>
              <a:t>23.10.2022</a:t>
            </a:fld>
            <a:endParaRPr lang="pl-PL"/>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pl-PL"/>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7046C16F-FB1F-4219-A343-9D69474432A9}" type="slidenum">
              <a:rPr lang="pl-PL" smtClean="0"/>
              <a:t>‹#›</a:t>
            </a:fld>
            <a:endParaRPr lang="pl-PL"/>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2623331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C30DECA-E52C-4D56-96B9-718590A2E68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7A046A95-1E4D-4EAE-9146-822CF94F0405}"/>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752858" y="744469"/>
            <a:ext cx="10674117" cy="5349671"/>
            <a:chOff x="752858" y="744469"/>
            <a:chExt cx="10674117" cy="5349671"/>
          </a:xfrm>
        </p:grpSpPr>
        <p:sp>
          <p:nvSpPr>
            <p:cNvPr id="11" name="Freeform 6">
              <a:extLst>
                <a:ext uri="{FF2B5EF4-FFF2-40B4-BE49-F238E27FC236}">
                  <a16:creationId xmlns:a16="http://schemas.microsoft.com/office/drawing/2014/main" id="{E94C9933-93E1-43FF-8BC2-8F0B7794D38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7" name="Freeform 6">
              <a:extLst>
                <a:ext uri="{FF2B5EF4-FFF2-40B4-BE49-F238E27FC236}">
                  <a16:creationId xmlns:a16="http://schemas.microsoft.com/office/drawing/2014/main" id="{B3AA8CBD-7A2E-4084-A09F-484D166581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
        <p:nvSpPr>
          <p:cNvPr id="2" name="Tytuł 1">
            <a:extLst>
              <a:ext uri="{FF2B5EF4-FFF2-40B4-BE49-F238E27FC236}">
                <a16:creationId xmlns:a16="http://schemas.microsoft.com/office/drawing/2014/main" id="{22790ACC-6978-40AA-BD8A-655DBC4A6641}"/>
              </a:ext>
            </a:extLst>
          </p:cNvPr>
          <p:cNvSpPr>
            <a:spLocks noGrp="1"/>
          </p:cNvSpPr>
          <p:nvPr>
            <p:ph type="ctrTitle"/>
          </p:nvPr>
        </p:nvSpPr>
        <p:spPr>
          <a:xfrm>
            <a:off x="1562669" y="1480930"/>
            <a:ext cx="8447964" cy="3254321"/>
          </a:xfrm>
        </p:spPr>
        <p:txBody>
          <a:bodyPr>
            <a:normAutofit/>
          </a:bodyPr>
          <a:lstStyle/>
          <a:p>
            <a:pPr algn="l"/>
            <a:r>
              <a:rPr lang="pl-PL" sz="6600" dirty="0"/>
              <a:t>Prawo administracyjne</a:t>
            </a:r>
          </a:p>
        </p:txBody>
      </p:sp>
    </p:spTree>
    <p:extLst>
      <p:ext uri="{BB962C8B-B14F-4D97-AF65-F5344CB8AC3E}">
        <p14:creationId xmlns:p14="http://schemas.microsoft.com/office/powerpoint/2010/main" val="31182066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C984369-E810-46FF-836F-C07EFB31B712}"/>
              </a:ext>
            </a:extLst>
          </p:cNvPr>
          <p:cNvSpPr>
            <a:spLocks noGrp="1"/>
          </p:cNvSpPr>
          <p:nvPr>
            <p:ph type="title"/>
          </p:nvPr>
        </p:nvSpPr>
        <p:spPr>
          <a:xfrm>
            <a:off x="1776335" y="0"/>
            <a:ext cx="9601200" cy="6670623"/>
          </a:xfrm>
        </p:spPr>
        <p:txBody>
          <a:bodyPr/>
          <a:lstStyle/>
          <a:p>
            <a:pPr algn="ctr"/>
            <a:br>
              <a:rPr lang="pl-PL" dirty="0"/>
            </a:br>
            <a:br>
              <a:rPr lang="pl-PL" dirty="0"/>
            </a:br>
            <a:br>
              <a:rPr lang="pl-PL" dirty="0"/>
            </a:br>
            <a:br>
              <a:rPr lang="pl-PL" dirty="0"/>
            </a:br>
            <a:br>
              <a:rPr lang="pl-PL" dirty="0"/>
            </a:br>
            <a:r>
              <a:rPr lang="pl-PL" dirty="0"/>
              <a:t>Funkcje/ sfery ingerencji administracji</a:t>
            </a:r>
          </a:p>
        </p:txBody>
      </p:sp>
    </p:spTree>
    <p:extLst>
      <p:ext uri="{BB962C8B-B14F-4D97-AF65-F5344CB8AC3E}">
        <p14:creationId xmlns:p14="http://schemas.microsoft.com/office/powerpoint/2010/main" val="11215006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8CFD6EE-D454-4ED3-A8AA-B9A882A93A37}"/>
              </a:ext>
            </a:extLst>
          </p:cNvPr>
          <p:cNvSpPr>
            <a:spLocks noGrp="1"/>
          </p:cNvSpPr>
          <p:nvPr>
            <p:ph type="title"/>
          </p:nvPr>
        </p:nvSpPr>
        <p:spPr>
          <a:xfrm>
            <a:off x="1371600" y="685800"/>
            <a:ext cx="9601200" cy="1165034"/>
          </a:xfrm>
        </p:spPr>
        <p:txBody>
          <a:bodyPr/>
          <a:lstStyle/>
          <a:p>
            <a:r>
              <a:rPr lang="pl-PL" dirty="0"/>
              <a:t>Sfery ingerencji administracji</a:t>
            </a:r>
          </a:p>
        </p:txBody>
      </p:sp>
      <p:sp>
        <p:nvSpPr>
          <p:cNvPr id="3" name="Symbol zastępczy zawartości 2">
            <a:extLst>
              <a:ext uri="{FF2B5EF4-FFF2-40B4-BE49-F238E27FC236}">
                <a16:creationId xmlns:a16="http://schemas.microsoft.com/office/drawing/2014/main" id="{F52ED42E-47FE-47D8-90F5-69DD47AF08D9}"/>
              </a:ext>
            </a:extLst>
          </p:cNvPr>
          <p:cNvSpPr>
            <a:spLocks noGrp="1"/>
          </p:cNvSpPr>
          <p:nvPr>
            <p:ph idx="1"/>
          </p:nvPr>
        </p:nvSpPr>
        <p:spPr>
          <a:xfrm>
            <a:off x="1371600" y="1961002"/>
            <a:ext cx="9601200" cy="3906398"/>
          </a:xfrm>
        </p:spPr>
        <p:txBody>
          <a:bodyPr>
            <a:normAutofit/>
          </a:bodyPr>
          <a:lstStyle/>
          <a:p>
            <a:r>
              <a:rPr lang="pl-PL" sz="2800" dirty="0"/>
              <a:t>Policja administracyjna</a:t>
            </a:r>
          </a:p>
          <a:p>
            <a:r>
              <a:rPr lang="pl-PL" sz="2800" dirty="0"/>
              <a:t>Reglamentacja</a:t>
            </a:r>
          </a:p>
          <a:p>
            <a:r>
              <a:rPr lang="pl-PL" sz="2800" dirty="0"/>
              <a:t>Administracja regulacyjna </a:t>
            </a:r>
          </a:p>
          <a:p>
            <a:r>
              <a:rPr lang="pl-PL" sz="2800" dirty="0"/>
              <a:t>Świadczenia materialne</a:t>
            </a:r>
          </a:p>
          <a:p>
            <a:r>
              <a:rPr lang="pl-PL" sz="2800" dirty="0"/>
              <a:t>Świadczenia niematerialne</a:t>
            </a:r>
          </a:p>
          <a:p>
            <a:r>
              <a:rPr lang="pl-PL" sz="2800" dirty="0"/>
              <a:t>Zakaz ingerencji </a:t>
            </a:r>
          </a:p>
        </p:txBody>
      </p:sp>
    </p:spTree>
    <p:extLst>
      <p:ext uri="{BB962C8B-B14F-4D97-AF65-F5344CB8AC3E}">
        <p14:creationId xmlns:p14="http://schemas.microsoft.com/office/powerpoint/2010/main" val="36064864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C885888-A154-4B56-8D4B-0F7FD95CFC67}"/>
              </a:ext>
            </a:extLst>
          </p:cNvPr>
          <p:cNvSpPr>
            <a:spLocks noGrp="1"/>
          </p:cNvSpPr>
          <p:nvPr>
            <p:ph type="title"/>
          </p:nvPr>
        </p:nvSpPr>
        <p:spPr>
          <a:xfrm>
            <a:off x="1371600" y="685800"/>
            <a:ext cx="9601200" cy="930349"/>
          </a:xfrm>
        </p:spPr>
        <p:txBody>
          <a:bodyPr>
            <a:normAutofit/>
          </a:bodyPr>
          <a:lstStyle/>
          <a:p>
            <a:r>
              <a:rPr lang="pl-PL" sz="4000" dirty="0"/>
              <a:t>Sfery ingerencji administracji - przykłady</a:t>
            </a:r>
          </a:p>
        </p:txBody>
      </p:sp>
      <p:sp>
        <p:nvSpPr>
          <p:cNvPr id="3" name="Symbol zastępczy zawartości 2">
            <a:extLst>
              <a:ext uri="{FF2B5EF4-FFF2-40B4-BE49-F238E27FC236}">
                <a16:creationId xmlns:a16="http://schemas.microsoft.com/office/drawing/2014/main" id="{300C7904-73B9-40DB-B47D-65BC8DFABB17}"/>
              </a:ext>
            </a:extLst>
          </p:cNvPr>
          <p:cNvSpPr>
            <a:spLocks noGrp="1"/>
          </p:cNvSpPr>
          <p:nvPr>
            <p:ph idx="1"/>
          </p:nvPr>
        </p:nvSpPr>
        <p:spPr/>
        <p:txBody>
          <a:bodyPr>
            <a:normAutofit fontScale="92500" lnSpcReduction="20000"/>
          </a:bodyPr>
          <a:lstStyle/>
          <a:p>
            <a:r>
              <a:rPr lang="pl-PL" sz="2400" dirty="0"/>
              <a:t>Art. 40 ust. 3 </a:t>
            </a:r>
            <a:r>
              <a:rPr lang="pl-PL" sz="2400" dirty="0" err="1"/>
              <a:t>u.s.g</a:t>
            </a:r>
            <a:r>
              <a:rPr lang="pl-PL" sz="2400" dirty="0"/>
              <a:t>.  </a:t>
            </a:r>
          </a:p>
          <a:p>
            <a:pPr marL="0" indent="0">
              <a:buNone/>
            </a:pPr>
            <a:r>
              <a:rPr lang="pl-PL" sz="2400" dirty="0"/>
              <a:t>(…) rada gminy może wydawać przepisy porządkowe, jeżeli jest to niezbędne dla ochrony życia lub zdrowia obywateli oraz dla zapewnienia porządku, spokoju i bezpieczeństwa publicznego.</a:t>
            </a:r>
          </a:p>
          <a:p>
            <a:r>
              <a:rPr lang="pl-PL" sz="2400" dirty="0"/>
              <a:t>Art. 88 Prawo farmaceutyczne </a:t>
            </a:r>
          </a:p>
          <a:p>
            <a:pPr marL="0" indent="0">
              <a:buNone/>
            </a:pPr>
            <a:r>
              <a:rPr lang="pl-PL" sz="2400" dirty="0"/>
              <a:t>W aptece ogólnodostępnej musi być ustanowiony farmaceuta, (…) odpowiedzialny za prowadzenie apteki, zwany dalej „kierownikiem apteki”; można być kierownikiem tylko jednej apteki. </a:t>
            </a:r>
            <a:br>
              <a:rPr lang="pl-PL" sz="2400" dirty="0"/>
            </a:br>
            <a:r>
              <a:rPr lang="pl-PL" sz="2400" dirty="0"/>
              <a:t>2. Kierownikiem apteki może być farmaceuta, o którym mowa w ust. 1, który ma co najmniej 5-letni staż pracy w aptece lub 3-letni staż pracy w aptece, w przypadku gdy posiada specjalizację z zakresu farmacji aptecznej. </a:t>
            </a:r>
          </a:p>
        </p:txBody>
      </p:sp>
    </p:spTree>
    <p:extLst>
      <p:ext uri="{BB962C8B-B14F-4D97-AF65-F5344CB8AC3E}">
        <p14:creationId xmlns:p14="http://schemas.microsoft.com/office/powerpoint/2010/main" val="41076305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162043C-804A-4DEA-895A-A914461D0FD7}"/>
              </a:ext>
            </a:extLst>
          </p:cNvPr>
          <p:cNvSpPr>
            <a:spLocks noGrp="1"/>
          </p:cNvSpPr>
          <p:nvPr>
            <p:ph type="title"/>
          </p:nvPr>
        </p:nvSpPr>
        <p:spPr>
          <a:xfrm>
            <a:off x="1371600" y="685800"/>
            <a:ext cx="9601200" cy="843197"/>
          </a:xfrm>
        </p:spPr>
        <p:txBody>
          <a:bodyPr/>
          <a:lstStyle/>
          <a:p>
            <a:r>
              <a:rPr lang="pl-PL" dirty="0"/>
              <a:t>Sfery ingerencji administracji przykłady</a:t>
            </a:r>
          </a:p>
        </p:txBody>
      </p:sp>
      <p:sp>
        <p:nvSpPr>
          <p:cNvPr id="3" name="Symbol zastępczy zawartości 2">
            <a:extLst>
              <a:ext uri="{FF2B5EF4-FFF2-40B4-BE49-F238E27FC236}">
                <a16:creationId xmlns:a16="http://schemas.microsoft.com/office/drawing/2014/main" id="{EDC78A2D-F958-41CC-92D9-9FD6DD81E94E}"/>
              </a:ext>
            </a:extLst>
          </p:cNvPr>
          <p:cNvSpPr>
            <a:spLocks noGrp="1"/>
          </p:cNvSpPr>
          <p:nvPr>
            <p:ph idx="1"/>
          </p:nvPr>
        </p:nvSpPr>
        <p:spPr>
          <a:xfrm>
            <a:off x="1371600" y="1768839"/>
            <a:ext cx="9601200" cy="4721902"/>
          </a:xfrm>
        </p:spPr>
        <p:txBody>
          <a:bodyPr>
            <a:normAutofit/>
          </a:bodyPr>
          <a:lstStyle/>
          <a:p>
            <a:r>
              <a:rPr lang="pl-PL" sz="2400" dirty="0"/>
              <a:t>Art. 10  ust. 1 Prawo o broni i amunicji </a:t>
            </a:r>
          </a:p>
          <a:p>
            <a:pPr marL="0" indent="0">
              <a:buNone/>
            </a:pPr>
            <a:r>
              <a:rPr lang="pl-PL" sz="2400" dirty="0"/>
              <a:t> Właściwy organ Policji wydaje pozwolenie na broń, jeżeli wnioskodawca nie stanowi zagrożenia dla samego siebie, porządku lub bezpieczeństwa publicznego oraz przedstawi ważną przyczynę posiadania broni. </a:t>
            </a:r>
          </a:p>
          <a:p>
            <a:endParaRPr lang="pl-PL" sz="2400" dirty="0"/>
          </a:p>
          <a:p>
            <a:r>
              <a:rPr lang="pl-PL" sz="2400" dirty="0"/>
              <a:t>Art. 10. 1. </a:t>
            </a:r>
            <a:r>
              <a:rPr lang="pl-PL" sz="2400" dirty="0" err="1"/>
              <a:t>Pr.Energ</a:t>
            </a:r>
            <a:r>
              <a:rPr lang="pl-PL" sz="2400" dirty="0"/>
              <a:t>. </a:t>
            </a:r>
          </a:p>
          <a:p>
            <a:pPr marL="0" indent="0">
              <a:buNone/>
            </a:pPr>
            <a:r>
              <a:rPr lang="pl-PL" sz="2400" dirty="0"/>
              <a:t>Przedsiębiorstwo energetyczne zajmujące się wytwarzaniem energii elektrycznej lub ciepła jest obowiązane utrzymywać zapasy paliw w ilości zapewniającej utrzymanie ciągłości dostaw energii elektrycznej lub ciepła do odbiorców, z zastrzeżeniem ust. 1a–1d</a:t>
            </a:r>
          </a:p>
        </p:txBody>
      </p:sp>
    </p:spTree>
    <p:extLst>
      <p:ext uri="{BB962C8B-B14F-4D97-AF65-F5344CB8AC3E}">
        <p14:creationId xmlns:p14="http://schemas.microsoft.com/office/powerpoint/2010/main" val="3218243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C428CE96-C7DA-46DD-9A81-C74AF60D7B47}"/>
              </a:ext>
            </a:extLst>
          </p:cNvPr>
          <p:cNvSpPr>
            <a:spLocks noGrp="1"/>
          </p:cNvSpPr>
          <p:nvPr>
            <p:ph type="title"/>
          </p:nvPr>
        </p:nvSpPr>
        <p:spPr/>
        <p:txBody>
          <a:bodyPr>
            <a:normAutofit/>
          </a:bodyPr>
          <a:lstStyle/>
          <a:p>
            <a:r>
              <a:rPr lang="pl-PL" sz="4000" dirty="0"/>
              <a:t>Sfery ingerencji administracji – przykłady </a:t>
            </a:r>
          </a:p>
        </p:txBody>
      </p:sp>
      <p:sp>
        <p:nvSpPr>
          <p:cNvPr id="3" name="Symbol zastępczy zawartości 2">
            <a:extLst>
              <a:ext uri="{FF2B5EF4-FFF2-40B4-BE49-F238E27FC236}">
                <a16:creationId xmlns:a16="http://schemas.microsoft.com/office/drawing/2014/main" id="{2D802549-F623-4B3D-A8C6-16E93A42EE6B}"/>
              </a:ext>
            </a:extLst>
          </p:cNvPr>
          <p:cNvSpPr>
            <a:spLocks noGrp="1"/>
          </p:cNvSpPr>
          <p:nvPr>
            <p:ph idx="1"/>
          </p:nvPr>
        </p:nvSpPr>
        <p:spPr/>
        <p:txBody>
          <a:bodyPr>
            <a:normAutofit/>
          </a:bodyPr>
          <a:lstStyle/>
          <a:p>
            <a:r>
              <a:rPr lang="pl-PL" sz="2400" dirty="0"/>
              <a:t>Art. 5 ust. 1 ust. o pomocy państwa w wychowaniu dzieci - Świadczenie wychowawcze przysługuje osobom, o których mowa w art. 4 ust. 2, w wysokości 500,00 zł miesięcznie na dziecko w rodzinie</a:t>
            </a:r>
          </a:p>
          <a:p>
            <a:r>
              <a:rPr lang="pl-PL" sz="2400" dirty="0"/>
              <a:t>Program Taxi 75+</a:t>
            </a:r>
          </a:p>
          <a:p>
            <a:r>
              <a:rPr lang="pl-PL" sz="2400" dirty="0"/>
              <a:t>Darmowe żłobki</a:t>
            </a:r>
          </a:p>
          <a:p>
            <a:r>
              <a:rPr lang="pl-PL" sz="2400" dirty="0"/>
              <a:t>Art. 35 ust. 1 Prawo oświatowe - Nauka jest obowiązkowa do ukończenia 18. roku życia</a:t>
            </a:r>
          </a:p>
          <a:p>
            <a:pPr marL="0" indent="0">
              <a:buNone/>
            </a:pPr>
            <a:endParaRPr lang="pl-PL" dirty="0"/>
          </a:p>
          <a:p>
            <a:endParaRPr lang="pl-PL" dirty="0"/>
          </a:p>
          <a:p>
            <a:pPr marL="0" indent="0">
              <a:buNone/>
            </a:pPr>
            <a:endParaRPr lang="pl-PL" dirty="0"/>
          </a:p>
        </p:txBody>
      </p:sp>
    </p:spTree>
    <p:extLst>
      <p:ext uri="{BB962C8B-B14F-4D97-AF65-F5344CB8AC3E}">
        <p14:creationId xmlns:p14="http://schemas.microsoft.com/office/powerpoint/2010/main" val="279774844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CBD204E-17AA-4029-9DD4-3E3A387D245E}"/>
              </a:ext>
            </a:extLst>
          </p:cNvPr>
          <p:cNvSpPr>
            <a:spLocks noGrp="1"/>
          </p:cNvSpPr>
          <p:nvPr>
            <p:ph type="title"/>
          </p:nvPr>
        </p:nvSpPr>
        <p:spPr>
          <a:xfrm>
            <a:off x="1371600" y="608682"/>
            <a:ext cx="9601200" cy="1043848"/>
          </a:xfrm>
        </p:spPr>
        <p:txBody>
          <a:bodyPr>
            <a:normAutofit fontScale="90000"/>
          </a:bodyPr>
          <a:lstStyle/>
          <a:p>
            <a:r>
              <a:rPr lang="pl-PL" dirty="0"/>
              <a:t>Klasyfikacja norm prawa administracyjnego</a:t>
            </a:r>
          </a:p>
        </p:txBody>
      </p:sp>
      <p:sp>
        <p:nvSpPr>
          <p:cNvPr id="3" name="Symbol zastępczy zawartości 2">
            <a:extLst>
              <a:ext uri="{FF2B5EF4-FFF2-40B4-BE49-F238E27FC236}">
                <a16:creationId xmlns:a16="http://schemas.microsoft.com/office/drawing/2014/main" id="{D0DBE80B-0862-49A6-9607-A2BAD28E820F}"/>
              </a:ext>
            </a:extLst>
          </p:cNvPr>
          <p:cNvSpPr>
            <a:spLocks noGrp="1"/>
          </p:cNvSpPr>
          <p:nvPr>
            <p:ph idx="1"/>
          </p:nvPr>
        </p:nvSpPr>
        <p:spPr>
          <a:xfrm>
            <a:off x="1371600" y="1652530"/>
            <a:ext cx="9601200" cy="4596788"/>
          </a:xfrm>
        </p:spPr>
        <p:txBody>
          <a:bodyPr>
            <a:normAutofit/>
          </a:bodyPr>
          <a:lstStyle/>
          <a:p>
            <a:r>
              <a:rPr lang="pl-PL" sz="2600" dirty="0"/>
              <a:t>Normy prawa </a:t>
            </a:r>
            <a:r>
              <a:rPr lang="pl-PL" sz="2600" b="1" dirty="0"/>
              <a:t>ustrojowego</a:t>
            </a:r>
            <a:r>
              <a:rPr lang="pl-PL" sz="2600" dirty="0"/>
              <a:t> </a:t>
            </a:r>
          </a:p>
          <a:p>
            <a:r>
              <a:rPr lang="pl-PL" sz="2600" dirty="0"/>
              <a:t>Normy prawa </a:t>
            </a:r>
            <a:r>
              <a:rPr lang="pl-PL" sz="2600" b="1" dirty="0"/>
              <a:t>materialnego</a:t>
            </a:r>
          </a:p>
          <a:p>
            <a:r>
              <a:rPr lang="pl-PL" sz="2600" dirty="0"/>
              <a:t> Normy prawa </a:t>
            </a:r>
            <a:r>
              <a:rPr lang="pl-PL" sz="2600" b="1" dirty="0"/>
              <a:t>procesowego</a:t>
            </a:r>
            <a:endParaRPr lang="pl-PL" dirty="0"/>
          </a:p>
          <a:p>
            <a:pPr marL="0" indent="0">
              <a:buNone/>
            </a:pPr>
            <a:endParaRPr lang="pl-PL" i="0" dirty="0"/>
          </a:p>
        </p:txBody>
      </p:sp>
    </p:spTree>
    <p:extLst>
      <p:ext uri="{BB962C8B-B14F-4D97-AF65-F5344CB8AC3E}">
        <p14:creationId xmlns:p14="http://schemas.microsoft.com/office/powerpoint/2010/main" val="231970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99B9DD25-38A1-46AE-8648-A1E689A8528C}"/>
              </a:ext>
            </a:extLst>
          </p:cNvPr>
          <p:cNvSpPr>
            <a:spLocks noGrp="1"/>
          </p:cNvSpPr>
          <p:nvPr>
            <p:ph type="title"/>
          </p:nvPr>
        </p:nvSpPr>
        <p:spPr>
          <a:xfrm>
            <a:off x="1371600" y="685800"/>
            <a:ext cx="9601200" cy="867578"/>
          </a:xfrm>
        </p:spPr>
        <p:txBody>
          <a:bodyPr/>
          <a:lstStyle/>
          <a:p>
            <a:r>
              <a:rPr lang="pl-PL" dirty="0"/>
              <a:t>Przykłady</a:t>
            </a:r>
          </a:p>
        </p:txBody>
      </p:sp>
      <p:sp>
        <p:nvSpPr>
          <p:cNvPr id="3" name="Symbol zastępczy zawartości 2">
            <a:extLst>
              <a:ext uri="{FF2B5EF4-FFF2-40B4-BE49-F238E27FC236}">
                <a16:creationId xmlns:a16="http://schemas.microsoft.com/office/drawing/2014/main" id="{071C2182-DED3-45D5-9ABC-DE302CF6E766}"/>
              </a:ext>
            </a:extLst>
          </p:cNvPr>
          <p:cNvSpPr>
            <a:spLocks noGrp="1"/>
          </p:cNvSpPr>
          <p:nvPr>
            <p:ph idx="1"/>
          </p:nvPr>
        </p:nvSpPr>
        <p:spPr>
          <a:xfrm>
            <a:off x="1371600" y="1729648"/>
            <a:ext cx="9601200" cy="4137752"/>
          </a:xfrm>
        </p:spPr>
        <p:txBody>
          <a:bodyPr>
            <a:normAutofit lnSpcReduction="10000"/>
          </a:bodyPr>
          <a:lstStyle/>
          <a:p>
            <a:r>
              <a:rPr lang="pl-PL" sz="2400" dirty="0"/>
              <a:t>Art. 33b </a:t>
            </a:r>
            <a:r>
              <a:rPr lang="pl-PL" sz="2400" dirty="0" err="1"/>
              <a:t>u.s.p</a:t>
            </a:r>
            <a:r>
              <a:rPr lang="pl-PL" sz="2400" dirty="0"/>
              <a:t>.  Powiatową administrację zespoloną stanowią: 1) starostwo powiatowe; 2) powiatowy urząd pracy, będący jednostką organizacyjną powiatu; 3) jednostki organizacyjne stanowiące aparat pomocniczy kierowników powiatowych służb, inspekcji i straży.</a:t>
            </a:r>
          </a:p>
          <a:p>
            <a:r>
              <a:rPr lang="pl-PL" sz="2400" dirty="0"/>
              <a:t>Art. 35 ust. 2 </a:t>
            </a:r>
            <a:r>
              <a:rPr lang="pl-PL" sz="2400" dirty="0" err="1"/>
              <a:t>u.s.p</a:t>
            </a:r>
            <a:r>
              <a:rPr lang="pl-PL" sz="2400" dirty="0"/>
              <a:t>.  Starosta jest kierownikiem starostwa powiatowego oraz zwierzchnikiem służbowym pracowników starostwa i kierowników jednostek organizacyjnych powiatu oraz zwierzchnikiem powiatowych służb, inspekcji i straży.</a:t>
            </a:r>
          </a:p>
          <a:p>
            <a:r>
              <a:rPr lang="pl-PL" sz="2400" dirty="0"/>
              <a:t>Art. 6 ust. 1 </a:t>
            </a:r>
            <a:r>
              <a:rPr lang="pl-PL" sz="2400" dirty="0" err="1"/>
              <a:t>u.a.r.w</a:t>
            </a:r>
            <a:r>
              <a:rPr lang="pl-PL" sz="2400" dirty="0"/>
              <a:t>. Wojewodę powołuje i odwołuje Prezes Rady Ministrów na wniosek ministra właściwego do spraw administracji publicznej.</a:t>
            </a:r>
          </a:p>
        </p:txBody>
      </p:sp>
    </p:spTree>
    <p:extLst>
      <p:ext uri="{BB962C8B-B14F-4D97-AF65-F5344CB8AC3E}">
        <p14:creationId xmlns:p14="http://schemas.microsoft.com/office/powerpoint/2010/main" val="38426182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504D163-F1A9-4A4F-8F03-0103595377C7}"/>
              </a:ext>
            </a:extLst>
          </p:cNvPr>
          <p:cNvSpPr>
            <a:spLocks noGrp="1"/>
          </p:cNvSpPr>
          <p:nvPr>
            <p:ph type="title"/>
          </p:nvPr>
        </p:nvSpPr>
        <p:spPr/>
        <p:txBody>
          <a:bodyPr/>
          <a:lstStyle/>
          <a:p>
            <a:r>
              <a:rPr lang="pl-PL" dirty="0"/>
              <a:t>Przykłady </a:t>
            </a:r>
          </a:p>
        </p:txBody>
      </p:sp>
      <p:sp>
        <p:nvSpPr>
          <p:cNvPr id="3" name="Symbol zastępczy zawartości 2">
            <a:extLst>
              <a:ext uri="{FF2B5EF4-FFF2-40B4-BE49-F238E27FC236}">
                <a16:creationId xmlns:a16="http://schemas.microsoft.com/office/drawing/2014/main" id="{F4E18063-36A5-4D1F-81AD-92537C68EA7B}"/>
              </a:ext>
            </a:extLst>
          </p:cNvPr>
          <p:cNvSpPr>
            <a:spLocks noGrp="1"/>
          </p:cNvSpPr>
          <p:nvPr>
            <p:ph idx="1"/>
          </p:nvPr>
        </p:nvSpPr>
        <p:spPr/>
        <p:txBody>
          <a:bodyPr>
            <a:normAutofit/>
          </a:bodyPr>
          <a:lstStyle/>
          <a:p>
            <a:r>
              <a:rPr lang="pl-PL" sz="2400" dirty="0"/>
              <a:t>Art. 12. ustawy o samorządzie powiatowym </a:t>
            </a:r>
          </a:p>
          <a:p>
            <a:pPr marL="0" indent="0">
              <a:buNone/>
            </a:pPr>
            <a:r>
              <a:rPr lang="pl-PL" sz="2400" dirty="0"/>
              <a:t>Do wyłącznej właściwości rady powiatu należy: </a:t>
            </a:r>
          </a:p>
          <a:p>
            <a:pPr marL="457200" indent="-457200">
              <a:buAutoNum type="arabicParenR"/>
            </a:pPr>
            <a:r>
              <a:rPr lang="pl-PL" sz="2400" dirty="0"/>
              <a:t>stanowienie aktów prawa miejscowego, w tym statutu powiatu, </a:t>
            </a:r>
          </a:p>
          <a:p>
            <a:pPr marL="0" indent="0">
              <a:buNone/>
            </a:pPr>
            <a:r>
              <a:rPr lang="pl-PL" sz="2400" dirty="0"/>
              <a:t>2) wybór i odwołanie zarządu oraz ustalanie wynagrodzenia jego przewodniczącego (…) </a:t>
            </a:r>
          </a:p>
        </p:txBody>
      </p:sp>
    </p:spTree>
    <p:extLst>
      <p:ext uri="{BB962C8B-B14F-4D97-AF65-F5344CB8AC3E}">
        <p14:creationId xmlns:p14="http://schemas.microsoft.com/office/powerpoint/2010/main" val="129009121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A962BB57-4E4E-42D2-9B3A-20D4172B6139}"/>
              </a:ext>
            </a:extLst>
          </p:cNvPr>
          <p:cNvSpPr>
            <a:spLocks noGrp="1"/>
          </p:cNvSpPr>
          <p:nvPr>
            <p:ph type="title"/>
          </p:nvPr>
        </p:nvSpPr>
        <p:spPr>
          <a:xfrm>
            <a:off x="1371600" y="685800"/>
            <a:ext cx="9601200" cy="845545"/>
          </a:xfrm>
        </p:spPr>
        <p:txBody>
          <a:bodyPr/>
          <a:lstStyle/>
          <a:p>
            <a:r>
              <a:rPr lang="pl-PL" dirty="0"/>
              <a:t>Przykłady</a:t>
            </a:r>
          </a:p>
        </p:txBody>
      </p:sp>
      <p:sp>
        <p:nvSpPr>
          <p:cNvPr id="3" name="Symbol zastępczy zawartości 2">
            <a:extLst>
              <a:ext uri="{FF2B5EF4-FFF2-40B4-BE49-F238E27FC236}">
                <a16:creationId xmlns:a16="http://schemas.microsoft.com/office/drawing/2014/main" id="{3E20A268-C33B-4250-B639-7767F6EA83EA}"/>
              </a:ext>
            </a:extLst>
          </p:cNvPr>
          <p:cNvSpPr>
            <a:spLocks noGrp="1"/>
          </p:cNvSpPr>
          <p:nvPr>
            <p:ph idx="1"/>
          </p:nvPr>
        </p:nvSpPr>
        <p:spPr>
          <a:xfrm>
            <a:off x="1371600" y="1641513"/>
            <a:ext cx="9601200" cy="4225887"/>
          </a:xfrm>
        </p:spPr>
        <p:txBody>
          <a:bodyPr>
            <a:normAutofit/>
          </a:bodyPr>
          <a:lstStyle/>
          <a:p>
            <a:r>
              <a:rPr lang="pl-PL" sz="2400" dirty="0"/>
              <a:t>Art. 29.ustawy - Prawo wodne </a:t>
            </a:r>
          </a:p>
          <a:p>
            <a:pPr marL="0" indent="0">
              <a:buNone/>
            </a:pPr>
            <a:r>
              <a:rPr lang="pl-PL" sz="2400" dirty="0"/>
              <a:t>1. Właściciel gruntu, o ile przepisy ustawy nie stanowią inaczej, nie może: 1) zmieniać stanu wody na gruncie, a zwłaszcza kierunku odpływu znajdującej się na jego gruncie wody opadowej ani kierunku odpływu ze źródeł - ze szkodą dla gruntów sąsiednich; 2) odprowadzać wód oraz ścieków na grunty sąsiednie. </a:t>
            </a:r>
            <a:endParaRPr lang="pl-PL" dirty="0"/>
          </a:p>
        </p:txBody>
      </p:sp>
    </p:spTree>
    <p:extLst>
      <p:ext uri="{BB962C8B-B14F-4D97-AF65-F5344CB8AC3E}">
        <p14:creationId xmlns:p14="http://schemas.microsoft.com/office/powerpoint/2010/main" val="35317369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CFF60D5-6DED-4EBE-BD92-C1FF7FAFECC0}"/>
              </a:ext>
            </a:extLst>
          </p:cNvPr>
          <p:cNvSpPr>
            <a:spLocks noGrp="1"/>
          </p:cNvSpPr>
          <p:nvPr>
            <p:ph type="title"/>
          </p:nvPr>
        </p:nvSpPr>
        <p:spPr>
          <a:xfrm>
            <a:off x="1371600" y="685800"/>
            <a:ext cx="9601200" cy="823511"/>
          </a:xfrm>
        </p:spPr>
        <p:txBody>
          <a:bodyPr/>
          <a:lstStyle/>
          <a:p>
            <a:r>
              <a:rPr lang="pl-PL" dirty="0"/>
              <a:t>Przykłady</a:t>
            </a:r>
          </a:p>
        </p:txBody>
      </p:sp>
      <p:sp>
        <p:nvSpPr>
          <p:cNvPr id="3" name="Symbol zastępczy zawartości 2">
            <a:extLst>
              <a:ext uri="{FF2B5EF4-FFF2-40B4-BE49-F238E27FC236}">
                <a16:creationId xmlns:a16="http://schemas.microsoft.com/office/drawing/2014/main" id="{3B542AA0-E474-4C31-8C58-BDBA97566B78}"/>
              </a:ext>
            </a:extLst>
          </p:cNvPr>
          <p:cNvSpPr>
            <a:spLocks noGrp="1"/>
          </p:cNvSpPr>
          <p:nvPr>
            <p:ph idx="1"/>
          </p:nvPr>
        </p:nvSpPr>
        <p:spPr>
          <a:xfrm>
            <a:off x="1371600" y="1641513"/>
            <a:ext cx="9601200" cy="4225887"/>
          </a:xfrm>
        </p:spPr>
        <p:txBody>
          <a:bodyPr>
            <a:normAutofit lnSpcReduction="10000"/>
          </a:bodyPr>
          <a:lstStyle/>
          <a:p>
            <a:r>
              <a:rPr lang="pl-PL" sz="2400" dirty="0"/>
              <a:t>Art.. 46 ust 3 </a:t>
            </a:r>
            <a:r>
              <a:rPr lang="pl-PL" sz="2400" dirty="0" err="1"/>
              <a:t>u.s.w</a:t>
            </a:r>
            <a:r>
              <a:rPr lang="pl-PL" sz="2400" dirty="0"/>
              <a:t>. Od decyzji, o których mowa w ust. 1, służy odwołanie do samorządowego kolegium odwoławczego, a w sprawach powierzonych na podstawie porozumienia z wojewodą – do właściwego ministra.</a:t>
            </a:r>
          </a:p>
          <a:p>
            <a:r>
              <a:rPr lang="pl-PL" sz="2400" dirty="0"/>
              <a:t>Art. 114 ust. 1 </a:t>
            </a:r>
            <a:r>
              <a:rPr lang="pl-PL" sz="2400" dirty="0" err="1"/>
              <a:t>u.g.n</a:t>
            </a:r>
            <a:r>
              <a:rPr lang="pl-PL" sz="2400" dirty="0"/>
              <a:t>. Wszczęcie postępowania wywłaszczeniowego, z zastrzeżeniem ust. 2 i ust. 3, należy poprzedzić rokowaniami o nabycie w drodze umowy praw określonych w art. 112 ust. 3, przeprowadzonymi między starostą, wykonującym zadanie z zakresu administracji rządowej, a właścicielem lub użytkownikiem wieczystym nieruchomości, a także osobą, której przysługuje do nieruchomości ograniczone prawo rzeczowe. W trakcie prowadzenia rokowań może być zaoferowana nieruchomość zamienna.</a:t>
            </a:r>
          </a:p>
        </p:txBody>
      </p:sp>
    </p:spTree>
    <p:extLst>
      <p:ext uri="{BB962C8B-B14F-4D97-AF65-F5344CB8AC3E}">
        <p14:creationId xmlns:p14="http://schemas.microsoft.com/office/powerpoint/2010/main" val="25917795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ymbol zastępczy zawartości 2">
            <a:extLst>
              <a:ext uri="{FF2B5EF4-FFF2-40B4-BE49-F238E27FC236}">
                <a16:creationId xmlns:a16="http://schemas.microsoft.com/office/drawing/2014/main" id="{61743EDA-BE4D-40CC-B747-64E9428310F4}"/>
              </a:ext>
            </a:extLst>
          </p:cNvPr>
          <p:cNvSpPr>
            <a:spLocks noGrp="1"/>
          </p:cNvSpPr>
          <p:nvPr>
            <p:ph idx="1"/>
          </p:nvPr>
        </p:nvSpPr>
        <p:spPr>
          <a:xfrm>
            <a:off x="1250674" y="1318591"/>
            <a:ext cx="9690652" cy="5310809"/>
          </a:xfrm>
        </p:spPr>
        <p:txBody>
          <a:bodyPr>
            <a:normAutofit/>
          </a:bodyPr>
          <a:lstStyle/>
          <a:p>
            <a:r>
              <a:rPr lang="pl-PL" sz="2800" dirty="0"/>
              <a:t>e-mail: patrycja.przybyla@uwr.edu.pl</a:t>
            </a:r>
          </a:p>
          <a:p>
            <a:r>
              <a:rPr lang="pl-PL" sz="2800" dirty="0"/>
              <a:t>pokój: 522A</a:t>
            </a:r>
          </a:p>
          <a:p>
            <a:r>
              <a:rPr lang="pl-PL" sz="2800" dirty="0"/>
              <a:t>Konsultacje zdalne:</a:t>
            </a:r>
          </a:p>
          <a:p>
            <a:pPr marL="0" indent="0">
              <a:buNone/>
            </a:pPr>
            <a:r>
              <a:rPr lang="pl-PL" sz="2800" dirty="0"/>
              <a:t>- 15.10.2022 r., 11:00-12:00</a:t>
            </a:r>
          </a:p>
          <a:p>
            <a:pPr marL="0" indent="0">
              <a:buNone/>
            </a:pPr>
            <a:r>
              <a:rPr lang="pl-PL" sz="2800" dirty="0"/>
              <a:t>- 27.11.2022 r., 10:00-11:00</a:t>
            </a:r>
          </a:p>
          <a:p>
            <a:r>
              <a:rPr lang="pl-PL" sz="2800" dirty="0"/>
              <a:t>Konsultacje w formie stacjonarnej</a:t>
            </a:r>
          </a:p>
          <a:p>
            <a:pPr marL="0" indent="0">
              <a:buNone/>
            </a:pPr>
            <a:r>
              <a:rPr lang="pl-PL" sz="2800" dirty="0"/>
              <a:t>- 06.11.2022 r., 14:10-15:10</a:t>
            </a:r>
          </a:p>
          <a:p>
            <a:pPr marL="0" indent="0">
              <a:buNone/>
            </a:pPr>
            <a:r>
              <a:rPr lang="pl-PL" sz="2800" dirty="0"/>
              <a:t>- 08.01.2023 r., 13:10-14:10</a:t>
            </a:r>
          </a:p>
          <a:p>
            <a:pPr marL="0" indent="0">
              <a:buNone/>
            </a:pPr>
            <a:r>
              <a:rPr lang="pl-PL" sz="2800" dirty="0"/>
              <a:t>- 29.01.2023 r. 14:10-15:10</a:t>
            </a:r>
          </a:p>
        </p:txBody>
      </p:sp>
    </p:spTree>
    <p:extLst>
      <p:ext uri="{BB962C8B-B14F-4D97-AF65-F5344CB8AC3E}">
        <p14:creationId xmlns:p14="http://schemas.microsoft.com/office/powerpoint/2010/main" val="1881590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9044FC1-7CEB-EEC9-B95D-A90CC8FC28B1}"/>
              </a:ext>
            </a:extLst>
          </p:cNvPr>
          <p:cNvSpPr>
            <a:spLocks noGrp="1"/>
          </p:cNvSpPr>
          <p:nvPr>
            <p:ph type="title"/>
          </p:nvPr>
        </p:nvSpPr>
        <p:spPr/>
        <p:txBody>
          <a:bodyPr/>
          <a:lstStyle/>
          <a:p>
            <a:r>
              <a:rPr lang="pl-PL" dirty="0"/>
              <a:t>Przykłady</a:t>
            </a:r>
          </a:p>
        </p:txBody>
      </p:sp>
      <p:sp>
        <p:nvSpPr>
          <p:cNvPr id="3" name="Symbol zastępczy zawartości 2">
            <a:extLst>
              <a:ext uri="{FF2B5EF4-FFF2-40B4-BE49-F238E27FC236}">
                <a16:creationId xmlns:a16="http://schemas.microsoft.com/office/drawing/2014/main" id="{91E81011-A69D-C1A9-8A63-A2F8F20139E0}"/>
              </a:ext>
            </a:extLst>
          </p:cNvPr>
          <p:cNvSpPr>
            <a:spLocks noGrp="1"/>
          </p:cNvSpPr>
          <p:nvPr>
            <p:ph idx="1"/>
          </p:nvPr>
        </p:nvSpPr>
        <p:spPr/>
        <p:txBody>
          <a:bodyPr/>
          <a:lstStyle/>
          <a:p>
            <a:r>
              <a:rPr lang="pl-PL" sz="2000" dirty="0"/>
              <a:t>Art. 27c ust 1 ust. o Państwowej Inspekcji Sanitarnej</a:t>
            </a:r>
          </a:p>
          <a:p>
            <a:pPr marL="0" indent="0">
              <a:buNone/>
            </a:pPr>
            <a:r>
              <a:rPr lang="pl-PL" sz="2000" dirty="0"/>
              <a:t> W przypadku uzasadnionego podejrzenia, że produkt stwarza zagrożenie życia lub zdrowia ludzi, właściwy państwowy inspektor sanitarny wstrzymuje, w drodze decyzji, jego wytwarzanie lub wprowadzanie do obrotu lub nakazuje wycofanie produktu z obrotu na czas niezbędny do przeprowadzenia oceny i badań jego bezpieczeństwa, nie dłuższy jednak niż 18 miesięcy</a:t>
            </a:r>
          </a:p>
          <a:p>
            <a:endParaRPr lang="pl-PL" dirty="0"/>
          </a:p>
        </p:txBody>
      </p:sp>
    </p:spTree>
    <p:extLst>
      <p:ext uri="{BB962C8B-B14F-4D97-AF65-F5344CB8AC3E}">
        <p14:creationId xmlns:p14="http://schemas.microsoft.com/office/powerpoint/2010/main" val="19602844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309798-996B-4150-B1C6-91BBEB9FCA17}"/>
              </a:ext>
            </a:extLst>
          </p:cNvPr>
          <p:cNvSpPr>
            <a:spLocks noGrp="1"/>
          </p:cNvSpPr>
          <p:nvPr>
            <p:ph type="title"/>
          </p:nvPr>
        </p:nvSpPr>
        <p:spPr>
          <a:xfrm>
            <a:off x="1695432" y="2586196"/>
            <a:ext cx="9601200" cy="1485900"/>
          </a:xfrm>
        </p:spPr>
        <p:txBody>
          <a:bodyPr/>
          <a:lstStyle/>
          <a:p>
            <a:pPr algn="ctr"/>
            <a:r>
              <a:rPr lang="pl-PL" dirty="0"/>
              <a:t>Dziękuję za uwagę</a:t>
            </a:r>
          </a:p>
        </p:txBody>
      </p:sp>
    </p:spTree>
    <p:extLst>
      <p:ext uri="{BB962C8B-B14F-4D97-AF65-F5344CB8AC3E}">
        <p14:creationId xmlns:p14="http://schemas.microsoft.com/office/powerpoint/2010/main" val="1961679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1A8D23E-6963-4C8B-B8B3-466CFF6750B4}"/>
              </a:ext>
            </a:extLst>
          </p:cNvPr>
          <p:cNvSpPr>
            <a:spLocks noGrp="1"/>
          </p:cNvSpPr>
          <p:nvPr>
            <p:ph type="title"/>
          </p:nvPr>
        </p:nvSpPr>
        <p:spPr>
          <a:xfrm>
            <a:off x="1371600" y="685800"/>
            <a:ext cx="9601200" cy="945292"/>
          </a:xfrm>
        </p:spPr>
        <p:txBody>
          <a:bodyPr/>
          <a:lstStyle/>
          <a:p>
            <a:r>
              <a:rPr lang="pl-PL" dirty="0"/>
              <a:t>Zaliczenie</a:t>
            </a:r>
          </a:p>
        </p:txBody>
      </p:sp>
      <p:sp>
        <p:nvSpPr>
          <p:cNvPr id="3" name="Symbol zastępczy zawartości 2">
            <a:extLst>
              <a:ext uri="{FF2B5EF4-FFF2-40B4-BE49-F238E27FC236}">
                <a16:creationId xmlns:a16="http://schemas.microsoft.com/office/drawing/2014/main" id="{EA525D9A-B1BC-4E82-B32E-4ADBC3BA6600}"/>
              </a:ext>
            </a:extLst>
          </p:cNvPr>
          <p:cNvSpPr>
            <a:spLocks noGrp="1"/>
          </p:cNvSpPr>
          <p:nvPr>
            <p:ph idx="1"/>
          </p:nvPr>
        </p:nvSpPr>
        <p:spPr>
          <a:xfrm>
            <a:off x="1371600" y="1631092"/>
            <a:ext cx="9601200" cy="4541108"/>
          </a:xfrm>
        </p:spPr>
        <p:txBody>
          <a:bodyPr>
            <a:normAutofit/>
          </a:bodyPr>
          <a:lstStyle/>
          <a:p>
            <a:r>
              <a:rPr lang="pl-PL" sz="2400" dirty="0"/>
              <a:t>29 stycznia 2023 r. </a:t>
            </a:r>
          </a:p>
          <a:p>
            <a:r>
              <a:rPr lang="pl-PL" sz="2400" dirty="0"/>
              <a:t>test jednokrotnego wyboru, 30 pytań + jedno pytanie otwarte </a:t>
            </a:r>
          </a:p>
          <a:p>
            <a:r>
              <a:rPr lang="pl-PL" sz="2400" dirty="0"/>
              <a:t>35 minut </a:t>
            </a:r>
          </a:p>
          <a:p>
            <a:endParaRPr lang="pl-PL" sz="2400" dirty="0"/>
          </a:p>
          <a:p>
            <a:r>
              <a:rPr lang="pl-PL" sz="2400" dirty="0"/>
              <a:t>jedna nieobecność</a:t>
            </a:r>
          </a:p>
          <a:p>
            <a:r>
              <a:rPr lang="pl-PL" sz="2400" dirty="0"/>
              <a:t>każda nadprogramowa nieobecność podlega zaliczeniu na konsultacjach</a:t>
            </a:r>
          </a:p>
        </p:txBody>
      </p:sp>
    </p:spTree>
    <p:extLst>
      <p:ext uri="{BB962C8B-B14F-4D97-AF65-F5344CB8AC3E}">
        <p14:creationId xmlns:p14="http://schemas.microsoft.com/office/powerpoint/2010/main" val="23976199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22B52E78-3C2D-44B4-951E-1D4BCEA5ADBB}"/>
              </a:ext>
            </a:extLst>
          </p:cNvPr>
          <p:cNvSpPr>
            <a:spLocks noGrp="1"/>
          </p:cNvSpPr>
          <p:nvPr>
            <p:ph type="title"/>
          </p:nvPr>
        </p:nvSpPr>
        <p:spPr/>
        <p:txBody>
          <a:bodyPr/>
          <a:lstStyle/>
          <a:p>
            <a:r>
              <a:rPr lang="pl-PL" dirty="0"/>
              <a:t>Literatura </a:t>
            </a:r>
          </a:p>
        </p:txBody>
      </p:sp>
      <p:sp>
        <p:nvSpPr>
          <p:cNvPr id="3" name="Symbol zastępczy zawartości 2">
            <a:extLst>
              <a:ext uri="{FF2B5EF4-FFF2-40B4-BE49-F238E27FC236}">
                <a16:creationId xmlns:a16="http://schemas.microsoft.com/office/drawing/2014/main" id="{108685CB-1DCB-46D3-A10E-29BE71D2DAEF}"/>
              </a:ext>
            </a:extLst>
          </p:cNvPr>
          <p:cNvSpPr>
            <a:spLocks noGrp="1"/>
          </p:cNvSpPr>
          <p:nvPr>
            <p:ph idx="1"/>
          </p:nvPr>
        </p:nvSpPr>
        <p:spPr>
          <a:xfrm>
            <a:off x="1371600" y="2286000"/>
            <a:ext cx="9601200" cy="3581400"/>
          </a:xfrm>
        </p:spPr>
        <p:txBody>
          <a:bodyPr>
            <a:normAutofit/>
          </a:bodyPr>
          <a:lstStyle/>
          <a:p>
            <a:r>
              <a:rPr lang="pl-PL" sz="2400" dirty="0"/>
              <a:t>Prawo administracyjne, red, naukowa J. Blicharz, P. Lisowski, Warszawa 2022 </a:t>
            </a:r>
          </a:p>
          <a:p>
            <a:r>
              <a:rPr lang="pl-PL" sz="2400" dirty="0"/>
              <a:t>M. Miemiec (red. naukowa), Materialne prawo administracyjne, Wrocław 2019</a:t>
            </a:r>
          </a:p>
        </p:txBody>
      </p:sp>
    </p:spTree>
    <p:extLst>
      <p:ext uri="{BB962C8B-B14F-4D97-AF65-F5344CB8AC3E}">
        <p14:creationId xmlns:p14="http://schemas.microsoft.com/office/powerpoint/2010/main" val="10930997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F213A92-ACDC-454E-9E18-F3F392BCD655}"/>
              </a:ext>
            </a:extLst>
          </p:cNvPr>
          <p:cNvSpPr>
            <a:spLocks noGrp="1"/>
          </p:cNvSpPr>
          <p:nvPr>
            <p:ph type="title"/>
          </p:nvPr>
        </p:nvSpPr>
        <p:spPr>
          <a:xfrm>
            <a:off x="1371600" y="685800"/>
            <a:ext cx="9601200" cy="1079205"/>
          </a:xfrm>
        </p:spPr>
        <p:txBody>
          <a:bodyPr/>
          <a:lstStyle/>
          <a:p>
            <a:r>
              <a:rPr lang="pl-PL" dirty="0"/>
              <a:t>Administracja</a:t>
            </a:r>
          </a:p>
        </p:txBody>
      </p:sp>
      <p:sp>
        <p:nvSpPr>
          <p:cNvPr id="3" name="Symbol zastępczy zawartości 2">
            <a:extLst>
              <a:ext uri="{FF2B5EF4-FFF2-40B4-BE49-F238E27FC236}">
                <a16:creationId xmlns:a16="http://schemas.microsoft.com/office/drawing/2014/main" id="{3D54F762-3B28-41B8-9675-F72EAE8D9CB3}"/>
              </a:ext>
            </a:extLst>
          </p:cNvPr>
          <p:cNvSpPr>
            <a:spLocks noGrp="1"/>
          </p:cNvSpPr>
          <p:nvPr>
            <p:ph idx="1"/>
          </p:nvPr>
        </p:nvSpPr>
        <p:spPr>
          <a:xfrm>
            <a:off x="1371600" y="1765005"/>
            <a:ext cx="9601200" cy="4102395"/>
          </a:xfrm>
        </p:spPr>
        <p:txBody>
          <a:bodyPr>
            <a:normAutofit fontScale="92500" lnSpcReduction="10000"/>
          </a:bodyPr>
          <a:lstStyle/>
          <a:p>
            <a:pPr marL="0" indent="0">
              <a:buNone/>
            </a:pPr>
            <a:endParaRPr lang="pl-PL" sz="2600" dirty="0"/>
          </a:p>
          <a:p>
            <a:pPr lvl="1">
              <a:buFont typeface="Arial" panose="020B0604020202020204" pitchFamily="34" charset="0"/>
              <a:buChar char="•"/>
            </a:pPr>
            <a:r>
              <a:rPr lang="pl-PL" sz="2600" dirty="0"/>
              <a:t>wydzielone w państwie struktury organizacyjne powołane specjalnie do realizacji </a:t>
            </a:r>
            <a:r>
              <a:rPr lang="pl-PL" sz="2600" b="1" dirty="0"/>
              <a:t>określonych celów </a:t>
            </a:r>
            <a:r>
              <a:rPr lang="pl-PL" sz="2600" dirty="0"/>
              <a:t>o charakterze zadań publicznych</a:t>
            </a:r>
          </a:p>
          <a:p>
            <a:pPr lvl="1">
              <a:buFont typeface="Arial" panose="020B0604020202020204" pitchFamily="34" charset="0"/>
              <a:buChar char="•"/>
            </a:pPr>
            <a:r>
              <a:rPr lang="pl-PL" sz="2600" dirty="0"/>
              <a:t> określona działalność o specjalnych cechach, podejmowana w ramach realizacji </a:t>
            </a:r>
            <a:r>
              <a:rPr lang="pl-PL" sz="2600" b="1" dirty="0"/>
              <a:t>celów o charakterze publicznym </a:t>
            </a:r>
          </a:p>
          <a:p>
            <a:pPr lvl="1">
              <a:buFont typeface="Arial" panose="020B0604020202020204" pitchFamily="34" charset="0"/>
              <a:buChar char="•"/>
            </a:pPr>
            <a:r>
              <a:rPr lang="pl-PL" sz="2600" dirty="0"/>
              <a:t> zatrudnieni </a:t>
            </a:r>
            <a:r>
              <a:rPr lang="pl-PL" sz="2600" b="1" dirty="0"/>
              <a:t>ludzie </a:t>
            </a:r>
            <a:r>
              <a:rPr lang="pl-PL" sz="2600" dirty="0"/>
              <a:t>(powołani, nominowani, wybierani, przyjęci do pracy w oparciu o umowę cywilną) w strukturach wyodrębnionych w pierwszym znaczeniu</a:t>
            </a:r>
          </a:p>
          <a:p>
            <a:pPr lvl="1">
              <a:buFont typeface="Arial" panose="020B0604020202020204" pitchFamily="34" charset="0"/>
              <a:buChar char="•"/>
            </a:pPr>
            <a:endParaRPr lang="pl-PL" dirty="0"/>
          </a:p>
          <a:p>
            <a:pPr marL="530352" lvl="1" indent="0" algn="r">
              <a:buNone/>
            </a:pPr>
            <a:r>
              <a:rPr lang="pl-PL" dirty="0"/>
              <a:t>J. Boć</a:t>
            </a:r>
          </a:p>
        </p:txBody>
      </p:sp>
    </p:spTree>
    <p:extLst>
      <p:ext uri="{BB962C8B-B14F-4D97-AF65-F5344CB8AC3E}">
        <p14:creationId xmlns:p14="http://schemas.microsoft.com/office/powerpoint/2010/main" val="5676176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4A55961-BFAF-4422-B9C1-C5A039933360}"/>
              </a:ext>
            </a:extLst>
          </p:cNvPr>
          <p:cNvSpPr>
            <a:spLocks noGrp="1"/>
          </p:cNvSpPr>
          <p:nvPr>
            <p:ph type="title"/>
          </p:nvPr>
        </p:nvSpPr>
        <p:spPr/>
        <p:txBody>
          <a:bodyPr/>
          <a:lstStyle/>
          <a:p>
            <a:r>
              <a:rPr lang="pl-PL" dirty="0"/>
              <a:t>Administracja</a:t>
            </a:r>
          </a:p>
        </p:txBody>
      </p:sp>
      <p:sp>
        <p:nvSpPr>
          <p:cNvPr id="3" name="Symbol zastępczy zawartości 2">
            <a:extLst>
              <a:ext uri="{FF2B5EF4-FFF2-40B4-BE49-F238E27FC236}">
                <a16:creationId xmlns:a16="http://schemas.microsoft.com/office/drawing/2014/main" id="{E615B2B0-357D-4D5A-A822-D937E66403B0}"/>
              </a:ext>
            </a:extLst>
          </p:cNvPr>
          <p:cNvSpPr>
            <a:spLocks noGrp="1"/>
          </p:cNvSpPr>
          <p:nvPr>
            <p:ph idx="1"/>
          </p:nvPr>
        </p:nvSpPr>
        <p:spPr/>
        <p:txBody>
          <a:bodyPr>
            <a:normAutofit lnSpcReduction="10000"/>
          </a:bodyPr>
          <a:lstStyle/>
          <a:p>
            <a:r>
              <a:rPr lang="pl-PL" sz="2800" dirty="0"/>
              <a:t>Administracja publiczna to </a:t>
            </a:r>
            <a:r>
              <a:rPr lang="pl-PL" sz="2800" b="1" dirty="0"/>
              <a:t>przyjęte przez państwo </a:t>
            </a:r>
            <a:r>
              <a:rPr lang="pl-PL" sz="2800" dirty="0"/>
              <a:t>i realizowane przez </a:t>
            </a:r>
            <a:r>
              <a:rPr lang="pl-PL" sz="2800" b="1" dirty="0"/>
              <a:t>różne podmioty, organy i instytucje </a:t>
            </a:r>
            <a:r>
              <a:rPr lang="pl-PL" sz="2800" dirty="0"/>
              <a:t>zaspokajanie </a:t>
            </a:r>
            <a:r>
              <a:rPr lang="pl-PL" sz="2800" b="1" dirty="0"/>
              <a:t>zbiorowych i indywidualnych potrzeb ludzkich, </a:t>
            </a:r>
            <a:r>
              <a:rPr lang="pl-PL" sz="2800" dirty="0"/>
              <a:t>wynikających ze współżycia jednostek w społecznościach</a:t>
            </a:r>
          </a:p>
          <a:p>
            <a:endParaRPr lang="pl-PL" sz="2800" dirty="0"/>
          </a:p>
          <a:p>
            <a:endParaRPr lang="pl-PL" sz="2800" dirty="0"/>
          </a:p>
          <a:p>
            <a:endParaRPr lang="pl-PL" sz="2800" dirty="0"/>
          </a:p>
          <a:p>
            <a:pPr marL="0" indent="0" algn="r">
              <a:buNone/>
            </a:pPr>
            <a:r>
              <a:rPr lang="pl-PL" dirty="0"/>
              <a:t>J. Boć (R. Kusiak-Winter)</a:t>
            </a:r>
            <a:endParaRPr lang="pl-PL" sz="1800" dirty="0"/>
          </a:p>
        </p:txBody>
      </p:sp>
    </p:spTree>
    <p:extLst>
      <p:ext uri="{BB962C8B-B14F-4D97-AF65-F5344CB8AC3E}">
        <p14:creationId xmlns:p14="http://schemas.microsoft.com/office/powerpoint/2010/main" val="5628868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EBD51755-9798-EDD7-EA07-6BF1A0F3F5BF}"/>
              </a:ext>
            </a:extLst>
          </p:cNvPr>
          <p:cNvSpPr>
            <a:spLocks noGrp="1"/>
          </p:cNvSpPr>
          <p:nvPr>
            <p:ph type="title"/>
          </p:nvPr>
        </p:nvSpPr>
        <p:spPr/>
        <p:txBody>
          <a:bodyPr/>
          <a:lstStyle/>
          <a:p>
            <a:r>
              <a:rPr lang="pl-PL" dirty="0"/>
              <a:t>Interes publiczny </a:t>
            </a:r>
          </a:p>
        </p:txBody>
      </p:sp>
      <p:sp>
        <p:nvSpPr>
          <p:cNvPr id="3" name="Symbol zastępczy zawartości 2">
            <a:extLst>
              <a:ext uri="{FF2B5EF4-FFF2-40B4-BE49-F238E27FC236}">
                <a16:creationId xmlns:a16="http://schemas.microsoft.com/office/drawing/2014/main" id="{2EA73A53-4BDD-34D7-F4A5-FFFAF690D8DF}"/>
              </a:ext>
            </a:extLst>
          </p:cNvPr>
          <p:cNvSpPr>
            <a:spLocks noGrp="1"/>
          </p:cNvSpPr>
          <p:nvPr>
            <p:ph idx="1"/>
          </p:nvPr>
        </p:nvSpPr>
        <p:spPr>
          <a:xfrm>
            <a:off x="1371600" y="2343150"/>
            <a:ext cx="9601200" cy="3581400"/>
          </a:xfrm>
        </p:spPr>
        <p:txBody>
          <a:bodyPr/>
          <a:lstStyle/>
          <a:p>
            <a:r>
              <a:rPr lang="pl-PL" dirty="0"/>
              <a:t>Natomiast przez interes publiczny rozumie się dyrektywę postępowania nakazującą mieć na uwadze respektowanie wartości wspólnych dla całego społeczeństwa, takich jak, sprawiedliwość, bezpieczeństwo, zaufanie obywateli do organów władzy itp. (NSA II FSK 965/17 z 9.08.2017 r.)</a:t>
            </a:r>
          </a:p>
        </p:txBody>
      </p:sp>
    </p:spTree>
    <p:extLst>
      <p:ext uri="{BB962C8B-B14F-4D97-AF65-F5344CB8AC3E}">
        <p14:creationId xmlns:p14="http://schemas.microsoft.com/office/powerpoint/2010/main" val="40520677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A9E34B4-2CAD-42D6-9511-89DD6CF2D2F0}"/>
              </a:ext>
            </a:extLst>
          </p:cNvPr>
          <p:cNvSpPr>
            <a:spLocks noGrp="1"/>
          </p:cNvSpPr>
          <p:nvPr>
            <p:ph type="title"/>
          </p:nvPr>
        </p:nvSpPr>
        <p:spPr>
          <a:xfrm>
            <a:off x="1371600" y="685800"/>
            <a:ext cx="9601200" cy="867578"/>
          </a:xfrm>
        </p:spPr>
        <p:txBody>
          <a:bodyPr/>
          <a:lstStyle/>
          <a:p>
            <a:r>
              <a:rPr lang="pl-PL" dirty="0"/>
              <a:t>Władztwo administracyjne</a:t>
            </a:r>
          </a:p>
        </p:txBody>
      </p:sp>
      <p:sp>
        <p:nvSpPr>
          <p:cNvPr id="3" name="Symbol zastępczy zawartości 2">
            <a:extLst>
              <a:ext uri="{FF2B5EF4-FFF2-40B4-BE49-F238E27FC236}">
                <a16:creationId xmlns:a16="http://schemas.microsoft.com/office/drawing/2014/main" id="{717DEBDD-4A85-45E0-BB7C-0655B743C70E}"/>
              </a:ext>
            </a:extLst>
          </p:cNvPr>
          <p:cNvSpPr>
            <a:spLocks noGrp="1"/>
          </p:cNvSpPr>
          <p:nvPr>
            <p:ph idx="1"/>
          </p:nvPr>
        </p:nvSpPr>
        <p:spPr>
          <a:xfrm>
            <a:off x="1371600" y="2090674"/>
            <a:ext cx="9601200" cy="3902354"/>
          </a:xfrm>
        </p:spPr>
        <p:txBody>
          <a:bodyPr>
            <a:normAutofit fontScale="70000" lnSpcReduction="20000"/>
          </a:bodyPr>
          <a:lstStyle/>
          <a:p>
            <a:pPr lvl="1">
              <a:buFont typeface="Arial" panose="020B0604020202020204" pitchFamily="34" charset="0"/>
              <a:buChar char="•"/>
            </a:pPr>
            <a:r>
              <a:rPr lang="pl-PL" sz="3100" i="0" dirty="0">
                <a:solidFill>
                  <a:srgbClr val="191B0E"/>
                </a:solidFill>
              </a:rPr>
              <a:t>Władztwo – </a:t>
            </a:r>
            <a:r>
              <a:rPr lang="pl-PL" sz="3100" b="1" i="0" dirty="0">
                <a:solidFill>
                  <a:srgbClr val="191B0E"/>
                </a:solidFill>
              </a:rPr>
              <a:t>możliwość</a:t>
            </a:r>
            <a:r>
              <a:rPr lang="pl-PL" sz="3100" i="0" dirty="0">
                <a:solidFill>
                  <a:srgbClr val="191B0E"/>
                </a:solidFill>
              </a:rPr>
              <a:t> </a:t>
            </a:r>
            <a:r>
              <a:rPr lang="pl-PL" sz="3100" b="1" i="0" dirty="0">
                <a:solidFill>
                  <a:srgbClr val="191B0E"/>
                </a:solidFill>
              </a:rPr>
              <a:t>jednostronnego</a:t>
            </a:r>
            <a:r>
              <a:rPr lang="pl-PL" sz="3100" i="0" dirty="0">
                <a:solidFill>
                  <a:srgbClr val="191B0E"/>
                </a:solidFill>
              </a:rPr>
              <a:t> rozstrzygania sytuacji indywidualnych, rozstrzygania trwałego i obowiązującego wszystkie podmioty prawne w państwie oraz </a:t>
            </a:r>
            <a:r>
              <a:rPr lang="pl-PL" sz="3100" b="1" i="0" dirty="0">
                <a:solidFill>
                  <a:srgbClr val="191B0E"/>
                </a:solidFill>
              </a:rPr>
              <a:t>zabezpieczone przymusem państwowym</a:t>
            </a:r>
            <a:r>
              <a:rPr lang="pl-PL" sz="3100" i="0" dirty="0">
                <a:solidFill>
                  <a:srgbClr val="191B0E"/>
                </a:solidFill>
              </a:rPr>
              <a:t>, w razie gdy treścią rozstrzygnięcia jest nałożenie obowiązku</a:t>
            </a:r>
          </a:p>
          <a:p>
            <a:pPr lvl="1">
              <a:buFont typeface="Arial" panose="020B0604020202020204" pitchFamily="34" charset="0"/>
              <a:buChar char="•"/>
            </a:pPr>
            <a:endParaRPr lang="pl-PL" sz="3100" i="0" dirty="0">
              <a:solidFill>
                <a:srgbClr val="191B0E"/>
              </a:solidFill>
            </a:endParaRPr>
          </a:p>
          <a:p>
            <a:pPr lvl="1">
              <a:buFont typeface="Arial" panose="020B0604020202020204" pitchFamily="34" charset="0"/>
              <a:buChar char="•"/>
            </a:pPr>
            <a:r>
              <a:rPr lang="pl-PL" sz="3100" i="0" dirty="0">
                <a:solidFill>
                  <a:srgbClr val="191B0E"/>
                </a:solidFill>
              </a:rPr>
              <a:t>Władztwo jest to zdolność do jednostronnego ustalania sytuacji prawnej adresata (jego praw i obowiązków) zewnętrznego działania administracji, zabezpieczone przymusem państwowym</a:t>
            </a:r>
            <a:endParaRPr lang="pl-PL" sz="3100" dirty="0"/>
          </a:p>
          <a:p>
            <a:endParaRPr lang="pl-PL" dirty="0"/>
          </a:p>
          <a:p>
            <a:endParaRPr lang="pl-PL" dirty="0"/>
          </a:p>
          <a:p>
            <a:pPr marL="0" indent="0">
              <a:buNone/>
            </a:pPr>
            <a:endParaRPr lang="pl-PL" dirty="0"/>
          </a:p>
          <a:p>
            <a:pPr marL="0" indent="0" algn="r">
              <a:buNone/>
            </a:pPr>
            <a:r>
              <a:rPr lang="pl-PL" dirty="0"/>
              <a:t>J. Boć</a:t>
            </a:r>
          </a:p>
        </p:txBody>
      </p:sp>
    </p:spTree>
    <p:extLst>
      <p:ext uri="{BB962C8B-B14F-4D97-AF65-F5344CB8AC3E}">
        <p14:creationId xmlns:p14="http://schemas.microsoft.com/office/powerpoint/2010/main" val="86789958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D193360-C023-4EC6-B15F-C008256CAD8D}"/>
              </a:ext>
            </a:extLst>
          </p:cNvPr>
          <p:cNvSpPr>
            <a:spLocks noGrp="1"/>
          </p:cNvSpPr>
          <p:nvPr>
            <p:ph type="title"/>
          </p:nvPr>
        </p:nvSpPr>
        <p:spPr/>
        <p:txBody>
          <a:bodyPr/>
          <a:lstStyle/>
          <a:p>
            <a:r>
              <a:rPr lang="pl-PL" dirty="0"/>
              <a:t>Prawo administracyjne</a:t>
            </a:r>
          </a:p>
        </p:txBody>
      </p:sp>
      <p:sp>
        <p:nvSpPr>
          <p:cNvPr id="3" name="Symbol zastępczy zawartości 2">
            <a:extLst>
              <a:ext uri="{FF2B5EF4-FFF2-40B4-BE49-F238E27FC236}">
                <a16:creationId xmlns:a16="http://schemas.microsoft.com/office/drawing/2014/main" id="{0D486B6D-AF9C-4088-81CC-8A53D0A39A9D}"/>
              </a:ext>
            </a:extLst>
          </p:cNvPr>
          <p:cNvSpPr>
            <a:spLocks noGrp="1"/>
          </p:cNvSpPr>
          <p:nvPr>
            <p:ph idx="1"/>
          </p:nvPr>
        </p:nvSpPr>
        <p:spPr>
          <a:xfrm>
            <a:off x="1371600" y="2286000"/>
            <a:ext cx="9601200" cy="3886200"/>
          </a:xfrm>
        </p:spPr>
        <p:txBody>
          <a:bodyPr>
            <a:normAutofit fontScale="92500" lnSpcReduction="20000"/>
          </a:bodyPr>
          <a:lstStyle/>
          <a:p>
            <a:r>
              <a:rPr lang="pl-PL" sz="2400" dirty="0"/>
              <a:t>Gałąź prawa, która normuje:</a:t>
            </a:r>
          </a:p>
          <a:p>
            <a:pPr lvl="1"/>
            <a:r>
              <a:rPr lang="pl-PL" sz="2400" dirty="0"/>
              <a:t>Organizację, zadania i zasady działania administracji w kontekście jej funkcjonowania i relacji z osobami fizycznymi i innymi jednostkami</a:t>
            </a:r>
          </a:p>
          <a:p>
            <a:pPr lvl="1"/>
            <a:r>
              <a:rPr lang="pl-PL" sz="2400" dirty="0"/>
              <a:t>Sposoby działania podmiotów administrujących, wykonujących na rzecz interesu publicznego i dla dobra wspólnego i jednostki zadania z zakresu administracji publicznej</a:t>
            </a:r>
          </a:p>
          <a:p>
            <a:pPr lvl="1"/>
            <a:r>
              <a:rPr lang="pl-PL" sz="2400" dirty="0"/>
              <a:t>Wzajemne relacje pomiędzy podmiotami administrującymi,  a także relacje między podmiotami administrującymi a administrowanymi poprzez ustalanie w ich obrębie wzajemnych praw i obowiązków</a:t>
            </a:r>
          </a:p>
          <a:p>
            <a:pPr lvl="1"/>
            <a:r>
              <a:rPr lang="pl-PL" sz="2400" dirty="0"/>
              <a:t>Stosunki społeczne w różnych dziedzinach życia publicznego, a także zasady i wartości, które leżą u podstaw działań publicznych </a:t>
            </a:r>
          </a:p>
          <a:p>
            <a:pPr marL="0" indent="0" algn="r">
              <a:buNone/>
            </a:pPr>
            <a:r>
              <a:rPr lang="pl-PL" dirty="0"/>
              <a:t>J. Blicharz </a:t>
            </a:r>
          </a:p>
        </p:txBody>
      </p:sp>
    </p:spTree>
    <p:extLst>
      <p:ext uri="{BB962C8B-B14F-4D97-AF65-F5344CB8AC3E}">
        <p14:creationId xmlns:p14="http://schemas.microsoft.com/office/powerpoint/2010/main" val="1648274771"/>
      </p:ext>
    </p:extLst>
  </p:cSld>
  <p:clrMapOvr>
    <a:masterClrMapping/>
  </p:clrMapOvr>
</p:sld>
</file>

<file path=ppt/theme/theme1.xml><?xml version="1.0" encoding="utf-8"?>
<a:theme xmlns:a="http://schemas.openxmlformats.org/drawingml/2006/main" name="Przycinanie">
  <a:themeElements>
    <a:clrScheme name="Przycinanie">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Przycinanie">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rzycinani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Motyw pakietu Office">
  <a:themeElements>
    <a:clrScheme name="Pakiet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Pakiet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Pakiet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Przycinanie</Template>
  <TotalTime>2351</TotalTime>
  <Words>1148</Words>
  <Application>Microsoft Office PowerPoint</Application>
  <PresentationFormat>Panoramiczny</PresentationFormat>
  <Paragraphs>115</Paragraphs>
  <Slides>21</Slides>
  <Notes>15</Notes>
  <HiddenSlides>0</HiddenSlides>
  <MMClips>0</MMClips>
  <ScaleCrop>false</ScaleCrop>
  <HeadingPairs>
    <vt:vector size="6" baseType="variant">
      <vt:variant>
        <vt:lpstr>Używane czcionki</vt:lpstr>
      </vt:variant>
      <vt:variant>
        <vt:i4>3</vt:i4>
      </vt:variant>
      <vt:variant>
        <vt:lpstr>Motyw</vt:lpstr>
      </vt:variant>
      <vt:variant>
        <vt:i4>1</vt:i4>
      </vt:variant>
      <vt:variant>
        <vt:lpstr>Tytuły slajdów</vt:lpstr>
      </vt:variant>
      <vt:variant>
        <vt:i4>21</vt:i4>
      </vt:variant>
    </vt:vector>
  </HeadingPairs>
  <TitlesOfParts>
    <vt:vector size="25" baseType="lpstr">
      <vt:lpstr>Arial</vt:lpstr>
      <vt:lpstr>Calibri</vt:lpstr>
      <vt:lpstr>Franklin Gothic Book</vt:lpstr>
      <vt:lpstr>Przycinanie</vt:lpstr>
      <vt:lpstr>Prawo administracyjne</vt:lpstr>
      <vt:lpstr>Prezentacja programu PowerPoint</vt:lpstr>
      <vt:lpstr>Zaliczenie</vt:lpstr>
      <vt:lpstr>Literatura </vt:lpstr>
      <vt:lpstr>Administracja</vt:lpstr>
      <vt:lpstr>Administracja</vt:lpstr>
      <vt:lpstr>Interes publiczny </vt:lpstr>
      <vt:lpstr>Władztwo administracyjne</vt:lpstr>
      <vt:lpstr>Prawo administracyjne</vt:lpstr>
      <vt:lpstr>     Funkcje/ sfery ingerencji administracji</vt:lpstr>
      <vt:lpstr>Sfery ingerencji administracji</vt:lpstr>
      <vt:lpstr>Sfery ingerencji administracji - przykłady</vt:lpstr>
      <vt:lpstr>Sfery ingerencji administracji przykłady</vt:lpstr>
      <vt:lpstr>Sfery ingerencji administracji – przykłady </vt:lpstr>
      <vt:lpstr>Klasyfikacja norm prawa administracyjnego</vt:lpstr>
      <vt:lpstr>Przykłady</vt:lpstr>
      <vt:lpstr>Przykłady </vt:lpstr>
      <vt:lpstr>Przykłady</vt:lpstr>
      <vt:lpstr>Przykłady</vt:lpstr>
      <vt:lpstr>Przykłady</vt:lpstr>
      <vt:lpstr>Dziękuję za uwagę</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Patrycja Przybyła</dc:creator>
  <cp:lastModifiedBy>Patrycja Przybyła</cp:lastModifiedBy>
  <cp:revision>140</cp:revision>
  <dcterms:created xsi:type="dcterms:W3CDTF">2019-02-20T20:25:10Z</dcterms:created>
  <dcterms:modified xsi:type="dcterms:W3CDTF">2022-10-23T17:09:11Z</dcterms:modified>
</cp:coreProperties>
</file>