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3" r:id="rId9"/>
    <p:sldId id="281" r:id="rId10"/>
    <p:sldId id="282" r:id="rId11"/>
    <p:sldId id="265" r:id="rId12"/>
    <p:sldId id="266" r:id="rId13"/>
    <p:sldId id="268" r:id="rId14"/>
    <p:sldId id="270" r:id="rId15"/>
    <p:sldId id="269" r:id="rId16"/>
    <p:sldId id="272" r:id="rId17"/>
    <p:sldId id="310" r:id="rId18"/>
    <p:sldId id="307" r:id="rId19"/>
    <p:sldId id="316" r:id="rId20"/>
    <p:sldId id="308" r:id="rId21"/>
    <p:sldId id="285" r:id="rId22"/>
    <p:sldId id="283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ycja Przybyła" initials="PP" lastIdx="1" clrIdx="0">
    <p:extLst>
      <p:ext uri="{19B8F6BF-5375-455C-9EA6-DF929625EA0E}">
        <p15:presenceInfo xmlns:p15="http://schemas.microsoft.com/office/powerpoint/2012/main" userId="10ec636753b90b3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764" autoAdjust="0"/>
  </p:normalViewPr>
  <p:slideViewPr>
    <p:cSldViewPr snapToGrid="0">
      <p:cViewPr varScale="1">
        <p:scale>
          <a:sx n="52" d="100"/>
          <a:sy n="52" d="100"/>
        </p:scale>
        <p:origin x="12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ABB95-353D-473D-B32C-482A64A9068D}" type="datetimeFigureOut">
              <a:rPr lang="pl-PL" smtClean="0"/>
              <a:t>23.10.2022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891B2-AC63-42BB-B6CA-E1A0CE3F35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5572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2323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02623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6217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1572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59787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59979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26136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err="1"/>
              <a:t>współrozporządzenie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27251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23340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br>
              <a:rPr lang="pl-PL" dirty="0"/>
            </a:b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30028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7561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20196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60645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23119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12017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63318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07266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24456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11463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6954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8791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2849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3365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938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4127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5569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891B2-AC63-42BB-B6CA-E1A0CE3F35D4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1575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4F0228-AD45-44B6-945D-6F78DBC7EB8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66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4BB7DE5-1D53-4443-8350-A48140B9F588}" type="datetimeFigureOut">
              <a:rPr lang="pl-PL" smtClean="0"/>
              <a:t>23.10.2022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5A8DBF8-23FB-4E92-AB45-D5A61F1B26E2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436836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7DE5-1D53-4443-8350-A48140B9F588}" type="datetimeFigureOut">
              <a:rPr lang="pl-PL" smtClean="0"/>
              <a:t>23.10.2022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F8-23FB-4E92-AB45-D5A61F1B2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545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7DE5-1D53-4443-8350-A48140B9F588}" type="datetimeFigureOut">
              <a:rPr lang="pl-PL" smtClean="0"/>
              <a:t>23.10.2022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F8-23FB-4E92-AB45-D5A61F1B2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069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7DE5-1D53-4443-8350-A48140B9F588}" type="datetimeFigureOut">
              <a:rPr lang="pl-PL" smtClean="0"/>
              <a:t>23.10.2022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F8-23FB-4E92-AB45-D5A61F1B2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329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BB7DE5-1D53-4443-8350-A48140B9F588}" type="datetimeFigureOut">
              <a:rPr lang="pl-PL" smtClean="0"/>
              <a:t>23.10.2022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A8DBF8-23FB-4E92-AB45-D5A61F1B26E2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02374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7DE5-1D53-4443-8350-A48140B9F588}" type="datetimeFigureOut">
              <a:rPr lang="pl-PL" smtClean="0"/>
              <a:t>23.10.2022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F8-23FB-4E92-AB45-D5A61F1B2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134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7DE5-1D53-4443-8350-A48140B9F588}" type="datetimeFigureOut">
              <a:rPr lang="pl-PL" smtClean="0"/>
              <a:t>23.10.2022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F8-23FB-4E92-AB45-D5A61F1B2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962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7DE5-1D53-4443-8350-A48140B9F588}" type="datetimeFigureOut">
              <a:rPr lang="pl-PL" smtClean="0"/>
              <a:t>23.10.2022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F8-23FB-4E92-AB45-D5A61F1B2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356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7DE5-1D53-4443-8350-A48140B9F588}" type="datetimeFigureOut">
              <a:rPr lang="pl-PL" smtClean="0"/>
              <a:t>23.10.2022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F8-23FB-4E92-AB45-D5A61F1B26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746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BB7DE5-1D53-4443-8350-A48140B9F588}" type="datetimeFigureOut">
              <a:rPr lang="pl-PL" smtClean="0"/>
              <a:t>23.10.2022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A8DBF8-23FB-4E92-AB45-D5A61F1B26E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471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BB7DE5-1D53-4443-8350-A48140B9F588}" type="datetimeFigureOut">
              <a:rPr lang="pl-PL" smtClean="0"/>
              <a:t>23.10.2022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A8DBF8-23FB-4E92-AB45-D5A61F1B26E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78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4BB7DE5-1D53-4443-8350-A48140B9F588}" type="datetimeFigureOut">
              <a:rPr lang="pl-PL" smtClean="0"/>
              <a:t>23.10.2022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5A8DBF8-23FB-4E92-AB45-D5A61F1B26E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356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ADF8FB-F361-4E62-BB78-201213CF04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pl-PL" sz="6000" dirty="0"/>
              <a:t>Prawo administracyjne</a:t>
            </a:r>
          </a:p>
        </p:txBody>
      </p:sp>
    </p:spTree>
    <p:extLst>
      <p:ext uri="{BB962C8B-B14F-4D97-AF65-F5344CB8AC3E}">
        <p14:creationId xmlns:p14="http://schemas.microsoft.com/office/powerpoint/2010/main" val="763447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61204B-702E-48E2-B02A-3E5FD9DD4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0722"/>
          </a:xfrm>
        </p:spPr>
        <p:txBody>
          <a:bodyPr/>
          <a:lstStyle/>
          <a:p>
            <a:r>
              <a:rPr lang="pl-PL" dirty="0"/>
              <a:t>Ustawa, jako źródło PA</a:t>
            </a:r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4696CD-C0B4-442E-A82A-4CB2D6241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58504"/>
            <a:ext cx="9601200" cy="4316896"/>
          </a:xfrm>
        </p:spPr>
        <p:txBody>
          <a:bodyPr/>
          <a:lstStyle/>
          <a:p>
            <a:r>
              <a:rPr lang="pl-PL" dirty="0"/>
              <a:t>„Prawo administracyjne jest zbudowane z pojedynczych ustaw, które składają się na jego system i które wyznaczają zakres źródeł prawa administracyjnego” (J. Zimmermann) </a:t>
            </a:r>
          </a:p>
          <a:p>
            <a:r>
              <a:rPr lang="pl-PL" dirty="0"/>
              <a:t>Szczególna pozycja</a:t>
            </a:r>
          </a:p>
          <a:p>
            <a:r>
              <a:rPr lang="pl-PL" dirty="0"/>
              <a:t>Zasada bezpośredniego związania ustawami </a:t>
            </a:r>
          </a:p>
          <a:p>
            <a:r>
              <a:rPr lang="pl-PL" dirty="0"/>
              <a:t>Samoistność ustaw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613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691374-2436-4CEC-9A69-9E6F655AA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4776849"/>
          </a:xfrm>
        </p:spPr>
        <p:txBody>
          <a:bodyPr/>
          <a:lstStyle/>
          <a:p>
            <a:pPr algn="ctr"/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dirty="0"/>
              <a:t>Umowy międzynarodowe</a:t>
            </a:r>
          </a:p>
        </p:txBody>
      </p:sp>
    </p:spTree>
    <p:extLst>
      <p:ext uri="{BB962C8B-B14F-4D97-AF65-F5344CB8AC3E}">
        <p14:creationId xmlns:p14="http://schemas.microsoft.com/office/powerpoint/2010/main" val="2126194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B72495-6687-4FE8-83DB-B0A7B66FF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72539"/>
            <a:ext cx="9601200" cy="1036122"/>
          </a:xfrm>
        </p:spPr>
        <p:txBody>
          <a:bodyPr/>
          <a:lstStyle/>
          <a:p>
            <a:r>
              <a:rPr lang="pl-PL" dirty="0"/>
              <a:t>Umowy międzynarodowe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A6B682-6B27-4375-9AAD-31CEB5FC4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13165"/>
            <a:ext cx="9601200" cy="5142014"/>
          </a:xfrm>
        </p:spPr>
        <p:txBody>
          <a:bodyPr>
            <a:normAutofit/>
          </a:bodyPr>
          <a:lstStyle/>
          <a:p>
            <a:r>
              <a:rPr lang="pl-PL" i="1" dirty="0"/>
              <a:t>Mała ratyfikacja</a:t>
            </a:r>
          </a:p>
          <a:p>
            <a:r>
              <a:rPr lang="pl-PL" i="1" dirty="0"/>
              <a:t>Duża ratyfikacja</a:t>
            </a:r>
          </a:p>
          <a:p>
            <a:r>
              <a:rPr lang="pl-PL" i="1" dirty="0"/>
              <a:t>Zatwierdzenie</a:t>
            </a:r>
          </a:p>
          <a:p>
            <a:pPr marL="0" indent="0">
              <a:buNone/>
            </a:pPr>
            <a:r>
              <a:rPr lang="pl-PL" i="1" dirty="0"/>
              <a:t>Art. 88 ust. </a:t>
            </a:r>
            <a:r>
              <a:rPr lang="pl-PL" dirty="0"/>
              <a:t>3. Umowy międzynarodowe ratyfikowane za uprzednią zgodą wyrażoną w ustawie są ogłaszane w trybie wymaganym dla ustaw. Zasady ogłaszania innych umów międzynarodowych określa ustawa.</a:t>
            </a:r>
          </a:p>
          <a:p>
            <a:pPr marL="0" indent="0">
              <a:buNone/>
            </a:pPr>
            <a:r>
              <a:rPr lang="pl-PL" dirty="0"/>
              <a:t>Art. 89. 1. Ratyfikacja przez Rzeczpospolitą Polską umowy międzynarodowej i jej wypowiedzenie wymaga uprzedniej zgody wyrażonej w ustawie, jeżeli umowa dotyczy: </a:t>
            </a:r>
          </a:p>
          <a:p>
            <a:pPr marL="0" indent="0">
              <a:buNone/>
            </a:pPr>
            <a:br>
              <a:rPr lang="pl-PL" dirty="0"/>
            </a:br>
            <a:r>
              <a:rPr lang="pl-PL" dirty="0"/>
              <a:t>1) pokoju, sojuszy, układów politycznych lub układów wojskowych, </a:t>
            </a:r>
            <a:br>
              <a:rPr lang="pl-PL" dirty="0"/>
            </a:br>
            <a:r>
              <a:rPr lang="pl-PL" dirty="0"/>
              <a:t>2) wolności, praw lub obowiązków obywatelskich określonych w Konstytucji, </a:t>
            </a:r>
            <a:br>
              <a:rPr lang="pl-PL" dirty="0"/>
            </a:br>
            <a:r>
              <a:rPr lang="pl-PL" dirty="0"/>
              <a:t>3) członkostwa Rzeczypospolitej Polskiej w organizacji międzynarodowej, </a:t>
            </a:r>
            <a:br>
              <a:rPr lang="pl-PL" dirty="0"/>
            </a:br>
            <a:r>
              <a:rPr lang="pl-PL" dirty="0"/>
              <a:t>4) znacznego obciążenia państwa pod względem finansowym, </a:t>
            </a:r>
            <a:br>
              <a:rPr lang="pl-PL" dirty="0"/>
            </a:br>
            <a:r>
              <a:rPr lang="pl-PL" dirty="0"/>
              <a:t>5) spraw uregulowanych w ustawie lub w których Konstytucja wymaga ustawy.</a:t>
            </a:r>
            <a:endParaRPr lang="pl-PL" i="1" dirty="0"/>
          </a:p>
          <a:p>
            <a:pPr marL="0" indent="0">
              <a:buNone/>
            </a:pP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1557012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01A7D8-23B2-4817-A65C-AABB1C4D4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7997"/>
          </a:xfrm>
        </p:spPr>
        <p:txBody>
          <a:bodyPr/>
          <a:lstStyle/>
          <a:p>
            <a:r>
              <a:rPr lang="pl-PL" dirty="0"/>
              <a:t>Prawo Unii Europejskiej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5BCF58-E3E3-48C6-A62B-A7B87B82B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33797"/>
            <a:ext cx="9601200" cy="4940135"/>
          </a:xfrm>
        </p:spPr>
        <p:txBody>
          <a:bodyPr>
            <a:normAutofit lnSpcReduction="10000"/>
          </a:bodyPr>
          <a:lstStyle/>
          <a:p>
            <a:r>
              <a:rPr lang="pl-PL" dirty="0"/>
              <a:t>Prawo pierwotne: traktaty założycielskie</a:t>
            </a:r>
          </a:p>
          <a:p>
            <a:r>
              <a:rPr lang="pl-PL" dirty="0"/>
              <a:t>Prawo wtórne: rozporządzenia, dyrektywy, decyzje, zalecenia, opinie</a:t>
            </a:r>
          </a:p>
          <a:p>
            <a:r>
              <a:rPr lang="pl-PL" dirty="0"/>
              <a:t>Przykłady: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i="0" dirty="0"/>
              <a:t>dyrektywa 2003/54/WE Parlamentu Europejskiego i Rady z 26 czerwca 2003 r. dotyczącą wspólnych zasad rynku wewnętrznego energii elektrycznej  </a:t>
            </a:r>
          </a:p>
          <a:p>
            <a:pPr marL="530352" lvl="1" indent="0">
              <a:buNone/>
            </a:pPr>
            <a:r>
              <a:rPr lang="pl-PL" i="0" dirty="0"/>
              <a:t>Art. 23. 1. Państwa Członkowskie określają jedną lub więcej właściwych jednostek, którym powierzają funkcję organów regulacyjnych. Organy te są całkowicie niezależne od interesów przemysłu energetycznego.</a:t>
            </a:r>
          </a:p>
          <a:p>
            <a:pPr marL="530352" lvl="1" indent="0">
              <a:buNone/>
            </a:pPr>
            <a:r>
              <a:rPr lang="pl-PL" i="0" dirty="0"/>
              <a:t>2. Organy regulacyjne są odpowiedzialne za ustalanie lub zatwierdzanie, przed ich wejściem w życie, przynajmniej metod stosowanych do wyliczania lub ustanawiania warunków dla: </a:t>
            </a:r>
          </a:p>
          <a:p>
            <a:pPr marL="530352" lvl="1" indent="0">
              <a:buNone/>
            </a:pPr>
            <a:r>
              <a:rPr lang="pl-PL" i="0" dirty="0"/>
              <a:t>a) przyłączenia i dostępu do sieci krajowych, łącznie z taryfami za przesyłanie i dystrybucję. Te taryfy lub metody umożliwiają prowadzenie inwestycji w sieci w sposób zapewniający możliwość działania sieci; </a:t>
            </a:r>
          </a:p>
          <a:p>
            <a:pPr marL="530352" lvl="1" indent="0">
              <a:buNone/>
            </a:pPr>
            <a:r>
              <a:rPr lang="pl-PL" i="0" dirty="0"/>
              <a:t>b) zapewniania usług równoważenia sieci</a:t>
            </a:r>
          </a:p>
        </p:txBody>
      </p:sp>
    </p:spTree>
    <p:extLst>
      <p:ext uri="{BB962C8B-B14F-4D97-AF65-F5344CB8AC3E}">
        <p14:creationId xmlns:p14="http://schemas.microsoft.com/office/powerpoint/2010/main" val="151229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CCD59C-FEFA-4A34-804E-2D9D602B3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5513119"/>
          </a:xfrm>
        </p:spPr>
        <p:txBody>
          <a:bodyPr/>
          <a:lstStyle/>
          <a:p>
            <a:pPr algn="ctr"/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dirty="0"/>
              <a:t>Rozporządzenia</a:t>
            </a:r>
          </a:p>
        </p:txBody>
      </p:sp>
    </p:spTree>
    <p:extLst>
      <p:ext uri="{BB962C8B-B14F-4D97-AF65-F5344CB8AC3E}">
        <p14:creationId xmlns:p14="http://schemas.microsoft.com/office/powerpoint/2010/main" val="2329641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B2C2D3-8064-4EB0-861E-7F7FBF039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6745"/>
          </a:xfrm>
        </p:spPr>
        <p:txBody>
          <a:bodyPr/>
          <a:lstStyle/>
          <a:p>
            <a:r>
              <a:rPr lang="pl-PL" dirty="0"/>
              <a:t>Rozporządzenia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1A61AA-0EE9-4F57-A667-B80EDB4A9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2545"/>
            <a:ext cx="9601200" cy="4204855"/>
          </a:xfrm>
        </p:spPr>
        <p:txBody>
          <a:bodyPr/>
          <a:lstStyle/>
          <a:p>
            <a:r>
              <a:rPr lang="pl-PL" dirty="0"/>
              <a:t>Art. 92 ust. 1.KRP  Rozporządzenia są wydawane przez organy wskazane w Konstytucji, na podstawie szczegółowego upoważnienia zawartego w ustawie i w celu jej wykonania. Upoważnienie powinno określać organ właściwy do wydania rozporządzenia i zakres spraw przekazanych do uregulowania oraz wytyczne dotyczące treści aktu. – akty wydawane na podstawie upoważnienia zawartego w ustawie </a:t>
            </a:r>
          </a:p>
          <a:p>
            <a:r>
              <a:rPr lang="pl-PL" dirty="0"/>
              <a:t>Art. 92. ust. 1 KRP Upoważnienie powinno określać organ właściwy do wydania rozporządzenia i zakres spraw przekazanych do uregulowania oraz wytyczne dotyczące treści aktu. </a:t>
            </a:r>
          </a:p>
        </p:txBody>
      </p:sp>
    </p:spTree>
    <p:extLst>
      <p:ext uri="{BB962C8B-B14F-4D97-AF65-F5344CB8AC3E}">
        <p14:creationId xmlns:p14="http://schemas.microsoft.com/office/powerpoint/2010/main" val="3969259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8D9EFC-BAAA-4F4C-B8A9-8A44CB6C1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Rozporządzenia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4FA5DD-D628-4406-9068-342B44BCC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Naczelne organy administracji</a:t>
            </a:r>
          </a:p>
          <a:p>
            <a:r>
              <a:rPr lang="pl-PL" dirty="0" err="1"/>
              <a:t>Współrozporządzenie</a:t>
            </a:r>
            <a:endParaRPr lang="pl-PL" dirty="0"/>
          </a:p>
          <a:p>
            <a:r>
              <a:rPr lang="pl-PL" dirty="0"/>
              <a:t>Współuczestnictwo przy wydawaniu rozporządzenia</a:t>
            </a:r>
          </a:p>
          <a:p>
            <a:endParaRPr lang="pl-PL" dirty="0"/>
          </a:p>
          <a:p>
            <a:r>
              <a:rPr lang="pl-PL" dirty="0"/>
              <a:t>Art. 5a ust. O kulturze fizycznej </a:t>
            </a:r>
            <a:br>
              <a:rPr lang="pl-PL" dirty="0"/>
            </a:br>
            <a:r>
              <a:rPr lang="pl-PL" b="1" dirty="0"/>
              <a:t>Minister Obrony Narodowej i minister właściwy do spraw wewnętrznych</a:t>
            </a:r>
            <a:r>
              <a:rPr lang="pl-PL" dirty="0"/>
              <a:t>, w stosunku do jednostek sobie podległych i przez siebie nadzorowanych, </a:t>
            </a:r>
            <a:r>
              <a:rPr lang="pl-PL" b="1" dirty="0"/>
              <a:t>w porozumieniu z ministrem właściwym do spraw kultury fizycznej i sportu </a:t>
            </a:r>
            <a:r>
              <a:rPr lang="pl-PL" dirty="0"/>
              <a:t>określą, w drodze rozporządzenia, zadania z zakresu kultury fizycznej realizowane w tych jednostkach, formy organizacyjne oraz sposoby finansowania, uwzględniając cele kultury fizycznej, a także warunki działania klubów sportowych i związków sportowych w tych jednostkach. </a:t>
            </a:r>
          </a:p>
        </p:txBody>
      </p:sp>
    </p:spTree>
    <p:extLst>
      <p:ext uri="{BB962C8B-B14F-4D97-AF65-F5344CB8AC3E}">
        <p14:creationId xmlns:p14="http://schemas.microsoft.com/office/powerpoint/2010/main" val="2395816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3BDAE4-875F-4497-BA60-A8A01FD4E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238" y="413409"/>
            <a:ext cx="10493524" cy="1485900"/>
          </a:xfrm>
        </p:spPr>
        <p:txBody>
          <a:bodyPr>
            <a:normAutofit/>
          </a:bodyPr>
          <a:lstStyle/>
          <a:p>
            <a:r>
              <a:rPr lang="pl-PL" dirty="0" err="1"/>
              <a:t>Współrozporządzenie</a:t>
            </a:r>
            <a:endParaRPr lang="pl-PL" dirty="0"/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AEFD99-C976-4591-8A69-F8D7372F8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563" y="2286000"/>
            <a:ext cx="3762194" cy="3581400"/>
          </a:xfrm>
        </p:spPr>
        <p:txBody>
          <a:bodyPr>
            <a:normAutofit lnSpcReduction="10000"/>
          </a:bodyPr>
          <a:lstStyle/>
          <a:p>
            <a:r>
              <a:rPr lang="pl-PL" sz="1800" dirty="0"/>
              <a:t>Art. 35. ust. 4 ust. o powszechnym obowiązku obrony RP</a:t>
            </a:r>
            <a:br>
              <a:rPr lang="pl-PL" sz="1800" dirty="0"/>
            </a:br>
            <a:r>
              <a:rPr lang="pl-PL" sz="1800" b="1" dirty="0"/>
              <a:t>Minister właściwy do spraw wewnętrznych i Minister Obrony Narodowej </a:t>
            </a:r>
            <a:r>
              <a:rPr lang="pl-PL" sz="1800" dirty="0"/>
              <a:t>określają corocznie, w drodze rozporządzenia, termin lub terminy ogłoszenia kwalifikacji wojskowej i czas jej lub ich trwania na terytorium państwa oraz roczniki i grupy osób podlegających obowiązkowi stawienia się do kwalifikacji wojskowej. 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/>
          </a:p>
        </p:txBody>
      </p:sp>
      <p:pic>
        <p:nvPicPr>
          <p:cNvPr id="5" name="Obraz 4" descr="Obraz zawierający zrzut ekranu&#10;&#10;Opis wygenerowany przy bardzo wysokim poziomie pewności">
            <a:extLst>
              <a:ext uri="{FF2B5EF4-FFF2-40B4-BE49-F238E27FC236}">
                <a16:creationId xmlns:a16="http://schemas.microsoft.com/office/drawing/2014/main" id="{3ECB5B18-491B-4942-A5C1-6BE3233A0D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263" y="1156359"/>
            <a:ext cx="7295737" cy="567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444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D1CB88-6D0A-4BE1-98C6-978106F17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wewnętrzne – stanowione przez administrację naczelną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E1D3D4-292F-4A90-8258-CFEACD552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Uchwały</a:t>
            </a:r>
          </a:p>
          <a:p>
            <a:r>
              <a:rPr lang="pl-PL" dirty="0"/>
              <a:t>Zarządzenia</a:t>
            </a:r>
          </a:p>
          <a:p>
            <a:r>
              <a:rPr lang="pl-PL" dirty="0"/>
              <a:t>Regulaminy i statuty*</a:t>
            </a:r>
          </a:p>
          <a:p>
            <a:r>
              <a:rPr lang="pl-PL" dirty="0"/>
              <a:t>Charakter wewnętrzny </a:t>
            </a:r>
          </a:p>
          <a:p>
            <a:r>
              <a:rPr lang="pl-PL" dirty="0"/>
              <a:t>Jednostki podległe organizacyjnie organowi wydającemu akt  </a:t>
            </a:r>
          </a:p>
        </p:txBody>
      </p:sp>
    </p:spTree>
    <p:extLst>
      <p:ext uri="{BB962C8B-B14F-4D97-AF65-F5344CB8AC3E}">
        <p14:creationId xmlns:p14="http://schemas.microsoft.com/office/powerpoint/2010/main" val="2507385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D1CB88-6D0A-4BE1-98C6-978106F17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wewnętrzne – stanowione przez administrację naczelną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E1D3D4-292F-4A90-8258-CFEACD552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r>
              <a:rPr lang="pl-PL" dirty="0"/>
              <a:t>Art. 213. 1. Krajowa Rada Radiofonii i Telewizji stoi na straży wolności słowa, prawa do informacji oraz interesu publicznego w radiofonii i telewizji.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2. Krajowa Rada Radiofonii i Telewizji wydaje rozporządzenia, a w sprawach indywidualnych podejmuje uchwały</a:t>
            </a:r>
          </a:p>
        </p:txBody>
      </p:sp>
    </p:spTree>
    <p:extLst>
      <p:ext uri="{BB962C8B-B14F-4D97-AF65-F5344CB8AC3E}">
        <p14:creationId xmlns:p14="http://schemas.microsoft.com/office/powerpoint/2010/main" val="3849012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C5F776-5623-4ED1-8360-3A99F201C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C22D61-7027-49E9-B81F-C70E62BD3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Rozdział III Konstytucji RP</a:t>
            </a:r>
          </a:p>
          <a:p>
            <a:r>
              <a:rPr lang="pl-PL" dirty="0"/>
              <a:t>Akty stanowienia prawa</a:t>
            </a:r>
          </a:p>
          <a:p>
            <a:r>
              <a:rPr lang="pl-PL" dirty="0"/>
              <a:t>sensu stricto i sensu largo </a:t>
            </a:r>
            <a:endParaRPr lang="pl-PL" i="0" dirty="0"/>
          </a:p>
          <a:p>
            <a:pPr marL="530352" lvl="1" indent="0">
              <a:buNone/>
            </a:pPr>
            <a:endParaRPr lang="pl-PL" b="1" i="0" dirty="0"/>
          </a:p>
        </p:txBody>
      </p:sp>
    </p:spTree>
    <p:extLst>
      <p:ext uri="{BB962C8B-B14F-4D97-AF65-F5344CB8AC3E}">
        <p14:creationId xmlns:p14="http://schemas.microsoft.com/office/powerpoint/2010/main" val="3714935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E92FE1-6372-47F1-8A60-58DF65100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Regulaminy i statuty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53354C-3308-4ED6-B764-9EB06282F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Administracja naczelna</a:t>
            </a:r>
          </a:p>
          <a:p>
            <a:r>
              <a:rPr lang="pl-PL" dirty="0"/>
              <a:t>Organy JST</a:t>
            </a:r>
          </a:p>
          <a:p>
            <a:r>
              <a:rPr lang="pl-PL" dirty="0"/>
              <a:t>Zakłady administracyjne</a:t>
            </a:r>
          </a:p>
          <a:p>
            <a:r>
              <a:rPr lang="pl-PL" dirty="0"/>
              <a:t>Statut – akt wydawany przez podmioty prawa publicznego, ustanawiany w celu uregulowania spraw tych podmiotów, w szczególności struktury i zasad funkcjonowania </a:t>
            </a:r>
          </a:p>
          <a:p>
            <a:r>
              <a:rPr lang="pl-PL" dirty="0"/>
              <a:t>Regulaminy – określają szczegółowy tryb funkcjonowania podmiotów prawa publicznego</a:t>
            </a:r>
          </a:p>
          <a:p>
            <a:r>
              <a:rPr lang="pl-PL" dirty="0"/>
              <a:t>Funkcja: wyeliminowanie swobody i dowolności w zakresie organizacji i funkcjonowania jednostek administracji publicznej</a:t>
            </a:r>
          </a:p>
        </p:txBody>
      </p:sp>
    </p:spTree>
    <p:extLst>
      <p:ext uri="{BB962C8B-B14F-4D97-AF65-F5344CB8AC3E}">
        <p14:creationId xmlns:p14="http://schemas.microsoft.com/office/powerpoint/2010/main" val="1342356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DD68816-876D-40E1-8809-D5EEA5E97371}"/>
              </a:ext>
            </a:extLst>
          </p:cNvPr>
          <p:cNvSpPr txBox="1"/>
          <p:nvPr/>
        </p:nvSpPr>
        <p:spPr>
          <a:xfrm>
            <a:off x="3728852" y="2708771"/>
            <a:ext cx="96665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dirty="0"/>
              <a:t>Prawo zakładowe</a:t>
            </a:r>
          </a:p>
        </p:txBody>
      </p:sp>
    </p:spTree>
    <p:extLst>
      <p:ext uri="{BB962C8B-B14F-4D97-AF65-F5344CB8AC3E}">
        <p14:creationId xmlns:p14="http://schemas.microsoft.com/office/powerpoint/2010/main" val="495450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8C103D-3314-4FD0-9996-9DC32799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6745"/>
          </a:xfrm>
        </p:spPr>
        <p:txBody>
          <a:bodyPr/>
          <a:lstStyle/>
          <a:p>
            <a:r>
              <a:rPr lang="pl-PL" dirty="0"/>
              <a:t>Prawo zakładowe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3EE0BF-CAEA-47E4-997A-5501BD6E9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2545"/>
            <a:ext cx="9601200" cy="5058889"/>
          </a:xfrm>
        </p:spPr>
        <p:txBody>
          <a:bodyPr/>
          <a:lstStyle/>
          <a:p>
            <a:r>
              <a:rPr lang="pl-PL" dirty="0"/>
              <a:t>Lokalne źródła prawa</a:t>
            </a:r>
          </a:p>
          <a:p>
            <a:r>
              <a:rPr lang="pl-PL" dirty="0"/>
              <a:t>Normy prawne o zróżnicowanym i nietypowym charakterze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Normy kierownictwa wewnętrznego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Normy wewnętrznie obowiązujące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Normy o charakterze powszechnie obowiązującym</a:t>
            </a:r>
          </a:p>
          <a:p>
            <a:r>
              <a:rPr lang="pl-PL" dirty="0"/>
              <a:t>Stanowione przez organy zakładów administracyjnych</a:t>
            </a:r>
          </a:p>
          <a:p>
            <a:r>
              <a:rPr lang="pl-PL" dirty="0"/>
              <a:t>Podstawa: delegacja ustawowa lub ogólna norma kompetencyjna</a:t>
            </a:r>
          </a:p>
          <a:p>
            <a:r>
              <a:rPr lang="pl-PL" dirty="0"/>
              <a:t>Niedostrzegane przez Konstytucję </a:t>
            </a:r>
          </a:p>
          <a:p>
            <a:r>
              <a:rPr lang="pl-PL" dirty="0"/>
              <a:t>Kwestie problemowe: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Brak podstawy prawnej do publikowania w dziennikach urzędowych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Brak normy poddającej tego rodzaju akty bezpośredniej kontroli sądowej </a:t>
            </a:r>
          </a:p>
        </p:txBody>
      </p:sp>
    </p:spTree>
    <p:extLst>
      <p:ext uri="{BB962C8B-B14F-4D97-AF65-F5344CB8AC3E}">
        <p14:creationId xmlns:p14="http://schemas.microsoft.com/office/powerpoint/2010/main" val="8548842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1BADC2-30E2-4B45-AD7C-18D81C6C4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4919353"/>
          </a:xfrm>
        </p:spPr>
        <p:txBody>
          <a:bodyPr/>
          <a:lstStyle/>
          <a:p>
            <a:pPr algn="ctr"/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dirty="0"/>
              <a:t>Źródła niezorganizowane </a:t>
            </a:r>
          </a:p>
        </p:txBody>
      </p:sp>
    </p:spTree>
    <p:extLst>
      <p:ext uri="{BB962C8B-B14F-4D97-AF65-F5344CB8AC3E}">
        <p14:creationId xmlns:p14="http://schemas.microsoft.com/office/powerpoint/2010/main" val="3829286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90A598-E5F0-40C1-8ADF-8029D0C1D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8621"/>
          </a:xfrm>
        </p:spPr>
        <p:txBody>
          <a:bodyPr/>
          <a:lstStyle/>
          <a:p>
            <a:r>
              <a:rPr lang="pl-PL" dirty="0"/>
              <a:t>Odesłania i normy pozaprawne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53895A-4B20-48D3-A299-E1CC34C85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4421"/>
            <a:ext cx="9601200" cy="5094514"/>
          </a:xfrm>
        </p:spPr>
        <p:txBody>
          <a:bodyPr/>
          <a:lstStyle/>
          <a:p>
            <a:r>
              <a:rPr lang="pl-PL" dirty="0"/>
              <a:t>Odesłanie w istniejących przepisach do norm pozaprawnych </a:t>
            </a:r>
          </a:p>
          <a:p>
            <a:r>
              <a:rPr lang="pl-PL" dirty="0"/>
              <a:t>Nieprzestrzeganie zagrożone sankcjami</a:t>
            </a:r>
          </a:p>
          <a:p>
            <a:r>
              <a:rPr lang="pl-PL" dirty="0"/>
              <a:t>Odesłania mają moc wiążącą</a:t>
            </a:r>
          </a:p>
          <a:p>
            <a:r>
              <a:rPr lang="pl-PL" dirty="0"/>
              <a:t>Klasyfikacja: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Ze względu na rodzaj reguł pozaprawnych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dirty="0"/>
              <a:t>Normy społeczne – normy postepowania będące (na ogół) wytworem żywiołowych i masowych procesów w naturalnie uformowanych grupach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dirty="0"/>
              <a:t>Normy wiedzy – normy postępowania formułowane przez nauki empiryczne, wykorzystujące dorobek nauk formalnych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/>
              <a:t>Kryterium sposobu odesłania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dirty="0"/>
              <a:t>Przepisy odsyłające jawne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dirty="0"/>
              <a:t>Przepisy odsyłające domyślne</a:t>
            </a:r>
          </a:p>
          <a:p>
            <a:r>
              <a:rPr lang="pl-PL" dirty="0"/>
              <a:t>Funkcja uzupełniająca</a:t>
            </a:r>
          </a:p>
        </p:txBody>
      </p:sp>
    </p:spTree>
    <p:extLst>
      <p:ext uri="{BB962C8B-B14F-4D97-AF65-F5344CB8AC3E}">
        <p14:creationId xmlns:p14="http://schemas.microsoft.com/office/powerpoint/2010/main" val="31264745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436925-36D5-4CC0-9654-E7EC3189F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Odesłanie jawne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70F838-6798-4012-A53B-96E69B402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16. ust. 1 ust. o chowaniu zmarłych</a:t>
            </a:r>
          </a:p>
          <a:p>
            <a:pPr marL="530352" lvl="1" indent="0">
              <a:buNone/>
            </a:pPr>
            <a:r>
              <a:rPr lang="pl-PL" i="0" dirty="0"/>
              <a:t>Ciała osób zmarłych na okrętach będących na pełnym morzu powinny być pochowane przez zatopienie w morzu zgodnie ze zwyczajami morskimi. </a:t>
            </a:r>
          </a:p>
          <a:p>
            <a:pPr marL="530352" lvl="1" indent="0">
              <a:buNone/>
            </a:pPr>
            <a:endParaRPr lang="pl-PL" i="0" dirty="0"/>
          </a:p>
        </p:txBody>
      </p:sp>
    </p:spTree>
    <p:extLst>
      <p:ext uri="{BB962C8B-B14F-4D97-AF65-F5344CB8AC3E}">
        <p14:creationId xmlns:p14="http://schemas.microsoft.com/office/powerpoint/2010/main" val="14280255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119DC6-4D9B-4E0E-95F0-3E3F21CFF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Odesłania niejawne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8EFC63-A7CE-49EA-BDBC-1BA5C27B2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 135 KPA</a:t>
            </a:r>
            <a:br>
              <a:rPr lang="pl-PL" b="1" dirty="0"/>
            </a:br>
            <a:r>
              <a:rPr lang="pl-PL" dirty="0"/>
              <a:t>Organ odwoławczy może w uzasadnionych przypadkach wstrzymać natychmiastowe wykonanie decyzji.</a:t>
            </a:r>
          </a:p>
          <a:p>
            <a:r>
              <a:rPr lang="pl-PL" dirty="0"/>
              <a:t>Art. 25 ust. 1a. ust. O bezpieczeństwie imprez masowych</a:t>
            </a:r>
            <a:br>
              <a:rPr lang="pl-PL" dirty="0"/>
            </a:br>
            <a:r>
              <a:rPr lang="pl-PL" dirty="0"/>
              <a:t>Termin, o którym mowa w ust. 1, może zostać skrócony do 14 dni w </a:t>
            </a:r>
            <a:r>
              <a:rPr lang="pl-PL" b="1" dirty="0"/>
              <a:t>wyjątkowych i uzasadnionych przypadkach</a:t>
            </a:r>
            <a:r>
              <a:rPr lang="pl-PL" dirty="0"/>
              <a:t>, w szczególności gdy potrzeba organizacji imprezy masowej wynika z </a:t>
            </a:r>
            <a:r>
              <a:rPr lang="pl-PL" b="1" dirty="0"/>
              <a:t>przyczyn nagłych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1921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D7D39A-3936-4F51-86BB-53150618A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2990"/>
          </a:xfrm>
        </p:spPr>
        <p:txBody>
          <a:bodyPr/>
          <a:lstStyle/>
          <a:p>
            <a:r>
              <a:rPr lang="pl-PL" dirty="0"/>
              <a:t>Zwyczaj w prawie administracyjnym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9461FB-2427-4A36-B872-925A7A35D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9418"/>
            <a:ext cx="9601200" cy="428798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l-PL" dirty="0"/>
              <a:t>Pozaprawny nawyk postepowania przestrzegany praktycznie w obrębie danej struktury (jednostki) organizacyjnej administracji, w podobnych sytuacjach i określonym czasie. </a:t>
            </a:r>
          </a:p>
          <a:p>
            <a:pPr>
              <a:lnSpc>
                <a:spcPct val="150000"/>
              </a:lnSpc>
            </a:pPr>
            <a:r>
              <a:rPr lang="pl-PL" dirty="0"/>
              <a:t>Charakter uzupełniający </a:t>
            </a:r>
          </a:p>
          <a:p>
            <a:pPr>
              <a:lnSpc>
                <a:spcPct val="150000"/>
              </a:lnSpc>
            </a:pPr>
            <a:r>
              <a:rPr lang="pl-PL" dirty="0"/>
              <a:t>Jego nośnikiem są ludzie</a:t>
            </a:r>
          </a:p>
          <a:p>
            <a:pPr>
              <a:lnSpc>
                <a:spcPct val="150000"/>
              </a:lnSpc>
            </a:pPr>
            <a:r>
              <a:rPr lang="pl-PL" dirty="0"/>
              <a:t>Występuje wewnątrz administracji </a:t>
            </a:r>
          </a:p>
          <a:p>
            <a:pPr>
              <a:lnSpc>
                <a:spcPct val="150000"/>
              </a:lnSpc>
            </a:pPr>
            <a:r>
              <a:rPr lang="pl-PL" dirty="0"/>
              <a:t>Nie jest powszechnie obowiązujący </a:t>
            </a:r>
          </a:p>
          <a:p>
            <a:pPr>
              <a:lnSpc>
                <a:spcPct val="150000"/>
              </a:lnSpc>
            </a:pPr>
            <a:r>
              <a:rPr lang="pl-PL" dirty="0"/>
              <a:t>Nie jest trwały</a:t>
            </a:r>
          </a:p>
        </p:txBody>
      </p:sp>
    </p:spTree>
    <p:extLst>
      <p:ext uri="{BB962C8B-B14F-4D97-AF65-F5344CB8AC3E}">
        <p14:creationId xmlns:p14="http://schemas.microsoft.com/office/powerpoint/2010/main" val="18187019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41CF9E-04AA-4E60-8B41-738E7993E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64870"/>
          </a:xfrm>
        </p:spPr>
        <p:txBody>
          <a:bodyPr/>
          <a:lstStyle/>
          <a:p>
            <a:r>
              <a:rPr lang="pl-PL" dirty="0"/>
              <a:t>Zwyczaj w prawie administracyjnym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95077B-802E-4555-8D5D-CA84FF002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pl-PL" dirty="0"/>
              <a:t>Jego istnienie w PA jest dopuszczalne, jeżeli: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W wyniku jego stosowania następuje usprawnienie pracy organów i ich urzędów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Nie następuje przerzucenie na obywatela czynności, do podjęcia których zobowiązana jest administracja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Sprawa o charakterze indywidualnym lub społecznym załatwiana jest szybciej lub efektywniej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Nie narusza sytuacji gwarantowanych prawem materialnym czy procesowym i nie pogarsza sytuacji moralnej obywatela </a:t>
            </a:r>
          </a:p>
        </p:txBody>
      </p:sp>
    </p:spTree>
    <p:extLst>
      <p:ext uri="{BB962C8B-B14F-4D97-AF65-F5344CB8AC3E}">
        <p14:creationId xmlns:p14="http://schemas.microsoft.com/office/powerpoint/2010/main" val="5923984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61FD11-06AB-49BA-8B4E-6920F6720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22366"/>
          </a:xfrm>
        </p:spPr>
        <p:txBody>
          <a:bodyPr/>
          <a:lstStyle/>
          <a:p>
            <a:r>
              <a:rPr lang="pl-PL" dirty="0"/>
              <a:t>Prawo sędziowskie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B2E683-2566-4382-8C4A-59D7EE878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50670"/>
            <a:ext cx="9601200" cy="4216730"/>
          </a:xfrm>
        </p:spPr>
        <p:txBody>
          <a:bodyPr/>
          <a:lstStyle/>
          <a:p>
            <a:r>
              <a:rPr lang="pl-PL" dirty="0"/>
              <a:t>Orzecznictwo sądów administracyjnych </a:t>
            </a:r>
          </a:p>
          <a:p>
            <a:r>
              <a:rPr lang="pl-PL" dirty="0"/>
              <a:t>Art. 15. § 1. Naczelny Sąd Administracyjny:</a:t>
            </a:r>
          </a:p>
          <a:p>
            <a:r>
              <a:rPr lang="pl-PL" dirty="0"/>
              <a:t>2) podejmuje uchwały mające na celu wyjaśnienie przepisów prawnych, których stosowanie wywołało rozbieżności w orzecznictwie sądów administracyjnych; 3) podejmuje uchwały zawierające rozstrzygnięcie zagadnień prawnych budzących poważne wątpliwości w konkretnej sprawie </a:t>
            </a:r>
            <a:r>
              <a:rPr lang="pl-PL" dirty="0" err="1"/>
              <a:t>sądowoadministracyjnej</a:t>
            </a:r>
            <a:r>
              <a:rPr lang="pl-PL" dirty="0"/>
              <a:t>;</a:t>
            </a:r>
          </a:p>
          <a:p>
            <a:r>
              <a:rPr lang="pl-PL" dirty="0"/>
              <a:t>Art. 187. § 1. Jeżeli przy rozpoznawaniu skargi kasacyjnej wyłoni się zagadnienie prawne budzące poważne wątpliwości, Naczelny Sąd Administracyjny może odroczyć rozpoznanie sprawy i przedstawić to zagadnienie do rozstrzygnięcia składowi siedmiu sędziów tego Sądu. § 2. Uchwała składu siedmiu sędziów Naczelnego Sądu Administracyjnego jest w danej sprawie wiążąca. </a:t>
            </a:r>
          </a:p>
        </p:txBody>
      </p:sp>
    </p:spTree>
    <p:extLst>
      <p:ext uri="{BB962C8B-B14F-4D97-AF65-F5344CB8AC3E}">
        <p14:creationId xmlns:p14="http://schemas.microsoft.com/office/powerpoint/2010/main" val="3453308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CFD500-1C56-477F-82AA-64CCDBC68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Koncepcja systemu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C2350D-9289-4426-9C0F-308491CFA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7855" y="1733797"/>
            <a:ext cx="9601200" cy="4019303"/>
          </a:xfrm>
        </p:spPr>
        <p:txBody>
          <a:bodyPr/>
          <a:lstStyle/>
          <a:p>
            <a:r>
              <a:rPr lang="pl-PL" dirty="0"/>
              <a:t>Zamknięty: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Konstytucja RP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Jasne określenie systemu źródeł prawa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  <a:p>
            <a:r>
              <a:rPr lang="pl-PL" dirty="0"/>
              <a:t>Otwarty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Zmiany systemu prawa mogą następować także na podstawie nieokreślonych w nim sposobów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Źródła niezorganizowane </a:t>
            </a:r>
          </a:p>
        </p:txBody>
      </p:sp>
    </p:spTree>
    <p:extLst>
      <p:ext uri="{BB962C8B-B14F-4D97-AF65-F5344CB8AC3E}">
        <p14:creationId xmlns:p14="http://schemas.microsoft.com/office/powerpoint/2010/main" val="42792124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CFD683-D131-48B0-8A54-940CD722F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64870"/>
          </a:xfrm>
        </p:spPr>
        <p:txBody>
          <a:bodyPr/>
          <a:lstStyle/>
          <a:p>
            <a:r>
              <a:rPr lang="pl-PL" dirty="0"/>
              <a:t>Prawo sędziowskie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AF883B-D3A5-4F1C-8AFC-6470DCC69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7543"/>
            <a:ext cx="9601200" cy="4299857"/>
          </a:xfrm>
        </p:spPr>
        <p:txBody>
          <a:bodyPr/>
          <a:lstStyle/>
          <a:p>
            <a:r>
              <a:rPr lang="pl-PL" dirty="0"/>
              <a:t>Art. 269. § 1. Jeżeli jakikolwiek skład sądu administracyjnego rozpoznający sprawę nie podziela stanowiska zajętego w uchwale składu siedmiu sędziów, całej Izby albo w uchwale pełnego składu Naczelnego Sądu Administracyjnego, przedstawia powstałe zagadnienie prawne do rozstrzygnięcia odpowiedniemu składowi. </a:t>
            </a:r>
          </a:p>
        </p:txBody>
      </p:sp>
    </p:spTree>
    <p:extLst>
      <p:ext uri="{BB962C8B-B14F-4D97-AF65-F5344CB8AC3E}">
        <p14:creationId xmlns:p14="http://schemas.microsoft.com/office/powerpoint/2010/main" val="1315150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52ABDE-E114-492B-B9BA-895E0B9E9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1119"/>
          </a:xfrm>
        </p:spPr>
        <p:txBody>
          <a:bodyPr/>
          <a:lstStyle/>
          <a:p>
            <a:r>
              <a:rPr lang="pl-PL" dirty="0"/>
              <a:t>Rodzaje źródeł prawa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D468F-9D19-422D-AEE3-EF862E33E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64425"/>
            <a:ext cx="9601200" cy="4595751"/>
          </a:xfrm>
        </p:spPr>
        <p:txBody>
          <a:bodyPr>
            <a:normAutofit/>
          </a:bodyPr>
          <a:lstStyle/>
          <a:p>
            <a:r>
              <a:rPr lang="pl-PL" dirty="0"/>
              <a:t>Art. 87 KRP:</a:t>
            </a:r>
          </a:p>
          <a:p>
            <a:pPr marL="0" indent="0">
              <a:buNone/>
            </a:pPr>
            <a:r>
              <a:rPr lang="pl-PL" dirty="0"/>
              <a:t>Źródłami powszechnie obowiązującego prawa RP są: Konstytucja, ustawy, ratyfikowane umowy międzynarodowe oraz rozporządzenia.</a:t>
            </a:r>
          </a:p>
          <a:p>
            <a:pPr marL="0" indent="0">
              <a:buNone/>
            </a:pPr>
            <a:r>
              <a:rPr lang="pl-PL" dirty="0"/>
              <a:t>Źródłami powszechnie obowiązującego prawa RP są na obszarze działania organów, które je ustanowiły, akty prawa miejscowego.</a:t>
            </a:r>
          </a:p>
          <a:p>
            <a:pPr marL="0" indent="0">
              <a:buNone/>
            </a:pPr>
            <a:r>
              <a:rPr lang="pl-PL" dirty="0"/>
              <a:t>Źródła prawa zewnętrznego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Art.93 KRP:</a:t>
            </a:r>
          </a:p>
          <a:p>
            <a:pPr marL="0" indent="0">
              <a:buNone/>
            </a:pPr>
            <a:r>
              <a:rPr lang="pl-PL" dirty="0"/>
              <a:t>Uchwały RM oraz zarządzenia PRM i ministrów mają charakter wewnętrzny i obowiązują tylko jednostki organizacyjnie podległe organowi wydającemu te akty. </a:t>
            </a:r>
          </a:p>
          <a:p>
            <a:pPr marL="0" indent="0">
              <a:buNone/>
            </a:pPr>
            <a:r>
              <a:rPr lang="pl-PL" dirty="0"/>
              <a:t>Źródła prawa wewnętrznego</a:t>
            </a:r>
          </a:p>
        </p:txBody>
      </p:sp>
    </p:spTree>
    <p:extLst>
      <p:ext uri="{BB962C8B-B14F-4D97-AF65-F5344CB8AC3E}">
        <p14:creationId xmlns:p14="http://schemas.microsoft.com/office/powerpoint/2010/main" val="3996717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F2361C6-9EFE-4098-94F0-2C95269F9E03}"/>
              </a:ext>
            </a:extLst>
          </p:cNvPr>
          <p:cNvSpPr txBox="1"/>
          <p:nvPr/>
        </p:nvSpPr>
        <p:spPr>
          <a:xfrm>
            <a:off x="2335482" y="2576945"/>
            <a:ext cx="83127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7200" dirty="0"/>
              <a:t>Konstytucja</a:t>
            </a:r>
          </a:p>
        </p:txBody>
      </p:sp>
    </p:spTree>
    <p:extLst>
      <p:ext uri="{BB962C8B-B14F-4D97-AF65-F5344CB8AC3E}">
        <p14:creationId xmlns:p14="http://schemas.microsoft.com/office/powerpoint/2010/main" val="3261035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8A47DF-34A1-4EE4-9072-202A73F55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7997"/>
          </a:xfrm>
        </p:spPr>
        <p:txBody>
          <a:bodyPr>
            <a:normAutofit fontScale="90000"/>
          </a:bodyPr>
          <a:lstStyle/>
          <a:p>
            <a:r>
              <a:rPr lang="pl-PL" dirty="0"/>
              <a:t>Konstytucja jako źródło prawa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4514E0-FFE1-435A-ADE7-BE5070BE8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33797"/>
            <a:ext cx="9921834" cy="4667003"/>
          </a:xfrm>
        </p:spPr>
        <p:txBody>
          <a:bodyPr>
            <a:normAutofit/>
          </a:bodyPr>
          <a:lstStyle/>
          <a:p>
            <a:pPr marL="530352" lvl="1" indent="0">
              <a:buNone/>
            </a:pPr>
            <a:endParaRPr lang="pl-PL" sz="3200" dirty="0"/>
          </a:p>
          <a:p>
            <a:pPr marL="530352" lvl="1" indent="0">
              <a:buNone/>
            </a:pPr>
            <a:r>
              <a:rPr lang="pl-PL" sz="3200" dirty="0"/>
              <a:t>Art. 8  ust. 2 KRP:</a:t>
            </a:r>
          </a:p>
          <a:p>
            <a:pPr marL="530352" lvl="1" indent="0">
              <a:buNone/>
            </a:pPr>
            <a:r>
              <a:rPr lang="pl-PL" sz="3200" dirty="0"/>
              <a:t>Przepisy Konstytucji stosuje się bezpośrednio, chyba że Konstytucja stanowi inaczej.</a:t>
            </a:r>
          </a:p>
        </p:txBody>
      </p:sp>
    </p:spTree>
    <p:extLst>
      <p:ext uri="{BB962C8B-B14F-4D97-AF65-F5344CB8AC3E}">
        <p14:creationId xmlns:p14="http://schemas.microsoft.com/office/powerpoint/2010/main" val="1940399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39E085-6BCF-41B6-A331-28CE6F975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Konstytucja – znaczenie dla PA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F69E5F-EFFF-4D7C-AA7A-CD792BEC7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Zasady konstytucyjne </a:t>
            </a:r>
          </a:p>
          <a:p>
            <a:pPr marL="0" indent="0">
              <a:buNone/>
            </a:pPr>
            <a:r>
              <a:rPr lang="pl-PL" dirty="0"/>
              <a:t>„Konstytucyjne zasady prawa, chociaż niekiedy ogólnie sformułowane, z uwagi na swą nadrzędność wiążą zamkniętą i hierarchiczną koncepcję systemu źródeł prawa z określoną aksjologią konstytucyjną, </a:t>
            </a:r>
            <a:r>
              <a:rPr lang="pl-PL" u="sng" dirty="0"/>
              <a:t>wyznaczając tym samym podstawowe wartości, których urzeczywistnianiu i ochronie system ten ma służyć</a:t>
            </a:r>
            <a:r>
              <a:rPr lang="pl-PL" dirty="0"/>
              <a:t>” (Wyrzykowski, Ziółkowski)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pl-P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Zasada demokratycznego państwa prawnego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Zasada praworządności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Zasada równości wobec prawa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6415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AEA8C2-33F4-4713-9500-9EA38EC45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17369"/>
          </a:xfrm>
        </p:spPr>
        <p:txBody>
          <a:bodyPr/>
          <a:lstStyle/>
          <a:p>
            <a:r>
              <a:rPr lang="pl-PL" dirty="0"/>
              <a:t>Konstytucja – znaczenie dla PA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1230E6-FA4C-4CBE-A318-F2F71EF59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03169"/>
            <a:ext cx="9601200" cy="48807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dirty="0"/>
          </a:p>
          <a:p>
            <a:r>
              <a:rPr lang="pl-PL" dirty="0"/>
              <a:t>Określenie struktury organów administracji publicznej i ich podstawowych kompetencji – rozdział VI i VII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Art. 147 ust. 1 KRP: RM składa się z PRM i ministrów.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Art. 168 KRP: JST mają prawo ustalania wysokości podatków i opłat lokalnych w zakresie określonym ustawą. </a:t>
            </a:r>
          </a:p>
          <a:p>
            <a:r>
              <a:rPr lang="pl-PL" dirty="0"/>
              <a:t>Sfera zakazu ingerencji administracji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Art. 51 ust. 3 KRP Każdy ma prawo dostępu do dotyczących go urzędowych dokumentów i zbiorów danych. Ograniczenie tego prawa może określić ustawa.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Art. 65 ust. 1 KRP Każdemu zapewnia się wolność wyboru i wykonywania zawodu oraz wyboru miejsca pracy. Wyjątki określa ustawa</a:t>
            </a:r>
          </a:p>
          <a:p>
            <a:r>
              <a:rPr lang="pl-PL" dirty="0"/>
              <a:t>Kontrola admiracji publicznej – podstawowe zasady, organy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Art. 184 KRP NSA oraz inne SA sprawują, w zakresie określonym w ustawie, kontrolę działalności administracji publicznej. Kontrola ta obejmuje również orzekanie o zgodności z ustawami uchwał organów ST i aktów normatywnych terenowych organów administracji</a:t>
            </a:r>
          </a:p>
          <a:p>
            <a:r>
              <a:rPr lang="pl-PL" dirty="0"/>
              <a:t>Inne</a:t>
            </a:r>
          </a:p>
        </p:txBody>
      </p:sp>
    </p:spTree>
    <p:extLst>
      <p:ext uri="{BB962C8B-B14F-4D97-AF65-F5344CB8AC3E}">
        <p14:creationId xmlns:p14="http://schemas.microsoft.com/office/powerpoint/2010/main" val="1801048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54030B72-9006-4C54-AD98-94F7B58C35AB}"/>
              </a:ext>
            </a:extLst>
          </p:cNvPr>
          <p:cNvSpPr txBox="1"/>
          <p:nvPr/>
        </p:nvSpPr>
        <p:spPr>
          <a:xfrm>
            <a:off x="4585252" y="2828835"/>
            <a:ext cx="82693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200" dirty="0"/>
              <a:t>Ustawa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526752422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1961</TotalTime>
  <Words>1572</Words>
  <Application>Microsoft Office PowerPoint</Application>
  <PresentationFormat>Panoramiczny</PresentationFormat>
  <Paragraphs>182</Paragraphs>
  <Slides>30</Slides>
  <Notes>28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5" baseType="lpstr">
      <vt:lpstr>Arial</vt:lpstr>
      <vt:lpstr>Calibri</vt:lpstr>
      <vt:lpstr>Franklin Gothic Book</vt:lpstr>
      <vt:lpstr>Wingdings</vt:lpstr>
      <vt:lpstr>Przycinanie</vt:lpstr>
      <vt:lpstr>Prawo administracyjne</vt:lpstr>
      <vt:lpstr>Źródła prawa</vt:lpstr>
      <vt:lpstr>Koncepcja systemu</vt:lpstr>
      <vt:lpstr>Rodzaje źródeł prawa </vt:lpstr>
      <vt:lpstr>Prezentacja programu PowerPoint</vt:lpstr>
      <vt:lpstr>Konstytucja jako źródło prawa </vt:lpstr>
      <vt:lpstr>Konstytucja – znaczenie dla PA</vt:lpstr>
      <vt:lpstr>Konstytucja – znaczenie dla PA</vt:lpstr>
      <vt:lpstr>Prezentacja programu PowerPoint</vt:lpstr>
      <vt:lpstr>Ustawa, jako źródło PA</vt:lpstr>
      <vt:lpstr>   Umowy międzynarodowe</vt:lpstr>
      <vt:lpstr>Umowy międzynarodowe </vt:lpstr>
      <vt:lpstr>Prawo Unii Europejskiej </vt:lpstr>
      <vt:lpstr>   Rozporządzenia</vt:lpstr>
      <vt:lpstr>Rozporządzenia</vt:lpstr>
      <vt:lpstr>Rozporządzenia</vt:lpstr>
      <vt:lpstr>Współrozporządzenie</vt:lpstr>
      <vt:lpstr>Prawo wewnętrzne – stanowione przez administrację naczelną</vt:lpstr>
      <vt:lpstr>Prawo wewnętrzne – stanowione przez administrację naczelną</vt:lpstr>
      <vt:lpstr>Regulaminy i statuty</vt:lpstr>
      <vt:lpstr>Prezentacja programu PowerPoint</vt:lpstr>
      <vt:lpstr>Prawo zakładowe</vt:lpstr>
      <vt:lpstr>    Źródła niezorganizowane </vt:lpstr>
      <vt:lpstr>Odesłania i normy pozaprawne</vt:lpstr>
      <vt:lpstr>Odesłanie jawne</vt:lpstr>
      <vt:lpstr>Odesłania niejawne</vt:lpstr>
      <vt:lpstr>Zwyczaj w prawie administracyjnym</vt:lpstr>
      <vt:lpstr>Zwyczaj w prawie administracyjnym</vt:lpstr>
      <vt:lpstr>Prawo sędziowskie</vt:lpstr>
      <vt:lpstr>Prawo sędziowskie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administracyjne</dc:title>
  <dc:creator>Patrycja Przybyła</dc:creator>
  <cp:lastModifiedBy>Patrycja Przybyła</cp:lastModifiedBy>
  <cp:revision>98</cp:revision>
  <dcterms:created xsi:type="dcterms:W3CDTF">2019-03-02T07:40:07Z</dcterms:created>
  <dcterms:modified xsi:type="dcterms:W3CDTF">2022-10-23T17:13:05Z</dcterms:modified>
</cp:coreProperties>
</file>