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308" r:id="rId2"/>
    <p:sldId id="309" r:id="rId3"/>
    <p:sldId id="314" r:id="rId4"/>
    <p:sldId id="315" r:id="rId5"/>
    <p:sldId id="325" r:id="rId6"/>
    <p:sldId id="326" r:id="rId7"/>
    <p:sldId id="256" r:id="rId8"/>
    <p:sldId id="276" r:id="rId9"/>
    <p:sldId id="257" r:id="rId10"/>
    <p:sldId id="258" r:id="rId11"/>
    <p:sldId id="259" r:id="rId12"/>
    <p:sldId id="260" r:id="rId13"/>
    <p:sldId id="261" r:id="rId14"/>
    <p:sldId id="266" r:id="rId15"/>
    <p:sldId id="267" r:id="rId16"/>
    <p:sldId id="328" r:id="rId17"/>
    <p:sldId id="268" r:id="rId18"/>
    <p:sldId id="269" r:id="rId19"/>
    <p:sldId id="277" r:id="rId20"/>
    <p:sldId id="270" r:id="rId21"/>
    <p:sldId id="327" r:id="rId22"/>
    <p:sldId id="271" r:id="rId23"/>
    <p:sldId id="272" r:id="rId24"/>
    <p:sldId id="273" r:id="rId25"/>
    <p:sldId id="279" r:id="rId26"/>
    <p:sldId id="278" r:id="rId27"/>
    <p:sldId id="280" r:id="rId28"/>
    <p:sldId id="274" r:id="rId29"/>
    <p:sldId id="275"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34" autoAdjust="0"/>
    <p:restoredTop sz="94624" autoAdjust="0"/>
  </p:normalViewPr>
  <p:slideViewPr>
    <p:cSldViewPr>
      <p:cViewPr varScale="1">
        <p:scale>
          <a:sx n="62" d="100"/>
          <a:sy n="62" d="100"/>
        </p:scale>
        <p:origin x="696" y="56"/>
      </p:cViewPr>
      <p:guideLst>
        <p:guide orient="horz" pos="2160"/>
        <p:guide pos="2880"/>
      </p:guideLst>
    </p:cSldViewPr>
  </p:slideViewPr>
  <p:outlineViewPr>
    <p:cViewPr>
      <p:scale>
        <a:sx n="33" d="100"/>
        <a:sy n="33" d="100"/>
      </p:scale>
      <p:origin x="48" y="1280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07.10.2022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6221E02-25CB-4963-84BC-0813985E7D90}" type="datetimeFigureOut">
              <a:rPr lang="pl-PL" smtClean="0"/>
              <a:pPr/>
              <a:t>07.10.2022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6221E02-25CB-4963-84BC-0813985E7D90}" type="datetimeFigureOut">
              <a:rPr lang="pl-PL" smtClean="0"/>
              <a:pPr/>
              <a:t>07.10.2022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6221E02-25CB-4963-84BC-0813985E7D90}" type="datetimeFigureOut">
              <a:rPr lang="pl-PL" smtClean="0"/>
              <a:pPr/>
              <a:t>07.10.2022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07.10.2022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66221E02-25CB-4963-84BC-0813985E7D90}" type="datetimeFigureOut">
              <a:rPr lang="pl-PL" smtClean="0"/>
              <a:pPr/>
              <a:t>07.10.2022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66221E02-25CB-4963-84BC-0813985E7D90}" type="datetimeFigureOut">
              <a:rPr lang="pl-PL" smtClean="0"/>
              <a:pPr/>
              <a:t>07.10.2022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66221E02-25CB-4963-84BC-0813985E7D90}" type="datetimeFigureOut">
              <a:rPr lang="pl-PL" smtClean="0"/>
              <a:pPr/>
              <a:t>07.10.2022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07.10.2022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07.10.2022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07.10.2022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07.10.2022</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anna.dzieciolowska@uwr.edu.p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259632" y="4581128"/>
            <a:ext cx="7031480" cy="1697865"/>
          </a:xfrm>
        </p:spPr>
        <p:txBody>
          <a:bodyPr>
            <a:normAutofit/>
          </a:bodyPr>
          <a:lstStyle/>
          <a:p>
            <a:endParaRPr lang="pl-PL" dirty="0">
              <a:latin typeface="Times New Roman" panose="02020603050405020304" pitchFamily="18" charset="0"/>
              <a:ea typeface="Tahoma" panose="020B0604030504040204" pitchFamily="34" charset="0"/>
              <a:cs typeface="Times New Roman" panose="02020603050405020304" pitchFamily="18" charset="0"/>
            </a:endParaRPr>
          </a:p>
        </p:txBody>
      </p:sp>
      <p:pic>
        <p:nvPicPr>
          <p:cNvPr id="4" name="Obraz 3" descr="pargraph02.jpg"/>
          <p:cNvPicPr>
            <a:picLocks noChangeAspect="1"/>
          </p:cNvPicPr>
          <p:nvPr/>
        </p:nvPicPr>
        <p:blipFill>
          <a:blip r:embed="rId2" cstate="print"/>
          <a:stretch>
            <a:fillRect/>
          </a:stretch>
        </p:blipFill>
        <p:spPr>
          <a:xfrm rot="408461">
            <a:off x="3941644" y="512628"/>
            <a:ext cx="5351992" cy="5351992"/>
          </a:xfrm>
          <a:prstGeom prst="rect">
            <a:avLst/>
          </a:prstGeom>
        </p:spPr>
      </p:pic>
      <p:sp>
        <p:nvSpPr>
          <p:cNvPr id="5" name="Prostokąt: zaokrąglone rogi 3">
            <a:extLst>
              <a:ext uri="{FF2B5EF4-FFF2-40B4-BE49-F238E27FC236}">
                <a16:creationId xmlns:a16="http://schemas.microsoft.com/office/drawing/2014/main" id="{240C302E-EDB6-4512-94A7-5812A3A574EE}"/>
              </a:ext>
            </a:extLst>
          </p:cNvPr>
          <p:cNvSpPr>
            <a:spLocks noGrp="1"/>
          </p:cNvSpPr>
          <p:nvPr>
            <p:ph type="ctrTitle"/>
          </p:nvPr>
        </p:nvSpPr>
        <p:spPr>
          <a:xfrm>
            <a:off x="0" y="357166"/>
            <a:ext cx="4071934" cy="5597541"/>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a:t>POSTĘPOWANIE KARNE</a:t>
            </a:r>
          </a:p>
          <a:p>
            <a:pPr algn="ctr"/>
            <a:endParaRPr lang="pl-PL" sz="4000" dirty="0"/>
          </a:p>
          <a:p>
            <a:pPr algn="ctr"/>
            <a:r>
              <a:rPr lang="pl-PL" sz="4000" dirty="0"/>
              <a:t>ZAGADNIENIA WSTĘPNE</a:t>
            </a:r>
          </a:p>
        </p:txBody>
      </p:sp>
    </p:spTree>
    <p:extLst>
      <p:ext uri="{BB962C8B-B14F-4D97-AF65-F5344CB8AC3E}">
        <p14:creationId xmlns:p14="http://schemas.microsoft.com/office/powerpoint/2010/main" val="1418695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725602"/>
          </a:xfrm>
        </p:spPr>
        <p:txBody>
          <a:bodyPr>
            <a:noAutofit/>
          </a:bodyPr>
          <a:lstStyle/>
          <a:p>
            <a:r>
              <a:rPr lang="pl-PL" sz="3600" dirty="0"/>
              <a:t>Odpowiedzialność karna opiera się na dwóch podstawach:</a:t>
            </a:r>
            <a:br>
              <a:rPr lang="pl-PL" sz="3600" dirty="0"/>
            </a:br>
            <a:r>
              <a:rPr lang="pl-PL" sz="3600" dirty="0"/>
              <a:t> faktycznej i normatywnej</a:t>
            </a:r>
          </a:p>
        </p:txBody>
      </p:sp>
      <p:sp>
        <p:nvSpPr>
          <p:cNvPr id="3" name="Symbol zastępczy zawartości 2"/>
          <p:cNvSpPr>
            <a:spLocks noGrp="1"/>
          </p:cNvSpPr>
          <p:nvPr>
            <p:ph idx="1"/>
          </p:nvPr>
        </p:nvSpPr>
        <p:spPr>
          <a:xfrm>
            <a:off x="457200" y="2500306"/>
            <a:ext cx="8229600" cy="3625857"/>
          </a:xfrm>
        </p:spPr>
        <p:txBody>
          <a:bodyPr>
            <a:normAutofit fontScale="70000" lnSpcReduction="20000"/>
          </a:bodyPr>
          <a:lstStyle/>
          <a:p>
            <a:pPr>
              <a:buNone/>
            </a:pPr>
            <a:r>
              <a:rPr lang="pl-PL" dirty="0"/>
              <a:t>• podstawą faktyczną jest czyn zarzucany oskarżonemu, który w sytuacji udowodnienia jego popełnienia przypisuje się oskarżonemu w wyroku </a:t>
            </a:r>
          </a:p>
          <a:p>
            <a:pPr>
              <a:buNone/>
            </a:pPr>
            <a:r>
              <a:rPr lang="pl-PL" dirty="0"/>
              <a:t>          - zasadą jest, że między czynem zarzucanym, a więc tym umieszczonym w akcie oskarżenia, a czynem przypisanym, czyli tym, za który oskarżony zostaje skazany, powinna zachodzić tożsamość; oznacza to, że podstawy faktycznej nie można w sposób istotny zmieniać w toku postępowania karnego (zasada niezmienności przedmiotu procesu)</a:t>
            </a:r>
          </a:p>
          <a:p>
            <a:r>
              <a:rPr lang="pl-PL" dirty="0"/>
              <a:t>podstawa normatywna to kwalifikacja prawna czynu zarzucanego oskarżonemu; w odróżnieniu od podstawy faktycznej może ona zmieniać się w toku postępowania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Podstawowe pojęcie procesu karnego</a:t>
            </a:r>
          </a:p>
        </p:txBody>
      </p:sp>
      <p:sp>
        <p:nvSpPr>
          <p:cNvPr id="3" name="Symbol zastępczy zawartości 2"/>
          <p:cNvSpPr>
            <a:spLocks noGrp="1"/>
          </p:cNvSpPr>
          <p:nvPr>
            <p:ph idx="1"/>
          </p:nvPr>
        </p:nvSpPr>
        <p:spPr/>
        <p:txBody>
          <a:bodyPr>
            <a:normAutofit fontScale="92500"/>
          </a:bodyPr>
          <a:lstStyle/>
          <a:p>
            <a:pPr lvl="0"/>
            <a:r>
              <a:rPr lang="pl-PL" dirty="0"/>
              <a:t>postępowanie karne – pojęcie wieloznaczne – może być równoważne procesowi karnemu; samo </a:t>
            </a:r>
            <a:r>
              <a:rPr lang="pl-PL" i="1" dirty="0"/>
              <a:t>postępowanie </a:t>
            </a:r>
            <a:r>
              <a:rPr lang="pl-PL" dirty="0"/>
              <a:t>może też określać poszczególne etapy całego postępowania (np. postępowanie przygotowawcze) lub postępowania szczególne (np. nakazowe)</a:t>
            </a:r>
          </a:p>
          <a:p>
            <a:pPr lvl="0"/>
            <a:endParaRPr lang="pl-PL" dirty="0"/>
          </a:p>
          <a:p>
            <a:pPr lvl="0"/>
            <a:r>
              <a:rPr lang="pl-PL" dirty="0"/>
              <a:t>również kodeks używa tego pojęcia w różnych znaczeniach – zob. art. 2, art. 160, art. 297 k.p.k.</a:t>
            </a:r>
          </a:p>
          <a:p>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lvl="0"/>
            <a:r>
              <a:rPr lang="pl-PL" dirty="0"/>
              <a:t>Podstawowe pojęcia procesu karnego</a:t>
            </a:r>
            <a:br>
              <a:rPr lang="pl-PL" dirty="0"/>
            </a:br>
            <a:endParaRPr lang="pl-PL" dirty="0"/>
          </a:p>
        </p:txBody>
      </p:sp>
      <p:sp>
        <p:nvSpPr>
          <p:cNvPr id="3" name="Symbol zastępczy zawartości 2"/>
          <p:cNvSpPr>
            <a:spLocks noGrp="1"/>
          </p:cNvSpPr>
          <p:nvPr>
            <p:ph idx="1"/>
          </p:nvPr>
        </p:nvSpPr>
        <p:spPr/>
        <p:txBody>
          <a:bodyPr>
            <a:normAutofit fontScale="85000" lnSpcReduction="10000"/>
          </a:bodyPr>
          <a:lstStyle/>
          <a:p>
            <a:pPr lvl="0"/>
            <a:r>
              <a:rPr lang="pl-PL" dirty="0"/>
              <a:t>postępowanie karne można także rozumieć jako postępowanie zasadnicze, zwyczajne (dotyczące głównego przedmiotu procesu) w odróżnieniu od postępowań dodatkowych, wśród których </a:t>
            </a:r>
            <a:r>
              <a:rPr lang="pl-PL" dirty="0">
                <a:latin typeface="+mj-lt"/>
              </a:rPr>
              <a:t>wyróżniamy:</a:t>
            </a:r>
          </a:p>
          <a:p>
            <a:pPr lvl="1"/>
            <a:r>
              <a:rPr lang="pl-PL" dirty="0">
                <a:latin typeface="+mj-lt"/>
                <a:cs typeface="Arabic Typesetting" pitchFamily="66" charset="-78"/>
              </a:rPr>
              <a:t>incydentalne (dot. kwestii wpadkowych) – np. kwestia tymczasowego aresztowania</a:t>
            </a:r>
          </a:p>
          <a:p>
            <a:pPr lvl="1"/>
            <a:r>
              <a:rPr lang="pl-PL" dirty="0">
                <a:latin typeface="+mj-lt"/>
                <a:cs typeface="Arabic Typesetting" pitchFamily="66" charset="-78"/>
              </a:rPr>
              <a:t>pomocnicze (usuwają szczególne trudności) – np. pomoc prawna, postępowanie renowacyjne</a:t>
            </a:r>
          </a:p>
          <a:p>
            <a:pPr lvl="1"/>
            <a:r>
              <a:rPr lang="pl-PL" dirty="0">
                <a:latin typeface="+mj-lt"/>
                <a:cs typeface="Arabic Typesetting" pitchFamily="66" charset="-78"/>
              </a:rPr>
              <a:t>następcze (toczą się po uprawomocnieniu wyroku) – np. o ułaskawienie</a:t>
            </a:r>
          </a:p>
          <a:p>
            <a:pPr lvl="1"/>
            <a:r>
              <a:rPr lang="pl-PL" dirty="0">
                <a:latin typeface="+mj-lt"/>
                <a:cs typeface="Arabic Typesetting" pitchFamily="66" charset="-78"/>
              </a:rPr>
              <a:t>uzupełniające prowadzone na podstawie art. 420 k.p.k.</a:t>
            </a:r>
          </a:p>
          <a:p>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lvl="0"/>
            <a:r>
              <a:rPr lang="pl-PL" dirty="0"/>
              <a:t>Podstawowe pojęcia procesu karnego</a:t>
            </a:r>
            <a:br>
              <a:rPr lang="pl-PL" dirty="0"/>
            </a:br>
            <a:endParaRPr lang="pl-PL" dirty="0"/>
          </a:p>
        </p:txBody>
      </p:sp>
      <p:sp>
        <p:nvSpPr>
          <p:cNvPr id="3" name="Symbol zastępczy zawartości 2"/>
          <p:cNvSpPr>
            <a:spLocks noGrp="1"/>
          </p:cNvSpPr>
          <p:nvPr>
            <p:ph idx="1"/>
          </p:nvPr>
        </p:nvSpPr>
        <p:spPr/>
        <p:txBody>
          <a:bodyPr/>
          <a:lstStyle/>
          <a:p>
            <a:pPr lvl="1">
              <a:buFont typeface="Arial" pitchFamily="34" charset="0"/>
              <a:buChar char="•"/>
            </a:pPr>
            <a:r>
              <a:rPr lang="pl-PL" dirty="0"/>
              <a:t>procedura karna – potocznie traktowana jako synonim prawa karnego procesowego – to błąd!</a:t>
            </a:r>
          </a:p>
          <a:p>
            <a:pPr lvl="1">
              <a:buFont typeface="Arial" pitchFamily="34" charset="0"/>
              <a:buChar char="•"/>
            </a:pPr>
            <a:r>
              <a:rPr lang="pl-PL" dirty="0"/>
              <a:t>procedura to pierwotny przedmiot regulacji prawa karnego procesowego (przedmiotem wtórnym jest proces karny)</a:t>
            </a:r>
          </a:p>
          <a:p>
            <a:pPr lvl="1">
              <a:buFont typeface="Arial" pitchFamily="34" charset="0"/>
              <a:buChar char="•"/>
            </a:pPr>
            <a:r>
              <a:rPr lang="pl-PL" dirty="0"/>
              <a:t>procedura karna wyznacza wzorzec postępowania przed sądami karnymi; obejmuje nie tylko normy k.p.k., ale również zwyczaje i orzecznictwo sądowe</a:t>
            </a:r>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rmAutofit fontScale="90000"/>
          </a:bodyPr>
          <a:lstStyle/>
          <a:p>
            <a:r>
              <a:rPr lang="pl-PL" dirty="0"/>
              <a:t>CELE PROCESU KARNEGO - ART. 2 § 1 KPK</a:t>
            </a:r>
          </a:p>
        </p:txBody>
      </p:sp>
      <p:sp>
        <p:nvSpPr>
          <p:cNvPr id="3" name="Symbol zastępczy zawartości 2"/>
          <p:cNvSpPr>
            <a:spLocks noGrp="1"/>
          </p:cNvSpPr>
          <p:nvPr>
            <p:ph idx="1"/>
          </p:nvPr>
        </p:nvSpPr>
        <p:spPr>
          <a:xfrm>
            <a:off x="457200" y="1600200"/>
            <a:ext cx="8229600" cy="4614881"/>
          </a:xfrm>
        </p:spPr>
        <p:txBody>
          <a:bodyPr>
            <a:normAutofit fontScale="70000" lnSpcReduction="20000"/>
          </a:bodyPr>
          <a:lstStyle/>
          <a:p>
            <a:pPr algn="just"/>
            <a:r>
              <a:rPr lang="pl-PL" dirty="0"/>
              <a:t>§ 1. Przepisy niniejszego kodeksu mają na celu takie ukształtowanie postępowania karnego, aby:</a:t>
            </a:r>
          </a:p>
          <a:p>
            <a:pPr algn="just"/>
            <a:r>
              <a:rPr lang="pl-PL" dirty="0"/>
              <a:t>1) sprawca przestępstwa został wykryty i pociągnięty do odpowiedzialności karnej, a osoba niewinna nie poniosła tej odpowiedzialności,</a:t>
            </a:r>
          </a:p>
          <a:p>
            <a:pPr algn="just"/>
            <a:r>
              <a:rPr lang="pl-PL" dirty="0"/>
              <a:t> 2) przez trafne zastosowanie środków przewidzianych w prawie karnym oraz ujawnienie okoliczności sprzyjających popełnieniu przestępstwa osiągnięte zostały zadania postępowania karnego nie tylko w zwalczaniu przestępstw, lecz również w zapobieganiu im oraz w umacnianiu poszanowania prawa i zasad współżycia społecznego, </a:t>
            </a:r>
          </a:p>
          <a:p>
            <a:pPr algn="just"/>
            <a:r>
              <a:rPr lang="pl-PL" dirty="0"/>
              <a:t>3) zostały uwzględnione prawnie chronione interesy pokrzywdzonego przy jednoczesnym poszanowaniu jego godności, 4) rozstrzygnięcie sprawy nastąpiło w rozsądnym terminie.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rmAutofit fontScale="90000"/>
          </a:bodyPr>
          <a:lstStyle/>
          <a:p>
            <a:r>
              <a:rPr lang="pl-PL" dirty="0"/>
              <a:t>CELE PROCESU KARNEGO - ART. 2 § 1 KPK</a:t>
            </a:r>
          </a:p>
        </p:txBody>
      </p:sp>
      <p:sp>
        <p:nvSpPr>
          <p:cNvPr id="3" name="Symbol zastępczy zawartości 2"/>
          <p:cNvSpPr>
            <a:spLocks noGrp="1"/>
          </p:cNvSpPr>
          <p:nvPr>
            <p:ph idx="1"/>
          </p:nvPr>
        </p:nvSpPr>
        <p:spPr/>
        <p:txBody>
          <a:bodyPr/>
          <a:lstStyle/>
          <a:p>
            <a:r>
              <a:rPr lang="pl-PL" dirty="0"/>
              <a:t>art. 2 § 1 </a:t>
            </a:r>
            <a:r>
              <a:rPr lang="pl-PL" dirty="0" err="1"/>
              <a:t>pkt</a:t>
            </a:r>
            <a:r>
              <a:rPr lang="pl-PL" dirty="0"/>
              <a:t> 1 i 2 k.p.k. - dyrektywa trafnej represji karnej</a:t>
            </a:r>
          </a:p>
          <a:p>
            <a:r>
              <a:rPr lang="pl-PL" dirty="0"/>
              <a:t> art. 2 § 1 </a:t>
            </a:r>
            <a:r>
              <a:rPr lang="pl-PL" dirty="0" err="1"/>
              <a:t>pkt</a:t>
            </a:r>
            <a:r>
              <a:rPr lang="pl-PL" dirty="0"/>
              <a:t> 2 k.p.k. - prewencja ogólna i szczególna </a:t>
            </a:r>
          </a:p>
          <a:p>
            <a:r>
              <a:rPr lang="pl-PL" dirty="0"/>
              <a:t>art. 2 § 1 </a:t>
            </a:r>
            <a:r>
              <a:rPr lang="pl-PL" dirty="0" err="1"/>
              <a:t>pkt</a:t>
            </a:r>
            <a:r>
              <a:rPr lang="pl-PL" dirty="0"/>
              <a:t> 3 k.p.k. - dyrektywa ochrony interesu i godności pokrzywdzonego </a:t>
            </a:r>
          </a:p>
          <a:p>
            <a:r>
              <a:rPr lang="pl-PL" dirty="0"/>
              <a:t>art. 2 § 1 </a:t>
            </a:r>
            <a:r>
              <a:rPr lang="pl-PL" dirty="0" err="1"/>
              <a:t>pkt</a:t>
            </a:r>
            <a:r>
              <a:rPr lang="pl-PL" dirty="0"/>
              <a:t> 4 k.p.k. - dyrektywa rozstrzygnięcia sprawy w rozsądnym terminie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Dyrektywa trafnej represji karnej</a:t>
            </a:r>
          </a:p>
        </p:txBody>
      </p:sp>
      <p:sp>
        <p:nvSpPr>
          <p:cNvPr id="3" name="Symbol zastępczy zawartości 2"/>
          <p:cNvSpPr>
            <a:spLocks noGrp="1"/>
          </p:cNvSpPr>
          <p:nvPr>
            <p:ph idx="1"/>
          </p:nvPr>
        </p:nvSpPr>
        <p:spPr/>
        <p:txBody>
          <a:bodyPr>
            <a:normAutofit lnSpcReduction="10000"/>
          </a:bodyPr>
          <a:lstStyle/>
          <a:p>
            <a:r>
              <a:rPr lang="pl-PL" dirty="0"/>
              <a:t>Art. 2 § 1 k.p.k. wyraża cele procesu karnego, w tym m. in. </a:t>
            </a:r>
            <a:r>
              <a:rPr lang="pl-PL" b="1" dirty="0"/>
              <a:t>dyrektywę trafnej reakcji karnej</a:t>
            </a:r>
          </a:p>
          <a:p>
            <a:r>
              <a:rPr lang="pl-PL" dirty="0"/>
              <a:t>Dyrektywę trafnej reakcji karnej sprowadza się do następujących postulatów:</a:t>
            </a:r>
          </a:p>
          <a:p>
            <a:pPr lvl="1"/>
            <a:r>
              <a:rPr lang="pl-PL" sz="2400" dirty="0"/>
              <a:t>nikt niewinny nie poniesie odpowiedzialności;</a:t>
            </a:r>
          </a:p>
          <a:p>
            <a:pPr lvl="1"/>
            <a:r>
              <a:rPr lang="pl-PL" sz="2400" dirty="0"/>
              <a:t>nikt winny nie powinien ponieść odpowiedzialności większej, niż na to zasłużył;</a:t>
            </a:r>
          </a:p>
          <a:p>
            <a:pPr lvl="1"/>
            <a:r>
              <a:rPr lang="pl-PL" sz="2400" dirty="0"/>
              <a:t>nikt winny nie powinien uniknąć odpowiedzialności;</a:t>
            </a:r>
          </a:p>
          <a:p>
            <a:pPr lvl="1"/>
            <a:r>
              <a:rPr lang="pl-PL" sz="2400" dirty="0"/>
              <a:t>nikt winny nie powinien ponieść odpowiedzialności mniejszej, niż na to zasłużył</a:t>
            </a:r>
          </a:p>
        </p:txBody>
      </p:sp>
    </p:spTree>
    <p:extLst>
      <p:ext uri="{BB962C8B-B14F-4D97-AF65-F5344CB8AC3E}">
        <p14:creationId xmlns:p14="http://schemas.microsoft.com/office/powerpoint/2010/main" val="3251500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DOKTRYNALNE CELE PROCESU KARNEGO - S. WALTOŚ</a:t>
            </a:r>
          </a:p>
        </p:txBody>
      </p:sp>
      <p:sp>
        <p:nvSpPr>
          <p:cNvPr id="3" name="Symbol zastępczy zawartości 2"/>
          <p:cNvSpPr>
            <a:spLocks noGrp="1"/>
          </p:cNvSpPr>
          <p:nvPr>
            <p:ph idx="1"/>
          </p:nvPr>
        </p:nvSpPr>
        <p:spPr/>
        <p:txBody>
          <a:bodyPr>
            <a:normAutofit fontScale="85000" lnSpcReduction="20000"/>
          </a:bodyPr>
          <a:lstStyle/>
          <a:p>
            <a:pPr algn="just"/>
            <a:r>
              <a:rPr lang="pl-PL" dirty="0"/>
              <a:t>1. Osiągnięcie </a:t>
            </a:r>
            <a:r>
              <a:rPr lang="pl-PL" b="1" dirty="0"/>
              <a:t>stanu sprawiedliwości </a:t>
            </a:r>
            <a:r>
              <a:rPr lang="pl-PL" b="1" dirty="0" err="1"/>
              <a:t>prawnomaterialnej</a:t>
            </a:r>
            <a:r>
              <a:rPr lang="pl-PL" dirty="0"/>
              <a:t>, czyli doprowadzenie do słusznego zastosowania normy prawa karnego materialnego.</a:t>
            </a:r>
          </a:p>
          <a:p>
            <a:pPr algn="just"/>
            <a:r>
              <a:rPr lang="pl-PL" dirty="0"/>
              <a:t> 2. Osiągnięcie </a:t>
            </a:r>
            <a:r>
              <a:rPr lang="pl-PL" b="1" dirty="0"/>
              <a:t>stanu sprawiedliwości proceduralnej</a:t>
            </a:r>
            <a:r>
              <a:rPr lang="pl-PL" dirty="0"/>
              <a:t>. Sprawiedliwość w tym znaczeniu to sytuacja, w której osoba, przeciwko której lub na rzecz której proces się toczy, nabiera przekonania, że organy procesowe zrobiły wszystko, aby prawu stało się zadość, postępując w stosunku do niej zgodnie z prawem, sumiennie i z najlepszą wolą. W literaturze przedmiotu pojęcie sprawiedliwości proceduralnej łączy się z zasadą uczciwego (rzetelnego) procesu.</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CELE PROCESU KARNEGO</a:t>
            </a:r>
          </a:p>
        </p:txBody>
      </p:sp>
      <p:sp>
        <p:nvSpPr>
          <p:cNvPr id="3" name="Symbol zastępczy zawartości 2"/>
          <p:cNvSpPr>
            <a:spLocks noGrp="1"/>
          </p:cNvSpPr>
          <p:nvPr>
            <p:ph idx="1"/>
          </p:nvPr>
        </p:nvSpPr>
        <p:spPr/>
        <p:txBody>
          <a:bodyPr>
            <a:normAutofit fontScale="92500" lnSpcReduction="10000"/>
          </a:bodyPr>
          <a:lstStyle/>
          <a:p>
            <a:pPr algn="just"/>
            <a:r>
              <a:rPr lang="pl-PL" dirty="0"/>
              <a:t>„Zadaniem procesu karnego jest nie tylko implementacja norm prawa karnego materialnego. Równorzędnym zadaniem jest wszak takie zorganizowanie postępowania karnego (…), aby toczyło się ono rzetelnie i uczciwie w stosunku do stron, względnie innych uczestników. (…) Oba cele procesu karnego, a mianowicie sprawiedliwość </a:t>
            </a:r>
            <a:r>
              <a:rPr lang="pl-PL" dirty="0" err="1"/>
              <a:t>karnomaterialna</a:t>
            </a:r>
            <a:r>
              <a:rPr lang="pl-PL" dirty="0"/>
              <a:t> i sprawiedliwość proceduralna są zatem komplementarne.”</a:t>
            </a:r>
            <a:endParaRPr lang="pl-PL" dirty="0">
              <a:latin typeface="Arial Narrow"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FUNKCJE PROCESU KARNEGO</a:t>
            </a:r>
          </a:p>
        </p:txBody>
      </p:sp>
      <p:sp>
        <p:nvSpPr>
          <p:cNvPr id="3" name="Symbol zastępczy zawartości 2"/>
          <p:cNvSpPr>
            <a:spLocks noGrp="1"/>
          </p:cNvSpPr>
          <p:nvPr>
            <p:ph idx="1"/>
          </p:nvPr>
        </p:nvSpPr>
        <p:spPr/>
        <p:txBody>
          <a:bodyPr/>
          <a:lstStyle/>
          <a:p>
            <a:pPr marL="0" indent="0" algn="just">
              <a:buNone/>
            </a:pPr>
            <a:r>
              <a:rPr lang="pl-PL" dirty="0"/>
              <a:t>1) porządkująca – stwarza podstawy prawne i ramy działania w toku procesu</a:t>
            </a:r>
          </a:p>
          <a:p>
            <a:pPr marL="0" indent="0" algn="just">
              <a:buNone/>
            </a:pPr>
            <a:r>
              <a:rPr lang="pl-PL" dirty="0"/>
              <a:t>2) instrumentalna – kreuje taki kształt procesu, który najlepiej pozwoli realizować jego cele</a:t>
            </a:r>
          </a:p>
          <a:p>
            <a:pPr marL="0" indent="0" algn="just">
              <a:buNone/>
            </a:pPr>
            <a:r>
              <a:rPr lang="pl-PL" dirty="0"/>
              <a:t>3) gwarancyjna – wyznacza ramy ingerencji w prawa i wolności jednostki</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500034" y="2071678"/>
            <a:ext cx="8229600" cy="4525963"/>
          </a:xfrm>
        </p:spPr>
        <p:txBody>
          <a:bodyPr>
            <a:normAutofit/>
          </a:bodyPr>
          <a:lstStyle/>
          <a:p>
            <a:pPr algn="just"/>
            <a:r>
              <a:rPr lang="pl-PL" dirty="0"/>
              <a:t>kontakt: </a:t>
            </a:r>
            <a:r>
              <a:rPr lang="pl-PL" dirty="0" err="1">
                <a:hlinkClick r:id="rId2"/>
              </a:rPr>
              <a:t>anna.dzieciolowska@uwr.edu.pl</a:t>
            </a:r>
            <a:endParaRPr lang="pl-PL" dirty="0"/>
          </a:p>
          <a:p>
            <a:pPr algn="just"/>
            <a:r>
              <a:rPr lang="pl-PL" dirty="0"/>
              <a:t>konsultacje: pok. 516A, terminy są podane na stronie osobistej</a:t>
            </a:r>
          </a:p>
          <a:p>
            <a:pPr algn="just">
              <a:buNone/>
            </a:pPr>
            <a:endParaRPr lang="pl-PL" dirty="0"/>
          </a:p>
        </p:txBody>
      </p:sp>
    </p:spTree>
    <p:extLst>
      <p:ext uri="{BB962C8B-B14F-4D97-AF65-F5344CB8AC3E}">
        <p14:creationId xmlns:p14="http://schemas.microsoft.com/office/powerpoint/2010/main" val="3735587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STADIA PROCESU</a:t>
            </a:r>
          </a:p>
        </p:txBody>
      </p:sp>
      <p:sp>
        <p:nvSpPr>
          <p:cNvPr id="3" name="Symbol zastępczy zawartości 2"/>
          <p:cNvSpPr>
            <a:spLocks noGrp="1"/>
          </p:cNvSpPr>
          <p:nvPr>
            <p:ph idx="1"/>
          </p:nvPr>
        </p:nvSpPr>
        <p:spPr>
          <a:xfrm>
            <a:off x="571472" y="1500174"/>
            <a:ext cx="8229600" cy="4525963"/>
          </a:xfrm>
        </p:spPr>
        <p:txBody>
          <a:bodyPr>
            <a:normAutofit fontScale="92500" lnSpcReduction="20000"/>
          </a:bodyPr>
          <a:lstStyle/>
          <a:p>
            <a:r>
              <a:rPr lang="pl-PL" dirty="0"/>
              <a:t>postępowanie przygotowawcze </a:t>
            </a:r>
          </a:p>
          <a:p>
            <a:pPr>
              <a:buNone/>
            </a:pPr>
            <a:r>
              <a:rPr lang="pl-PL" dirty="0"/>
              <a:t>      - śledztwo </a:t>
            </a:r>
          </a:p>
          <a:p>
            <a:pPr>
              <a:buNone/>
            </a:pPr>
            <a:r>
              <a:rPr lang="pl-PL" dirty="0"/>
              <a:t>      - dochodzenie  </a:t>
            </a:r>
          </a:p>
          <a:p>
            <a:r>
              <a:rPr lang="pl-PL" dirty="0"/>
              <a:t>postępowanie główne (przed sądem I instancji)</a:t>
            </a:r>
          </a:p>
          <a:p>
            <a:r>
              <a:rPr lang="pl-PL" dirty="0"/>
              <a:t> postępowanie odwoławcze </a:t>
            </a:r>
          </a:p>
          <a:p>
            <a:r>
              <a:rPr lang="pl-PL" dirty="0"/>
              <a:t>postępowanie wykonawcze (uregulowane w Kodeksie karnym wykonawczym) </a:t>
            </a:r>
          </a:p>
          <a:p>
            <a:pPr>
              <a:buNone/>
            </a:pPr>
            <a:endParaRPr lang="pl-PL" dirty="0"/>
          </a:p>
          <a:p>
            <a:pPr>
              <a:buNone/>
            </a:pPr>
            <a:r>
              <a:rPr lang="pl-PL" dirty="0"/>
              <a:t>postępowanie główne + postępowanie odwoławcze = postępowanie jurysdykcyjne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procesu karnego</a:t>
            </a:r>
          </a:p>
        </p:txBody>
      </p:sp>
      <p:sp>
        <p:nvSpPr>
          <p:cNvPr id="4" name="Strzałka: w prawo 5"/>
          <p:cNvSpPr/>
          <p:nvPr/>
        </p:nvSpPr>
        <p:spPr>
          <a:xfrm>
            <a:off x="4250266" y="3044136"/>
            <a:ext cx="3564467" cy="677333"/>
          </a:xfrm>
          <a:prstGeom prst="rightArrow">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Zwój: pionowy 7"/>
          <p:cNvSpPr/>
          <p:nvPr/>
        </p:nvSpPr>
        <p:spPr>
          <a:xfrm>
            <a:off x="7919710" y="2576214"/>
            <a:ext cx="1121259" cy="1557905"/>
          </a:xfrm>
          <a:prstGeom prst="verticalScroll">
            <a:avLst/>
          </a:prstGeom>
          <a:solidFill>
            <a:srgbClr val="F1DD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1596496"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p:cNvSpPr/>
          <p:nvPr/>
        </p:nvSpPr>
        <p:spPr>
          <a:xfrm>
            <a:off x="1431926"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7"/>
          <p:cNvSpPr/>
          <p:nvPr/>
        </p:nvSpPr>
        <p:spPr>
          <a:xfrm>
            <a:off x="1264707"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rostokąt 8"/>
          <p:cNvSpPr/>
          <p:nvPr/>
        </p:nvSpPr>
        <p:spPr>
          <a:xfrm>
            <a:off x="1094311" y="3213466"/>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9"/>
          <p:cNvSpPr/>
          <p:nvPr/>
        </p:nvSpPr>
        <p:spPr>
          <a:xfrm flipH="1">
            <a:off x="1761066" y="3216288"/>
            <a:ext cx="2489200" cy="335844"/>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11" name="Łącznik prosty 10"/>
          <p:cNvCxnSpPr/>
          <p:nvPr/>
        </p:nvCxnSpPr>
        <p:spPr>
          <a:xfrm>
            <a:off x="4250266" y="2265202"/>
            <a:ext cx="0" cy="1286931"/>
          </a:xfrm>
          <a:prstGeom prst="line">
            <a:avLst/>
          </a:prstGeom>
          <a:ln w="19050">
            <a:headEnd w="lg" len="med"/>
          </a:ln>
        </p:spPr>
        <p:style>
          <a:lnRef idx="1">
            <a:schemeClr val="dk1"/>
          </a:lnRef>
          <a:fillRef idx="0">
            <a:schemeClr val="dk1"/>
          </a:fillRef>
          <a:effectRef idx="0">
            <a:schemeClr val="dk1"/>
          </a:effectRef>
          <a:fontRef idx="minor">
            <a:schemeClr val="tx1"/>
          </a:fontRef>
        </p:style>
      </p:cxnSp>
      <p:sp>
        <p:nvSpPr>
          <p:cNvPr id="12" name="pole tekstowe 11"/>
          <p:cNvSpPr txBox="1"/>
          <p:nvPr/>
        </p:nvSpPr>
        <p:spPr>
          <a:xfrm>
            <a:off x="524924" y="2645317"/>
            <a:ext cx="484711" cy="2308324"/>
          </a:xfrm>
          <a:prstGeom prst="rect">
            <a:avLst/>
          </a:prstGeom>
          <a:noFill/>
        </p:spPr>
        <p:txBody>
          <a:bodyPr wrap="square" rtlCol="0">
            <a:spAutoFit/>
          </a:bodyPr>
          <a:lstStyle/>
          <a:p>
            <a:r>
              <a:rPr lang="pl-PL" sz="7200" dirty="0">
                <a:ln w="0"/>
                <a:effectLst>
                  <a:outerShdw blurRad="38100" dist="19050" dir="2700000" algn="tl" rotWithShape="0">
                    <a:schemeClr val="dk1">
                      <a:alpha val="40000"/>
                    </a:schemeClr>
                  </a:outerShdw>
                </a:effectLst>
                <a:latin typeface="Tw Cen MT Condensed Extra Bold" panose="020B0803020202020204" pitchFamily="34" charset="-18"/>
              </a:rPr>
              <a:t>§</a:t>
            </a:r>
            <a:r>
              <a:rPr lang="pl-PL" sz="7200" dirty="0">
                <a:latin typeface="Tw Cen MT Condensed Extra Bold" panose="020B0803020202020204" pitchFamily="34" charset="-18"/>
              </a:rPr>
              <a:t> </a:t>
            </a:r>
          </a:p>
        </p:txBody>
      </p:sp>
      <p:sp>
        <p:nvSpPr>
          <p:cNvPr id="13" name="pole tekstowe 12"/>
          <p:cNvSpPr txBox="1"/>
          <p:nvPr/>
        </p:nvSpPr>
        <p:spPr>
          <a:xfrm>
            <a:off x="1080459" y="2230202"/>
            <a:ext cx="2556403" cy="707886"/>
          </a:xfrm>
          <a:prstGeom prst="rect">
            <a:avLst/>
          </a:prstGeom>
          <a:noFill/>
        </p:spPr>
        <p:txBody>
          <a:bodyPr wrap="square" rtlCol="0">
            <a:spAutoFit/>
          </a:bodyPr>
          <a:lstStyle/>
          <a:p>
            <a:r>
              <a:rPr lang="pl-PL" sz="2000" dirty="0"/>
              <a:t>Postępowanie przygotowawcze</a:t>
            </a:r>
          </a:p>
        </p:txBody>
      </p:sp>
      <p:sp>
        <p:nvSpPr>
          <p:cNvPr id="14" name="pole tekstowe 13"/>
          <p:cNvSpPr txBox="1"/>
          <p:nvPr/>
        </p:nvSpPr>
        <p:spPr>
          <a:xfrm>
            <a:off x="4410706" y="2388656"/>
            <a:ext cx="3348566" cy="707886"/>
          </a:xfrm>
          <a:prstGeom prst="rect">
            <a:avLst/>
          </a:prstGeom>
          <a:noFill/>
        </p:spPr>
        <p:txBody>
          <a:bodyPr wrap="square" rtlCol="0">
            <a:spAutoFit/>
          </a:bodyPr>
          <a:lstStyle/>
          <a:p>
            <a:r>
              <a:rPr lang="pl-PL" sz="2000" dirty="0"/>
              <a:t>Postępowanie sądowe (jurysdykcyjne)</a:t>
            </a:r>
          </a:p>
        </p:txBody>
      </p:sp>
      <p:sp>
        <p:nvSpPr>
          <p:cNvPr id="15" name="Trójkąt równoramienny 14"/>
          <p:cNvSpPr/>
          <p:nvPr/>
        </p:nvSpPr>
        <p:spPr>
          <a:xfrm>
            <a:off x="2280772" y="4470581"/>
            <a:ext cx="1143000" cy="1272077"/>
          </a:xfrm>
          <a:prstGeom prst="triangle">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Trójkąt równoramienny 15"/>
          <p:cNvSpPr/>
          <p:nvPr/>
        </p:nvSpPr>
        <p:spPr>
          <a:xfrm>
            <a:off x="5461000" y="4438810"/>
            <a:ext cx="1143000" cy="1272077"/>
          </a:xfrm>
          <a:prstGeom prst="triangle">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7" name="pole tekstowe 16"/>
          <p:cNvSpPr txBox="1"/>
          <p:nvPr/>
        </p:nvSpPr>
        <p:spPr>
          <a:xfrm>
            <a:off x="2314373" y="3893621"/>
            <a:ext cx="1500993" cy="369331"/>
          </a:xfrm>
          <a:prstGeom prst="rect">
            <a:avLst/>
          </a:prstGeom>
          <a:solidFill>
            <a:srgbClr val="D91D1D"/>
          </a:solidFill>
        </p:spPr>
        <p:txBody>
          <a:bodyPr wrap="square" rtlCol="0">
            <a:spAutoFit/>
          </a:bodyPr>
          <a:lstStyle/>
          <a:p>
            <a:r>
              <a:rPr lang="pl-PL" b="1" dirty="0"/>
              <a:t>PROKURATOR</a:t>
            </a:r>
          </a:p>
        </p:txBody>
      </p:sp>
      <p:sp>
        <p:nvSpPr>
          <p:cNvPr id="18" name="pole tekstowe 17"/>
          <p:cNvSpPr txBox="1"/>
          <p:nvPr/>
        </p:nvSpPr>
        <p:spPr>
          <a:xfrm>
            <a:off x="5825067" y="3889761"/>
            <a:ext cx="878387" cy="373192"/>
          </a:xfrm>
          <a:prstGeom prst="rect">
            <a:avLst/>
          </a:prstGeom>
          <a:solidFill>
            <a:srgbClr val="9966FF"/>
          </a:solidFill>
        </p:spPr>
        <p:txBody>
          <a:bodyPr wrap="square" rtlCol="0">
            <a:spAutoFit/>
          </a:bodyPr>
          <a:lstStyle/>
          <a:p>
            <a:r>
              <a:rPr lang="pl-PL" b="1" dirty="0"/>
              <a:t>SĄD</a:t>
            </a:r>
          </a:p>
        </p:txBody>
      </p:sp>
      <p:sp>
        <p:nvSpPr>
          <p:cNvPr id="19" name="pole tekstowe 18"/>
          <p:cNvSpPr txBox="1"/>
          <p:nvPr/>
        </p:nvSpPr>
        <p:spPr>
          <a:xfrm>
            <a:off x="889253" y="5950284"/>
            <a:ext cx="1430288" cy="369332"/>
          </a:xfrm>
          <a:prstGeom prst="rect">
            <a:avLst/>
          </a:prstGeom>
          <a:solidFill>
            <a:schemeClr val="bg1"/>
          </a:solidFill>
          <a:ln>
            <a:solidFill>
              <a:srgbClr val="C00000"/>
            </a:solidFill>
          </a:ln>
        </p:spPr>
        <p:txBody>
          <a:bodyPr wrap="square" rtlCol="0">
            <a:spAutoFit/>
          </a:bodyPr>
          <a:lstStyle/>
          <a:p>
            <a:r>
              <a:rPr lang="pl-PL" dirty="0"/>
              <a:t>PODEJRZANY</a:t>
            </a:r>
          </a:p>
        </p:txBody>
      </p:sp>
      <p:sp>
        <p:nvSpPr>
          <p:cNvPr id="20" name="pole tekstowe 19"/>
          <p:cNvSpPr txBox="1"/>
          <p:nvPr/>
        </p:nvSpPr>
        <p:spPr>
          <a:xfrm>
            <a:off x="2947258" y="5862083"/>
            <a:ext cx="1768758" cy="369332"/>
          </a:xfrm>
          <a:prstGeom prst="rect">
            <a:avLst/>
          </a:prstGeom>
          <a:solidFill>
            <a:schemeClr val="bg1"/>
          </a:solidFill>
          <a:ln>
            <a:solidFill>
              <a:srgbClr val="C00000"/>
            </a:solidFill>
          </a:ln>
        </p:spPr>
        <p:txBody>
          <a:bodyPr wrap="square" rtlCol="0">
            <a:spAutoFit/>
          </a:bodyPr>
          <a:lstStyle/>
          <a:p>
            <a:r>
              <a:rPr lang="pl-PL" dirty="0"/>
              <a:t>POKRZYWDZONY</a:t>
            </a:r>
          </a:p>
        </p:txBody>
      </p:sp>
      <p:sp>
        <p:nvSpPr>
          <p:cNvPr id="21" name="pole tekstowe 20"/>
          <p:cNvSpPr txBox="1"/>
          <p:nvPr/>
        </p:nvSpPr>
        <p:spPr>
          <a:xfrm>
            <a:off x="4853020" y="5862084"/>
            <a:ext cx="1411240" cy="369332"/>
          </a:xfrm>
          <a:prstGeom prst="rect">
            <a:avLst/>
          </a:prstGeom>
          <a:solidFill>
            <a:schemeClr val="bg1"/>
          </a:solidFill>
          <a:ln>
            <a:solidFill>
              <a:srgbClr val="9966FF"/>
            </a:solidFill>
          </a:ln>
        </p:spPr>
        <p:txBody>
          <a:bodyPr wrap="square" rtlCol="0">
            <a:spAutoFit/>
          </a:bodyPr>
          <a:lstStyle/>
          <a:p>
            <a:r>
              <a:rPr lang="pl-PL" dirty="0"/>
              <a:t>OSKARŻONY</a:t>
            </a:r>
          </a:p>
        </p:txBody>
      </p:sp>
      <p:sp>
        <p:nvSpPr>
          <p:cNvPr id="22" name="pole tekstowe 21"/>
          <p:cNvSpPr txBox="1"/>
          <p:nvPr/>
        </p:nvSpPr>
        <p:spPr>
          <a:xfrm>
            <a:off x="6443871" y="5862083"/>
            <a:ext cx="2597098" cy="861774"/>
          </a:xfrm>
          <a:prstGeom prst="rect">
            <a:avLst/>
          </a:prstGeom>
          <a:solidFill>
            <a:schemeClr val="bg1"/>
          </a:solidFill>
          <a:ln>
            <a:solidFill>
              <a:srgbClr val="9966FF"/>
            </a:solidFill>
          </a:ln>
        </p:spPr>
        <p:txBody>
          <a:bodyPr wrap="square" rtlCol="0">
            <a:spAutoFit/>
          </a:bodyPr>
          <a:lstStyle/>
          <a:p>
            <a:pPr algn="ctr"/>
            <a:r>
              <a:rPr lang="pl-PL" dirty="0"/>
              <a:t>OSKARŻYCIEL</a:t>
            </a:r>
          </a:p>
          <a:p>
            <a:pPr algn="ctr"/>
            <a:r>
              <a:rPr lang="pl-PL" sz="1600" dirty="0"/>
              <a:t>publiczny / prywatny / posiłkowy </a:t>
            </a:r>
          </a:p>
        </p:txBody>
      </p:sp>
      <p:sp>
        <p:nvSpPr>
          <p:cNvPr id="23" name="pole tekstowe 22"/>
          <p:cNvSpPr txBox="1"/>
          <p:nvPr/>
        </p:nvSpPr>
        <p:spPr>
          <a:xfrm>
            <a:off x="8004377" y="3133776"/>
            <a:ext cx="939372" cy="369332"/>
          </a:xfrm>
          <a:prstGeom prst="rect">
            <a:avLst/>
          </a:prstGeom>
          <a:noFill/>
        </p:spPr>
        <p:txBody>
          <a:bodyPr wrap="square" rtlCol="0">
            <a:spAutoFit/>
          </a:bodyPr>
          <a:lstStyle/>
          <a:p>
            <a:r>
              <a:rPr lang="pl-PL" b="1" i="1" dirty="0"/>
              <a:t>WYROK</a:t>
            </a:r>
          </a:p>
        </p:txBody>
      </p:sp>
      <p:sp>
        <p:nvSpPr>
          <p:cNvPr id="24" name="pole tekstowe 23"/>
          <p:cNvSpPr txBox="1"/>
          <p:nvPr/>
        </p:nvSpPr>
        <p:spPr>
          <a:xfrm>
            <a:off x="1979712" y="2890247"/>
            <a:ext cx="1999860" cy="307777"/>
          </a:xfrm>
          <a:prstGeom prst="rect">
            <a:avLst/>
          </a:prstGeom>
          <a:noFill/>
        </p:spPr>
        <p:txBody>
          <a:bodyPr wrap="square" rtlCol="0">
            <a:spAutoFit/>
          </a:bodyPr>
          <a:lstStyle/>
          <a:p>
            <a:r>
              <a:rPr lang="pl-PL" sz="1400" dirty="0"/>
              <a:t>śledztwo/dochodzenie</a:t>
            </a:r>
          </a:p>
        </p:txBody>
      </p:sp>
    </p:spTree>
    <p:extLst>
      <p:ext uri="{BB962C8B-B14F-4D97-AF65-F5344CB8AC3E}">
        <p14:creationId xmlns:p14="http://schemas.microsoft.com/office/powerpoint/2010/main" val="651717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POSTĘPOWANIE PRZYGOTOWAWCZE</a:t>
            </a:r>
          </a:p>
        </p:txBody>
      </p:sp>
      <p:graphicFrame>
        <p:nvGraphicFramePr>
          <p:cNvPr id="4" name="Symbol zastępczy zawartości 3"/>
          <p:cNvGraphicFramePr>
            <a:graphicFrameLocks noGrp="1"/>
          </p:cNvGraphicFramePr>
          <p:nvPr>
            <p:ph idx="1"/>
          </p:nvPr>
        </p:nvGraphicFramePr>
        <p:xfrm>
          <a:off x="457200" y="1600200"/>
          <a:ext cx="8229600" cy="3757628"/>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939407">
                <a:tc>
                  <a:txBody>
                    <a:bodyPr/>
                    <a:lstStyle/>
                    <a:p>
                      <a:pPr algn="ctr"/>
                      <a:r>
                        <a:rPr lang="pl-PL" dirty="0"/>
                        <a:t>śledztwo</a:t>
                      </a:r>
                    </a:p>
                  </a:txBody>
                  <a:tcPr/>
                </a:tc>
                <a:tc>
                  <a:txBody>
                    <a:bodyPr/>
                    <a:lstStyle/>
                    <a:p>
                      <a:pPr algn="ctr"/>
                      <a:r>
                        <a:rPr lang="pl-PL" dirty="0"/>
                        <a:t>dochodzenie</a:t>
                      </a:r>
                    </a:p>
                  </a:txBody>
                  <a:tcPr/>
                </a:tc>
                <a:extLst>
                  <a:ext uri="{0D108BD9-81ED-4DB2-BD59-A6C34878D82A}">
                    <a16:rowId xmlns:a16="http://schemas.microsoft.com/office/drawing/2014/main" val="10000"/>
                  </a:ext>
                </a:extLst>
              </a:tr>
              <a:tr h="939407">
                <a:tc>
                  <a:txBody>
                    <a:bodyPr/>
                    <a:lstStyle/>
                    <a:p>
                      <a:pPr algn="ctr"/>
                      <a:r>
                        <a:rPr lang="pl-PL" dirty="0"/>
                        <a:t>- sprawy o większym ciężarze gatunkowym</a:t>
                      </a:r>
                    </a:p>
                  </a:txBody>
                  <a:tcPr/>
                </a:tc>
                <a:tc>
                  <a:txBody>
                    <a:bodyPr/>
                    <a:lstStyle/>
                    <a:p>
                      <a:pPr algn="ctr"/>
                      <a:r>
                        <a:rPr lang="pl-PL" dirty="0"/>
                        <a:t>- sprawy o mniejszym ciężarze gatunkowym</a:t>
                      </a:r>
                    </a:p>
                  </a:txBody>
                  <a:tcPr/>
                </a:tc>
                <a:extLst>
                  <a:ext uri="{0D108BD9-81ED-4DB2-BD59-A6C34878D82A}">
                    <a16:rowId xmlns:a16="http://schemas.microsoft.com/office/drawing/2014/main" val="10001"/>
                  </a:ext>
                </a:extLst>
              </a:tr>
              <a:tr h="939407">
                <a:tc>
                  <a:txBody>
                    <a:bodyPr/>
                    <a:lstStyle/>
                    <a:p>
                      <a:pPr algn="ctr"/>
                      <a:r>
                        <a:rPr lang="pl-PL" dirty="0"/>
                        <a:t>zwiększony formalizm</a:t>
                      </a:r>
                    </a:p>
                  </a:txBody>
                  <a:tcPr/>
                </a:tc>
                <a:tc>
                  <a:txBody>
                    <a:bodyPr/>
                    <a:lstStyle/>
                    <a:p>
                      <a:pPr algn="ctr"/>
                      <a:r>
                        <a:rPr lang="pl-PL" dirty="0"/>
                        <a:t>mniejszy formalizm</a:t>
                      </a:r>
                    </a:p>
                  </a:txBody>
                  <a:tcPr/>
                </a:tc>
                <a:extLst>
                  <a:ext uri="{0D108BD9-81ED-4DB2-BD59-A6C34878D82A}">
                    <a16:rowId xmlns:a16="http://schemas.microsoft.com/office/drawing/2014/main" val="10002"/>
                  </a:ext>
                </a:extLst>
              </a:tr>
              <a:tr h="939407">
                <a:tc>
                  <a:txBody>
                    <a:bodyPr/>
                    <a:lstStyle/>
                    <a:p>
                      <a:pPr algn="ctr"/>
                      <a:r>
                        <a:rPr lang="pl-PL" dirty="0"/>
                        <a:t>- prowadzone co do zasady przez prokuratora</a:t>
                      </a:r>
                    </a:p>
                  </a:txBody>
                  <a:tcPr/>
                </a:tc>
                <a:tc>
                  <a:txBody>
                    <a:bodyPr/>
                    <a:lstStyle/>
                    <a:p>
                      <a:pPr algn="ctr"/>
                      <a:r>
                        <a:rPr lang="pl-PL" dirty="0"/>
                        <a:t>prowadzone co do zasady przez Policję pod nadzorem prokurator</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POSTĘPOWANIE PRZYGOTOWAWCZE</a:t>
            </a:r>
          </a:p>
        </p:txBody>
      </p:sp>
      <p:sp>
        <p:nvSpPr>
          <p:cNvPr id="3" name="Symbol zastępczy zawartości 2"/>
          <p:cNvSpPr>
            <a:spLocks noGrp="1"/>
          </p:cNvSpPr>
          <p:nvPr>
            <p:ph idx="1"/>
          </p:nvPr>
        </p:nvSpPr>
        <p:spPr/>
        <p:txBody>
          <a:bodyPr/>
          <a:lstStyle/>
          <a:p>
            <a:r>
              <a:rPr lang="pl-PL" dirty="0"/>
              <a:t>prowadzone przez Policję (lub inne organy ścigania) lub prokuratora </a:t>
            </a:r>
          </a:p>
          <a:p>
            <a:r>
              <a:rPr lang="pl-PL" dirty="0"/>
              <a:t>strony: podejrzany i pokrzywdzony</a:t>
            </a:r>
          </a:p>
          <a:p>
            <a:r>
              <a:rPr lang="pl-PL" dirty="0"/>
              <a:t> prokurator - </a:t>
            </a:r>
            <a:r>
              <a:rPr lang="pl-PL" i="1" dirty="0" err="1"/>
              <a:t>dominus</a:t>
            </a:r>
            <a:r>
              <a:rPr lang="pl-PL" i="1" dirty="0"/>
              <a:t> </a:t>
            </a:r>
            <a:r>
              <a:rPr lang="pl-PL" i="1" dirty="0" err="1"/>
              <a:t>litis</a:t>
            </a:r>
            <a:r>
              <a:rPr lang="pl-PL" i="1" dirty="0"/>
              <a:t> </a:t>
            </a:r>
            <a:r>
              <a:rPr lang="pl-PL" dirty="0"/>
              <a:t>postępowania przygotowawczego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POSTĘPOWANIE JURYSDYKCYJNE</a:t>
            </a:r>
          </a:p>
        </p:txBody>
      </p:sp>
      <p:sp>
        <p:nvSpPr>
          <p:cNvPr id="3" name="Symbol zastępczy zawartości 2"/>
          <p:cNvSpPr>
            <a:spLocks noGrp="1"/>
          </p:cNvSpPr>
          <p:nvPr>
            <p:ph idx="1"/>
          </p:nvPr>
        </p:nvSpPr>
        <p:spPr/>
        <p:txBody>
          <a:bodyPr/>
          <a:lstStyle/>
          <a:p>
            <a:r>
              <a:rPr lang="pl-PL" dirty="0"/>
              <a:t>prowadzone przez sąd </a:t>
            </a:r>
          </a:p>
          <a:p>
            <a:endParaRPr lang="pl-PL" dirty="0"/>
          </a:p>
          <a:p>
            <a:r>
              <a:rPr lang="pl-PL" dirty="0"/>
              <a:t>strony: oskarżyciel (publiczny, posiłkowy, subsydiarny, prywatny) i oskarżony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INKWIZYCYJNY</a:t>
            </a:r>
          </a:p>
        </p:txBody>
      </p:sp>
      <p:sp>
        <p:nvSpPr>
          <p:cNvPr id="3" name="Symbol zastępczy zawartości 2"/>
          <p:cNvSpPr>
            <a:spLocks noGrp="1"/>
          </p:cNvSpPr>
          <p:nvPr>
            <p:ph idx="1"/>
          </p:nvPr>
        </p:nvSpPr>
        <p:spPr/>
        <p:txBody>
          <a:bodyPr>
            <a:normAutofit fontScale="92500" lnSpcReduction="20000"/>
          </a:bodyPr>
          <a:lstStyle/>
          <a:p>
            <a:pPr algn="just"/>
            <a:r>
              <a:rPr lang="pl-PL" dirty="0"/>
              <a:t>Proces inkwizycyjny ukształtowany w średniowieczu kumulował w jednej osobie – sędziego – funkcje oskarżenia, obrony i orzekania (proces inkwizycyjny </a:t>
            </a:r>
            <a:r>
              <a:rPr lang="pl-PL"/>
              <a:t>zwany jest </a:t>
            </a:r>
            <a:r>
              <a:rPr lang="pl-PL" dirty="0"/>
              <a:t>również jednopodmiotowym). </a:t>
            </a:r>
          </a:p>
          <a:p>
            <a:pPr algn="just"/>
            <a:r>
              <a:rPr lang="pl-PL" dirty="0"/>
              <a:t>Proces inkwizycyjny zakłada, że najlepszym sposobem dojścia do prawdziwych ustaleń faktycznych jest przeprowadzanie dowodów przez sędziego, który ma obowiązek wyjaśnić wszystkie istotne okoliczności oraz powinien przejawiać w niezbędnym zakresie inicjatywę dowodową.</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KONTRADYKTORYJNY</a:t>
            </a:r>
          </a:p>
        </p:txBody>
      </p:sp>
      <p:sp>
        <p:nvSpPr>
          <p:cNvPr id="3" name="Symbol zastępczy zawartości 2"/>
          <p:cNvSpPr>
            <a:spLocks noGrp="1"/>
          </p:cNvSpPr>
          <p:nvPr>
            <p:ph idx="1"/>
          </p:nvPr>
        </p:nvSpPr>
        <p:spPr/>
        <p:txBody>
          <a:bodyPr>
            <a:normAutofit fontScale="92500" lnSpcReduction="10000"/>
          </a:bodyPr>
          <a:lstStyle/>
          <a:p>
            <a:pPr algn="just"/>
            <a:r>
              <a:rPr lang="pl-PL" dirty="0"/>
              <a:t>Role oskarżyciela, sędziego i obrońcy pełnią różne osoby, stąd nazwa „proces trójpodmiotowy”. </a:t>
            </a:r>
          </a:p>
          <a:p>
            <a:pPr algn="just"/>
            <a:r>
              <a:rPr lang="pl-PL" dirty="0"/>
              <a:t>Założeniem idealnym procesu kontradyktoryjnego jest przekonanie, iż skuteczniejszym sposobem osiągnięcia prawdy jest spór pomiędzy równymi stronami odbywający się przed neutralnym sędzią. Model kontradyktoryjny wykształcił się w systemie anglosaskim, a na kontynencie europejskim dominuje model z przeważającymi cechami inkwizycyjności.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ŹRÓDŁA PRAWA KARNEGO PROCESOWEGO</a:t>
            </a:r>
          </a:p>
        </p:txBody>
      </p:sp>
      <p:sp>
        <p:nvSpPr>
          <p:cNvPr id="3" name="Symbol zastępczy zawartości 2"/>
          <p:cNvSpPr>
            <a:spLocks noGrp="1"/>
          </p:cNvSpPr>
          <p:nvPr>
            <p:ph idx="1"/>
          </p:nvPr>
        </p:nvSpPr>
        <p:spPr/>
        <p:txBody>
          <a:bodyPr>
            <a:normAutofit fontScale="92500" lnSpcReduction="20000"/>
          </a:bodyPr>
          <a:lstStyle/>
          <a:p>
            <a:r>
              <a:rPr lang="pl-PL" b="1" dirty="0"/>
              <a:t>Konstytucja RP </a:t>
            </a:r>
            <a:r>
              <a:rPr lang="pl-PL" dirty="0"/>
              <a:t>(zob. m.in. art. 41-45),</a:t>
            </a:r>
          </a:p>
          <a:p>
            <a:r>
              <a:rPr lang="pl-PL" dirty="0"/>
              <a:t>Europejska Konwencja Praw Człowieka i Podstawowych Wolności z 4 XI 1950 r. (</a:t>
            </a:r>
            <a:r>
              <a:rPr lang="pl-PL" b="1" dirty="0"/>
              <a:t>EKPCZ</a:t>
            </a:r>
            <a:r>
              <a:rPr lang="pl-PL" dirty="0"/>
              <a:t>) i inne akty prawa międzynarodowego,</a:t>
            </a:r>
          </a:p>
          <a:p>
            <a:r>
              <a:rPr lang="pl-PL" b="1" dirty="0"/>
              <a:t>Ustawa z dnia 6 czerwca 1997 r. – Kodeks Postępowania Karnego,</a:t>
            </a:r>
          </a:p>
          <a:p>
            <a:r>
              <a:rPr lang="pl-PL" dirty="0"/>
              <a:t>Inne ustawy (np. ustawa o świadku koronnym, ustawa o postępowaniu w sprawach nieletnich),</a:t>
            </a:r>
          </a:p>
          <a:p>
            <a:r>
              <a:rPr lang="pl-PL" dirty="0"/>
              <a:t>Akty ustrojowe organów procesowych i innych uczestników procesu (np. prawo o ustroju sądów powszechnych, ustawa o Policji).</a:t>
            </a:r>
          </a:p>
          <a:p>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TRYBY ŚCIGANIA</a:t>
            </a:r>
          </a:p>
        </p:txBody>
      </p:sp>
      <p:sp>
        <p:nvSpPr>
          <p:cNvPr id="3" name="Symbol zastępczy zawartości 2"/>
          <p:cNvSpPr>
            <a:spLocks noGrp="1"/>
          </p:cNvSpPr>
          <p:nvPr>
            <p:ph idx="1"/>
          </p:nvPr>
        </p:nvSpPr>
        <p:spPr/>
        <p:txBody>
          <a:bodyPr>
            <a:normAutofit/>
          </a:bodyPr>
          <a:lstStyle/>
          <a:p>
            <a:r>
              <a:rPr lang="pl-PL" dirty="0"/>
              <a:t>przestępstwa ścigane z oskarżenia publicznego </a:t>
            </a:r>
          </a:p>
          <a:p>
            <a:pPr>
              <a:buNone/>
            </a:pPr>
            <a:r>
              <a:rPr lang="pl-PL" dirty="0"/>
              <a:t>     - przestępstwa ścigane z urzędu</a:t>
            </a:r>
          </a:p>
          <a:p>
            <a:pPr>
              <a:buNone/>
            </a:pPr>
            <a:r>
              <a:rPr lang="pl-PL" dirty="0"/>
              <a:t>     - przestępstwa ścigane na wniosek</a:t>
            </a:r>
          </a:p>
          <a:p>
            <a:pPr>
              <a:buNone/>
            </a:pPr>
            <a:r>
              <a:rPr lang="pl-PL" dirty="0"/>
              <a:t>		    • przestępstwa bezwzględnie wnioskowe </a:t>
            </a:r>
          </a:p>
          <a:p>
            <a:pPr>
              <a:buNone/>
            </a:pPr>
            <a:r>
              <a:rPr lang="pl-PL" dirty="0"/>
              <a:t>		    • przestępstwa względnie wnioskowe	</a:t>
            </a:r>
          </a:p>
          <a:p>
            <a:r>
              <a:rPr lang="pl-PL" dirty="0"/>
              <a:t> przestępstwa ścigane z oskarżenia prywatnego</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PUBLICZNOSKARGOWY</a:t>
            </a:r>
          </a:p>
        </p:txBody>
      </p:sp>
      <p:sp>
        <p:nvSpPr>
          <p:cNvPr id="3" name="Symbol zastępczy zawartości 2"/>
          <p:cNvSpPr>
            <a:spLocks noGrp="1"/>
          </p:cNvSpPr>
          <p:nvPr>
            <p:ph idx="1"/>
          </p:nvPr>
        </p:nvSpPr>
        <p:spPr/>
        <p:txBody>
          <a:bodyPr>
            <a:normAutofit fontScale="92500"/>
          </a:bodyPr>
          <a:lstStyle/>
          <a:p>
            <a:pPr algn="just"/>
            <a:r>
              <a:rPr lang="pl-PL" dirty="0"/>
              <a:t>Postępowanie prowadzone z własnej inicjatywy przez organy ścigania, które w razie podejrzenia popełnienia przestępstwa mają obowiązek podjąć wszelkie działania w celu wykrycia sprawcy. </a:t>
            </a:r>
          </a:p>
          <a:p>
            <a:pPr algn="just"/>
            <a:r>
              <a:rPr lang="pl-PL" dirty="0"/>
              <a:t>BEZWARUNKOWY-gdy w k.k. brak informacji co do trybu,</a:t>
            </a:r>
          </a:p>
          <a:p>
            <a:pPr algn="just"/>
            <a:r>
              <a:rPr lang="pl-PL" dirty="0"/>
              <a:t>WARUNKOWY – uzależniony od </a:t>
            </a:r>
            <a:r>
              <a:rPr lang="pl-PL" u="sng" dirty="0"/>
              <a:t>wniosku o ściganie </a:t>
            </a:r>
            <a:r>
              <a:rPr lang="pl-PL" dirty="0"/>
              <a:t>właściwego podmiotu (art. 12 k.p.k.) lub </a:t>
            </a:r>
            <a:r>
              <a:rPr lang="pl-PL" u="sng" dirty="0"/>
              <a:t>zezwolenia na ściganie</a:t>
            </a:r>
            <a:r>
              <a:rPr lang="pl-PL" dirty="0"/>
              <a:t> właściwego organu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836712"/>
            <a:ext cx="8136904" cy="5040560"/>
          </a:xfrm>
        </p:spPr>
        <p:txBody>
          <a:bodyPr>
            <a:noAutofit/>
          </a:bodyPr>
          <a:lstStyle/>
          <a:p>
            <a:pPr marL="0" indent="0" algn="just">
              <a:lnSpc>
                <a:spcPct val="170000"/>
              </a:lnSpc>
              <a:buNone/>
            </a:pPr>
            <a:r>
              <a:rPr lang="pl-PL" dirty="0">
                <a:latin typeface="Times New Roman" pitchFamily="18" charset="0"/>
                <a:cs typeface="Times New Roman" pitchFamily="18" charset="0"/>
              </a:rPr>
              <a:t>Proszę uwzględnić w toku nauki, że znajomość wyłącznie przepisów kodeksu nie jest wystarczająca dla zaliczenia przedmiotu tak na ćwiczeniach, jak i na egzaminie. Bezwzględnie konieczne jest zapoznanie się z podręcznikami, komentarzami.</a:t>
            </a:r>
          </a:p>
        </p:txBody>
      </p:sp>
    </p:spTree>
    <p:extLst>
      <p:ext uri="{BB962C8B-B14F-4D97-AF65-F5344CB8AC3E}">
        <p14:creationId xmlns:p14="http://schemas.microsoft.com/office/powerpoint/2010/main" val="17416486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PRYWATNOSKARGOWY</a:t>
            </a:r>
          </a:p>
        </p:txBody>
      </p:sp>
      <p:sp>
        <p:nvSpPr>
          <p:cNvPr id="3" name="Symbol zastępczy zawartości 2"/>
          <p:cNvSpPr>
            <a:spLocks noGrp="1"/>
          </p:cNvSpPr>
          <p:nvPr>
            <p:ph idx="1"/>
          </p:nvPr>
        </p:nvSpPr>
        <p:spPr/>
        <p:txBody>
          <a:bodyPr/>
          <a:lstStyle/>
          <a:p>
            <a:pPr algn="just"/>
            <a:r>
              <a:rPr lang="pl-PL" dirty="0"/>
              <a:t>Postępowanie prowadzone na skutek </a:t>
            </a:r>
            <a:r>
              <a:rPr lang="pl-PL" b="1" dirty="0"/>
              <a:t>prywatnego aktu oskarżenia</a:t>
            </a:r>
            <a:r>
              <a:rPr lang="pl-PL" dirty="0"/>
              <a:t> wniesionego przez pokrzywdzonego, który staje się oskarżycielem prywatnym.</a:t>
            </a:r>
          </a:p>
          <a:p>
            <a:pPr algn="just"/>
            <a:r>
              <a:rPr lang="pl-PL" dirty="0"/>
              <a:t>Oskarżyciel publiczny może wszcząć lub wstąpić, gdy zachodzi przesłanka interesu społecznego</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Przestępstwa ścigane z oskarżenia publicznego</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Przestępstwa ścigane z urzędu</a:t>
            </a:r>
          </a:p>
          <a:p>
            <a:pPr marL="0" indent="0" algn="just">
              <a:buNone/>
            </a:pPr>
            <a:r>
              <a:rPr lang="pl-PL" dirty="0"/>
              <a:t>- znakomita większość spraw karnych jest inicjowana w tym trybie</a:t>
            </a:r>
          </a:p>
          <a:p>
            <a:pPr marL="0" indent="0" algn="just">
              <a:buNone/>
            </a:pPr>
            <a:r>
              <a:rPr lang="pl-PL" dirty="0"/>
              <a:t>- prawo nakazuje odpowiednim organom państwowym, aby niezależnie od źródła informacji dającej podstawę do podejrzenia, że mogło mieć miejsce</a:t>
            </a:r>
          </a:p>
          <a:p>
            <a:pPr marL="0" indent="0" algn="just">
              <a:buNone/>
            </a:pPr>
            <a:r>
              <a:rPr lang="pl-PL" dirty="0"/>
              <a:t>zachowanie przestępne, i bez oczekiwania na reakcję podmiotu dotkniętego takim zachowaniem, podjęły czynności zmierzające do realizacji ścigania karnego</a:t>
            </a:r>
          </a:p>
          <a:p>
            <a:pPr marL="0" indent="0" algn="just">
              <a:buNone/>
            </a:pPr>
            <a:r>
              <a:rPr lang="pl-PL" dirty="0"/>
              <a:t>- przestępstwa ścigane niezależnie od woli pokrzywdzonego (interes społeczny w ich ściganiu)</a:t>
            </a:r>
          </a:p>
          <a:p>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Przestępstwa ścigane z oskarżenia publicznego</a:t>
            </a:r>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Przestępstwa ścigane na wniosek (art. 12 k.p.k.)</a:t>
            </a:r>
          </a:p>
          <a:p>
            <a:pPr marL="0" indent="0" algn="just">
              <a:buNone/>
            </a:pPr>
            <a:r>
              <a:rPr lang="pl-PL" dirty="0"/>
              <a:t>- w sprawach o przestępstwa ścigane na wniosek postępowanie z chwilą złożenia</a:t>
            </a:r>
          </a:p>
          <a:p>
            <a:pPr marL="0" indent="0" algn="just">
              <a:buNone/>
            </a:pPr>
            <a:r>
              <a:rPr lang="pl-PL" dirty="0"/>
              <a:t>wniosku toczy się z urzędu, czyli jest </a:t>
            </a:r>
            <a:r>
              <a:rPr lang="pl-PL" dirty="0" err="1"/>
              <a:t>publicznoskargowe</a:t>
            </a:r>
            <a:endParaRPr lang="pl-PL" dirty="0"/>
          </a:p>
          <a:p>
            <a:pPr marL="0" indent="0" algn="just">
              <a:buNone/>
            </a:pPr>
            <a:r>
              <a:rPr lang="pl-PL" dirty="0"/>
              <a:t>- przestępstwa bezwzględnie wnioskowe - ścigane dopiero po złożeniu wniosku</a:t>
            </a:r>
          </a:p>
          <a:p>
            <a:pPr marL="0" indent="0" algn="just">
              <a:buNone/>
            </a:pPr>
            <a:r>
              <a:rPr lang="pl-PL" dirty="0"/>
              <a:t>przez pokrzywdzonego, niezależnie od relacji łączącej pokrzywdzonego z</a:t>
            </a:r>
          </a:p>
          <a:p>
            <a:pPr marL="0" indent="0" algn="just">
              <a:buNone/>
            </a:pPr>
            <a:r>
              <a:rPr lang="pl-PL" dirty="0"/>
              <a:t>podejrzanym (np. art. 190 k.k. - groźba karalna, art. 192 k.k. - zabieg leczniczy bez</a:t>
            </a:r>
          </a:p>
          <a:p>
            <a:pPr marL="0" indent="0" algn="just">
              <a:buNone/>
            </a:pPr>
            <a:r>
              <a:rPr lang="pl-PL" dirty="0"/>
              <a:t>zgody pacjenta)</a:t>
            </a:r>
          </a:p>
          <a:p>
            <a:pPr marL="0" indent="0" algn="just">
              <a:buNone/>
            </a:pPr>
            <a:r>
              <a:rPr lang="pl-PL" dirty="0"/>
              <a:t>- przestępstwa względnie wnioskowe - wniosek jest wymagany z powodu osobistego stosunku łączącego sprawcę z pokrzywdzonym (np. art. 278 § 4 k.k. - kradzież na szkodę osoby najbliższej, art. 279 § 2 k.k. - kradzież z włamaniem na szkodę osoby najbliższej)</a:t>
            </a:r>
          </a:p>
          <a:p>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WNIOSEK O ŚCIGANIE</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Wniosek o ściganie przestępstwa stanowi wyraz woli uprawnionego podmiotu i wywiera skutki prawne niezwłocznie po jego złożeniu (wyrok SA w Krakowie z 14.7.2005 r., II </a:t>
            </a:r>
            <a:r>
              <a:rPr lang="pl-PL" dirty="0" err="1"/>
              <a:t>AKa</a:t>
            </a:r>
            <a:r>
              <a:rPr lang="pl-PL" dirty="0"/>
              <a:t> 140/05). Wniosek powinien stanowić jednoznaczny wyraz woli ścigania (wyrok SA w Katowicach z 4.2.2010 r., II AKA 406/09). Wniosek nie musi zawierać imiennego wskazania sprawców.</a:t>
            </a:r>
          </a:p>
          <a:p>
            <a:pPr marL="0" indent="0" algn="just">
              <a:buNone/>
            </a:pPr>
            <a:r>
              <a:rPr lang="pl-PL" dirty="0"/>
              <a:t>Art. 12 § 3 k.p.k.: Wniosek może być cofnięty w postępowaniu przygotowawczym za zgodą prokuratora, a w postępowaniu sądowym za zgodą sądu - do rozpoczęcia przewodu sądowego na pierwszej rozprawie głównej. Ponowne złożenie wniosku jest niedopuszczalne.</a:t>
            </a:r>
          </a:p>
          <a:p>
            <a:pPr marL="0" indent="0" algn="just">
              <a:buNone/>
            </a:pPr>
            <a:r>
              <a:rPr lang="pl-PL" dirty="0"/>
              <a:t>Cofnięcie wniosku jest definitywne i wymaga:</a:t>
            </a:r>
          </a:p>
          <a:p>
            <a:pPr marL="0" indent="0" algn="just">
              <a:buNone/>
            </a:pPr>
            <a:r>
              <a:rPr lang="pl-PL" dirty="0"/>
              <a:t>- zgody prokuratora lub sądu</a:t>
            </a:r>
          </a:p>
          <a:p>
            <a:pPr marL="0" indent="0" algn="just">
              <a:buNone/>
            </a:pPr>
            <a:r>
              <a:rPr lang="pl-PL" dirty="0"/>
              <a:t>- zachowania terminu - do rozpoczęcia przewodu sądowego na pierwszej</a:t>
            </a:r>
          </a:p>
          <a:p>
            <a:pPr marL="0" indent="0" algn="just">
              <a:buNone/>
            </a:pPr>
            <a:r>
              <a:rPr lang="pl-PL" dirty="0"/>
              <a:t>rozprawie głównej</a:t>
            </a:r>
          </a:p>
          <a:p>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Przestępstwa ścigane z oskarżenia prywatnego</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Postępowanie w sprawach z oskarżenia prywatnego jest wszczynane i popierane przez samego pokrzywdzonego będącego „kreatorem” tego postępowania.</a:t>
            </a:r>
          </a:p>
          <a:p>
            <a:pPr marL="0" indent="0" algn="just">
              <a:buNone/>
            </a:pPr>
            <a:r>
              <a:rPr lang="pl-PL" dirty="0"/>
              <a:t>„W konkretnych przypadkach wstępna ocena danego czynu zależy i musi zależeć od tej osoby [pokrzywdzonego], zdecydowanie niewskazane byłoby uszczęśliwianie na siłę w sytuacjach, gdy pokrzywdzony nie jest zainteresowany ściganiem albo zgoła nie dopatruje się jakiegokolwiek przestępstwa i własnego pokrzywdzenia.” (dr hab. Andrzej Światłowski, prof. UJ)</a:t>
            </a:r>
          </a:p>
          <a:p>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SĄDY W POLSCE</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Ustawa – Prawo o ustroju sądów powszechnych</a:t>
            </a:r>
          </a:p>
          <a:p>
            <a:pPr marL="0" indent="0" algn="just">
              <a:buNone/>
            </a:pPr>
            <a:r>
              <a:rPr lang="pl-PL" dirty="0"/>
              <a:t>§ 1. Sądami powszechnymi są sądy rejonowe, sądy okręgowe oraz sądy</a:t>
            </a:r>
          </a:p>
          <a:p>
            <a:pPr marL="0" indent="0" algn="just">
              <a:buNone/>
            </a:pPr>
            <a:r>
              <a:rPr lang="pl-PL" dirty="0"/>
              <a:t>apelacyjne.</a:t>
            </a:r>
          </a:p>
          <a:p>
            <a:pPr marL="0" indent="0" algn="just">
              <a:buNone/>
            </a:pPr>
            <a:r>
              <a:rPr lang="pl-PL" dirty="0"/>
              <a:t>§ 2. Sądy powszechne sprawują wymiar sprawiedliwości w zakresie</a:t>
            </a:r>
          </a:p>
          <a:p>
            <a:pPr marL="0" indent="0" algn="just">
              <a:buNone/>
            </a:pPr>
            <a:r>
              <a:rPr lang="pl-PL" dirty="0"/>
              <a:t>nienależącym do sądów administracyjnych, sądów wojskowych oraz Sądu Najwyższego.</a:t>
            </a:r>
          </a:p>
          <a:p>
            <a:pPr marL="0" indent="0" algn="just">
              <a:buNone/>
            </a:pPr>
            <a:r>
              <a:rPr lang="pl-PL" dirty="0"/>
              <a:t>§ 3. Sądy powszechne wykonują również inne zadania z zakresu ochrony</a:t>
            </a:r>
          </a:p>
          <a:p>
            <a:pPr marL="0" indent="0" algn="just">
              <a:buNone/>
            </a:pPr>
            <a:r>
              <a:rPr lang="pl-PL" dirty="0"/>
              <a:t>prawnej, powierzone w drodze ustaw.</a:t>
            </a:r>
          </a:p>
          <a:p>
            <a:pPr marL="0" indent="0" algn="just">
              <a:buNone/>
            </a:pPr>
            <a:r>
              <a:rPr lang="pl-PL" dirty="0"/>
              <a:t>§ 4. Ilekroć w dalszych przepisach jest mowa o sądach bez bliższego ich</a:t>
            </a:r>
          </a:p>
          <a:p>
            <a:pPr marL="0" indent="0" algn="just">
              <a:buNone/>
            </a:pPr>
            <a:r>
              <a:rPr lang="pl-PL" dirty="0"/>
              <a:t>określenia, rozumie się przez to sądy powszechne.</a:t>
            </a:r>
          </a:p>
          <a:p>
            <a:endParaRPr lang="pl-P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KONSTYTUCJA RP</a:t>
            </a:r>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a:t>Art. 173. Sądy i Trybunały są władzą odrębną i niezależną od innych</a:t>
            </a:r>
          </a:p>
          <a:p>
            <a:pPr marL="0" indent="0" algn="just">
              <a:buNone/>
            </a:pPr>
            <a:r>
              <a:rPr lang="pl-PL" dirty="0"/>
              <a:t>władz.</a:t>
            </a:r>
          </a:p>
          <a:p>
            <a:pPr marL="0" indent="0" algn="just">
              <a:buNone/>
            </a:pPr>
            <a:r>
              <a:rPr lang="pl-PL" dirty="0"/>
              <a:t>Art. 174. Sądy i Trybunały wydają wyroki w imieniu Rzeczypospolitej</a:t>
            </a:r>
          </a:p>
          <a:p>
            <a:pPr marL="0" indent="0" algn="just">
              <a:buNone/>
            </a:pPr>
            <a:r>
              <a:rPr lang="pl-PL" dirty="0"/>
              <a:t>Polskiej.</a:t>
            </a:r>
          </a:p>
          <a:p>
            <a:pPr marL="0" indent="0" algn="just">
              <a:buNone/>
            </a:pPr>
            <a:r>
              <a:rPr lang="pl-PL" dirty="0"/>
              <a:t>Art. 175</a:t>
            </a:r>
          </a:p>
          <a:p>
            <a:pPr marL="0" indent="0" algn="just">
              <a:buNone/>
            </a:pPr>
            <a:r>
              <a:rPr lang="pl-PL" dirty="0"/>
              <a:t>1. Wymiar sprawiedliwości w Rzeczypospolitej Polskiej sprawują Sąd Najwyższy, sądy</a:t>
            </a:r>
          </a:p>
          <a:p>
            <a:pPr marL="0" indent="0" algn="just">
              <a:buNone/>
            </a:pPr>
            <a:r>
              <a:rPr lang="pl-PL" dirty="0"/>
              <a:t>powszechne, sądy administracyjne oraz sądy wojskowe.</a:t>
            </a:r>
          </a:p>
          <a:p>
            <a:pPr marL="0" indent="0" algn="just">
              <a:buNone/>
            </a:pPr>
            <a:r>
              <a:rPr lang="pl-PL" dirty="0"/>
              <a:t>2. Sąd wyjątkowy lub tryb doraźny może być ustanowiony tylko na czas wojny.</a:t>
            </a:r>
          </a:p>
          <a:p>
            <a:pPr marL="0" indent="0" algn="just">
              <a:buNone/>
            </a:pPr>
            <a:r>
              <a:rPr lang="pl-PL" dirty="0"/>
              <a:t>Art. 176</a:t>
            </a:r>
          </a:p>
          <a:p>
            <a:pPr marL="0" indent="0" algn="just">
              <a:buNone/>
            </a:pPr>
            <a:r>
              <a:rPr lang="pl-PL" dirty="0"/>
              <a:t>1. Postępowanie sądowe jest co najmniej dwuinstancyjne.</a:t>
            </a:r>
          </a:p>
          <a:p>
            <a:pPr marL="0" indent="0" algn="just">
              <a:buNone/>
            </a:pPr>
            <a:r>
              <a:rPr lang="pl-PL" dirty="0"/>
              <a:t>2. Ustrój i właściwość sądów oraz postępowanie przed sądami określają ustawy.</a:t>
            </a:r>
          </a:p>
          <a:p>
            <a:pPr marL="0" indent="0" algn="just">
              <a:buNone/>
            </a:pPr>
            <a:r>
              <a:rPr lang="pl-PL" dirty="0"/>
              <a:t>Art. 177</a:t>
            </a:r>
          </a:p>
          <a:p>
            <a:pPr marL="0" indent="0" algn="just">
              <a:buNone/>
            </a:pPr>
            <a:r>
              <a:rPr lang="pl-PL" dirty="0"/>
              <a:t>Sądy powszechne sprawują wymiar sprawiedliwości we wszystkich sprawach, z wyjątkiem</a:t>
            </a:r>
          </a:p>
          <a:p>
            <a:pPr marL="0" indent="0" algn="just">
              <a:buNone/>
            </a:pPr>
            <a:r>
              <a:rPr lang="pl-PL" dirty="0"/>
              <a:t>spraw ustawowo zastrzeżonych dla właściwości innych sądów.</a:t>
            </a:r>
          </a:p>
          <a:p>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KONSTYTUCJA RP</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Art. 178</a:t>
            </a:r>
          </a:p>
          <a:p>
            <a:pPr marL="0" indent="0" algn="just">
              <a:buNone/>
            </a:pPr>
            <a:r>
              <a:rPr lang="pl-PL" dirty="0"/>
              <a:t>1. Sędziowie w sprawowaniu swojego urzędu są niezawiśli i podlegają tylko Konstytucji oraz ustawom.</a:t>
            </a:r>
          </a:p>
          <a:p>
            <a:pPr marL="0" indent="0" algn="just">
              <a:buNone/>
            </a:pPr>
            <a:r>
              <a:rPr lang="pl-PL" dirty="0"/>
              <a:t>2. Sędziom zapewnia się warunki pracy i wynagrodzenie odpowiadające godności urzędu oraz zakresowi ich obowiązków.</a:t>
            </a:r>
          </a:p>
          <a:p>
            <a:pPr marL="0" indent="0" algn="just">
              <a:buNone/>
            </a:pPr>
            <a:r>
              <a:rPr lang="pl-PL" dirty="0"/>
              <a:t>3. Sędzia nie może należeć do partii politycznej, związku zawodowego ani prowadzić działalności publicznej nie dającej się pogodzić z zasadami niezależności sądów i niezawisłości sędziów.</a:t>
            </a:r>
          </a:p>
          <a:p>
            <a:pPr marL="0" indent="0" algn="just">
              <a:buNone/>
            </a:pPr>
            <a:r>
              <a:rPr lang="pl-PL" dirty="0"/>
              <a:t>Art. 179</a:t>
            </a:r>
          </a:p>
          <a:p>
            <a:pPr marL="0" indent="0" algn="just">
              <a:buNone/>
            </a:pPr>
            <a:r>
              <a:rPr lang="pl-PL" dirty="0"/>
              <a:t>Sędziowie są powoływani przez Prezydenta Rzeczypospolitej, na wniosek Krajowej Rady Sądownictwa, na czas nieoznaczony.</a:t>
            </a:r>
          </a:p>
          <a:p>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PROKURATURY W POLSCE</a:t>
            </a:r>
          </a:p>
        </p:txBody>
      </p:sp>
      <p:sp>
        <p:nvSpPr>
          <p:cNvPr id="3" name="Symbol zastępczy zawartości 2"/>
          <p:cNvSpPr>
            <a:spLocks noGrp="1"/>
          </p:cNvSpPr>
          <p:nvPr>
            <p:ph idx="1"/>
          </p:nvPr>
        </p:nvSpPr>
        <p:spPr/>
        <p:txBody>
          <a:bodyPr>
            <a:normAutofit fontScale="40000" lnSpcReduction="20000"/>
          </a:bodyPr>
          <a:lstStyle/>
          <a:p>
            <a:pPr marL="0" indent="0" algn="just">
              <a:buNone/>
            </a:pPr>
            <a:r>
              <a:rPr lang="pl-PL" sz="3800" dirty="0"/>
              <a:t>USTAWA - PRAWO O PROKURATURZE</a:t>
            </a:r>
          </a:p>
          <a:p>
            <a:pPr marL="0" indent="0" algn="just">
              <a:buNone/>
            </a:pPr>
            <a:r>
              <a:rPr lang="pl-PL" sz="3800" dirty="0"/>
              <a:t>Art. 1</a:t>
            </a:r>
          </a:p>
          <a:p>
            <a:pPr marL="0" indent="0" algn="just">
              <a:buNone/>
            </a:pPr>
            <a:r>
              <a:rPr lang="pl-PL" sz="3800" dirty="0"/>
              <a:t>§ 1. Prokuraturę stanowią Prokurator Generalny, Prokurator Krajowy, pozostali zastępcy</a:t>
            </a:r>
          </a:p>
          <a:p>
            <a:pPr marL="0" indent="0" algn="just">
              <a:buNone/>
            </a:pPr>
            <a:r>
              <a:rPr lang="pl-PL" sz="3800" dirty="0"/>
              <a:t>Prokuratora Generalnego oraz prokuratorzy powszechnych jednostek organizacyjnych</a:t>
            </a:r>
          </a:p>
          <a:p>
            <a:pPr marL="0" indent="0" algn="just">
              <a:buNone/>
            </a:pPr>
            <a:r>
              <a:rPr lang="pl-PL" sz="3800" dirty="0"/>
              <a:t>prokuratury i prokuratorzy Instytutu Pamięci Narodowej - Komisji Ścigania Zbrodni przeciwko</a:t>
            </a:r>
          </a:p>
          <a:p>
            <a:pPr marL="0" indent="0" algn="just">
              <a:buNone/>
            </a:pPr>
            <a:r>
              <a:rPr lang="pl-PL" sz="3800" dirty="0"/>
              <a:t>Narodowi Polskiemu, zwanego dalej „Instytutem Pamięci Narodowej”.</a:t>
            </a:r>
          </a:p>
          <a:p>
            <a:pPr marL="0" indent="0" algn="just">
              <a:buNone/>
            </a:pPr>
            <a:r>
              <a:rPr lang="pl-PL" sz="3800" dirty="0"/>
              <a:t>§ 2. Prokurator Generalny jest naczelnym organem prokuratury. Urząd Prokuratora Generalnego</a:t>
            </a:r>
          </a:p>
          <a:p>
            <a:pPr marL="0" indent="0" algn="just">
              <a:buNone/>
            </a:pPr>
            <a:r>
              <a:rPr lang="pl-PL" sz="3800" dirty="0"/>
              <a:t>sprawuje Minister Sprawiedliwości. Prokurator Generalny musi spełniać warunki określone w art.</a:t>
            </a:r>
          </a:p>
          <a:p>
            <a:pPr marL="0" indent="0" algn="just">
              <a:buNone/>
            </a:pPr>
            <a:r>
              <a:rPr lang="pl-PL" sz="3800" dirty="0"/>
              <a:t>75 § 1 </a:t>
            </a:r>
            <a:r>
              <a:rPr lang="pl-PL" sz="3800" dirty="0" err="1"/>
              <a:t>pkt</a:t>
            </a:r>
            <a:r>
              <a:rPr lang="pl-PL" sz="3800" dirty="0"/>
              <a:t> 1-3 i 8.</a:t>
            </a:r>
          </a:p>
          <a:p>
            <a:pPr marL="0" indent="0" algn="just">
              <a:buNone/>
            </a:pPr>
            <a:r>
              <a:rPr lang="pl-PL" sz="3800" dirty="0"/>
              <a:t>§ 3. Prokuratorami powszechnych jednostek organizacyjnych prokuratury są prokuratorzy</a:t>
            </a:r>
          </a:p>
          <a:p>
            <a:pPr marL="0" indent="0" algn="just">
              <a:buNone/>
            </a:pPr>
            <a:r>
              <a:rPr lang="pl-PL" sz="3800" dirty="0"/>
              <a:t>Prokuratury Krajowej, prokuratur regionalnych, prokuratur okręgowych i prokuratur rejonowych.</a:t>
            </a:r>
          </a:p>
          <a:p>
            <a:pPr marL="0" indent="0" algn="just">
              <a:buNone/>
            </a:pPr>
            <a:r>
              <a:rPr lang="pl-PL" sz="3800" dirty="0"/>
              <a:t>§ 4. Prokuratorami Instytutu Pamięci Narodowej są prokuratorzy Głównej Komisji Ścigania Zbrodni</a:t>
            </a:r>
          </a:p>
          <a:p>
            <a:pPr marL="0" indent="0" algn="just">
              <a:buNone/>
            </a:pPr>
            <a:r>
              <a:rPr lang="pl-PL" sz="3800" dirty="0"/>
              <a:t>przeciwko Narodowi Polskiemu, zwanej dalej „Główną Komisją”, prokuratorzy oddziałowych</a:t>
            </a:r>
          </a:p>
          <a:p>
            <a:pPr marL="0" indent="0" algn="just">
              <a:buNone/>
            </a:pPr>
            <a:r>
              <a:rPr lang="pl-PL" sz="3800" dirty="0"/>
              <a:t>komisji ścigania zbrodni przeciwko Narodowi Polskiemu, zwanych dalej „oddziałowymi</a:t>
            </a:r>
          </a:p>
          <a:p>
            <a:pPr marL="0" indent="0" algn="just">
              <a:buNone/>
            </a:pPr>
            <a:r>
              <a:rPr lang="pl-PL" sz="3800" dirty="0"/>
              <a:t>komisjami”, prokuratorzy Biura Lustracyjnego oraz prokuratorzy oddziałowych biur lustracyjnych.</a:t>
            </a:r>
          </a:p>
          <a:p>
            <a:endParaRPr lang="pl-P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PROKURATURY W POLSCE</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Art. 16</a:t>
            </a:r>
          </a:p>
          <a:p>
            <a:pPr marL="0" indent="0" algn="just">
              <a:buNone/>
            </a:pPr>
            <a:r>
              <a:rPr lang="pl-PL" dirty="0"/>
              <a:t>Powszechnymi jednostkami organizacyjnymi prokuratury są:</a:t>
            </a:r>
          </a:p>
          <a:p>
            <a:pPr marL="0" indent="0" algn="just">
              <a:buNone/>
            </a:pPr>
            <a:r>
              <a:rPr lang="pl-PL" dirty="0"/>
              <a:t>Prokuratura Krajowa, prokuratury regionalne, prokuratury okręgowe i</a:t>
            </a:r>
          </a:p>
          <a:p>
            <a:pPr marL="0" indent="0" algn="just">
              <a:buNone/>
            </a:pPr>
            <a:r>
              <a:rPr lang="pl-PL" dirty="0"/>
              <a:t>prokuratury rejonowe.</a:t>
            </a:r>
          </a:p>
          <a:p>
            <a:pPr marL="0" indent="0" algn="just">
              <a:buNone/>
            </a:pPr>
            <a:r>
              <a:rPr lang="pl-PL" dirty="0"/>
              <a:t>Art. 74</a:t>
            </a:r>
          </a:p>
          <a:p>
            <a:pPr marL="0" indent="0" algn="just">
              <a:buNone/>
            </a:pPr>
            <a:r>
              <a:rPr lang="pl-PL" dirty="0"/>
              <a:t>§ 1. Prokuratorów powszechnych jednostek organizacyjnych</a:t>
            </a:r>
          </a:p>
          <a:p>
            <a:pPr marL="0" indent="0" algn="just">
              <a:buNone/>
            </a:pPr>
            <a:r>
              <a:rPr lang="pl-PL" dirty="0"/>
              <a:t>prokuratury na stanowisko prokuratorskie powołuje Prokurator</a:t>
            </a:r>
          </a:p>
          <a:p>
            <a:pPr marL="0" indent="0" algn="just">
              <a:buNone/>
            </a:pPr>
            <a:r>
              <a:rPr lang="pl-PL" dirty="0"/>
              <a:t>Generalny na wniosek Prokuratora Krajowego.</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Ramowy harmonogram ćwiczeń</a:t>
            </a:r>
          </a:p>
        </p:txBody>
      </p:sp>
      <p:sp>
        <p:nvSpPr>
          <p:cNvPr id="3" name="Symbol zastępczy zawartości 2"/>
          <p:cNvSpPr>
            <a:spLocks noGrp="1"/>
          </p:cNvSpPr>
          <p:nvPr>
            <p:ph idx="1"/>
          </p:nvPr>
        </p:nvSpPr>
        <p:spPr>
          <a:xfrm>
            <a:off x="0" y="2071678"/>
            <a:ext cx="9144000" cy="2714644"/>
          </a:xfrm>
        </p:spPr>
        <p:txBody>
          <a:bodyPr>
            <a:noAutofit/>
          </a:bodyPr>
          <a:lstStyle/>
          <a:p>
            <a:pPr>
              <a:buNone/>
            </a:pPr>
            <a:r>
              <a:rPr lang="pl-PL" sz="2400" dirty="0"/>
              <a:t>	1) Zajęcia organizacyjne. Pojęcie i przebieg procesu karnego.</a:t>
            </a:r>
          </a:p>
          <a:p>
            <a:pPr>
              <a:buNone/>
            </a:pPr>
            <a:r>
              <a:rPr lang="pl-PL" sz="2400" dirty="0"/>
              <a:t>	2) Uczestnicy postępowania karnego.</a:t>
            </a:r>
          </a:p>
          <a:p>
            <a:pPr>
              <a:buNone/>
            </a:pPr>
            <a:r>
              <a:rPr lang="pl-PL" sz="2400" dirty="0"/>
              <a:t>	3) Przesłanki procesowe.</a:t>
            </a:r>
          </a:p>
          <a:p>
            <a:pPr>
              <a:buNone/>
            </a:pPr>
            <a:r>
              <a:rPr lang="pl-PL" sz="2400" dirty="0"/>
              <a:t>	4) Czynności procesowe.</a:t>
            </a:r>
          </a:p>
          <a:p>
            <a:pPr>
              <a:buNone/>
            </a:pPr>
            <a:r>
              <a:rPr lang="pl-PL" sz="2400" dirty="0"/>
              <a:t>	5) Dowody – zagadnienia wstępne.</a:t>
            </a:r>
          </a:p>
          <a:p>
            <a:pPr>
              <a:buNone/>
            </a:pPr>
            <a:r>
              <a:rPr lang="pl-PL" sz="2400" dirty="0"/>
              <a:t>	6) Kolokwium zaliczeniowe</a:t>
            </a:r>
          </a:p>
          <a:p>
            <a:pPr marL="0" indent="0">
              <a:buNone/>
            </a:pPr>
            <a:endParaRPr lang="pl-PL" sz="2000" dirty="0">
              <a:latin typeface="Times New Roman" pitchFamily="18" charset="0"/>
              <a:cs typeface="Times New Roman" pitchFamily="18" charset="0"/>
            </a:endParaRPr>
          </a:p>
        </p:txBody>
      </p:sp>
    </p:spTree>
    <p:extLst>
      <p:ext uri="{BB962C8B-B14F-4D97-AF65-F5344CB8AC3E}">
        <p14:creationId xmlns:p14="http://schemas.microsoft.com/office/powerpoint/2010/main" val="27990781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a:t>ZASADA PRAWA A ZASADA PROCESOWA</a:t>
            </a:r>
            <a:br>
              <a:rPr lang="pl-PL" sz="2800" dirty="0"/>
            </a:br>
            <a:r>
              <a:rPr lang="pl-PL" sz="2800" dirty="0"/>
              <a:t>- ZASADA PRAWA</a:t>
            </a:r>
          </a:p>
        </p:txBody>
      </p:sp>
      <p:sp>
        <p:nvSpPr>
          <p:cNvPr id="3" name="Symbol zastępczy zawartości 2"/>
          <p:cNvSpPr>
            <a:spLocks noGrp="1"/>
          </p:cNvSpPr>
          <p:nvPr>
            <p:ph idx="1"/>
          </p:nvPr>
        </p:nvSpPr>
        <p:spPr/>
        <p:txBody>
          <a:bodyPr>
            <a:normAutofit lnSpcReduction="10000"/>
          </a:bodyPr>
          <a:lstStyle/>
          <a:p>
            <a:pPr algn="just"/>
            <a:r>
              <a:rPr lang="pl-PL" dirty="0"/>
              <a:t>Norma prawna o szczególnym znaczeniu w systemie prawa. </a:t>
            </a:r>
          </a:p>
          <a:p>
            <a:pPr algn="just"/>
            <a:r>
              <a:rPr lang="pl-PL" dirty="0"/>
              <a:t>Wyróżnia się zasady </a:t>
            </a:r>
            <a:r>
              <a:rPr lang="pl-PL" b="1" u="sng" dirty="0"/>
              <a:t>uniwersalne (</a:t>
            </a:r>
            <a:r>
              <a:rPr lang="pl-PL" b="1" u="sng" dirty="0" err="1"/>
              <a:t>ogólnoprawne</a:t>
            </a:r>
            <a:r>
              <a:rPr lang="pl-PL" b="1" u="sng" dirty="0"/>
              <a:t>) </a:t>
            </a:r>
            <a:r>
              <a:rPr lang="pl-PL" dirty="0"/>
              <a:t>odnoszące się do całego systemu prawa oraz te, które dotyczą jego </a:t>
            </a:r>
            <a:r>
              <a:rPr lang="pl-PL" b="1" u="sng" dirty="0"/>
              <a:t>poszczególnych części</a:t>
            </a:r>
            <a:r>
              <a:rPr lang="pl-PL" dirty="0"/>
              <a:t> (np. zasady prawa cywilnego, zasady procesu karnego). </a:t>
            </a:r>
          </a:p>
          <a:p>
            <a:pPr algn="r"/>
            <a:r>
              <a:rPr lang="pl-PL" sz="2400" dirty="0"/>
              <a:t>Z. Pulka [w:] A. Bator (red.), </a:t>
            </a:r>
            <a:r>
              <a:rPr lang="pl-PL" sz="2400" i="1" dirty="0"/>
              <a:t>Wprowadzenie do nauk prawnych. Leksykon tematyczny</a:t>
            </a:r>
            <a:r>
              <a:rPr lang="pl-PL" sz="2400" dirty="0"/>
              <a:t>, Warszawa 2008, s.150</a:t>
            </a:r>
            <a:r>
              <a:rPr lang="pl-PL" dirty="0"/>
              <a:t>.</a:t>
            </a:r>
          </a:p>
          <a:p>
            <a:endParaRPr lang="pl-P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a:t>ZASADA PRAWA A ZASADA PROCESOWA</a:t>
            </a:r>
            <a:br>
              <a:rPr lang="pl-PL" sz="2800" dirty="0"/>
            </a:br>
            <a:r>
              <a:rPr lang="pl-PL" sz="2800" dirty="0"/>
              <a:t>- ZASADA PROCESOWA</a:t>
            </a:r>
          </a:p>
        </p:txBody>
      </p:sp>
      <p:sp>
        <p:nvSpPr>
          <p:cNvPr id="3" name="Symbol zastępczy zawartości 2"/>
          <p:cNvSpPr>
            <a:spLocks noGrp="1"/>
          </p:cNvSpPr>
          <p:nvPr>
            <p:ph idx="1"/>
          </p:nvPr>
        </p:nvSpPr>
        <p:spPr/>
        <p:txBody>
          <a:bodyPr>
            <a:normAutofit fontScale="92500"/>
          </a:bodyPr>
          <a:lstStyle/>
          <a:p>
            <a:pPr algn="just"/>
            <a:r>
              <a:rPr lang="pl-PL" b="1" u="sng" dirty="0"/>
              <a:t>Ogólna dyrektywa wyrażające to, co w procesie zasadnicze i typowe oraz podkreślające jego ogólne cechy lub prawidłowości. </a:t>
            </a:r>
          </a:p>
          <a:p>
            <a:pPr algn="just"/>
            <a:r>
              <a:rPr lang="pl-PL" dirty="0"/>
              <a:t>Ma podstawowe znaczenie w dziedzinie postępowania karnego, kształtuje jego model i stanowi dyrektywę postępowania wiążącą ustawodawcę, organy wymiaru sprawiedliwości oraz uczestników procesu.</a:t>
            </a:r>
          </a:p>
          <a:p>
            <a:pPr algn="r"/>
            <a:r>
              <a:rPr lang="pl-PL" sz="2400" dirty="0"/>
              <a:t>M. Cieślak, </a:t>
            </a:r>
            <a:r>
              <a:rPr lang="pl-PL" sz="2400" i="1" dirty="0"/>
              <a:t>Polska procedura karna</a:t>
            </a:r>
            <a:r>
              <a:rPr lang="pl-PL" sz="2400" dirty="0"/>
              <a:t>, Warszawa 1973, s. 202. </a:t>
            </a:r>
          </a:p>
          <a:p>
            <a:endParaRPr lang="pl-P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PRAWA A NORMY PRAWNE</a:t>
            </a:r>
          </a:p>
        </p:txBody>
      </p:sp>
      <p:sp>
        <p:nvSpPr>
          <p:cNvPr id="3" name="Symbol zastępczy zawartości 2"/>
          <p:cNvSpPr>
            <a:spLocks noGrp="1"/>
          </p:cNvSpPr>
          <p:nvPr>
            <p:ph idx="1"/>
          </p:nvPr>
        </p:nvSpPr>
        <p:spPr/>
        <p:txBody>
          <a:bodyPr>
            <a:normAutofit fontScale="92500" lnSpcReduction="10000"/>
          </a:bodyPr>
          <a:lstStyle/>
          <a:p>
            <a:pPr algn="just"/>
            <a:r>
              <a:rPr lang="pl-PL" dirty="0"/>
              <a:t>Zasady prawa różnią się od zwykłych norm prawnych tym, że </a:t>
            </a:r>
            <a:r>
              <a:rPr lang="pl-PL" b="1" dirty="0"/>
              <a:t>zasady prawa mają optymalizacyjny charakter. </a:t>
            </a:r>
          </a:p>
          <a:p>
            <a:pPr lvl="0" algn="just"/>
            <a:r>
              <a:rPr lang="pl-PL" b="1" u="sng" dirty="0"/>
              <a:t>Szczególna rola przejawia się w tym, że:</a:t>
            </a:r>
          </a:p>
          <a:p>
            <a:pPr lvl="1" algn="just"/>
            <a:r>
              <a:rPr lang="pl-PL" dirty="0"/>
              <a:t>wyznaczają kierunek działań prawodawczych</a:t>
            </a:r>
          </a:p>
          <a:p>
            <a:pPr lvl="1" algn="just"/>
            <a:r>
              <a:rPr lang="pl-PL" dirty="0"/>
              <a:t>wskazują kierunek interpretacji przepisów prawa,</a:t>
            </a:r>
          </a:p>
          <a:p>
            <a:pPr lvl="1" algn="just"/>
            <a:r>
              <a:rPr lang="pl-PL" dirty="0"/>
              <a:t>wskazują kierunki stosowania prawa (zwłaszcza przy tzw. luzach decyzyjnych)</a:t>
            </a:r>
          </a:p>
          <a:p>
            <a:pPr lvl="1" algn="just"/>
            <a:r>
              <a:rPr lang="pl-PL" dirty="0"/>
              <a:t>ukierunkowują sposób korzystania z przyznanych uprawnień przez różne podmioty</a:t>
            </a:r>
          </a:p>
          <a:p>
            <a:endParaRPr lang="pl-PL"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ZASADY PROCESOWE</a:t>
            </a:r>
          </a:p>
        </p:txBody>
      </p:sp>
      <p:sp>
        <p:nvSpPr>
          <p:cNvPr id="3" name="Symbol zastępczy zawartości 2"/>
          <p:cNvSpPr>
            <a:spLocks noGrp="1"/>
          </p:cNvSpPr>
          <p:nvPr>
            <p:ph idx="1"/>
          </p:nvPr>
        </p:nvSpPr>
        <p:spPr/>
        <p:txBody>
          <a:bodyPr>
            <a:normAutofit fontScale="85000" lnSpcReduction="20000"/>
          </a:bodyPr>
          <a:lstStyle/>
          <a:p>
            <a:pPr algn="just"/>
            <a:r>
              <a:rPr lang="pl-PL" dirty="0"/>
              <a:t>Zagadnienia systematyki zasad procesowych, ich hierarchii oraz liczby są w piśmiennictwie kwestiami spornymi. Przedstawiciele doktryny wyróżniają różną liczbę zasad oraz odmiennie je porządkują. Wiąże się to z faktem, że zasady procesowe dotyczą zagadnień różnej wagi, a tym samym posiadają odmienny stopień ogólności </a:t>
            </a:r>
          </a:p>
          <a:p>
            <a:pPr algn="just"/>
            <a:r>
              <a:rPr lang="pl-PL" sz="2400" dirty="0"/>
              <a:t>S. Waltoś, </a:t>
            </a:r>
            <a:r>
              <a:rPr lang="pl-PL" sz="2400" i="1" dirty="0"/>
              <a:t>Naczelne zasady procesu karnego</a:t>
            </a:r>
            <a:r>
              <a:rPr lang="pl-PL" sz="2400" dirty="0"/>
              <a:t>, Warszawa 1999, s. 4. </a:t>
            </a:r>
          </a:p>
          <a:p>
            <a:pPr algn="just"/>
            <a:r>
              <a:rPr lang="pl-PL" dirty="0"/>
              <a:t>Niemniej </a:t>
            </a:r>
            <a:r>
              <a:rPr lang="pl-PL" b="1" u="sng" dirty="0"/>
              <a:t>przez pryzmat zasad procesowych można uzyskać w sposób syntetyczny ogólny obraz modelu procesu</a:t>
            </a:r>
            <a:r>
              <a:rPr lang="pl-PL" dirty="0"/>
              <a:t> i są użyteczne w praktyce stosowania prawa, jako nieodzowna dyrektywa postępowania dla organów procesowych i wskazówka interpretacyjna.</a:t>
            </a:r>
          </a:p>
          <a:p>
            <a:endParaRPr lang="pl-PL"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dirty="0"/>
              <a:t>ZASADY ABSTRAKCYJNE I KONKRETNE-</a:t>
            </a:r>
            <a:br>
              <a:rPr lang="pl-PL" sz="2400" dirty="0"/>
            </a:br>
            <a:r>
              <a:rPr lang="pl-PL" sz="2400" dirty="0"/>
              <a:t>ZASADY ABSTRAKCYJNE</a:t>
            </a:r>
          </a:p>
        </p:txBody>
      </p:sp>
      <p:sp>
        <p:nvSpPr>
          <p:cNvPr id="3" name="Symbol zastępczy zawartości 2"/>
          <p:cNvSpPr>
            <a:spLocks noGrp="1"/>
          </p:cNvSpPr>
          <p:nvPr>
            <p:ph idx="1"/>
          </p:nvPr>
        </p:nvSpPr>
        <p:spPr/>
        <p:txBody>
          <a:bodyPr>
            <a:normAutofit fontScale="85000" lnSpcReduction="10000"/>
          </a:bodyPr>
          <a:lstStyle/>
          <a:p>
            <a:pPr algn="just"/>
            <a:r>
              <a:rPr lang="pl-PL" dirty="0"/>
              <a:t>Koncepcje teoretyczne, wskazujące sposób rozwiązania określonego zagadnienia procesowego, niezwiązane z konkretnym ustawodawstwem. </a:t>
            </a:r>
          </a:p>
          <a:p>
            <a:pPr algn="just"/>
            <a:r>
              <a:rPr lang="pl-PL" dirty="0"/>
              <a:t>Ich cechą charakterystyczną jest </a:t>
            </a:r>
            <a:r>
              <a:rPr lang="pl-PL" b="1" u="sng" dirty="0"/>
              <a:t>absolutyzm oraz krańcowość </a:t>
            </a:r>
            <a:r>
              <a:rPr lang="pl-PL" dirty="0"/>
              <a:t>– nie dopuszcza się od nich wyjątków. </a:t>
            </a:r>
          </a:p>
          <a:p>
            <a:pPr algn="just"/>
            <a:r>
              <a:rPr lang="pl-PL" dirty="0"/>
              <a:t>Zasad abstrakcyjnych nie można naruszyć w toku procesu – są one jedynie wytworem </a:t>
            </a:r>
            <a:r>
              <a:rPr lang="pl-PL" b="1" dirty="0"/>
              <a:t>teorii, „założeniem modelowym” i nie obowiązują w praktyce</a:t>
            </a:r>
            <a:r>
              <a:rPr lang="pl-PL" dirty="0"/>
              <a:t>. Wyznaczają one jednak kierunek wykładni prawa i stanowią wskazówkę dla ustawodawcy, w jaki sposób można unormować daną problematykę</a:t>
            </a:r>
          </a:p>
          <a:p>
            <a:endParaRPr lang="pl-P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dirty="0"/>
              <a:t>ZASADY ABSTRAKCYJNE I KONRETNE</a:t>
            </a:r>
            <a:br>
              <a:rPr lang="pl-PL" sz="2400" dirty="0"/>
            </a:br>
            <a:r>
              <a:rPr lang="pl-PL" sz="2400" dirty="0"/>
              <a:t>- ZASADY KONKRETNE</a:t>
            </a:r>
          </a:p>
        </p:txBody>
      </p:sp>
      <p:sp>
        <p:nvSpPr>
          <p:cNvPr id="3" name="Symbol zastępczy zawartości 2"/>
          <p:cNvSpPr>
            <a:spLocks noGrp="1"/>
          </p:cNvSpPr>
          <p:nvPr>
            <p:ph idx="1"/>
          </p:nvPr>
        </p:nvSpPr>
        <p:spPr/>
        <p:txBody>
          <a:bodyPr>
            <a:normAutofit lnSpcReduction="10000"/>
          </a:bodyPr>
          <a:lstStyle/>
          <a:p>
            <a:pPr algn="just"/>
            <a:r>
              <a:rPr lang="pl-PL" dirty="0"/>
              <a:t>Ustawowy wyraz odpowiednich zasad abstrakcyjnych, przyjęty w danym systemie procesowym i ściśle z nim związany. </a:t>
            </a:r>
          </a:p>
          <a:p>
            <a:pPr algn="just"/>
            <a:r>
              <a:rPr lang="pl-PL" dirty="0"/>
              <a:t>Zwykle dopuszczalne są od nich wyjątki na rzecz zasad przeciwstawnych i klauzule ograniczające ich stosowanie, ponieważ </a:t>
            </a:r>
            <a:r>
              <a:rPr lang="pl-PL" b="1" u="sng" dirty="0"/>
              <a:t>ustawodawca pierwotną koncepcję teoretyczną przystosowuje do realnych możliwości jej realizacji</a:t>
            </a:r>
            <a:r>
              <a:rPr lang="pl-PL" dirty="0"/>
              <a:t>. </a:t>
            </a:r>
          </a:p>
          <a:p>
            <a:endParaRPr lang="pl-PL"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PODZIAŁ ZASAD PROCESOWYCH (KONKRETNYCH)</a:t>
            </a:r>
          </a:p>
        </p:txBody>
      </p:sp>
      <p:sp>
        <p:nvSpPr>
          <p:cNvPr id="3" name="Symbol zastępczy zawartości 2"/>
          <p:cNvSpPr>
            <a:spLocks noGrp="1"/>
          </p:cNvSpPr>
          <p:nvPr>
            <p:ph idx="1"/>
          </p:nvPr>
        </p:nvSpPr>
        <p:spPr/>
        <p:txBody>
          <a:bodyPr>
            <a:normAutofit fontScale="62500" lnSpcReduction="20000"/>
          </a:bodyPr>
          <a:lstStyle/>
          <a:p>
            <a:pPr algn="just"/>
            <a:r>
              <a:rPr lang="pl-PL" dirty="0"/>
              <a:t>1. </a:t>
            </a:r>
            <a:r>
              <a:rPr lang="pl-PL" b="1" u="sng" dirty="0"/>
              <a:t>Ze względu na moc obowiązywania</a:t>
            </a:r>
            <a:r>
              <a:rPr lang="pl-PL" dirty="0"/>
              <a:t>:</a:t>
            </a:r>
          </a:p>
          <a:p>
            <a:pPr lvl="1" algn="just"/>
            <a:r>
              <a:rPr lang="pl-PL" dirty="0"/>
              <a:t>zasady dyrektywy </a:t>
            </a:r>
          </a:p>
          <a:p>
            <a:pPr lvl="1" algn="just"/>
            <a:r>
              <a:rPr lang="pl-PL" dirty="0"/>
              <a:t>zasady reguły </a:t>
            </a:r>
          </a:p>
          <a:p>
            <a:pPr algn="just"/>
            <a:r>
              <a:rPr lang="pl-PL" dirty="0"/>
              <a:t>2. </a:t>
            </a:r>
            <a:r>
              <a:rPr lang="pl-PL" b="1" u="sng" dirty="0"/>
              <a:t>Ze względu na sposób ujęcia w obowiązującym prawie</a:t>
            </a:r>
            <a:r>
              <a:rPr lang="pl-PL" dirty="0"/>
              <a:t>:</a:t>
            </a:r>
          </a:p>
          <a:p>
            <a:pPr lvl="1" algn="just"/>
            <a:r>
              <a:rPr lang="pl-PL" dirty="0"/>
              <a:t>zasady skodyfikowane (prawnie zdefiniowane) – ich definicja, choćby częściowa znajduje się w </a:t>
            </a:r>
            <a:r>
              <a:rPr lang="pl-PL" dirty="0" err="1"/>
              <a:t>kpk</a:t>
            </a:r>
            <a:r>
              <a:rPr lang="pl-PL" dirty="0"/>
              <a:t>; np. zasada legalizmu (art. 10)</a:t>
            </a:r>
          </a:p>
          <a:p>
            <a:pPr lvl="1" algn="just"/>
            <a:r>
              <a:rPr lang="pl-PL" dirty="0"/>
              <a:t>zasady nieskodyfikowane (prawnie niezdefiniowane) - obowiązywanie wynika pośrednio z szeregu przepisów, a ich zakres precyzowany jest w doktrynie i orzecznictwie (np. zasada bezpośredniości)</a:t>
            </a:r>
          </a:p>
          <a:p>
            <a:pPr algn="just"/>
            <a:r>
              <a:rPr lang="pl-PL" dirty="0"/>
              <a:t>3. </a:t>
            </a:r>
            <a:r>
              <a:rPr lang="pl-PL" b="1" u="sng" dirty="0"/>
              <a:t>Ze względu na miejsce unormowania konkretnej zasady procesowej:</a:t>
            </a:r>
          </a:p>
          <a:p>
            <a:pPr lvl="1" algn="just"/>
            <a:r>
              <a:rPr lang="pl-PL" dirty="0"/>
              <a:t>zasady konstytucyjne (np. zasada domniemania niewinności – art. 41 ust. 2 Konstytucji) </a:t>
            </a:r>
          </a:p>
          <a:p>
            <a:pPr lvl="1" algn="just"/>
            <a:r>
              <a:rPr lang="pl-PL" dirty="0"/>
              <a:t>zasady </a:t>
            </a:r>
            <a:r>
              <a:rPr lang="pl-PL" dirty="0" err="1"/>
              <a:t>pozakonstytucyjne</a:t>
            </a:r>
            <a:r>
              <a:rPr lang="pl-PL" dirty="0"/>
              <a:t> </a:t>
            </a:r>
          </a:p>
          <a:p>
            <a:pPr lvl="2" algn="just"/>
            <a:r>
              <a:rPr lang="pl-PL" dirty="0"/>
              <a:t>ustawowe (np. zasada skargowości – art. 14)</a:t>
            </a:r>
          </a:p>
          <a:p>
            <a:pPr lvl="2" algn="just"/>
            <a:r>
              <a:rPr lang="pl-PL" dirty="0"/>
              <a:t>konwencyjne </a:t>
            </a:r>
          </a:p>
          <a:p>
            <a:endParaRPr lang="pl-PL"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dirty="0"/>
              <a:t>ZASADY DYREKTYWY I ZASADY REGUŁY</a:t>
            </a:r>
            <a:br>
              <a:rPr lang="pl-PL" sz="2400" dirty="0"/>
            </a:br>
            <a:r>
              <a:rPr lang="pl-PL" sz="2400" dirty="0"/>
              <a:t>- ZASADY DYREKTYWY</a:t>
            </a:r>
          </a:p>
        </p:txBody>
      </p:sp>
      <p:sp>
        <p:nvSpPr>
          <p:cNvPr id="3" name="Symbol zastępczy zawartości 2"/>
          <p:cNvSpPr>
            <a:spLocks noGrp="1"/>
          </p:cNvSpPr>
          <p:nvPr>
            <p:ph idx="1"/>
          </p:nvPr>
        </p:nvSpPr>
        <p:spPr/>
        <p:txBody>
          <a:bodyPr>
            <a:normAutofit fontScale="77500" lnSpcReduction="20000"/>
          </a:bodyPr>
          <a:lstStyle/>
          <a:p>
            <a:pPr algn="just"/>
            <a:r>
              <a:rPr lang="pl-PL" dirty="0"/>
              <a:t>Nie obowiązują w procesie karnym w sposób absolutny, ponieważ: </a:t>
            </a:r>
          </a:p>
          <a:p>
            <a:pPr algn="just"/>
            <a:r>
              <a:rPr lang="pl-PL" dirty="0"/>
              <a:t>- w określonych ustawą sytuacjach nie muszą być w pełni zrealizowane (por. art. 389 i zasadę bezpośredniości);</a:t>
            </a:r>
          </a:p>
          <a:p>
            <a:pPr algn="just"/>
            <a:r>
              <a:rPr lang="pl-PL" dirty="0"/>
              <a:t>- dopuszczalne są wyjątki na rzecz zasad przeciwstawnych (por. art. 10 – zasada legalizmu i art. 11 – umorzenie absorpcyjne)</a:t>
            </a:r>
          </a:p>
          <a:p>
            <a:pPr algn="just"/>
            <a:r>
              <a:rPr lang="pl-PL" dirty="0"/>
              <a:t>- miedzy zasadami dyrektywami może dochodzić do kolizji. O pierwszeństwie jednej z nich decyduje organ prowadzący postępowanie, co nie oznacza, że druga jest automatycznie nie ma zastosowania (np. zasada ustności i pisemności w postępowaniu sądowym)</a:t>
            </a:r>
          </a:p>
          <a:p>
            <a:endParaRPr lang="pl-PL"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dirty="0"/>
              <a:t>ZASADY DYREKTYWY I ZASADY REGUŁY</a:t>
            </a:r>
            <a:br>
              <a:rPr lang="pl-PL" sz="2400" dirty="0"/>
            </a:br>
            <a:r>
              <a:rPr lang="pl-PL" sz="2400" dirty="0"/>
              <a:t>- ZASADY REGUŁY</a:t>
            </a:r>
          </a:p>
        </p:txBody>
      </p:sp>
      <p:sp>
        <p:nvSpPr>
          <p:cNvPr id="3" name="Symbol zastępczy zawartości 2"/>
          <p:cNvSpPr>
            <a:spLocks noGrp="1"/>
          </p:cNvSpPr>
          <p:nvPr>
            <p:ph idx="1"/>
          </p:nvPr>
        </p:nvSpPr>
        <p:spPr/>
        <p:txBody>
          <a:bodyPr>
            <a:normAutofit fontScale="92500"/>
          </a:bodyPr>
          <a:lstStyle/>
          <a:p>
            <a:pPr algn="just"/>
            <a:r>
              <a:rPr lang="pl-PL" dirty="0"/>
              <a:t>Odwrotności zasad dyrektyw. </a:t>
            </a:r>
          </a:p>
          <a:p>
            <a:pPr algn="just"/>
            <a:r>
              <a:rPr lang="pl-PL" dirty="0"/>
              <a:t>Muszą zostać w pełni zrealizowane, co oznacza, że niedopuszczalne są żadne klauzule ograniczające ich stosowanie czy wyjątki na rzecz zasad przeciwstawnych. </a:t>
            </a:r>
          </a:p>
          <a:p>
            <a:pPr algn="just"/>
            <a:r>
              <a:rPr lang="pl-PL" dirty="0"/>
              <a:t>Między zasadami regułami nie może dojść do kolizji, ponieważ obowiązywanie jednej reguły automatycznie wyłącza obowiązywanie drugiej.</a:t>
            </a:r>
          </a:p>
          <a:p>
            <a:pPr algn="just"/>
            <a:r>
              <a:rPr lang="pl-PL" dirty="0"/>
              <a:t>Np. zasada domniemania niewinności (art. 5 § 1) </a:t>
            </a:r>
          </a:p>
          <a:p>
            <a:endParaRPr lang="pl-PL"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NACZELNE WG PROF. WALTOSIA</a:t>
            </a:r>
          </a:p>
        </p:txBody>
      </p:sp>
      <p:sp>
        <p:nvSpPr>
          <p:cNvPr id="3" name="Symbol zastępczy zawartości 2"/>
          <p:cNvSpPr>
            <a:spLocks noGrp="1"/>
          </p:cNvSpPr>
          <p:nvPr>
            <p:ph idx="1"/>
          </p:nvPr>
        </p:nvSpPr>
        <p:spPr/>
        <p:txBody>
          <a:bodyPr/>
          <a:lstStyle/>
          <a:p>
            <a:r>
              <a:rPr lang="pl-PL" i="1" dirty="0"/>
              <a:t>Podstawowe, swoiste normy, określające główne cechy procesu, wskazujące i podkreślające to, co na tle całokształtu przepisów jest najważniejsze i ogólniejsze w stosunku do szczegółów mniej istotnych. Wyodrębnienie pojęcia naczelnych zasad na tle „zwykłych” miało zapobiec wyróżnianiu zbyt dużej ilości zasad procesu karnego.</a:t>
            </a:r>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t>UCZCIWOŚĆ w UZYSKIWANIU ZALICZENIA</a:t>
            </a:r>
          </a:p>
        </p:txBody>
      </p:sp>
      <p:sp>
        <p:nvSpPr>
          <p:cNvPr id="3" name="Symbol zastępczy zawartości 2"/>
          <p:cNvSpPr>
            <a:spLocks noGrp="1"/>
          </p:cNvSpPr>
          <p:nvPr>
            <p:ph idx="1"/>
          </p:nvPr>
        </p:nvSpPr>
        <p:spPr>
          <a:xfrm>
            <a:off x="251520" y="1628800"/>
            <a:ext cx="8712968" cy="4968552"/>
          </a:xfrm>
        </p:spPr>
        <p:txBody>
          <a:bodyPr>
            <a:noAutofit/>
          </a:bodyPr>
          <a:lstStyle/>
          <a:p>
            <a:pPr marL="0" indent="0" algn="just">
              <a:buNone/>
            </a:pPr>
            <a:r>
              <a:rPr lang="pl-PL" sz="1800" b="1" dirty="0">
                <a:latin typeface="Times New Roman" pitchFamily="18" charset="0"/>
                <a:cs typeface="Times New Roman" pitchFamily="18" charset="0"/>
              </a:rPr>
              <a:t>Zarządzenie Dziekana nr 1/2010 Wydziału Prawa, Administracji i Ekonomii Uniwersytetu</a:t>
            </a:r>
          </a:p>
          <a:p>
            <a:pPr marL="0" indent="0" algn="just">
              <a:buNone/>
            </a:pPr>
            <a:r>
              <a:rPr lang="pl-PL" sz="1800" dirty="0">
                <a:latin typeface="Times New Roman" pitchFamily="18" charset="0"/>
                <a:cs typeface="Times New Roman" pitchFamily="18" charset="0"/>
              </a:rPr>
              <a:t>Wrocławskiego z dnia 29 stycznia 2010 r. w sprawie warunków przeprowadzania egzaminów</a:t>
            </a:r>
          </a:p>
          <a:p>
            <a:pPr marL="0" indent="0" algn="just">
              <a:buNone/>
            </a:pPr>
            <a:r>
              <a:rPr lang="pl-PL" sz="1800" dirty="0">
                <a:latin typeface="Times New Roman" pitchFamily="18" charset="0"/>
                <a:cs typeface="Times New Roman" pitchFamily="18" charset="0"/>
              </a:rPr>
              <a:t>(zaliczania ćwiczeń) – fragment:</a:t>
            </a:r>
          </a:p>
          <a:p>
            <a:pPr marL="0" indent="0" algn="just">
              <a:buNone/>
            </a:pPr>
            <a:r>
              <a:rPr lang="pl-PL" sz="1800" dirty="0">
                <a:latin typeface="Times New Roman" pitchFamily="18" charset="0"/>
                <a:cs typeface="Times New Roman" pitchFamily="18" charset="0"/>
              </a:rPr>
              <a:t>1. W czasie egzaminu (zaliczania ćwiczeń) zakazuje się studentom korzystania z cudzej pomocy, posługiwania się niedozwolonymi materiałami pomocniczymi i środkami technicznymi oraz zakłócania przebiegu egzaminu (zaliczania ćwiczeń) w inny sposób.</a:t>
            </a:r>
          </a:p>
          <a:p>
            <a:pPr marL="0" indent="0" algn="just">
              <a:buNone/>
            </a:pPr>
            <a:r>
              <a:rPr lang="pl-PL" sz="1800" dirty="0">
                <a:latin typeface="Times New Roman" pitchFamily="18" charset="0"/>
                <a:cs typeface="Times New Roman" pitchFamily="18" charset="0"/>
              </a:rPr>
              <a:t>2. W przypadku stwierdzenia naruszenia zakazów określonych w pkt 1, student nie otrzymuje żadnej oceny i traci prawo do tego terminu egzaminu (zaliczania ćwiczeń), podczas którego doszło do naruszenia wspomnianych zakazów. Konsekwencją naruszenia zarządzenia Dziekana może być także złożenie zawiadomienia do Rektora UWr celem przeprowadzenia postępowania dyscyplinarnego wobec studenta naruszającego zarządzenie. Proszę o poważne potraktowanie swoich obowiązków studenckich i nie podejmowanie działań, które naruszałyby przepisy obowiązujące na uczelni lub nie licujące z godnością studenta.</a:t>
            </a:r>
          </a:p>
        </p:txBody>
      </p:sp>
    </p:spTree>
    <p:extLst>
      <p:ext uri="{BB962C8B-B14F-4D97-AF65-F5344CB8AC3E}">
        <p14:creationId xmlns:p14="http://schemas.microsoft.com/office/powerpoint/2010/main" val="15165365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NACZELNE WG PROF. WALTOSIA</a:t>
            </a:r>
          </a:p>
        </p:txBody>
      </p:sp>
      <p:sp>
        <p:nvSpPr>
          <p:cNvPr id="3" name="Symbol zastępczy zawartości 2"/>
          <p:cNvSpPr>
            <a:spLocks noGrp="1"/>
          </p:cNvSpPr>
          <p:nvPr>
            <p:ph idx="1"/>
          </p:nvPr>
        </p:nvSpPr>
        <p:spPr>
          <a:xfrm>
            <a:off x="457200" y="1600200"/>
            <a:ext cx="8435280" cy="4853136"/>
          </a:xfrm>
        </p:spPr>
        <p:txBody>
          <a:bodyPr>
            <a:normAutofit fontScale="62500" lnSpcReduction="20000"/>
          </a:bodyPr>
          <a:lstStyle/>
          <a:p>
            <a:pPr lvl="0" algn="just"/>
            <a:r>
              <a:rPr lang="pl-PL" dirty="0"/>
              <a:t>Aby zasada procesowa mogła zostać uznana za zasadę naczelna konieczne jest spełnienie następujących warunków:</a:t>
            </a:r>
          </a:p>
          <a:p>
            <a:pPr lvl="0" algn="just"/>
            <a:r>
              <a:rPr lang="pl-PL" b="1" u="sng" dirty="0"/>
              <a:t>1. Zasada posiada węzłowe znaczenie w procesie i jej brak utrudniałby określenie jego modelu; przy czym:</a:t>
            </a:r>
          </a:p>
          <a:p>
            <a:pPr lvl="1" algn="just"/>
            <a:r>
              <a:rPr lang="pl-PL" dirty="0"/>
              <a:t>a) nie należy wyróżniać zbyt dużej liczby zasad, </a:t>
            </a:r>
          </a:p>
          <a:p>
            <a:pPr lvl="1" algn="just"/>
            <a:r>
              <a:rPr lang="pl-PL" dirty="0"/>
              <a:t>b) nie może wyrażać prawd banalnych,</a:t>
            </a:r>
          </a:p>
          <a:p>
            <a:pPr lvl="1" algn="just"/>
            <a:r>
              <a:rPr lang="pl-PL" dirty="0"/>
              <a:t>c) zasada zasługuje na taką nazwę, jeżeli jest co najmniej jedną z dwóch idei możliwych do pomyślenia (postulat ten nie odnosi się do zasad </a:t>
            </a:r>
            <a:r>
              <a:rPr lang="pl-PL" dirty="0" err="1"/>
              <a:t>ogólnoprawnych</a:t>
            </a:r>
            <a:r>
              <a:rPr lang="pl-PL" dirty="0"/>
              <a:t> np. zasady humanitaryzmu);</a:t>
            </a:r>
          </a:p>
          <a:p>
            <a:pPr lvl="0" algn="just"/>
            <a:r>
              <a:rPr lang="pl-PL" b="1" dirty="0"/>
              <a:t>2. zawiera określoną treść ideologiczną i społeczną, </a:t>
            </a:r>
            <a:r>
              <a:rPr lang="pl-PL" dirty="0"/>
              <a:t>ponieważ system zasad procesowych jest zawsze związany z układem stosunków społecznych i politycznych;</a:t>
            </a:r>
          </a:p>
          <a:p>
            <a:pPr lvl="0" algn="just"/>
            <a:r>
              <a:rPr lang="pl-PL" b="1" dirty="0"/>
              <a:t>3. dotyczy bezpośrednio postępowania karnego i wprost wpływa na jego model </a:t>
            </a:r>
            <a:r>
              <a:rPr lang="pl-PL" dirty="0"/>
              <a:t>(zasadami naczelnymi nie są więc zasady dotyczące wszystkich dziedzin prawa);</a:t>
            </a:r>
          </a:p>
          <a:p>
            <a:pPr lvl="0" algn="just"/>
            <a:r>
              <a:rPr lang="pl-PL" dirty="0"/>
              <a:t>4. </a:t>
            </a:r>
            <a:r>
              <a:rPr lang="pl-PL" b="1" u="sng" dirty="0"/>
              <a:t>powinna mieć charakter dyrektywny</a:t>
            </a:r>
            <a:r>
              <a:rPr lang="pl-PL" dirty="0"/>
              <a:t>, to znaczy być regułą rozwiązania organizacyjnego lub zachowania, które w ten sposób powinno stać się prawidłowością. </a:t>
            </a:r>
          </a:p>
          <a:p>
            <a:endParaRPr lang="pl-PL"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KLASYFIKACJA ZASAD WG PROF. SKORUPKI</a:t>
            </a:r>
          </a:p>
        </p:txBody>
      </p:sp>
      <p:sp>
        <p:nvSpPr>
          <p:cNvPr id="3" name="Symbol zastępczy zawartości 2"/>
          <p:cNvSpPr>
            <a:spLocks noGrp="1"/>
          </p:cNvSpPr>
          <p:nvPr>
            <p:ph idx="1"/>
          </p:nvPr>
        </p:nvSpPr>
        <p:spPr/>
        <p:txBody>
          <a:bodyPr>
            <a:normAutofit fontScale="92500" lnSpcReduction="20000"/>
          </a:bodyPr>
          <a:lstStyle/>
          <a:p>
            <a:pPr lvl="0"/>
            <a:r>
              <a:rPr lang="pl-PL" sz="2200" b="1" dirty="0"/>
              <a:t>I. Zasady procesu karnego:</a:t>
            </a:r>
          </a:p>
          <a:p>
            <a:pPr lvl="0"/>
            <a:r>
              <a:rPr lang="pl-PL" sz="1800" dirty="0"/>
              <a:t>1. zasady </a:t>
            </a:r>
            <a:r>
              <a:rPr lang="pl-PL" sz="1800" dirty="0" err="1"/>
              <a:t>ogólnoprawne</a:t>
            </a:r>
            <a:r>
              <a:rPr lang="pl-PL" sz="1800" dirty="0"/>
              <a:t> (II stopnia),</a:t>
            </a:r>
          </a:p>
          <a:p>
            <a:pPr lvl="0"/>
            <a:r>
              <a:rPr lang="pl-PL" sz="1800" dirty="0"/>
              <a:t>2. zasady ściśle procesowe (I stopnia).</a:t>
            </a:r>
          </a:p>
          <a:p>
            <a:pPr lvl="1">
              <a:buNone/>
            </a:pPr>
            <a:r>
              <a:rPr lang="pl-PL" sz="2200" b="1" dirty="0"/>
              <a:t>II. Zasady ściśle procesowe:</a:t>
            </a:r>
          </a:p>
          <a:p>
            <a:pPr lvl="2">
              <a:buNone/>
            </a:pPr>
            <a:r>
              <a:rPr lang="pl-PL" sz="1800" dirty="0"/>
              <a:t>1. zasady naczelne,</a:t>
            </a:r>
          </a:p>
          <a:p>
            <a:pPr lvl="2">
              <a:buNone/>
            </a:pPr>
            <a:r>
              <a:rPr lang="pl-PL" sz="1800" dirty="0"/>
              <a:t>2. pozostałe zasady procesu</a:t>
            </a:r>
          </a:p>
          <a:p>
            <a:pPr lvl="0"/>
            <a:r>
              <a:rPr lang="pl-PL" sz="2200" b="1" dirty="0"/>
              <a:t>III. Zasady naczelne:</a:t>
            </a:r>
          </a:p>
          <a:p>
            <a:pPr lvl="0"/>
            <a:r>
              <a:rPr lang="pl-PL" sz="2000" dirty="0"/>
              <a:t>1</a:t>
            </a:r>
            <a:r>
              <a:rPr lang="pl-PL" sz="1800" dirty="0"/>
              <a:t>. prawie zdefiniowane (skodyfikowane),</a:t>
            </a:r>
          </a:p>
          <a:p>
            <a:pPr lvl="0"/>
            <a:r>
              <a:rPr lang="pl-PL" sz="1800" dirty="0"/>
              <a:t>2. prawnie niezdefiniowane (nieskodyfikowane).</a:t>
            </a:r>
          </a:p>
          <a:p>
            <a:pPr lvl="1">
              <a:buNone/>
            </a:pPr>
            <a:r>
              <a:rPr lang="pl-PL" sz="2200" b="1" dirty="0"/>
              <a:t>IV. Zasady prawnie zdefiniowane:</a:t>
            </a:r>
          </a:p>
          <a:p>
            <a:pPr lvl="2">
              <a:buNone/>
            </a:pPr>
            <a:r>
              <a:rPr lang="pl-PL" sz="1800" dirty="0"/>
              <a:t>1. konstytucyjne,</a:t>
            </a:r>
          </a:p>
          <a:p>
            <a:pPr lvl="2">
              <a:buNone/>
            </a:pPr>
            <a:r>
              <a:rPr lang="pl-PL" sz="1800" dirty="0"/>
              <a:t>2. </a:t>
            </a:r>
            <a:r>
              <a:rPr lang="pl-PL" sz="1800" dirty="0" err="1"/>
              <a:t>pozakonstytucyjne</a:t>
            </a:r>
            <a:r>
              <a:rPr lang="pl-PL" sz="1800" dirty="0"/>
              <a:t>. </a:t>
            </a:r>
          </a:p>
          <a:p>
            <a:pPr lvl="0"/>
            <a:r>
              <a:rPr lang="pl-PL" sz="2200" b="1" dirty="0"/>
              <a:t>V. Zasady </a:t>
            </a:r>
            <a:r>
              <a:rPr lang="pl-PL" sz="2200" b="1" dirty="0" err="1"/>
              <a:t>pozakonstytucyjne</a:t>
            </a:r>
            <a:r>
              <a:rPr lang="pl-PL" sz="2200" b="1" dirty="0"/>
              <a:t>: </a:t>
            </a:r>
          </a:p>
          <a:p>
            <a:pPr lvl="0"/>
            <a:r>
              <a:rPr lang="pl-PL" sz="1800" b="0" dirty="0"/>
              <a:t>1. ustawowe </a:t>
            </a:r>
          </a:p>
          <a:p>
            <a:pPr lvl="0"/>
            <a:r>
              <a:rPr lang="pl-PL" sz="1800" b="0" dirty="0"/>
              <a:t>2. konwencyjne </a:t>
            </a:r>
          </a:p>
          <a:p>
            <a:endParaRPr lang="pl-PL"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PROCESOWE WG PROF. SKORUPKI</a:t>
            </a:r>
          </a:p>
        </p:txBody>
      </p:sp>
      <p:sp>
        <p:nvSpPr>
          <p:cNvPr id="3" name="Symbol zastępczy zawartości 2"/>
          <p:cNvSpPr>
            <a:spLocks noGrp="1"/>
          </p:cNvSpPr>
          <p:nvPr>
            <p:ph idx="1"/>
          </p:nvPr>
        </p:nvSpPr>
        <p:spPr/>
        <p:txBody>
          <a:bodyPr>
            <a:normAutofit fontScale="92500"/>
          </a:bodyPr>
          <a:lstStyle/>
          <a:p>
            <a:r>
              <a:rPr lang="pl-PL" dirty="0"/>
              <a:t>I. ZASADY WSZCZĘCIA PROCESU:</a:t>
            </a:r>
          </a:p>
          <a:p>
            <a:r>
              <a:rPr lang="pl-PL" dirty="0"/>
              <a:t>- legalizmu i oportunizmu, działania z urzędu, skargowości</a:t>
            </a:r>
          </a:p>
          <a:p>
            <a:r>
              <a:rPr lang="pl-PL" dirty="0"/>
              <a:t>II. ZASADY PROWADZENIA PROCESU KARNEGO:</a:t>
            </a:r>
          </a:p>
          <a:p>
            <a:pPr lvl="0" algn="just"/>
            <a:r>
              <a:rPr lang="pl-PL" dirty="0"/>
              <a:t>udziału czynnika społecznego ; samodzielności jurysdykcyjnej sądu karnego; obiektywizmu; działania z urzędu, szybkości, kontradyktoryjności oraz inkwizycyjności, jawności i tajności, ustności i pisemności, instancyjności</a:t>
            </a:r>
          </a:p>
          <a:p>
            <a:endParaRPr lang="pl-PL"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C.D.</a:t>
            </a:r>
          </a:p>
        </p:txBody>
      </p:sp>
      <p:sp>
        <p:nvSpPr>
          <p:cNvPr id="3" name="Symbol zastępczy zawartości 2"/>
          <p:cNvSpPr>
            <a:spLocks noGrp="1"/>
          </p:cNvSpPr>
          <p:nvPr>
            <p:ph idx="1"/>
          </p:nvPr>
        </p:nvSpPr>
        <p:spPr/>
        <p:txBody>
          <a:bodyPr/>
          <a:lstStyle/>
          <a:p>
            <a:r>
              <a:rPr lang="pl-PL" dirty="0"/>
              <a:t>III. ZASADY POSTĘPOWANIA DOWODOWEGO:</a:t>
            </a:r>
          </a:p>
          <a:p>
            <a:pPr lvl="0"/>
            <a:r>
              <a:rPr lang="pl-PL" dirty="0"/>
              <a:t>prawdy materialnej, bezpośredniości, swobodnej oceny dowodów),</a:t>
            </a:r>
          </a:p>
          <a:p>
            <a:r>
              <a:rPr lang="pl-PL" dirty="0"/>
              <a:t>IV. ZASADY GWARANCYJNE OSKARŻONEGO:</a:t>
            </a:r>
          </a:p>
          <a:p>
            <a:r>
              <a:rPr lang="pl-PL" dirty="0"/>
              <a:t>domniemanie niewinności, </a:t>
            </a:r>
            <a:r>
              <a:rPr lang="pl-PL" dirty="0" err="1"/>
              <a:t>in</a:t>
            </a:r>
            <a:r>
              <a:rPr lang="pl-PL" dirty="0"/>
              <a:t> </a:t>
            </a:r>
            <a:r>
              <a:rPr lang="pl-PL" dirty="0" err="1"/>
              <a:t>dubio</a:t>
            </a:r>
            <a:r>
              <a:rPr lang="pl-PL" dirty="0"/>
              <a:t> pro </a:t>
            </a:r>
            <a:r>
              <a:rPr lang="pl-PL" dirty="0" err="1"/>
              <a:t>reo</a:t>
            </a:r>
            <a:r>
              <a:rPr lang="pl-PL" dirty="0"/>
              <a:t>, prawo do obrony</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ZASADA PRAWDY MATERIALNEJ</a:t>
            </a:r>
          </a:p>
        </p:txBody>
      </p:sp>
      <p:sp>
        <p:nvSpPr>
          <p:cNvPr id="3" name="Symbol zastępczy zawartości 2"/>
          <p:cNvSpPr>
            <a:spLocks noGrp="1"/>
          </p:cNvSpPr>
          <p:nvPr>
            <p:ph idx="1"/>
          </p:nvPr>
        </p:nvSpPr>
        <p:spPr/>
        <p:txBody>
          <a:bodyPr>
            <a:normAutofit fontScale="85000" lnSpcReduction="20000"/>
          </a:bodyPr>
          <a:lstStyle/>
          <a:p>
            <a:pPr algn="just"/>
            <a:r>
              <a:rPr lang="pl-PL" b="1" dirty="0"/>
              <a:t>Art. 2 § </a:t>
            </a:r>
            <a:r>
              <a:rPr lang="pl-PL" b="1" dirty="0" err="1"/>
              <a:t>2</a:t>
            </a:r>
            <a:r>
              <a:rPr lang="pl-PL" b="1" dirty="0"/>
              <a:t> k.p.k.: </a:t>
            </a:r>
            <a:r>
              <a:rPr lang="pl-PL" b="1" i="1" u="sng" dirty="0"/>
              <a:t>Podstawę wszelkich rozstrzygnięć powinny stanowić prawdziwe ustalenia faktyczne</a:t>
            </a:r>
            <a:r>
              <a:rPr lang="pl-PL" i="1" dirty="0"/>
              <a:t> – </a:t>
            </a:r>
            <a:r>
              <a:rPr lang="pl-PL" dirty="0"/>
              <a:t>jest to </a:t>
            </a:r>
            <a:r>
              <a:rPr lang="pl-PL" b="1" dirty="0"/>
              <a:t>zasada prawnie zdefiniowana.</a:t>
            </a:r>
          </a:p>
          <a:p>
            <a:pPr algn="just"/>
            <a:r>
              <a:rPr lang="pl-PL" dirty="0"/>
              <a:t>Brak oparcia w Konstytucji RP (choć są różne stanowiska).</a:t>
            </a:r>
          </a:p>
          <a:p>
            <a:pPr algn="just"/>
            <a:r>
              <a:rPr lang="pl-PL" dirty="0"/>
              <a:t>Dyrektywa wynikająca z art. 2 § </a:t>
            </a:r>
            <a:r>
              <a:rPr lang="pl-PL" dirty="0" err="1"/>
              <a:t>2</a:t>
            </a:r>
            <a:r>
              <a:rPr lang="pl-PL" dirty="0"/>
              <a:t> k.p.k. adresowana jest do wszystkich organów procesowych, które w toku procesu podejmują jakiekolwiek rozstrzygnięcia</a:t>
            </a:r>
          </a:p>
          <a:p>
            <a:pPr algn="just"/>
            <a:r>
              <a:rPr lang="pl-PL" dirty="0"/>
              <a:t>Prawda materialna a prawda formalna (sądowa).</a:t>
            </a:r>
          </a:p>
          <a:p>
            <a:pPr algn="just"/>
            <a:r>
              <a:rPr lang="pl-PL" dirty="0"/>
              <a:t>Niekiedy uznawana za najważniejszą zasadę procesową.</a:t>
            </a:r>
          </a:p>
          <a:p>
            <a:pPr algn="just"/>
            <a:r>
              <a:rPr lang="pl-PL" dirty="0"/>
              <a:t>Czy stanowi cel procesu karnego?</a:t>
            </a:r>
          </a:p>
          <a:p>
            <a:endParaRPr lang="pl-PL"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ZASADA KONTRADYKTORYJNOŚCI</a:t>
            </a:r>
          </a:p>
        </p:txBody>
      </p:sp>
      <p:sp>
        <p:nvSpPr>
          <p:cNvPr id="3" name="Symbol zastępczy zawartości 2"/>
          <p:cNvSpPr>
            <a:spLocks noGrp="1"/>
          </p:cNvSpPr>
          <p:nvPr>
            <p:ph idx="1"/>
          </p:nvPr>
        </p:nvSpPr>
        <p:spPr/>
        <p:txBody>
          <a:bodyPr>
            <a:normAutofit fontScale="70000" lnSpcReduction="20000"/>
          </a:bodyPr>
          <a:lstStyle/>
          <a:p>
            <a:pPr algn="just"/>
            <a:r>
              <a:rPr lang="pl-PL" b="1" dirty="0"/>
              <a:t>Zasada kontradyktoryjności </a:t>
            </a:r>
            <a:r>
              <a:rPr lang="pl-PL" dirty="0"/>
              <a:t>to dyrektywa, zgodnie z którą strony mają prawo do walki o korzystne dla siebie rozstrzygnięcie.</a:t>
            </a:r>
          </a:p>
          <a:p>
            <a:pPr algn="just"/>
            <a:r>
              <a:rPr lang="pl-PL" b="1" dirty="0"/>
              <a:t>Zasada inkwizycyjności (śledcza) </a:t>
            </a:r>
            <a:r>
              <a:rPr lang="pl-PL" dirty="0"/>
              <a:t>to dyrektywa głosząca, że w procesie nie ma miejsca dla stron procesowych i że badanie sprawy należy wyłącznie do organu procesowego.</a:t>
            </a:r>
            <a:endParaRPr lang="pl-PL" b="1" dirty="0"/>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dirty="0"/>
              <a:t>Kontradyktoryjność - proces jako walka równouprawnionych stron przed bezstronnym arbitrem.</a:t>
            </a:r>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dirty="0"/>
              <a:t>Inkwizycyjność - proces, w którym strony mają ograniczone uprawnienia, a gospodarzem i aktywnym uczestnikiem jest sąd.</a:t>
            </a:r>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i="1" dirty="0"/>
              <a:t>De </a:t>
            </a:r>
            <a:r>
              <a:rPr lang="pl-PL" i="1" dirty="0" err="1"/>
              <a:t>lege</a:t>
            </a:r>
            <a:r>
              <a:rPr lang="pl-PL" i="1" dirty="0"/>
              <a:t> lata </a:t>
            </a:r>
            <a:r>
              <a:rPr lang="pl-PL" dirty="0"/>
              <a:t>mamy do czynienia z inkwizycyjnym postępowaniem przygotowawczym i względnie inkwizycyjną rozprawą główną (w teorii kontradyktoryjną).</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OBECNOŚCI</a:t>
            </a:r>
          </a:p>
        </p:txBody>
      </p:sp>
      <p:sp>
        <p:nvSpPr>
          <p:cNvPr id="3" name="Symbol zastępczy zawartości 2"/>
          <p:cNvSpPr>
            <a:spLocks noGrp="1"/>
          </p:cNvSpPr>
          <p:nvPr>
            <p:ph idx="1"/>
          </p:nvPr>
        </p:nvSpPr>
        <p:spPr>
          <a:xfrm>
            <a:off x="827484" y="2052918"/>
            <a:ext cx="7182660" cy="4256442"/>
          </a:xfrm>
        </p:spPr>
        <p:txBody>
          <a:bodyPr>
            <a:normAutofit/>
          </a:bodyPr>
          <a:lstStyle/>
          <a:p>
            <a:pPr marL="0" indent="0" algn="just">
              <a:buNone/>
            </a:pPr>
            <a:r>
              <a:rPr lang="pl-PL" sz="2800" dirty="0"/>
              <a:t>Należy zapoznać się z treścią zarządzenia Dziekana WPAiE nr 18/2017 z dnia 27 lipca 2017r. (jest dostępne w materiałach dydaktycznych).</a:t>
            </a:r>
          </a:p>
        </p:txBody>
      </p:sp>
    </p:spTree>
    <p:extLst>
      <p:ext uri="{BB962C8B-B14F-4D97-AF65-F5344CB8AC3E}">
        <p14:creationId xmlns:p14="http://schemas.microsoft.com/office/powerpoint/2010/main" val="794860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571481"/>
            <a:ext cx="7772400" cy="928693"/>
          </a:xfrm>
        </p:spPr>
        <p:txBody>
          <a:bodyPr>
            <a:normAutofit fontScale="90000"/>
          </a:bodyPr>
          <a:lstStyle/>
          <a:p>
            <a:r>
              <a:rPr lang="pl-PL" dirty="0"/>
              <a:t>Historyczny rozwój procesu karnego w Polsce</a:t>
            </a:r>
          </a:p>
        </p:txBody>
      </p:sp>
      <p:sp>
        <p:nvSpPr>
          <p:cNvPr id="3" name="Podtytuł 2"/>
          <p:cNvSpPr>
            <a:spLocks noGrp="1"/>
          </p:cNvSpPr>
          <p:nvPr>
            <p:ph type="subTitle" idx="1"/>
          </p:nvPr>
        </p:nvSpPr>
        <p:spPr>
          <a:xfrm>
            <a:off x="500034" y="1714488"/>
            <a:ext cx="8215370" cy="4357718"/>
          </a:xfrm>
        </p:spPr>
        <p:txBody>
          <a:bodyPr>
            <a:normAutofit fontScale="70000" lnSpcReduction="20000"/>
          </a:bodyPr>
          <a:lstStyle/>
          <a:p>
            <a:pPr algn="just"/>
            <a:r>
              <a:rPr lang="pl-PL" sz="2800" b="1" dirty="0">
                <a:solidFill>
                  <a:schemeClr val="tx1"/>
                </a:solidFill>
              </a:rPr>
              <a:t>Po 1918 r. </a:t>
            </a:r>
            <a:r>
              <a:rPr lang="pl-PL" sz="2800" dirty="0">
                <a:solidFill>
                  <a:schemeClr val="tx1"/>
                </a:solidFill>
              </a:rPr>
              <a:t>– różne kodyfikacje w zależności od dzielnicy.</a:t>
            </a:r>
          </a:p>
          <a:p>
            <a:pPr algn="just"/>
            <a:r>
              <a:rPr lang="pl-PL" sz="2800" b="1" dirty="0">
                <a:solidFill>
                  <a:schemeClr val="tx1"/>
                </a:solidFill>
              </a:rPr>
              <a:t>1928 r. </a:t>
            </a:r>
            <a:r>
              <a:rPr lang="pl-PL" sz="2800" dirty="0">
                <a:solidFill>
                  <a:schemeClr val="tx1"/>
                </a:solidFill>
              </a:rPr>
              <a:t>– pierwszy polski k.p.k., wszedł w życie 1 I 1929 r. Wzorowany   na kodyfikacji francuskiej. Regulacja uznawana za dość liberalną.</a:t>
            </a:r>
          </a:p>
          <a:p>
            <a:pPr algn="just"/>
            <a:r>
              <a:rPr lang="pl-PL" sz="2800" b="1" dirty="0">
                <a:solidFill>
                  <a:schemeClr val="tx1"/>
                </a:solidFill>
              </a:rPr>
              <a:t>Lata 30. </a:t>
            </a:r>
            <a:r>
              <a:rPr lang="pl-PL" sz="2800" dirty="0">
                <a:solidFill>
                  <a:schemeClr val="tx1"/>
                </a:solidFill>
              </a:rPr>
              <a:t>– rządy autorytarne sanacji, ustawy szczególne</a:t>
            </a:r>
          </a:p>
          <a:p>
            <a:pPr algn="just"/>
            <a:r>
              <a:rPr lang="pl-PL" sz="2800" b="1" dirty="0">
                <a:solidFill>
                  <a:schemeClr val="tx1"/>
                </a:solidFill>
              </a:rPr>
              <a:t>Po II wojnie światowej </a:t>
            </a:r>
            <a:r>
              <a:rPr lang="pl-PL" sz="2800" dirty="0">
                <a:solidFill>
                  <a:schemeClr val="tx1"/>
                </a:solidFill>
              </a:rPr>
              <a:t>tryby szczególne, proces karny instrumentem represji wobec przeciwników władzy, liczne nadużycia włącznie z mordami sądowymi w okresie stalinowskim (zwł. w latach 1948-55).</a:t>
            </a:r>
          </a:p>
          <a:p>
            <a:pPr algn="just"/>
            <a:r>
              <a:rPr lang="pl-PL" sz="2800" b="1" dirty="0">
                <a:solidFill>
                  <a:schemeClr val="tx1"/>
                </a:solidFill>
              </a:rPr>
              <a:t>1969 r. </a:t>
            </a:r>
            <a:r>
              <a:rPr lang="pl-PL" sz="2800" dirty="0">
                <a:solidFill>
                  <a:schemeClr val="tx1"/>
                </a:solidFill>
              </a:rPr>
              <a:t>–  k.p.k. wzorowany na systemie radzieckim, z silną pozycją prokuratora i dominującym znaczeniem postępowania przygotowawczego. </a:t>
            </a:r>
          </a:p>
          <a:p>
            <a:pPr algn="just"/>
            <a:r>
              <a:rPr lang="pl-PL" sz="2800" b="1" dirty="0">
                <a:solidFill>
                  <a:schemeClr val="tx1"/>
                </a:solidFill>
              </a:rPr>
              <a:t>1997 r. </a:t>
            </a:r>
            <a:r>
              <a:rPr lang="pl-PL" sz="2800" dirty="0">
                <a:solidFill>
                  <a:schemeClr val="tx1"/>
                </a:solidFill>
              </a:rPr>
              <a:t>– obowiązujący k.p.k. Eliminacja rozwiązań charakterystycznych dla państwa autorytarnego, jednak model nadal bardziej podobny do   kodyfikacji z 1969 r. niż do tej z okresu międzywojennego.</a:t>
            </a:r>
          </a:p>
          <a:p>
            <a:pPr algn="just"/>
            <a:r>
              <a:rPr lang="pl-PL" sz="2800" b="1" dirty="0">
                <a:solidFill>
                  <a:schemeClr val="tx1"/>
                </a:solidFill>
              </a:rPr>
              <a:t>2013 i 2015 r. </a:t>
            </a:r>
            <a:r>
              <a:rPr lang="pl-PL" sz="2800" dirty="0">
                <a:solidFill>
                  <a:schemeClr val="tx1"/>
                </a:solidFill>
              </a:rPr>
              <a:t>– Wielka nowelizacja k.p.k., nowy model postępowania z kluczową rolą kontradyktoryjności, w przeważającej mierze skasowany nowelą k.p.k. z </a:t>
            </a:r>
            <a:r>
              <a:rPr lang="pl-PL" sz="2800" b="1" dirty="0">
                <a:solidFill>
                  <a:schemeClr val="tx1"/>
                </a:solidFill>
              </a:rPr>
              <a:t>marca 2016 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KARNY</a:t>
            </a:r>
          </a:p>
        </p:txBody>
      </p:sp>
      <p:sp>
        <p:nvSpPr>
          <p:cNvPr id="3" name="Symbol zastępczy zawartości 2"/>
          <p:cNvSpPr>
            <a:spLocks noGrp="1"/>
          </p:cNvSpPr>
          <p:nvPr>
            <p:ph idx="1"/>
          </p:nvPr>
        </p:nvSpPr>
        <p:spPr/>
        <p:txBody>
          <a:bodyPr>
            <a:normAutofit fontScale="92500"/>
          </a:bodyPr>
          <a:lstStyle/>
          <a:p>
            <a:pPr algn="just"/>
            <a:r>
              <a:rPr lang="pl-PL" dirty="0"/>
              <a:t>zespół prawnie uregulowanych czynności, których celem jest wykrycie przestępstwa i jego sprawcy, osądzenie go za to przestępstwo i ewentualne wykonanie kary, środków karnych oraz środków zabezpieczających (prof. Stanisław Waltoś)</a:t>
            </a:r>
          </a:p>
          <a:p>
            <a:pPr algn="just"/>
            <a:endParaRPr lang="pl-PL" dirty="0"/>
          </a:p>
          <a:p>
            <a:pPr algn="just"/>
            <a:r>
              <a:rPr lang="pl-PL" dirty="0"/>
              <a:t> prawnie uregulowana działalność zmierzająca do realizacji prawa karnego materialnego (prof. Tomasz Grzegorczyk, prof. Janusz Tylman) </a:t>
            </a:r>
          </a:p>
          <a:p>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PRZEDMIOT PROCESU KARNEGO</a:t>
            </a:r>
          </a:p>
        </p:txBody>
      </p:sp>
      <p:sp>
        <p:nvSpPr>
          <p:cNvPr id="3" name="Symbol zastępczy zawartości 2"/>
          <p:cNvSpPr>
            <a:spLocks noGrp="1"/>
          </p:cNvSpPr>
          <p:nvPr>
            <p:ph idx="1"/>
          </p:nvPr>
        </p:nvSpPr>
        <p:spPr/>
        <p:txBody>
          <a:bodyPr>
            <a:normAutofit lnSpcReduction="10000"/>
          </a:bodyPr>
          <a:lstStyle/>
          <a:p>
            <a:endParaRPr lang="pl-PL" dirty="0"/>
          </a:p>
          <a:p>
            <a:r>
              <a:rPr lang="pl-PL" dirty="0"/>
              <a:t>przedmiotem procesu jest kwestia odpowiedzialności karnej oskarżonego za zarzucane mu przestępstwo</a:t>
            </a:r>
          </a:p>
          <a:p>
            <a:endParaRPr lang="pl-PL" dirty="0"/>
          </a:p>
          <a:p>
            <a:r>
              <a:rPr lang="pl-PL" dirty="0"/>
              <a:t>odpowiedzialnością karną jest tutaj powinność poniesienia przez konkretną osobę konsekwencji określonych w prawie karnym za konkretne przestępstwo</a:t>
            </a:r>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1692</TotalTime>
  <Words>4112</Words>
  <Application>Microsoft Office PowerPoint</Application>
  <PresentationFormat>Pokaz na ekranie (4:3)</PresentationFormat>
  <Paragraphs>328</Paragraphs>
  <Slides>55</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55</vt:i4>
      </vt:variant>
    </vt:vector>
  </HeadingPairs>
  <TitlesOfParts>
    <vt:vector size="62" baseType="lpstr">
      <vt:lpstr>Arial</vt:lpstr>
      <vt:lpstr>Arial Narrow</vt:lpstr>
      <vt:lpstr>Calibri</vt:lpstr>
      <vt:lpstr>Times New Roman</vt:lpstr>
      <vt:lpstr>Tw Cen MT Condensed Extra Bold</vt:lpstr>
      <vt:lpstr>Wingdings</vt:lpstr>
      <vt:lpstr>Motyw pakietu Office</vt:lpstr>
      <vt:lpstr>POSTĘPOWANIE KARNE  ZAGADNIENIA WSTĘPNE</vt:lpstr>
      <vt:lpstr>Zasady uczestniczenia w zajęciach. Zaliczanie przedmiotu</vt:lpstr>
      <vt:lpstr>Prezentacja programu PowerPoint</vt:lpstr>
      <vt:lpstr>Ramowy harmonogram ćwiczeń</vt:lpstr>
      <vt:lpstr>UCZCIWOŚĆ w UZYSKIWANIU ZALICZENIA</vt:lpstr>
      <vt:lpstr>OBECNOŚCI</vt:lpstr>
      <vt:lpstr>Historyczny rozwój procesu karnego w Polsce</vt:lpstr>
      <vt:lpstr>PROCES KARNY</vt:lpstr>
      <vt:lpstr>PRZEDMIOT PROCESU KARNEGO</vt:lpstr>
      <vt:lpstr>Odpowiedzialność karna opiera się na dwóch podstawach:  faktycznej i normatywnej</vt:lpstr>
      <vt:lpstr>Podstawowe pojęcie procesu karnego</vt:lpstr>
      <vt:lpstr>Podstawowe pojęcia procesu karnego </vt:lpstr>
      <vt:lpstr>Podstawowe pojęcia procesu karnego </vt:lpstr>
      <vt:lpstr>CELE PROCESU KARNEGO - ART. 2 § 1 KPK</vt:lpstr>
      <vt:lpstr>CELE PROCESU KARNEGO - ART. 2 § 1 KPK</vt:lpstr>
      <vt:lpstr>Dyrektywa trafnej represji karnej</vt:lpstr>
      <vt:lpstr>DOKTRYNALNE CELE PROCESU KARNEGO - S. WALTOŚ</vt:lpstr>
      <vt:lpstr>CELE PROCESU KARNEGO</vt:lpstr>
      <vt:lpstr>FUNKCJE PROCESU KARNEGO</vt:lpstr>
      <vt:lpstr>STADIA PROCESU</vt:lpstr>
      <vt:lpstr>Przebieg procesu karnego</vt:lpstr>
      <vt:lpstr>POSTĘPOWANIE PRZYGOTOWAWCZE</vt:lpstr>
      <vt:lpstr>POSTĘPOWANIE PRZYGOTOWAWCZE</vt:lpstr>
      <vt:lpstr>POSTĘPOWANIE JURYSDYKCYJNE</vt:lpstr>
      <vt:lpstr>PROCES INKWIZYCYJNY</vt:lpstr>
      <vt:lpstr>PROCES KONTRADYKTORYJNY</vt:lpstr>
      <vt:lpstr>ŹRÓDŁA PRAWA KARNEGO PROCESOWEGO</vt:lpstr>
      <vt:lpstr>TRYBY ŚCIGANIA</vt:lpstr>
      <vt:lpstr>TRYB PUBLICZNOSKARGOWY</vt:lpstr>
      <vt:lpstr>TRYB PRYWATNOSKARGOWY</vt:lpstr>
      <vt:lpstr>Przestępstwa ścigane z oskarżenia publicznego</vt:lpstr>
      <vt:lpstr>Przestępstwa ścigane z oskarżenia publicznego</vt:lpstr>
      <vt:lpstr>WNIOSEK O ŚCIGANIE</vt:lpstr>
      <vt:lpstr>Przestępstwa ścigane z oskarżenia prywatnego</vt:lpstr>
      <vt:lpstr>SĄDY W POLSCE</vt:lpstr>
      <vt:lpstr>KONSTYTUCJA RP</vt:lpstr>
      <vt:lpstr>KONSTYTUCJA RP</vt:lpstr>
      <vt:lpstr>PROKURATURY W POLSCE</vt:lpstr>
      <vt:lpstr>PROKURATURY W POLSCE</vt:lpstr>
      <vt:lpstr>ZASADA PRAWA A ZASADA PROCESOWA - ZASADA PRAWA</vt:lpstr>
      <vt:lpstr>ZASADA PRAWA A ZASADA PROCESOWA - ZASADA PROCESOWA</vt:lpstr>
      <vt:lpstr>ZASADY PRAWA A NORMY PRAWNE</vt:lpstr>
      <vt:lpstr>ZASADY PROCESOWE</vt:lpstr>
      <vt:lpstr>ZASADY ABSTRAKCYJNE I KONKRETNE- ZASADY ABSTRAKCYJNE</vt:lpstr>
      <vt:lpstr>ZASADY ABSTRAKCYJNE I KONRETNE - ZASADY KONKRETNE</vt:lpstr>
      <vt:lpstr>PODZIAŁ ZASAD PROCESOWYCH (KONKRETNYCH)</vt:lpstr>
      <vt:lpstr>ZASADY DYREKTYWY I ZASADY REGUŁY - ZASADY DYREKTYWY</vt:lpstr>
      <vt:lpstr>ZASADY DYREKTYWY I ZASADY REGUŁY - ZASADY REGUŁY</vt:lpstr>
      <vt:lpstr>ZASADY NACZELNE WG PROF. WALTOSIA</vt:lpstr>
      <vt:lpstr>ZASADY NACZELNE WG PROF. WALTOSIA</vt:lpstr>
      <vt:lpstr>KLASYFIKACJA ZASAD WG PROF. SKORUPKI</vt:lpstr>
      <vt:lpstr>ZASADY PROCESOWE WG PROF. SKORUPKI</vt:lpstr>
      <vt:lpstr>C.D.</vt:lpstr>
      <vt:lpstr>ZASADA PRAWDY MATERIALNEJ</vt:lpstr>
      <vt:lpstr>ZASADA KONTRADYKTORYJNOŚCI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 KARNY</dc:title>
  <dc:creator>MATI</dc:creator>
  <cp:lastModifiedBy>Anna Dzieciołowska</cp:lastModifiedBy>
  <cp:revision>35</cp:revision>
  <dcterms:created xsi:type="dcterms:W3CDTF">2017-10-01T08:36:13Z</dcterms:created>
  <dcterms:modified xsi:type="dcterms:W3CDTF">2022-10-07T20:36:17Z</dcterms:modified>
</cp:coreProperties>
</file>