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305" r:id="rId5"/>
    <p:sldId id="259" r:id="rId6"/>
    <p:sldId id="260" r:id="rId7"/>
    <p:sldId id="261" r:id="rId8"/>
    <p:sldId id="310" r:id="rId9"/>
    <p:sldId id="312" r:id="rId10"/>
    <p:sldId id="313" r:id="rId11"/>
    <p:sldId id="262" r:id="rId12"/>
    <p:sldId id="264" r:id="rId13"/>
    <p:sldId id="265" r:id="rId14"/>
    <p:sldId id="266" r:id="rId15"/>
    <p:sldId id="263" r:id="rId16"/>
    <p:sldId id="267" r:id="rId17"/>
    <p:sldId id="268" r:id="rId18"/>
    <p:sldId id="269" r:id="rId19"/>
    <p:sldId id="270" r:id="rId20"/>
    <p:sldId id="333" r:id="rId21"/>
    <p:sldId id="307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315" r:id="rId37"/>
    <p:sldId id="285" r:id="rId38"/>
    <p:sldId id="308" r:id="rId39"/>
    <p:sldId id="287" r:id="rId40"/>
    <p:sldId id="288" r:id="rId41"/>
    <p:sldId id="289" r:id="rId42"/>
    <p:sldId id="314" r:id="rId43"/>
    <p:sldId id="300" r:id="rId44"/>
    <p:sldId id="316" r:id="rId45"/>
    <p:sldId id="317" r:id="rId46"/>
    <p:sldId id="318" r:id="rId47"/>
    <p:sldId id="319" r:id="rId48"/>
    <p:sldId id="320" r:id="rId49"/>
    <p:sldId id="321" r:id="rId50"/>
    <p:sldId id="322" r:id="rId51"/>
    <p:sldId id="323" r:id="rId52"/>
    <p:sldId id="324" r:id="rId53"/>
    <p:sldId id="325" r:id="rId54"/>
    <p:sldId id="326" r:id="rId55"/>
    <p:sldId id="327" r:id="rId56"/>
    <p:sldId id="309" r:id="rId57"/>
    <p:sldId id="328" r:id="rId58"/>
    <p:sldId id="329" r:id="rId59"/>
    <p:sldId id="330" r:id="rId60"/>
    <p:sldId id="331" r:id="rId61"/>
    <p:sldId id="332" r:id="rId6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54CDB8-1C79-4D80-8AD2-4AAA7FFD858D}" v="22" dt="2019-10-21T12:49:13.0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869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68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microsoft.com/office/2016/11/relationships/changesInfo" Target="changesInfos/changesInfo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na Pilarz" userId="c409dceb78efc5e5" providerId="LiveId" clId="{C254CDB8-1C79-4D80-8AD2-4AAA7FFD858D}"/>
    <pc:docChg chg="custSel addSld delSld modSld">
      <pc:chgData name="Karina Pilarz" userId="c409dceb78efc5e5" providerId="LiveId" clId="{C254CDB8-1C79-4D80-8AD2-4AAA7FFD858D}" dt="2019-11-04T14:14:14.130" v="406" actId="20577"/>
      <pc:docMkLst>
        <pc:docMk/>
      </pc:docMkLst>
      <pc:sldChg chg="modSp">
        <pc:chgData name="Karina Pilarz" userId="c409dceb78efc5e5" providerId="LiveId" clId="{C254CDB8-1C79-4D80-8AD2-4AAA7FFD858D}" dt="2019-11-04T14:14:14.130" v="406" actId="20577"/>
        <pc:sldMkLst>
          <pc:docMk/>
          <pc:sldMk cId="2928163050" sldId="256"/>
        </pc:sldMkLst>
        <pc:spChg chg="mod">
          <ac:chgData name="Karina Pilarz" userId="c409dceb78efc5e5" providerId="LiveId" clId="{C254CDB8-1C79-4D80-8AD2-4AAA7FFD858D}" dt="2019-11-04T14:14:14.130" v="406" actId="20577"/>
          <ac:spMkLst>
            <pc:docMk/>
            <pc:sldMk cId="2928163050" sldId="256"/>
            <ac:spMk id="2" creationId="{7A723592-FA91-4280-B001-C28BBB84DBD2}"/>
          </ac:spMkLst>
        </pc:spChg>
      </pc:sldChg>
      <pc:sldChg chg="modSp">
        <pc:chgData name="Karina Pilarz" userId="c409dceb78efc5e5" providerId="LiveId" clId="{C254CDB8-1C79-4D80-8AD2-4AAA7FFD858D}" dt="2019-10-10T11:28:35.952" v="49" actId="20577"/>
        <pc:sldMkLst>
          <pc:docMk/>
          <pc:sldMk cId="3410770334" sldId="260"/>
        </pc:sldMkLst>
        <pc:spChg chg="mod">
          <ac:chgData name="Karina Pilarz" userId="c409dceb78efc5e5" providerId="LiveId" clId="{C254CDB8-1C79-4D80-8AD2-4AAA7FFD858D}" dt="2019-10-10T11:28:35.952" v="49" actId="20577"/>
          <ac:spMkLst>
            <pc:docMk/>
            <pc:sldMk cId="3410770334" sldId="260"/>
            <ac:spMk id="3" creationId="{7E6DB3A2-BCA4-4B62-AD4F-AF314CDE3E17}"/>
          </ac:spMkLst>
        </pc:spChg>
      </pc:sldChg>
      <pc:sldChg chg="del">
        <pc:chgData name="Karina Pilarz" userId="c409dceb78efc5e5" providerId="LiveId" clId="{C254CDB8-1C79-4D80-8AD2-4AAA7FFD858D}" dt="2019-11-04T14:10:06.990" v="403" actId="2696"/>
        <pc:sldMkLst>
          <pc:docMk/>
          <pc:sldMk cId="3481450186" sldId="290"/>
        </pc:sldMkLst>
      </pc:sldChg>
      <pc:sldChg chg="del">
        <pc:chgData name="Karina Pilarz" userId="c409dceb78efc5e5" providerId="LiveId" clId="{C254CDB8-1C79-4D80-8AD2-4AAA7FFD858D}" dt="2019-11-04T14:10:06.969" v="402" actId="2696"/>
        <pc:sldMkLst>
          <pc:docMk/>
          <pc:sldMk cId="79926244" sldId="291"/>
        </pc:sldMkLst>
      </pc:sldChg>
      <pc:sldChg chg="modSp del">
        <pc:chgData name="Karina Pilarz" userId="c409dceb78efc5e5" providerId="LiveId" clId="{C254CDB8-1C79-4D80-8AD2-4AAA7FFD858D}" dt="2019-11-04T14:10:06.926" v="400" actId="2696"/>
        <pc:sldMkLst>
          <pc:docMk/>
          <pc:sldMk cId="4116581768" sldId="292"/>
        </pc:sldMkLst>
        <pc:spChg chg="mod">
          <ac:chgData name="Karina Pilarz" userId="c409dceb78efc5e5" providerId="LiveId" clId="{C254CDB8-1C79-4D80-8AD2-4AAA7FFD858D}" dt="2019-10-10T10:58:24.966" v="14" actId="14100"/>
          <ac:spMkLst>
            <pc:docMk/>
            <pc:sldMk cId="4116581768" sldId="292"/>
            <ac:spMk id="3" creationId="{0FA43F1B-E61D-4344-91E6-2D7558FA1D80}"/>
          </ac:spMkLst>
        </pc:spChg>
      </pc:sldChg>
      <pc:sldChg chg="del">
        <pc:chgData name="Karina Pilarz" userId="c409dceb78efc5e5" providerId="LiveId" clId="{C254CDB8-1C79-4D80-8AD2-4AAA7FFD858D}" dt="2019-11-04T14:10:06.879" v="398" actId="2696"/>
        <pc:sldMkLst>
          <pc:docMk/>
          <pc:sldMk cId="313349712" sldId="293"/>
        </pc:sldMkLst>
      </pc:sldChg>
      <pc:sldChg chg="del">
        <pc:chgData name="Karina Pilarz" userId="c409dceb78efc5e5" providerId="LiveId" clId="{C254CDB8-1C79-4D80-8AD2-4AAA7FFD858D}" dt="2019-11-04T14:10:06.845" v="396" actId="2696"/>
        <pc:sldMkLst>
          <pc:docMk/>
          <pc:sldMk cId="3136830976" sldId="294"/>
        </pc:sldMkLst>
      </pc:sldChg>
      <pc:sldChg chg="del">
        <pc:chgData name="Karina Pilarz" userId="c409dceb78efc5e5" providerId="LiveId" clId="{C254CDB8-1C79-4D80-8AD2-4AAA7FFD858D}" dt="2019-11-04T14:10:06.834" v="395" actId="2696"/>
        <pc:sldMkLst>
          <pc:docMk/>
          <pc:sldMk cId="1711966957" sldId="295"/>
        </pc:sldMkLst>
      </pc:sldChg>
      <pc:sldChg chg="del">
        <pc:chgData name="Karina Pilarz" userId="c409dceb78efc5e5" providerId="LiveId" clId="{C254CDB8-1C79-4D80-8AD2-4AAA7FFD858D}" dt="2019-11-04T14:10:06.812" v="394" actId="2696"/>
        <pc:sldMkLst>
          <pc:docMk/>
          <pc:sldMk cId="3203582691" sldId="296"/>
        </pc:sldMkLst>
      </pc:sldChg>
      <pc:sldChg chg="del">
        <pc:chgData name="Karina Pilarz" userId="c409dceb78efc5e5" providerId="LiveId" clId="{C254CDB8-1C79-4D80-8AD2-4AAA7FFD858D}" dt="2019-11-04T14:10:06.812" v="393" actId="2696"/>
        <pc:sldMkLst>
          <pc:docMk/>
          <pc:sldMk cId="4226895275" sldId="297"/>
        </pc:sldMkLst>
      </pc:sldChg>
      <pc:sldChg chg="modSp del">
        <pc:chgData name="Karina Pilarz" userId="c409dceb78efc5e5" providerId="LiveId" clId="{C254CDB8-1C79-4D80-8AD2-4AAA7FFD858D}" dt="2019-11-04T14:10:06.796" v="392" actId="2696"/>
        <pc:sldMkLst>
          <pc:docMk/>
          <pc:sldMk cId="2585037205" sldId="298"/>
        </pc:sldMkLst>
        <pc:spChg chg="mod">
          <ac:chgData name="Karina Pilarz" userId="c409dceb78efc5e5" providerId="LiveId" clId="{C254CDB8-1C79-4D80-8AD2-4AAA7FFD858D}" dt="2019-10-10T11:05:18.453" v="44" actId="20577"/>
          <ac:spMkLst>
            <pc:docMk/>
            <pc:sldMk cId="2585037205" sldId="298"/>
            <ac:spMk id="2" creationId="{2F8C745C-A205-47EB-A0BC-78EB762E5A15}"/>
          </ac:spMkLst>
        </pc:spChg>
      </pc:sldChg>
      <pc:sldChg chg="del">
        <pc:chgData name="Karina Pilarz" userId="c409dceb78efc5e5" providerId="LiveId" clId="{C254CDB8-1C79-4D80-8AD2-4AAA7FFD858D}" dt="2019-11-04T14:10:06.778" v="391" actId="2696"/>
        <pc:sldMkLst>
          <pc:docMk/>
          <pc:sldMk cId="2933674307" sldId="299"/>
        </pc:sldMkLst>
      </pc:sldChg>
      <pc:sldChg chg="modSp">
        <pc:chgData name="Karina Pilarz" userId="c409dceb78efc5e5" providerId="LiveId" clId="{C254CDB8-1C79-4D80-8AD2-4AAA7FFD858D}" dt="2019-10-21T12:43:49.833" v="302" actId="207"/>
        <pc:sldMkLst>
          <pc:docMk/>
          <pc:sldMk cId="3894532314" sldId="300"/>
        </pc:sldMkLst>
        <pc:spChg chg="mod">
          <ac:chgData name="Karina Pilarz" userId="c409dceb78efc5e5" providerId="LiveId" clId="{C254CDB8-1C79-4D80-8AD2-4AAA7FFD858D}" dt="2019-10-21T12:43:49.833" v="302" actId="207"/>
          <ac:spMkLst>
            <pc:docMk/>
            <pc:sldMk cId="3894532314" sldId="300"/>
            <ac:spMk id="3" creationId="{1899A972-833C-495B-B953-BEC61DA5809C}"/>
          </ac:spMkLst>
        </pc:spChg>
      </pc:sldChg>
      <pc:sldChg chg="modSp del">
        <pc:chgData name="Karina Pilarz" userId="c409dceb78efc5e5" providerId="LiveId" clId="{C254CDB8-1C79-4D80-8AD2-4AAA7FFD858D}" dt="2019-11-04T14:10:06.862" v="397" actId="2696"/>
        <pc:sldMkLst>
          <pc:docMk/>
          <pc:sldMk cId="1374063712" sldId="301"/>
        </pc:sldMkLst>
        <pc:spChg chg="mod">
          <ac:chgData name="Karina Pilarz" userId="c409dceb78efc5e5" providerId="LiveId" clId="{C254CDB8-1C79-4D80-8AD2-4AAA7FFD858D}" dt="2019-10-10T11:00:43.704" v="42" actId="20577"/>
          <ac:spMkLst>
            <pc:docMk/>
            <pc:sldMk cId="1374063712" sldId="301"/>
            <ac:spMk id="3" creationId="{D7E11528-13CC-42A3-A96B-F7B710C0CE8B}"/>
          </ac:spMkLst>
        </pc:spChg>
      </pc:sldChg>
      <pc:sldChg chg="del">
        <pc:chgData name="Karina Pilarz" userId="c409dceb78efc5e5" providerId="LiveId" clId="{C254CDB8-1C79-4D80-8AD2-4AAA7FFD858D}" dt="2019-11-04T14:10:06.897" v="399" actId="2696"/>
        <pc:sldMkLst>
          <pc:docMk/>
          <pc:sldMk cId="2829728979" sldId="302"/>
        </pc:sldMkLst>
      </pc:sldChg>
      <pc:sldChg chg="del">
        <pc:chgData name="Karina Pilarz" userId="c409dceb78efc5e5" providerId="LiveId" clId="{C254CDB8-1C79-4D80-8AD2-4AAA7FFD858D}" dt="2019-11-04T14:10:06.778" v="390" actId="2696"/>
        <pc:sldMkLst>
          <pc:docMk/>
          <pc:sldMk cId="1307539528" sldId="303"/>
        </pc:sldMkLst>
      </pc:sldChg>
      <pc:sldChg chg="del">
        <pc:chgData name="Karina Pilarz" userId="c409dceb78efc5e5" providerId="LiveId" clId="{C254CDB8-1C79-4D80-8AD2-4AAA7FFD858D}" dt="2019-11-04T14:10:06.762" v="389" actId="2696"/>
        <pc:sldMkLst>
          <pc:docMk/>
          <pc:sldMk cId="2842604855" sldId="304"/>
        </pc:sldMkLst>
      </pc:sldChg>
      <pc:sldChg chg="del">
        <pc:chgData name="Karina Pilarz" userId="c409dceb78efc5e5" providerId="LiveId" clId="{C254CDB8-1C79-4D80-8AD2-4AAA7FFD858D}" dt="2019-11-04T14:10:06.960" v="401" actId="2696"/>
        <pc:sldMkLst>
          <pc:docMk/>
          <pc:sldMk cId="4121003916" sldId="306"/>
        </pc:sldMkLst>
      </pc:sldChg>
      <pc:sldChg chg="modSp add">
        <pc:chgData name="Karina Pilarz" userId="c409dceb78efc5e5" providerId="LiveId" clId="{C254CDB8-1C79-4D80-8AD2-4AAA7FFD858D}" dt="2019-10-21T12:29:35.943" v="280" actId="113"/>
        <pc:sldMkLst>
          <pc:docMk/>
          <pc:sldMk cId="1214008670" sldId="307"/>
        </pc:sldMkLst>
        <pc:spChg chg="mod">
          <ac:chgData name="Karina Pilarz" userId="c409dceb78efc5e5" providerId="LiveId" clId="{C254CDB8-1C79-4D80-8AD2-4AAA7FFD858D}" dt="2019-10-21T12:29:35.943" v="280" actId="113"/>
          <ac:spMkLst>
            <pc:docMk/>
            <pc:sldMk cId="1214008670" sldId="307"/>
            <ac:spMk id="3" creationId="{DE1C117C-D052-4C65-87FC-EB92DA679882}"/>
          </ac:spMkLst>
        </pc:spChg>
      </pc:sldChg>
      <pc:sldChg chg="modSp add">
        <pc:chgData name="Karina Pilarz" userId="c409dceb78efc5e5" providerId="LiveId" clId="{C254CDB8-1C79-4D80-8AD2-4AAA7FFD858D}" dt="2019-10-21T12:45:27.671" v="316" actId="207"/>
        <pc:sldMkLst>
          <pc:docMk/>
          <pc:sldMk cId="3032503349" sldId="308"/>
        </pc:sldMkLst>
        <pc:spChg chg="mod">
          <ac:chgData name="Karina Pilarz" userId="c409dceb78efc5e5" providerId="LiveId" clId="{C254CDB8-1C79-4D80-8AD2-4AAA7FFD858D}" dt="2019-10-21T12:44:48.201" v="313" actId="2711"/>
          <ac:spMkLst>
            <pc:docMk/>
            <pc:sldMk cId="3032503349" sldId="308"/>
            <ac:spMk id="2" creationId="{D9AB43AF-CC79-4CA4-90EB-DEE3FE08E7AB}"/>
          </ac:spMkLst>
        </pc:spChg>
        <pc:spChg chg="mod">
          <ac:chgData name="Karina Pilarz" userId="c409dceb78efc5e5" providerId="LiveId" clId="{C254CDB8-1C79-4D80-8AD2-4AAA7FFD858D}" dt="2019-10-21T12:45:27.671" v="316" actId="207"/>
          <ac:spMkLst>
            <pc:docMk/>
            <pc:sldMk cId="3032503349" sldId="308"/>
            <ac:spMk id="3" creationId="{FED0F631-40E5-4777-B7F6-5F99B8A1E6AB}"/>
          </ac:spMkLst>
        </pc:spChg>
      </pc:sldChg>
      <pc:sldChg chg="modSp add">
        <pc:chgData name="Karina Pilarz" userId="c409dceb78efc5e5" providerId="LiveId" clId="{C254CDB8-1C79-4D80-8AD2-4AAA7FFD858D}" dt="2019-10-21T12:49:43.044" v="388" actId="14100"/>
        <pc:sldMkLst>
          <pc:docMk/>
          <pc:sldMk cId="1200365797" sldId="309"/>
        </pc:sldMkLst>
        <pc:spChg chg="mod">
          <ac:chgData name="Karina Pilarz" userId="c409dceb78efc5e5" providerId="LiveId" clId="{C254CDB8-1C79-4D80-8AD2-4AAA7FFD858D}" dt="2019-10-21T12:49:43.044" v="388" actId="14100"/>
          <ac:spMkLst>
            <pc:docMk/>
            <pc:sldMk cId="1200365797" sldId="309"/>
            <ac:spMk id="3" creationId="{BA20D5D4-8EBE-4968-A5F4-957515033B8B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1699D8-2189-4EBD-841F-3DCAD571CDA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144F849F-FA28-4727-B4A1-328DE5AE0BCF}">
      <dgm:prSet phldrT="[Tekst]"/>
      <dgm:spPr/>
      <dgm:t>
        <a:bodyPr/>
        <a:lstStyle/>
        <a:p>
          <a:r>
            <a:rPr lang="pl-PL" dirty="0"/>
            <a:t>UCZESTNICY PROCESU BUDOWLANEGO</a:t>
          </a:r>
        </a:p>
        <a:p>
          <a:r>
            <a:rPr lang="pl-PL" dirty="0"/>
            <a:t>(ART. 17 PB)</a:t>
          </a:r>
        </a:p>
      </dgm:t>
    </dgm:pt>
    <dgm:pt modelId="{AA1A0CCE-ABF9-4286-94B2-C86C950792A4}" type="parTrans" cxnId="{C567496F-011D-44ED-AE72-DEA69DEC1FE9}">
      <dgm:prSet/>
      <dgm:spPr/>
      <dgm:t>
        <a:bodyPr/>
        <a:lstStyle/>
        <a:p>
          <a:endParaRPr lang="pl-PL"/>
        </a:p>
      </dgm:t>
    </dgm:pt>
    <dgm:pt modelId="{033FDAC7-6C8B-42CB-BC8A-D9C4E6EC24E1}" type="sibTrans" cxnId="{C567496F-011D-44ED-AE72-DEA69DEC1FE9}">
      <dgm:prSet/>
      <dgm:spPr/>
      <dgm:t>
        <a:bodyPr/>
        <a:lstStyle/>
        <a:p>
          <a:endParaRPr lang="pl-PL"/>
        </a:p>
      </dgm:t>
    </dgm:pt>
    <dgm:pt modelId="{50328FA2-BB4A-4C57-A257-E19AEF1386D4}">
      <dgm:prSet phldrT="[Tekst]"/>
      <dgm:spPr/>
      <dgm:t>
        <a:bodyPr/>
        <a:lstStyle/>
        <a:p>
          <a:r>
            <a:rPr lang="pl-PL" dirty="0"/>
            <a:t>INWESTOR</a:t>
          </a:r>
        </a:p>
      </dgm:t>
    </dgm:pt>
    <dgm:pt modelId="{43572952-F278-49D4-8BC9-76D620B34EF0}" type="parTrans" cxnId="{217AC5A1-9A0D-4C73-85D5-42786AAF5308}">
      <dgm:prSet/>
      <dgm:spPr/>
      <dgm:t>
        <a:bodyPr/>
        <a:lstStyle/>
        <a:p>
          <a:endParaRPr lang="pl-PL"/>
        </a:p>
      </dgm:t>
    </dgm:pt>
    <dgm:pt modelId="{2AE1F59B-9B03-41F5-8B72-F11F6BBEA46C}" type="sibTrans" cxnId="{217AC5A1-9A0D-4C73-85D5-42786AAF5308}">
      <dgm:prSet/>
      <dgm:spPr/>
      <dgm:t>
        <a:bodyPr/>
        <a:lstStyle/>
        <a:p>
          <a:endParaRPr lang="pl-PL"/>
        </a:p>
      </dgm:t>
    </dgm:pt>
    <dgm:pt modelId="{84C86A34-34BF-46B3-B96E-038852ADD226}">
      <dgm:prSet phldrT="[Tekst]"/>
      <dgm:spPr/>
      <dgm:t>
        <a:bodyPr/>
        <a:lstStyle/>
        <a:p>
          <a:r>
            <a:rPr lang="pl-PL" dirty="0"/>
            <a:t>INSPEKTOR NADZORU INWESTORSKIEGO</a:t>
          </a:r>
        </a:p>
      </dgm:t>
    </dgm:pt>
    <dgm:pt modelId="{BBFACBB9-DB45-4B3A-AF2E-D7CF646B0423}" type="parTrans" cxnId="{D4E7C088-9ABF-43D9-88CE-944E62324A22}">
      <dgm:prSet/>
      <dgm:spPr/>
      <dgm:t>
        <a:bodyPr/>
        <a:lstStyle/>
        <a:p>
          <a:endParaRPr lang="pl-PL"/>
        </a:p>
      </dgm:t>
    </dgm:pt>
    <dgm:pt modelId="{E1FF06A1-74B1-44A9-B878-F7F1E24815B8}" type="sibTrans" cxnId="{D4E7C088-9ABF-43D9-88CE-944E62324A22}">
      <dgm:prSet/>
      <dgm:spPr/>
      <dgm:t>
        <a:bodyPr/>
        <a:lstStyle/>
        <a:p>
          <a:endParaRPr lang="pl-PL"/>
        </a:p>
      </dgm:t>
    </dgm:pt>
    <dgm:pt modelId="{9B580131-A6B8-4BB2-89E1-FEAE95395998}">
      <dgm:prSet/>
      <dgm:spPr/>
      <dgm:t>
        <a:bodyPr/>
        <a:lstStyle/>
        <a:p>
          <a:r>
            <a:rPr lang="pl-PL" dirty="0"/>
            <a:t>PROJEKTANT</a:t>
          </a:r>
        </a:p>
      </dgm:t>
    </dgm:pt>
    <dgm:pt modelId="{5D3E621D-184A-49A9-882A-A1184D456037}" type="parTrans" cxnId="{3BA448A6-E5E8-4DF4-B4AE-E6A4AC641FE2}">
      <dgm:prSet/>
      <dgm:spPr/>
      <dgm:t>
        <a:bodyPr/>
        <a:lstStyle/>
        <a:p>
          <a:endParaRPr lang="pl-PL"/>
        </a:p>
      </dgm:t>
    </dgm:pt>
    <dgm:pt modelId="{3172588B-24D6-4E95-90E8-E5AC68EA1FE7}" type="sibTrans" cxnId="{3BA448A6-E5E8-4DF4-B4AE-E6A4AC641FE2}">
      <dgm:prSet/>
      <dgm:spPr/>
      <dgm:t>
        <a:bodyPr/>
        <a:lstStyle/>
        <a:p>
          <a:endParaRPr lang="pl-PL"/>
        </a:p>
      </dgm:t>
    </dgm:pt>
    <dgm:pt modelId="{565D6C32-0D12-4293-AC6A-021D63A5C02D}">
      <dgm:prSet/>
      <dgm:spPr/>
      <dgm:t>
        <a:bodyPr/>
        <a:lstStyle/>
        <a:p>
          <a:r>
            <a:rPr lang="pl-PL" dirty="0"/>
            <a:t>KIEROWNIK BUDOWY/KIEROWNIK ROBÓT</a:t>
          </a:r>
        </a:p>
      </dgm:t>
    </dgm:pt>
    <dgm:pt modelId="{A2702F4C-3FE9-4D18-9BC5-987206CEF93C}" type="parTrans" cxnId="{B21B222B-8348-4BB0-82A7-B87DC321FAB4}">
      <dgm:prSet/>
      <dgm:spPr/>
      <dgm:t>
        <a:bodyPr/>
        <a:lstStyle/>
        <a:p>
          <a:endParaRPr lang="pl-PL"/>
        </a:p>
      </dgm:t>
    </dgm:pt>
    <dgm:pt modelId="{8DF0AEB5-B1B2-44DC-B45E-4FEF1D6839C7}" type="sibTrans" cxnId="{B21B222B-8348-4BB0-82A7-B87DC321FAB4}">
      <dgm:prSet/>
      <dgm:spPr/>
      <dgm:t>
        <a:bodyPr/>
        <a:lstStyle/>
        <a:p>
          <a:endParaRPr lang="pl-PL"/>
        </a:p>
      </dgm:t>
    </dgm:pt>
    <dgm:pt modelId="{4E40F730-BC78-45CD-97F5-D3487B7459A8}" type="pres">
      <dgm:prSet presAssocID="{AA1699D8-2189-4EBD-841F-3DCAD571CDA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5F89459-9CFB-4301-AD96-477D4EC6D27A}" type="pres">
      <dgm:prSet presAssocID="{144F849F-FA28-4727-B4A1-328DE5AE0BCF}" presName="hierRoot1" presStyleCnt="0"/>
      <dgm:spPr/>
    </dgm:pt>
    <dgm:pt modelId="{CFE784BB-797F-4BA3-83BA-A045B91B72A0}" type="pres">
      <dgm:prSet presAssocID="{144F849F-FA28-4727-B4A1-328DE5AE0BCF}" presName="composite" presStyleCnt="0"/>
      <dgm:spPr/>
    </dgm:pt>
    <dgm:pt modelId="{5F43647B-FC0D-4E73-8749-A1D55338E9AD}" type="pres">
      <dgm:prSet presAssocID="{144F849F-FA28-4727-B4A1-328DE5AE0BCF}" presName="background" presStyleLbl="node0" presStyleIdx="0" presStyleCnt="1"/>
      <dgm:spPr/>
    </dgm:pt>
    <dgm:pt modelId="{CA1DAE56-072A-4AC6-AA1B-0B622B538AA8}" type="pres">
      <dgm:prSet presAssocID="{144F849F-FA28-4727-B4A1-328DE5AE0BCF}" presName="text" presStyleLbl="fgAcc0" presStyleIdx="0" presStyleCnt="1">
        <dgm:presLayoutVars>
          <dgm:chPref val="3"/>
        </dgm:presLayoutVars>
      </dgm:prSet>
      <dgm:spPr/>
    </dgm:pt>
    <dgm:pt modelId="{18662D8D-6907-45EE-A50A-468E5B92CDCA}" type="pres">
      <dgm:prSet presAssocID="{144F849F-FA28-4727-B4A1-328DE5AE0BCF}" presName="hierChild2" presStyleCnt="0"/>
      <dgm:spPr/>
    </dgm:pt>
    <dgm:pt modelId="{118F3D75-7A7B-4793-AD68-CD5B28774D53}" type="pres">
      <dgm:prSet presAssocID="{43572952-F278-49D4-8BC9-76D620B34EF0}" presName="Name10" presStyleLbl="parChTrans1D2" presStyleIdx="0" presStyleCnt="4"/>
      <dgm:spPr/>
    </dgm:pt>
    <dgm:pt modelId="{AE43A62C-9C22-487A-A9FE-4A424A90DF8D}" type="pres">
      <dgm:prSet presAssocID="{50328FA2-BB4A-4C57-A257-E19AEF1386D4}" presName="hierRoot2" presStyleCnt="0"/>
      <dgm:spPr/>
    </dgm:pt>
    <dgm:pt modelId="{9725D4BB-4164-4EC3-A340-B458984B61E8}" type="pres">
      <dgm:prSet presAssocID="{50328FA2-BB4A-4C57-A257-E19AEF1386D4}" presName="composite2" presStyleCnt="0"/>
      <dgm:spPr/>
    </dgm:pt>
    <dgm:pt modelId="{745D4BC3-88B0-4923-9119-5BD686B0920D}" type="pres">
      <dgm:prSet presAssocID="{50328FA2-BB4A-4C57-A257-E19AEF1386D4}" presName="background2" presStyleLbl="node2" presStyleIdx="0" presStyleCnt="4"/>
      <dgm:spPr/>
    </dgm:pt>
    <dgm:pt modelId="{5E1CB0F6-A63C-42FC-AEEA-B49777E4D95F}" type="pres">
      <dgm:prSet presAssocID="{50328FA2-BB4A-4C57-A257-E19AEF1386D4}" presName="text2" presStyleLbl="fgAcc2" presStyleIdx="0" presStyleCnt="4">
        <dgm:presLayoutVars>
          <dgm:chPref val="3"/>
        </dgm:presLayoutVars>
      </dgm:prSet>
      <dgm:spPr/>
    </dgm:pt>
    <dgm:pt modelId="{9C8C1E25-AA73-4CAF-8ADA-28BD727BBEA4}" type="pres">
      <dgm:prSet presAssocID="{50328FA2-BB4A-4C57-A257-E19AEF1386D4}" presName="hierChild3" presStyleCnt="0"/>
      <dgm:spPr/>
    </dgm:pt>
    <dgm:pt modelId="{451BD438-9B3B-4972-9AC5-154AD882A209}" type="pres">
      <dgm:prSet presAssocID="{BBFACBB9-DB45-4B3A-AF2E-D7CF646B0423}" presName="Name10" presStyleLbl="parChTrans1D2" presStyleIdx="1" presStyleCnt="4"/>
      <dgm:spPr/>
    </dgm:pt>
    <dgm:pt modelId="{FDAE58EE-DFF8-4F81-8249-B16A039DB923}" type="pres">
      <dgm:prSet presAssocID="{84C86A34-34BF-46B3-B96E-038852ADD226}" presName="hierRoot2" presStyleCnt="0"/>
      <dgm:spPr/>
    </dgm:pt>
    <dgm:pt modelId="{F9CD0589-FD96-4470-B5F5-3589EE57B927}" type="pres">
      <dgm:prSet presAssocID="{84C86A34-34BF-46B3-B96E-038852ADD226}" presName="composite2" presStyleCnt="0"/>
      <dgm:spPr/>
    </dgm:pt>
    <dgm:pt modelId="{EA6BB25C-894C-4932-9CFA-B0356236868C}" type="pres">
      <dgm:prSet presAssocID="{84C86A34-34BF-46B3-B96E-038852ADD226}" presName="background2" presStyleLbl="node2" presStyleIdx="1" presStyleCnt="4"/>
      <dgm:spPr/>
    </dgm:pt>
    <dgm:pt modelId="{CA8380F9-8A08-4567-A376-423E9DBF4E1E}" type="pres">
      <dgm:prSet presAssocID="{84C86A34-34BF-46B3-B96E-038852ADD226}" presName="text2" presStyleLbl="fgAcc2" presStyleIdx="1" presStyleCnt="4">
        <dgm:presLayoutVars>
          <dgm:chPref val="3"/>
        </dgm:presLayoutVars>
      </dgm:prSet>
      <dgm:spPr/>
    </dgm:pt>
    <dgm:pt modelId="{42333B12-2A50-46D9-874E-85E171BBDC4C}" type="pres">
      <dgm:prSet presAssocID="{84C86A34-34BF-46B3-B96E-038852ADD226}" presName="hierChild3" presStyleCnt="0"/>
      <dgm:spPr/>
    </dgm:pt>
    <dgm:pt modelId="{F7506D6E-21D5-47B2-B47D-22150B86C4AA}" type="pres">
      <dgm:prSet presAssocID="{5D3E621D-184A-49A9-882A-A1184D456037}" presName="Name10" presStyleLbl="parChTrans1D2" presStyleIdx="2" presStyleCnt="4"/>
      <dgm:spPr/>
    </dgm:pt>
    <dgm:pt modelId="{414991BA-EA7E-4F09-A0DE-990B07904CAF}" type="pres">
      <dgm:prSet presAssocID="{9B580131-A6B8-4BB2-89E1-FEAE95395998}" presName="hierRoot2" presStyleCnt="0"/>
      <dgm:spPr/>
    </dgm:pt>
    <dgm:pt modelId="{4F491731-D7BC-4771-AC4D-37FAB1333E27}" type="pres">
      <dgm:prSet presAssocID="{9B580131-A6B8-4BB2-89E1-FEAE95395998}" presName="composite2" presStyleCnt="0"/>
      <dgm:spPr/>
    </dgm:pt>
    <dgm:pt modelId="{E760F4ED-34BA-4D3D-81E7-668724ECC183}" type="pres">
      <dgm:prSet presAssocID="{9B580131-A6B8-4BB2-89E1-FEAE95395998}" presName="background2" presStyleLbl="node2" presStyleIdx="2" presStyleCnt="4"/>
      <dgm:spPr/>
    </dgm:pt>
    <dgm:pt modelId="{7024B49E-4A82-47A7-8564-72EA7F75FBC8}" type="pres">
      <dgm:prSet presAssocID="{9B580131-A6B8-4BB2-89E1-FEAE95395998}" presName="text2" presStyleLbl="fgAcc2" presStyleIdx="2" presStyleCnt="4">
        <dgm:presLayoutVars>
          <dgm:chPref val="3"/>
        </dgm:presLayoutVars>
      </dgm:prSet>
      <dgm:spPr/>
    </dgm:pt>
    <dgm:pt modelId="{6279382C-266E-41D8-A60F-50CEB5BFCD2D}" type="pres">
      <dgm:prSet presAssocID="{9B580131-A6B8-4BB2-89E1-FEAE95395998}" presName="hierChild3" presStyleCnt="0"/>
      <dgm:spPr/>
    </dgm:pt>
    <dgm:pt modelId="{B5121D78-E348-404F-B886-82623C6DA82E}" type="pres">
      <dgm:prSet presAssocID="{A2702F4C-3FE9-4D18-9BC5-987206CEF93C}" presName="Name10" presStyleLbl="parChTrans1D2" presStyleIdx="3" presStyleCnt="4"/>
      <dgm:spPr/>
    </dgm:pt>
    <dgm:pt modelId="{26AAFDCD-6202-42C7-82FA-D43A9A455741}" type="pres">
      <dgm:prSet presAssocID="{565D6C32-0D12-4293-AC6A-021D63A5C02D}" presName="hierRoot2" presStyleCnt="0"/>
      <dgm:spPr/>
    </dgm:pt>
    <dgm:pt modelId="{C4061798-D6BD-41C8-9A79-8AE109979738}" type="pres">
      <dgm:prSet presAssocID="{565D6C32-0D12-4293-AC6A-021D63A5C02D}" presName="composite2" presStyleCnt="0"/>
      <dgm:spPr/>
    </dgm:pt>
    <dgm:pt modelId="{A1CBAD73-2B4E-488A-ADC2-6820E3C8F32E}" type="pres">
      <dgm:prSet presAssocID="{565D6C32-0D12-4293-AC6A-021D63A5C02D}" presName="background2" presStyleLbl="node2" presStyleIdx="3" presStyleCnt="4"/>
      <dgm:spPr/>
    </dgm:pt>
    <dgm:pt modelId="{371D7825-CAF2-498D-BB44-087E7C9F9457}" type="pres">
      <dgm:prSet presAssocID="{565D6C32-0D12-4293-AC6A-021D63A5C02D}" presName="text2" presStyleLbl="fgAcc2" presStyleIdx="3" presStyleCnt="4">
        <dgm:presLayoutVars>
          <dgm:chPref val="3"/>
        </dgm:presLayoutVars>
      </dgm:prSet>
      <dgm:spPr/>
    </dgm:pt>
    <dgm:pt modelId="{AAE4A12A-2ACC-40E4-B8F6-6B67628B7662}" type="pres">
      <dgm:prSet presAssocID="{565D6C32-0D12-4293-AC6A-021D63A5C02D}" presName="hierChild3" presStyleCnt="0"/>
      <dgm:spPr/>
    </dgm:pt>
  </dgm:ptLst>
  <dgm:cxnLst>
    <dgm:cxn modelId="{2CEC7B18-7F48-4CD0-83D5-019A471A843D}" type="presOf" srcId="{A2702F4C-3FE9-4D18-9BC5-987206CEF93C}" destId="{B5121D78-E348-404F-B886-82623C6DA82E}" srcOrd="0" destOrd="0" presId="urn:microsoft.com/office/officeart/2005/8/layout/hierarchy1"/>
    <dgm:cxn modelId="{B21B222B-8348-4BB0-82A7-B87DC321FAB4}" srcId="{144F849F-FA28-4727-B4A1-328DE5AE0BCF}" destId="{565D6C32-0D12-4293-AC6A-021D63A5C02D}" srcOrd="3" destOrd="0" parTransId="{A2702F4C-3FE9-4D18-9BC5-987206CEF93C}" sibTransId="{8DF0AEB5-B1B2-44DC-B45E-4FEF1D6839C7}"/>
    <dgm:cxn modelId="{A8B6C939-3935-4F3D-94E0-CF3F94620094}" type="presOf" srcId="{144F849F-FA28-4727-B4A1-328DE5AE0BCF}" destId="{CA1DAE56-072A-4AC6-AA1B-0B622B538AA8}" srcOrd="0" destOrd="0" presId="urn:microsoft.com/office/officeart/2005/8/layout/hierarchy1"/>
    <dgm:cxn modelId="{590E3C47-34AB-4255-AFDB-2205CBAB0DF0}" type="presOf" srcId="{50328FA2-BB4A-4C57-A257-E19AEF1386D4}" destId="{5E1CB0F6-A63C-42FC-AEEA-B49777E4D95F}" srcOrd="0" destOrd="0" presId="urn:microsoft.com/office/officeart/2005/8/layout/hierarchy1"/>
    <dgm:cxn modelId="{C567496F-011D-44ED-AE72-DEA69DEC1FE9}" srcId="{AA1699D8-2189-4EBD-841F-3DCAD571CDA7}" destId="{144F849F-FA28-4727-B4A1-328DE5AE0BCF}" srcOrd="0" destOrd="0" parTransId="{AA1A0CCE-ABF9-4286-94B2-C86C950792A4}" sibTransId="{033FDAC7-6C8B-42CB-BC8A-D9C4E6EC24E1}"/>
    <dgm:cxn modelId="{C07A5056-D4DF-44C4-A32F-65E66B21472A}" type="presOf" srcId="{84C86A34-34BF-46B3-B96E-038852ADD226}" destId="{CA8380F9-8A08-4567-A376-423E9DBF4E1E}" srcOrd="0" destOrd="0" presId="urn:microsoft.com/office/officeart/2005/8/layout/hierarchy1"/>
    <dgm:cxn modelId="{AA85F678-15D9-4317-B169-883E79768D8F}" type="presOf" srcId="{43572952-F278-49D4-8BC9-76D620B34EF0}" destId="{118F3D75-7A7B-4793-AD68-CD5B28774D53}" srcOrd="0" destOrd="0" presId="urn:microsoft.com/office/officeart/2005/8/layout/hierarchy1"/>
    <dgm:cxn modelId="{D4E7C088-9ABF-43D9-88CE-944E62324A22}" srcId="{144F849F-FA28-4727-B4A1-328DE5AE0BCF}" destId="{84C86A34-34BF-46B3-B96E-038852ADD226}" srcOrd="1" destOrd="0" parTransId="{BBFACBB9-DB45-4B3A-AF2E-D7CF646B0423}" sibTransId="{E1FF06A1-74B1-44A9-B878-F7F1E24815B8}"/>
    <dgm:cxn modelId="{B59F939B-599F-4DB1-A46A-2389619D569C}" type="presOf" srcId="{AA1699D8-2189-4EBD-841F-3DCAD571CDA7}" destId="{4E40F730-BC78-45CD-97F5-D3487B7459A8}" srcOrd="0" destOrd="0" presId="urn:microsoft.com/office/officeart/2005/8/layout/hierarchy1"/>
    <dgm:cxn modelId="{217AC5A1-9A0D-4C73-85D5-42786AAF5308}" srcId="{144F849F-FA28-4727-B4A1-328DE5AE0BCF}" destId="{50328FA2-BB4A-4C57-A257-E19AEF1386D4}" srcOrd="0" destOrd="0" parTransId="{43572952-F278-49D4-8BC9-76D620B34EF0}" sibTransId="{2AE1F59B-9B03-41F5-8B72-F11F6BBEA46C}"/>
    <dgm:cxn modelId="{3BA448A6-E5E8-4DF4-B4AE-E6A4AC641FE2}" srcId="{144F849F-FA28-4727-B4A1-328DE5AE0BCF}" destId="{9B580131-A6B8-4BB2-89E1-FEAE95395998}" srcOrd="2" destOrd="0" parTransId="{5D3E621D-184A-49A9-882A-A1184D456037}" sibTransId="{3172588B-24D6-4E95-90E8-E5AC68EA1FE7}"/>
    <dgm:cxn modelId="{F3B1A4A7-FBB5-4C98-A34F-9A156F1047A4}" type="presOf" srcId="{5D3E621D-184A-49A9-882A-A1184D456037}" destId="{F7506D6E-21D5-47B2-B47D-22150B86C4AA}" srcOrd="0" destOrd="0" presId="urn:microsoft.com/office/officeart/2005/8/layout/hierarchy1"/>
    <dgm:cxn modelId="{82DBB3AA-5066-4711-A662-E4D35C8EB3B2}" type="presOf" srcId="{BBFACBB9-DB45-4B3A-AF2E-D7CF646B0423}" destId="{451BD438-9B3B-4972-9AC5-154AD882A209}" srcOrd="0" destOrd="0" presId="urn:microsoft.com/office/officeart/2005/8/layout/hierarchy1"/>
    <dgm:cxn modelId="{117A02C3-6C99-4F84-86EB-EFD3937E97B6}" type="presOf" srcId="{9B580131-A6B8-4BB2-89E1-FEAE95395998}" destId="{7024B49E-4A82-47A7-8564-72EA7F75FBC8}" srcOrd="0" destOrd="0" presId="urn:microsoft.com/office/officeart/2005/8/layout/hierarchy1"/>
    <dgm:cxn modelId="{BBC238EE-2D45-4FC2-B026-736B45AFE794}" type="presOf" srcId="{565D6C32-0D12-4293-AC6A-021D63A5C02D}" destId="{371D7825-CAF2-498D-BB44-087E7C9F9457}" srcOrd="0" destOrd="0" presId="urn:microsoft.com/office/officeart/2005/8/layout/hierarchy1"/>
    <dgm:cxn modelId="{48F651ED-1752-47DD-820A-57D13016E6D3}" type="presParOf" srcId="{4E40F730-BC78-45CD-97F5-D3487B7459A8}" destId="{C5F89459-9CFB-4301-AD96-477D4EC6D27A}" srcOrd="0" destOrd="0" presId="urn:microsoft.com/office/officeart/2005/8/layout/hierarchy1"/>
    <dgm:cxn modelId="{268CF8CC-748A-4CEA-8DE2-B36BCAF0F0E1}" type="presParOf" srcId="{C5F89459-9CFB-4301-AD96-477D4EC6D27A}" destId="{CFE784BB-797F-4BA3-83BA-A045B91B72A0}" srcOrd="0" destOrd="0" presId="urn:microsoft.com/office/officeart/2005/8/layout/hierarchy1"/>
    <dgm:cxn modelId="{61F17E1E-E6A6-41C6-99D7-DA2F8058896C}" type="presParOf" srcId="{CFE784BB-797F-4BA3-83BA-A045B91B72A0}" destId="{5F43647B-FC0D-4E73-8749-A1D55338E9AD}" srcOrd="0" destOrd="0" presId="urn:microsoft.com/office/officeart/2005/8/layout/hierarchy1"/>
    <dgm:cxn modelId="{050F0BF3-6B93-45CE-A4DA-D2DBC37B2415}" type="presParOf" srcId="{CFE784BB-797F-4BA3-83BA-A045B91B72A0}" destId="{CA1DAE56-072A-4AC6-AA1B-0B622B538AA8}" srcOrd="1" destOrd="0" presId="urn:microsoft.com/office/officeart/2005/8/layout/hierarchy1"/>
    <dgm:cxn modelId="{B8DA2C56-5215-4D26-9251-DC0B9C1FF033}" type="presParOf" srcId="{C5F89459-9CFB-4301-AD96-477D4EC6D27A}" destId="{18662D8D-6907-45EE-A50A-468E5B92CDCA}" srcOrd="1" destOrd="0" presId="urn:microsoft.com/office/officeart/2005/8/layout/hierarchy1"/>
    <dgm:cxn modelId="{0361F22C-6A09-4B27-AAF2-E04511FF06EF}" type="presParOf" srcId="{18662D8D-6907-45EE-A50A-468E5B92CDCA}" destId="{118F3D75-7A7B-4793-AD68-CD5B28774D53}" srcOrd="0" destOrd="0" presId="urn:microsoft.com/office/officeart/2005/8/layout/hierarchy1"/>
    <dgm:cxn modelId="{563AAD75-D544-4307-85ED-EE9BE7D9819F}" type="presParOf" srcId="{18662D8D-6907-45EE-A50A-468E5B92CDCA}" destId="{AE43A62C-9C22-487A-A9FE-4A424A90DF8D}" srcOrd="1" destOrd="0" presId="urn:microsoft.com/office/officeart/2005/8/layout/hierarchy1"/>
    <dgm:cxn modelId="{73063DF6-5A53-4F5B-B45F-A59732E41A86}" type="presParOf" srcId="{AE43A62C-9C22-487A-A9FE-4A424A90DF8D}" destId="{9725D4BB-4164-4EC3-A340-B458984B61E8}" srcOrd="0" destOrd="0" presId="urn:microsoft.com/office/officeart/2005/8/layout/hierarchy1"/>
    <dgm:cxn modelId="{A91B3E16-106A-4AC2-A122-3F8D7A1BEE70}" type="presParOf" srcId="{9725D4BB-4164-4EC3-A340-B458984B61E8}" destId="{745D4BC3-88B0-4923-9119-5BD686B0920D}" srcOrd="0" destOrd="0" presId="urn:microsoft.com/office/officeart/2005/8/layout/hierarchy1"/>
    <dgm:cxn modelId="{B798FA4B-3B0F-435B-932E-9E39875BB11E}" type="presParOf" srcId="{9725D4BB-4164-4EC3-A340-B458984B61E8}" destId="{5E1CB0F6-A63C-42FC-AEEA-B49777E4D95F}" srcOrd="1" destOrd="0" presId="urn:microsoft.com/office/officeart/2005/8/layout/hierarchy1"/>
    <dgm:cxn modelId="{420612B9-9100-49A7-88B9-7AF8B540BBF3}" type="presParOf" srcId="{AE43A62C-9C22-487A-A9FE-4A424A90DF8D}" destId="{9C8C1E25-AA73-4CAF-8ADA-28BD727BBEA4}" srcOrd="1" destOrd="0" presId="urn:microsoft.com/office/officeart/2005/8/layout/hierarchy1"/>
    <dgm:cxn modelId="{057521AE-D94F-4A21-99B6-44C5ADC1F237}" type="presParOf" srcId="{18662D8D-6907-45EE-A50A-468E5B92CDCA}" destId="{451BD438-9B3B-4972-9AC5-154AD882A209}" srcOrd="2" destOrd="0" presId="urn:microsoft.com/office/officeart/2005/8/layout/hierarchy1"/>
    <dgm:cxn modelId="{13FCFA15-95C5-43E6-BA7D-42C3CA415211}" type="presParOf" srcId="{18662D8D-6907-45EE-A50A-468E5B92CDCA}" destId="{FDAE58EE-DFF8-4F81-8249-B16A039DB923}" srcOrd="3" destOrd="0" presId="urn:microsoft.com/office/officeart/2005/8/layout/hierarchy1"/>
    <dgm:cxn modelId="{115E16F8-AF80-4EB6-A009-EFCE4EF2BC8A}" type="presParOf" srcId="{FDAE58EE-DFF8-4F81-8249-B16A039DB923}" destId="{F9CD0589-FD96-4470-B5F5-3589EE57B927}" srcOrd="0" destOrd="0" presId="urn:microsoft.com/office/officeart/2005/8/layout/hierarchy1"/>
    <dgm:cxn modelId="{28B244BB-FE82-409A-BA96-8B549F806557}" type="presParOf" srcId="{F9CD0589-FD96-4470-B5F5-3589EE57B927}" destId="{EA6BB25C-894C-4932-9CFA-B0356236868C}" srcOrd="0" destOrd="0" presId="urn:microsoft.com/office/officeart/2005/8/layout/hierarchy1"/>
    <dgm:cxn modelId="{CFE767D2-9A91-406D-A737-EBAA4EB88AC1}" type="presParOf" srcId="{F9CD0589-FD96-4470-B5F5-3589EE57B927}" destId="{CA8380F9-8A08-4567-A376-423E9DBF4E1E}" srcOrd="1" destOrd="0" presId="urn:microsoft.com/office/officeart/2005/8/layout/hierarchy1"/>
    <dgm:cxn modelId="{21EE4122-5788-4DE0-8252-77C5A39A37B0}" type="presParOf" srcId="{FDAE58EE-DFF8-4F81-8249-B16A039DB923}" destId="{42333B12-2A50-46D9-874E-85E171BBDC4C}" srcOrd="1" destOrd="0" presId="urn:microsoft.com/office/officeart/2005/8/layout/hierarchy1"/>
    <dgm:cxn modelId="{ACB39B50-3BDC-44C8-B3B6-66B25F7DD673}" type="presParOf" srcId="{18662D8D-6907-45EE-A50A-468E5B92CDCA}" destId="{F7506D6E-21D5-47B2-B47D-22150B86C4AA}" srcOrd="4" destOrd="0" presId="urn:microsoft.com/office/officeart/2005/8/layout/hierarchy1"/>
    <dgm:cxn modelId="{87E6DBEF-6785-4889-8B24-CEACC4367F48}" type="presParOf" srcId="{18662D8D-6907-45EE-A50A-468E5B92CDCA}" destId="{414991BA-EA7E-4F09-A0DE-990B07904CAF}" srcOrd="5" destOrd="0" presId="urn:microsoft.com/office/officeart/2005/8/layout/hierarchy1"/>
    <dgm:cxn modelId="{D6A10C67-CED1-4F27-9B82-0CE356C7D892}" type="presParOf" srcId="{414991BA-EA7E-4F09-A0DE-990B07904CAF}" destId="{4F491731-D7BC-4771-AC4D-37FAB1333E27}" srcOrd="0" destOrd="0" presId="urn:microsoft.com/office/officeart/2005/8/layout/hierarchy1"/>
    <dgm:cxn modelId="{3C467A9F-6306-448E-B6BF-1066A15EA439}" type="presParOf" srcId="{4F491731-D7BC-4771-AC4D-37FAB1333E27}" destId="{E760F4ED-34BA-4D3D-81E7-668724ECC183}" srcOrd="0" destOrd="0" presId="urn:microsoft.com/office/officeart/2005/8/layout/hierarchy1"/>
    <dgm:cxn modelId="{A9A919F3-1E68-4DCF-8107-D463424FB307}" type="presParOf" srcId="{4F491731-D7BC-4771-AC4D-37FAB1333E27}" destId="{7024B49E-4A82-47A7-8564-72EA7F75FBC8}" srcOrd="1" destOrd="0" presId="urn:microsoft.com/office/officeart/2005/8/layout/hierarchy1"/>
    <dgm:cxn modelId="{4A99631A-6D10-45FD-B503-CCCE3FC6149E}" type="presParOf" srcId="{414991BA-EA7E-4F09-A0DE-990B07904CAF}" destId="{6279382C-266E-41D8-A60F-50CEB5BFCD2D}" srcOrd="1" destOrd="0" presId="urn:microsoft.com/office/officeart/2005/8/layout/hierarchy1"/>
    <dgm:cxn modelId="{84C42C5A-A608-4511-A207-91ECB0C47518}" type="presParOf" srcId="{18662D8D-6907-45EE-A50A-468E5B92CDCA}" destId="{B5121D78-E348-404F-B886-82623C6DA82E}" srcOrd="6" destOrd="0" presId="urn:microsoft.com/office/officeart/2005/8/layout/hierarchy1"/>
    <dgm:cxn modelId="{B31E1DBD-382C-416E-B3FD-F902F54E0E58}" type="presParOf" srcId="{18662D8D-6907-45EE-A50A-468E5B92CDCA}" destId="{26AAFDCD-6202-42C7-82FA-D43A9A455741}" srcOrd="7" destOrd="0" presId="urn:microsoft.com/office/officeart/2005/8/layout/hierarchy1"/>
    <dgm:cxn modelId="{2689924B-7887-41B0-AA9C-52295D8AFB85}" type="presParOf" srcId="{26AAFDCD-6202-42C7-82FA-D43A9A455741}" destId="{C4061798-D6BD-41C8-9A79-8AE109979738}" srcOrd="0" destOrd="0" presId="urn:microsoft.com/office/officeart/2005/8/layout/hierarchy1"/>
    <dgm:cxn modelId="{41038843-C6E0-426A-AE79-3DE46ECF4794}" type="presParOf" srcId="{C4061798-D6BD-41C8-9A79-8AE109979738}" destId="{A1CBAD73-2B4E-488A-ADC2-6820E3C8F32E}" srcOrd="0" destOrd="0" presId="urn:microsoft.com/office/officeart/2005/8/layout/hierarchy1"/>
    <dgm:cxn modelId="{DDDFEF33-CED7-4D9A-91C9-85775F1DB21A}" type="presParOf" srcId="{C4061798-D6BD-41C8-9A79-8AE109979738}" destId="{371D7825-CAF2-498D-BB44-087E7C9F9457}" srcOrd="1" destOrd="0" presId="urn:microsoft.com/office/officeart/2005/8/layout/hierarchy1"/>
    <dgm:cxn modelId="{C11CD978-0E93-45AB-B49A-3D5832B1B27F}" type="presParOf" srcId="{26AAFDCD-6202-42C7-82FA-D43A9A455741}" destId="{AAE4A12A-2ACC-40E4-B8F6-6B67628B766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134DC8-48DF-4AF0-A906-7BF442F63FC6}" type="doc">
      <dgm:prSet loTypeId="urn:microsoft.com/office/officeart/2005/8/layout/equation1" loCatId="process" qsTypeId="urn:microsoft.com/office/officeart/2005/8/quickstyle/simple1" qsCatId="simple" csTypeId="urn:microsoft.com/office/officeart/2005/8/colors/colorful1" csCatId="colorful" phldr="1"/>
      <dgm:spPr/>
    </dgm:pt>
    <dgm:pt modelId="{DB38845A-51B4-4E07-AC40-98321D1A7A58}">
      <dgm:prSet phldrT="[Tekst]" custT="1"/>
      <dgm:spPr/>
      <dgm:t>
        <a:bodyPr/>
        <a:lstStyle/>
        <a:p>
          <a:r>
            <a:rPr lang="pl-PL" sz="1800" b="1" dirty="0">
              <a:solidFill>
                <a:schemeClr val="tx1"/>
              </a:solidFill>
            </a:rPr>
            <a:t>UCZESTNICY PROCESU BUDOWLANEGO</a:t>
          </a:r>
        </a:p>
      </dgm:t>
    </dgm:pt>
    <dgm:pt modelId="{D8BC92CD-BB59-4EF0-BAF7-FC52E1D3A873}" type="parTrans" cxnId="{86B36260-E1A6-4149-9B29-E848B56DD723}">
      <dgm:prSet/>
      <dgm:spPr/>
      <dgm:t>
        <a:bodyPr/>
        <a:lstStyle/>
        <a:p>
          <a:endParaRPr lang="pl-PL"/>
        </a:p>
      </dgm:t>
    </dgm:pt>
    <dgm:pt modelId="{D4398FA1-02CD-4E9C-80C7-7816358FC0AD}" type="sibTrans" cxnId="{86B36260-E1A6-4149-9B29-E848B56DD723}">
      <dgm:prSet/>
      <dgm:spPr/>
      <dgm:t>
        <a:bodyPr/>
        <a:lstStyle/>
        <a:p>
          <a:endParaRPr lang="pl-PL"/>
        </a:p>
      </dgm:t>
    </dgm:pt>
    <dgm:pt modelId="{0A777861-8529-4ADA-9503-93F6339B9CFA}">
      <dgm:prSet phldrT="[Tekst]" custT="1"/>
      <dgm:spPr/>
      <dgm:t>
        <a:bodyPr/>
        <a:lstStyle/>
        <a:p>
          <a:r>
            <a:rPr lang="pl-PL" sz="1600" b="1" dirty="0">
              <a:solidFill>
                <a:schemeClr val="tx1"/>
              </a:solidFill>
            </a:rPr>
            <a:t>WŁAŚCICIEL LUB ZARZĄDCA NIERUCHOMOŚCI</a:t>
          </a:r>
        </a:p>
      </dgm:t>
    </dgm:pt>
    <dgm:pt modelId="{D5064487-821C-41CB-B57C-9457421D02BE}" type="parTrans" cxnId="{AD8919A1-3B52-4619-9E9F-C5EF2DFF015B}">
      <dgm:prSet/>
      <dgm:spPr/>
      <dgm:t>
        <a:bodyPr/>
        <a:lstStyle/>
        <a:p>
          <a:endParaRPr lang="pl-PL"/>
        </a:p>
      </dgm:t>
    </dgm:pt>
    <dgm:pt modelId="{0B3DF423-794E-4F69-A0C6-1EE3606D023C}" type="sibTrans" cxnId="{AD8919A1-3B52-4619-9E9F-C5EF2DFF015B}">
      <dgm:prSet/>
      <dgm:spPr/>
      <dgm:t>
        <a:bodyPr/>
        <a:lstStyle/>
        <a:p>
          <a:endParaRPr lang="pl-PL"/>
        </a:p>
      </dgm:t>
    </dgm:pt>
    <dgm:pt modelId="{0546F536-008F-4571-98D1-6844E44A85E5}">
      <dgm:prSet phldrT="[Tekst]" custT="1"/>
      <dgm:spPr/>
      <dgm:t>
        <a:bodyPr/>
        <a:lstStyle/>
        <a:p>
          <a:r>
            <a:rPr lang="pl-PL" sz="1800" b="1" dirty="0">
              <a:solidFill>
                <a:schemeClr val="tx1"/>
              </a:solidFill>
            </a:rPr>
            <a:t>PODMIOTY PROCESU BUDOWLANEGO</a:t>
          </a:r>
        </a:p>
      </dgm:t>
    </dgm:pt>
    <dgm:pt modelId="{D13C1D83-56CC-408F-9FA9-EEF01B400F9F}" type="parTrans" cxnId="{DE64E211-EE58-4C82-8D2A-BF2978CACBE7}">
      <dgm:prSet/>
      <dgm:spPr/>
      <dgm:t>
        <a:bodyPr/>
        <a:lstStyle/>
        <a:p>
          <a:endParaRPr lang="pl-PL"/>
        </a:p>
      </dgm:t>
    </dgm:pt>
    <dgm:pt modelId="{071B55C7-E3C3-4B57-8381-503FA9FEA016}" type="sibTrans" cxnId="{DE64E211-EE58-4C82-8D2A-BF2978CACBE7}">
      <dgm:prSet/>
      <dgm:spPr/>
      <dgm:t>
        <a:bodyPr/>
        <a:lstStyle/>
        <a:p>
          <a:endParaRPr lang="pl-PL"/>
        </a:p>
      </dgm:t>
    </dgm:pt>
    <dgm:pt modelId="{91AEB036-873C-49C4-ABD8-494CD78A79AC}" type="pres">
      <dgm:prSet presAssocID="{AF134DC8-48DF-4AF0-A906-7BF442F63FC6}" presName="linearFlow" presStyleCnt="0">
        <dgm:presLayoutVars>
          <dgm:dir/>
          <dgm:resizeHandles val="exact"/>
        </dgm:presLayoutVars>
      </dgm:prSet>
      <dgm:spPr/>
    </dgm:pt>
    <dgm:pt modelId="{C5C4E1B5-49C7-4B05-B0A6-0BB8B07E20FC}" type="pres">
      <dgm:prSet presAssocID="{DB38845A-51B4-4E07-AC40-98321D1A7A58}" presName="node" presStyleLbl="node1" presStyleIdx="0" presStyleCnt="3">
        <dgm:presLayoutVars>
          <dgm:bulletEnabled val="1"/>
        </dgm:presLayoutVars>
      </dgm:prSet>
      <dgm:spPr/>
    </dgm:pt>
    <dgm:pt modelId="{00354C22-563C-4B6E-B11D-622086437F4F}" type="pres">
      <dgm:prSet presAssocID="{D4398FA1-02CD-4E9C-80C7-7816358FC0AD}" presName="spacerL" presStyleCnt="0"/>
      <dgm:spPr/>
    </dgm:pt>
    <dgm:pt modelId="{260EBC2C-FF08-4074-996C-E7BF6A856005}" type="pres">
      <dgm:prSet presAssocID="{D4398FA1-02CD-4E9C-80C7-7816358FC0AD}" presName="sibTrans" presStyleLbl="sibTrans2D1" presStyleIdx="0" presStyleCnt="2"/>
      <dgm:spPr/>
    </dgm:pt>
    <dgm:pt modelId="{B061A44D-EE1D-4819-84D3-008344AA44DD}" type="pres">
      <dgm:prSet presAssocID="{D4398FA1-02CD-4E9C-80C7-7816358FC0AD}" presName="spacerR" presStyleCnt="0"/>
      <dgm:spPr/>
    </dgm:pt>
    <dgm:pt modelId="{FA3ED865-ADD6-4D5D-B650-E06B7D230840}" type="pres">
      <dgm:prSet presAssocID="{0A777861-8529-4ADA-9503-93F6339B9CFA}" presName="node" presStyleLbl="node1" presStyleIdx="1" presStyleCnt="3">
        <dgm:presLayoutVars>
          <dgm:bulletEnabled val="1"/>
        </dgm:presLayoutVars>
      </dgm:prSet>
      <dgm:spPr/>
    </dgm:pt>
    <dgm:pt modelId="{91662ECB-1FC7-4FB5-88E2-530774461B18}" type="pres">
      <dgm:prSet presAssocID="{0B3DF423-794E-4F69-A0C6-1EE3606D023C}" presName="spacerL" presStyleCnt="0"/>
      <dgm:spPr/>
    </dgm:pt>
    <dgm:pt modelId="{C3FF53B7-27A6-4B65-83C4-977275E4905B}" type="pres">
      <dgm:prSet presAssocID="{0B3DF423-794E-4F69-A0C6-1EE3606D023C}" presName="sibTrans" presStyleLbl="sibTrans2D1" presStyleIdx="1" presStyleCnt="2"/>
      <dgm:spPr/>
    </dgm:pt>
    <dgm:pt modelId="{12D9D637-7D6C-4A76-9339-43AEFB455683}" type="pres">
      <dgm:prSet presAssocID="{0B3DF423-794E-4F69-A0C6-1EE3606D023C}" presName="spacerR" presStyleCnt="0"/>
      <dgm:spPr/>
    </dgm:pt>
    <dgm:pt modelId="{893C213C-6F84-40AE-A0AC-00F07965D615}" type="pres">
      <dgm:prSet presAssocID="{0546F536-008F-4571-98D1-6844E44A85E5}" presName="node" presStyleLbl="node1" presStyleIdx="2" presStyleCnt="3">
        <dgm:presLayoutVars>
          <dgm:bulletEnabled val="1"/>
        </dgm:presLayoutVars>
      </dgm:prSet>
      <dgm:spPr/>
    </dgm:pt>
  </dgm:ptLst>
  <dgm:cxnLst>
    <dgm:cxn modelId="{74E2610B-8E0F-4668-8F3B-F867908878E1}" type="presOf" srcId="{DB38845A-51B4-4E07-AC40-98321D1A7A58}" destId="{C5C4E1B5-49C7-4B05-B0A6-0BB8B07E20FC}" srcOrd="0" destOrd="0" presId="urn:microsoft.com/office/officeart/2005/8/layout/equation1"/>
    <dgm:cxn modelId="{DE64E211-EE58-4C82-8D2A-BF2978CACBE7}" srcId="{AF134DC8-48DF-4AF0-A906-7BF442F63FC6}" destId="{0546F536-008F-4571-98D1-6844E44A85E5}" srcOrd="2" destOrd="0" parTransId="{D13C1D83-56CC-408F-9FA9-EEF01B400F9F}" sibTransId="{071B55C7-E3C3-4B57-8381-503FA9FEA016}"/>
    <dgm:cxn modelId="{7CD5B022-137F-46A4-8933-2B30B0F4DFC6}" type="presOf" srcId="{0546F536-008F-4571-98D1-6844E44A85E5}" destId="{893C213C-6F84-40AE-A0AC-00F07965D615}" srcOrd="0" destOrd="0" presId="urn:microsoft.com/office/officeart/2005/8/layout/equation1"/>
    <dgm:cxn modelId="{C7C2265E-80E1-46ED-A417-611B45AE2E9B}" type="presOf" srcId="{AF134DC8-48DF-4AF0-A906-7BF442F63FC6}" destId="{91AEB036-873C-49C4-ABD8-494CD78A79AC}" srcOrd="0" destOrd="0" presId="urn:microsoft.com/office/officeart/2005/8/layout/equation1"/>
    <dgm:cxn modelId="{2F43A55F-C3E9-4345-B8CA-D2FAE45068A3}" type="presOf" srcId="{0A777861-8529-4ADA-9503-93F6339B9CFA}" destId="{FA3ED865-ADD6-4D5D-B650-E06B7D230840}" srcOrd="0" destOrd="0" presId="urn:microsoft.com/office/officeart/2005/8/layout/equation1"/>
    <dgm:cxn modelId="{86B36260-E1A6-4149-9B29-E848B56DD723}" srcId="{AF134DC8-48DF-4AF0-A906-7BF442F63FC6}" destId="{DB38845A-51B4-4E07-AC40-98321D1A7A58}" srcOrd="0" destOrd="0" parTransId="{D8BC92CD-BB59-4EF0-BAF7-FC52E1D3A873}" sibTransId="{D4398FA1-02CD-4E9C-80C7-7816358FC0AD}"/>
    <dgm:cxn modelId="{AD8919A1-3B52-4619-9E9F-C5EF2DFF015B}" srcId="{AF134DC8-48DF-4AF0-A906-7BF442F63FC6}" destId="{0A777861-8529-4ADA-9503-93F6339B9CFA}" srcOrd="1" destOrd="0" parTransId="{D5064487-821C-41CB-B57C-9457421D02BE}" sibTransId="{0B3DF423-794E-4F69-A0C6-1EE3606D023C}"/>
    <dgm:cxn modelId="{247FB9A2-799D-4567-A6E6-0E8E5119223C}" type="presOf" srcId="{0B3DF423-794E-4F69-A0C6-1EE3606D023C}" destId="{C3FF53B7-27A6-4B65-83C4-977275E4905B}" srcOrd="0" destOrd="0" presId="urn:microsoft.com/office/officeart/2005/8/layout/equation1"/>
    <dgm:cxn modelId="{5320CDBB-A56B-4D15-8619-FC4F7F28B356}" type="presOf" srcId="{D4398FA1-02CD-4E9C-80C7-7816358FC0AD}" destId="{260EBC2C-FF08-4074-996C-E7BF6A856005}" srcOrd="0" destOrd="0" presId="urn:microsoft.com/office/officeart/2005/8/layout/equation1"/>
    <dgm:cxn modelId="{5E5879C9-FB21-4801-8906-BE84E0253B5F}" type="presParOf" srcId="{91AEB036-873C-49C4-ABD8-494CD78A79AC}" destId="{C5C4E1B5-49C7-4B05-B0A6-0BB8B07E20FC}" srcOrd="0" destOrd="0" presId="urn:microsoft.com/office/officeart/2005/8/layout/equation1"/>
    <dgm:cxn modelId="{6DAE252B-3DC3-412C-B8A4-FFC5570F0BF7}" type="presParOf" srcId="{91AEB036-873C-49C4-ABD8-494CD78A79AC}" destId="{00354C22-563C-4B6E-B11D-622086437F4F}" srcOrd="1" destOrd="0" presId="urn:microsoft.com/office/officeart/2005/8/layout/equation1"/>
    <dgm:cxn modelId="{602A01F5-C481-483F-BDFF-F69E107CCAB9}" type="presParOf" srcId="{91AEB036-873C-49C4-ABD8-494CD78A79AC}" destId="{260EBC2C-FF08-4074-996C-E7BF6A856005}" srcOrd="2" destOrd="0" presId="urn:microsoft.com/office/officeart/2005/8/layout/equation1"/>
    <dgm:cxn modelId="{BC2E5632-90D8-4697-AD48-E6445B498986}" type="presParOf" srcId="{91AEB036-873C-49C4-ABD8-494CD78A79AC}" destId="{B061A44D-EE1D-4819-84D3-008344AA44DD}" srcOrd="3" destOrd="0" presId="urn:microsoft.com/office/officeart/2005/8/layout/equation1"/>
    <dgm:cxn modelId="{E89F8C1C-1F34-4DDF-82A4-1E7BDEE82137}" type="presParOf" srcId="{91AEB036-873C-49C4-ABD8-494CD78A79AC}" destId="{FA3ED865-ADD6-4D5D-B650-E06B7D230840}" srcOrd="4" destOrd="0" presId="urn:microsoft.com/office/officeart/2005/8/layout/equation1"/>
    <dgm:cxn modelId="{0C004C83-F20E-4175-A302-322B7C1ECAA2}" type="presParOf" srcId="{91AEB036-873C-49C4-ABD8-494CD78A79AC}" destId="{91662ECB-1FC7-4FB5-88E2-530774461B18}" srcOrd="5" destOrd="0" presId="urn:microsoft.com/office/officeart/2005/8/layout/equation1"/>
    <dgm:cxn modelId="{7D90E150-08E2-4869-86AB-F27DC63CC875}" type="presParOf" srcId="{91AEB036-873C-49C4-ABD8-494CD78A79AC}" destId="{C3FF53B7-27A6-4B65-83C4-977275E4905B}" srcOrd="6" destOrd="0" presId="urn:microsoft.com/office/officeart/2005/8/layout/equation1"/>
    <dgm:cxn modelId="{6E1AAD61-5142-417D-A319-165657B97605}" type="presParOf" srcId="{91AEB036-873C-49C4-ABD8-494CD78A79AC}" destId="{12D9D637-7D6C-4A76-9339-43AEFB455683}" srcOrd="7" destOrd="0" presId="urn:microsoft.com/office/officeart/2005/8/layout/equation1"/>
    <dgm:cxn modelId="{EF1DD1F9-E73A-4FA4-A3F2-713338F1EA49}" type="presParOf" srcId="{91AEB036-873C-49C4-ABD8-494CD78A79AC}" destId="{893C213C-6F84-40AE-A0AC-00F07965D615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A1A427-522C-4107-92B9-42C83326731A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14A00EF4-4CE2-49EE-8AEA-280E7295360A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pl-PL" sz="2400" dirty="0"/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400" dirty="0">
              <a:solidFill>
                <a:schemeClr val="tx1"/>
              </a:solidFill>
            </a:rPr>
            <a:t>Prawa i obowiązki uczestników procesu budowlanego określają</a:t>
          </a:r>
        </a:p>
        <a:p>
          <a:pPr marL="0" lvl="0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3600" dirty="0"/>
        </a:p>
      </dgm:t>
    </dgm:pt>
    <dgm:pt modelId="{A294178D-D917-4D2D-9378-22E705C7F198}" type="parTrans" cxnId="{49331B6D-0291-4C05-9300-08D3BAEB4E65}">
      <dgm:prSet/>
      <dgm:spPr/>
      <dgm:t>
        <a:bodyPr/>
        <a:lstStyle/>
        <a:p>
          <a:endParaRPr lang="pl-PL"/>
        </a:p>
      </dgm:t>
    </dgm:pt>
    <dgm:pt modelId="{6CC77948-5B47-495A-B14A-47E94E1FE02A}" type="sibTrans" cxnId="{49331B6D-0291-4C05-9300-08D3BAEB4E65}">
      <dgm:prSet/>
      <dgm:spPr/>
      <dgm:t>
        <a:bodyPr/>
        <a:lstStyle/>
        <a:p>
          <a:endParaRPr lang="pl-PL"/>
        </a:p>
      </dgm:t>
    </dgm:pt>
    <dgm:pt modelId="{82242A0F-FA85-42E0-895F-03406555DF52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Przepisy prawa budowlanego </a:t>
          </a:r>
        </a:p>
        <a:p>
          <a:r>
            <a:rPr lang="pl-PL" dirty="0">
              <a:solidFill>
                <a:schemeClr val="tx1"/>
              </a:solidFill>
            </a:rPr>
            <a:t>(służą w szczególności ochronie interesu publicznego)</a:t>
          </a:r>
        </a:p>
      </dgm:t>
    </dgm:pt>
    <dgm:pt modelId="{073FEFFC-3AB8-4887-BCDE-37F5F24CD8ED}" type="parTrans" cxnId="{486AB3C2-EA51-46CE-A0FF-2613BBB57762}">
      <dgm:prSet/>
      <dgm:spPr/>
      <dgm:t>
        <a:bodyPr/>
        <a:lstStyle/>
        <a:p>
          <a:endParaRPr lang="pl-PL"/>
        </a:p>
      </dgm:t>
    </dgm:pt>
    <dgm:pt modelId="{FC1A66B0-FF57-4DB9-975F-E5CD7E9DD876}" type="sibTrans" cxnId="{486AB3C2-EA51-46CE-A0FF-2613BBB57762}">
      <dgm:prSet/>
      <dgm:spPr/>
      <dgm:t>
        <a:bodyPr/>
        <a:lstStyle/>
        <a:p>
          <a:endParaRPr lang="pl-PL"/>
        </a:p>
      </dgm:t>
    </dgm:pt>
    <dgm:pt modelId="{141E842F-5752-4271-A7FD-5EFF8D3ACB50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Umowy cywilnoprawne (chronią przede wszystkim interesy indywidualne)</a:t>
          </a:r>
        </a:p>
      </dgm:t>
    </dgm:pt>
    <dgm:pt modelId="{F4ED87C0-1AF1-49CF-A0AB-48A41D5269F6}" type="parTrans" cxnId="{6F989C82-C4AD-4ECE-8B79-339C5A9B01B2}">
      <dgm:prSet/>
      <dgm:spPr/>
      <dgm:t>
        <a:bodyPr/>
        <a:lstStyle/>
        <a:p>
          <a:endParaRPr lang="pl-PL"/>
        </a:p>
      </dgm:t>
    </dgm:pt>
    <dgm:pt modelId="{8E6FB81C-7DF1-408E-B2AE-F554761C4FC0}" type="sibTrans" cxnId="{6F989C82-C4AD-4ECE-8B79-339C5A9B01B2}">
      <dgm:prSet/>
      <dgm:spPr/>
      <dgm:t>
        <a:bodyPr/>
        <a:lstStyle/>
        <a:p>
          <a:endParaRPr lang="pl-PL"/>
        </a:p>
      </dgm:t>
    </dgm:pt>
    <dgm:pt modelId="{8C814839-A499-4CF2-B275-6C72D2769D47}" type="pres">
      <dgm:prSet presAssocID="{F6A1A427-522C-4107-92B9-42C83326731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D2DF9BD-7756-4378-8E96-F162A92594F9}" type="pres">
      <dgm:prSet presAssocID="{14A00EF4-4CE2-49EE-8AEA-280E7295360A}" presName="hierRoot1" presStyleCnt="0">
        <dgm:presLayoutVars>
          <dgm:hierBranch val="init"/>
        </dgm:presLayoutVars>
      </dgm:prSet>
      <dgm:spPr/>
    </dgm:pt>
    <dgm:pt modelId="{6F6A6740-AA49-48F7-B727-C8270A69E0EE}" type="pres">
      <dgm:prSet presAssocID="{14A00EF4-4CE2-49EE-8AEA-280E7295360A}" presName="rootComposite1" presStyleCnt="0"/>
      <dgm:spPr/>
    </dgm:pt>
    <dgm:pt modelId="{3334B0D2-9E8C-41AD-B55C-61783E5E9982}" type="pres">
      <dgm:prSet presAssocID="{14A00EF4-4CE2-49EE-8AEA-280E7295360A}" presName="rootText1" presStyleLbl="node0" presStyleIdx="0" presStyleCnt="1">
        <dgm:presLayoutVars>
          <dgm:chPref val="3"/>
        </dgm:presLayoutVars>
      </dgm:prSet>
      <dgm:spPr/>
    </dgm:pt>
    <dgm:pt modelId="{797FCBB3-EF7E-46F8-8FFA-276F47EAC5E6}" type="pres">
      <dgm:prSet presAssocID="{14A00EF4-4CE2-49EE-8AEA-280E7295360A}" presName="rootConnector1" presStyleLbl="node1" presStyleIdx="0" presStyleCnt="0"/>
      <dgm:spPr/>
    </dgm:pt>
    <dgm:pt modelId="{2E96868B-1662-4AE7-837D-5D5F147AB115}" type="pres">
      <dgm:prSet presAssocID="{14A00EF4-4CE2-49EE-8AEA-280E7295360A}" presName="hierChild2" presStyleCnt="0"/>
      <dgm:spPr/>
    </dgm:pt>
    <dgm:pt modelId="{8D0DFDBA-7C46-46DD-A8D8-44BD6260847C}" type="pres">
      <dgm:prSet presAssocID="{073FEFFC-3AB8-4887-BCDE-37F5F24CD8ED}" presName="Name37" presStyleLbl="parChTrans1D2" presStyleIdx="0" presStyleCnt="2"/>
      <dgm:spPr/>
    </dgm:pt>
    <dgm:pt modelId="{621949AF-5DE7-4DA9-85D5-7277FC259EDD}" type="pres">
      <dgm:prSet presAssocID="{82242A0F-FA85-42E0-895F-03406555DF52}" presName="hierRoot2" presStyleCnt="0">
        <dgm:presLayoutVars>
          <dgm:hierBranch val="init"/>
        </dgm:presLayoutVars>
      </dgm:prSet>
      <dgm:spPr/>
    </dgm:pt>
    <dgm:pt modelId="{39FBF8F3-4338-47C4-A583-8238E9095687}" type="pres">
      <dgm:prSet presAssocID="{82242A0F-FA85-42E0-895F-03406555DF52}" presName="rootComposite" presStyleCnt="0"/>
      <dgm:spPr/>
    </dgm:pt>
    <dgm:pt modelId="{4EC8D75B-6492-49F7-84B5-0C5876DAADA5}" type="pres">
      <dgm:prSet presAssocID="{82242A0F-FA85-42E0-895F-03406555DF52}" presName="rootText" presStyleLbl="node2" presStyleIdx="0" presStyleCnt="2">
        <dgm:presLayoutVars>
          <dgm:chPref val="3"/>
        </dgm:presLayoutVars>
      </dgm:prSet>
      <dgm:spPr/>
    </dgm:pt>
    <dgm:pt modelId="{EE525EC7-920F-48A2-9A67-D27EB1185096}" type="pres">
      <dgm:prSet presAssocID="{82242A0F-FA85-42E0-895F-03406555DF52}" presName="rootConnector" presStyleLbl="node2" presStyleIdx="0" presStyleCnt="2"/>
      <dgm:spPr/>
    </dgm:pt>
    <dgm:pt modelId="{C155B943-9380-4C94-A29C-F9D71501AA57}" type="pres">
      <dgm:prSet presAssocID="{82242A0F-FA85-42E0-895F-03406555DF52}" presName="hierChild4" presStyleCnt="0"/>
      <dgm:spPr/>
    </dgm:pt>
    <dgm:pt modelId="{D3506984-0A46-40B6-9D0D-78694245CCE8}" type="pres">
      <dgm:prSet presAssocID="{82242A0F-FA85-42E0-895F-03406555DF52}" presName="hierChild5" presStyleCnt="0"/>
      <dgm:spPr/>
    </dgm:pt>
    <dgm:pt modelId="{F0FADE7F-C478-4AB3-9828-9241BC3F6F68}" type="pres">
      <dgm:prSet presAssocID="{F4ED87C0-1AF1-49CF-A0AB-48A41D5269F6}" presName="Name37" presStyleLbl="parChTrans1D2" presStyleIdx="1" presStyleCnt="2"/>
      <dgm:spPr/>
    </dgm:pt>
    <dgm:pt modelId="{A58E33C1-1B89-4532-85ED-DFF295C37165}" type="pres">
      <dgm:prSet presAssocID="{141E842F-5752-4271-A7FD-5EFF8D3ACB50}" presName="hierRoot2" presStyleCnt="0">
        <dgm:presLayoutVars>
          <dgm:hierBranch val="init"/>
        </dgm:presLayoutVars>
      </dgm:prSet>
      <dgm:spPr/>
    </dgm:pt>
    <dgm:pt modelId="{7CEC2D09-AC85-47C1-AF76-397B674BF129}" type="pres">
      <dgm:prSet presAssocID="{141E842F-5752-4271-A7FD-5EFF8D3ACB50}" presName="rootComposite" presStyleCnt="0"/>
      <dgm:spPr/>
    </dgm:pt>
    <dgm:pt modelId="{3E52428B-E447-4F22-86E6-297A680CD2B0}" type="pres">
      <dgm:prSet presAssocID="{141E842F-5752-4271-A7FD-5EFF8D3ACB50}" presName="rootText" presStyleLbl="node2" presStyleIdx="1" presStyleCnt="2">
        <dgm:presLayoutVars>
          <dgm:chPref val="3"/>
        </dgm:presLayoutVars>
      </dgm:prSet>
      <dgm:spPr/>
    </dgm:pt>
    <dgm:pt modelId="{19BBCB38-281A-494B-83B1-29DDEAAB443B}" type="pres">
      <dgm:prSet presAssocID="{141E842F-5752-4271-A7FD-5EFF8D3ACB50}" presName="rootConnector" presStyleLbl="node2" presStyleIdx="1" presStyleCnt="2"/>
      <dgm:spPr/>
    </dgm:pt>
    <dgm:pt modelId="{A56C7A89-27E0-41FF-995F-335EAF4FE9FE}" type="pres">
      <dgm:prSet presAssocID="{141E842F-5752-4271-A7FD-5EFF8D3ACB50}" presName="hierChild4" presStyleCnt="0"/>
      <dgm:spPr/>
    </dgm:pt>
    <dgm:pt modelId="{CAD80C64-A161-4E24-AC5A-B7DFF95F8CDF}" type="pres">
      <dgm:prSet presAssocID="{141E842F-5752-4271-A7FD-5EFF8D3ACB50}" presName="hierChild5" presStyleCnt="0"/>
      <dgm:spPr/>
    </dgm:pt>
    <dgm:pt modelId="{A09C86A1-6C0C-4CFD-9722-038C0DB04092}" type="pres">
      <dgm:prSet presAssocID="{14A00EF4-4CE2-49EE-8AEA-280E7295360A}" presName="hierChild3" presStyleCnt="0"/>
      <dgm:spPr/>
    </dgm:pt>
  </dgm:ptLst>
  <dgm:cxnLst>
    <dgm:cxn modelId="{745FE70D-832A-4B7B-BFAE-8C7930C823DD}" type="presOf" srcId="{F6A1A427-522C-4107-92B9-42C83326731A}" destId="{8C814839-A499-4CF2-B275-6C72D2769D47}" srcOrd="0" destOrd="0" presId="urn:microsoft.com/office/officeart/2005/8/layout/orgChart1"/>
    <dgm:cxn modelId="{68E92021-FC9E-4E52-9586-DD91805B1AA8}" type="presOf" srcId="{141E842F-5752-4271-A7FD-5EFF8D3ACB50}" destId="{19BBCB38-281A-494B-83B1-29DDEAAB443B}" srcOrd="1" destOrd="0" presId="urn:microsoft.com/office/officeart/2005/8/layout/orgChart1"/>
    <dgm:cxn modelId="{29097021-AE63-4196-8C25-EC35C5C92A9F}" type="presOf" srcId="{073FEFFC-3AB8-4887-BCDE-37F5F24CD8ED}" destId="{8D0DFDBA-7C46-46DD-A8D8-44BD6260847C}" srcOrd="0" destOrd="0" presId="urn:microsoft.com/office/officeart/2005/8/layout/orgChart1"/>
    <dgm:cxn modelId="{343DDC2D-9CCC-4777-9969-14849250FF89}" type="presOf" srcId="{82242A0F-FA85-42E0-895F-03406555DF52}" destId="{4EC8D75B-6492-49F7-84B5-0C5876DAADA5}" srcOrd="0" destOrd="0" presId="urn:microsoft.com/office/officeart/2005/8/layout/orgChart1"/>
    <dgm:cxn modelId="{49331B6D-0291-4C05-9300-08D3BAEB4E65}" srcId="{F6A1A427-522C-4107-92B9-42C83326731A}" destId="{14A00EF4-4CE2-49EE-8AEA-280E7295360A}" srcOrd="0" destOrd="0" parTransId="{A294178D-D917-4D2D-9378-22E705C7F198}" sibTransId="{6CC77948-5B47-495A-B14A-47E94E1FE02A}"/>
    <dgm:cxn modelId="{E28E5855-BC44-436F-BCBA-FC396E2A2151}" type="presOf" srcId="{141E842F-5752-4271-A7FD-5EFF8D3ACB50}" destId="{3E52428B-E447-4F22-86E6-297A680CD2B0}" srcOrd="0" destOrd="0" presId="urn:microsoft.com/office/officeart/2005/8/layout/orgChart1"/>
    <dgm:cxn modelId="{6F989C82-C4AD-4ECE-8B79-339C5A9B01B2}" srcId="{14A00EF4-4CE2-49EE-8AEA-280E7295360A}" destId="{141E842F-5752-4271-A7FD-5EFF8D3ACB50}" srcOrd="1" destOrd="0" parTransId="{F4ED87C0-1AF1-49CF-A0AB-48A41D5269F6}" sibTransId="{8E6FB81C-7DF1-408E-B2AE-F554761C4FC0}"/>
    <dgm:cxn modelId="{13F523C2-8172-4B40-BD83-960C85D0252C}" type="presOf" srcId="{14A00EF4-4CE2-49EE-8AEA-280E7295360A}" destId="{3334B0D2-9E8C-41AD-B55C-61783E5E9982}" srcOrd="0" destOrd="0" presId="urn:microsoft.com/office/officeart/2005/8/layout/orgChart1"/>
    <dgm:cxn modelId="{486AB3C2-EA51-46CE-A0FF-2613BBB57762}" srcId="{14A00EF4-4CE2-49EE-8AEA-280E7295360A}" destId="{82242A0F-FA85-42E0-895F-03406555DF52}" srcOrd="0" destOrd="0" parTransId="{073FEFFC-3AB8-4887-BCDE-37F5F24CD8ED}" sibTransId="{FC1A66B0-FF57-4DB9-975F-E5CD7E9DD876}"/>
    <dgm:cxn modelId="{18D95AE4-1432-4E7C-9724-CBC4468D1A9D}" type="presOf" srcId="{F4ED87C0-1AF1-49CF-A0AB-48A41D5269F6}" destId="{F0FADE7F-C478-4AB3-9828-9241BC3F6F68}" srcOrd="0" destOrd="0" presId="urn:microsoft.com/office/officeart/2005/8/layout/orgChart1"/>
    <dgm:cxn modelId="{AC062CE6-0EF5-483D-8C93-CEADA3B92667}" type="presOf" srcId="{82242A0F-FA85-42E0-895F-03406555DF52}" destId="{EE525EC7-920F-48A2-9A67-D27EB1185096}" srcOrd="1" destOrd="0" presId="urn:microsoft.com/office/officeart/2005/8/layout/orgChart1"/>
    <dgm:cxn modelId="{D06275F8-A813-426E-A491-601C0190BEA4}" type="presOf" srcId="{14A00EF4-4CE2-49EE-8AEA-280E7295360A}" destId="{797FCBB3-EF7E-46F8-8FFA-276F47EAC5E6}" srcOrd="1" destOrd="0" presId="urn:microsoft.com/office/officeart/2005/8/layout/orgChart1"/>
    <dgm:cxn modelId="{3CE41B00-A82E-4F78-AA4A-6538D4D47BE2}" type="presParOf" srcId="{8C814839-A499-4CF2-B275-6C72D2769D47}" destId="{7D2DF9BD-7756-4378-8E96-F162A92594F9}" srcOrd="0" destOrd="0" presId="urn:microsoft.com/office/officeart/2005/8/layout/orgChart1"/>
    <dgm:cxn modelId="{A31DCFDC-281E-4D61-A893-6B809BA5C9C8}" type="presParOf" srcId="{7D2DF9BD-7756-4378-8E96-F162A92594F9}" destId="{6F6A6740-AA49-48F7-B727-C8270A69E0EE}" srcOrd="0" destOrd="0" presId="urn:microsoft.com/office/officeart/2005/8/layout/orgChart1"/>
    <dgm:cxn modelId="{58148E68-4462-4266-9E54-A6F4853E0B9F}" type="presParOf" srcId="{6F6A6740-AA49-48F7-B727-C8270A69E0EE}" destId="{3334B0D2-9E8C-41AD-B55C-61783E5E9982}" srcOrd="0" destOrd="0" presId="urn:microsoft.com/office/officeart/2005/8/layout/orgChart1"/>
    <dgm:cxn modelId="{65F7B3EA-E5DE-437E-A352-05654054CFF3}" type="presParOf" srcId="{6F6A6740-AA49-48F7-B727-C8270A69E0EE}" destId="{797FCBB3-EF7E-46F8-8FFA-276F47EAC5E6}" srcOrd="1" destOrd="0" presId="urn:microsoft.com/office/officeart/2005/8/layout/orgChart1"/>
    <dgm:cxn modelId="{1EBBA1EE-9065-456E-B53B-DFC8F607D8B6}" type="presParOf" srcId="{7D2DF9BD-7756-4378-8E96-F162A92594F9}" destId="{2E96868B-1662-4AE7-837D-5D5F147AB115}" srcOrd="1" destOrd="0" presId="urn:microsoft.com/office/officeart/2005/8/layout/orgChart1"/>
    <dgm:cxn modelId="{DD670A29-50D1-46DF-8593-5F40ADCD2799}" type="presParOf" srcId="{2E96868B-1662-4AE7-837D-5D5F147AB115}" destId="{8D0DFDBA-7C46-46DD-A8D8-44BD6260847C}" srcOrd="0" destOrd="0" presId="urn:microsoft.com/office/officeart/2005/8/layout/orgChart1"/>
    <dgm:cxn modelId="{074E0FEA-FD2C-4934-AD5B-8C93BF2887D1}" type="presParOf" srcId="{2E96868B-1662-4AE7-837D-5D5F147AB115}" destId="{621949AF-5DE7-4DA9-85D5-7277FC259EDD}" srcOrd="1" destOrd="0" presId="urn:microsoft.com/office/officeart/2005/8/layout/orgChart1"/>
    <dgm:cxn modelId="{594DD9CA-9C19-49D8-8CDE-7BFE561BE3B8}" type="presParOf" srcId="{621949AF-5DE7-4DA9-85D5-7277FC259EDD}" destId="{39FBF8F3-4338-47C4-A583-8238E9095687}" srcOrd="0" destOrd="0" presId="urn:microsoft.com/office/officeart/2005/8/layout/orgChart1"/>
    <dgm:cxn modelId="{61CDCD93-F263-4373-92D2-B997C598180F}" type="presParOf" srcId="{39FBF8F3-4338-47C4-A583-8238E9095687}" destId="{4EC8D75B-6492-49F7-84B5-0C5876DAADA5}" srcOrd="0" destOrd="0" presId="urn:microsoft.com/office/officeart/2005/8/layout/orgChart1"/>
    <dgm:cxn modelId="{608617A7-4AD6-473E-8045-ECF8017CA20B}" type="presParOf" srcId="{39FBF8F3-4338-47C4-A583-8238E9095687}" destId="{EE525EC7-920F-48A2-9A67-D27EB1185096}" srcOrd="1" destOrd="0" presId="urn:microsoft.com/office/officeart/2005/8/layout/orgChart1"/>
    <dgm:cxn modelId="{75F0A4C8-57FC-48FC-AF61-3C0D9308A32B}" type="presParOf" srcId="{621949AF-5DE7-4DA9-85D5-7277FC259EDD}" destId="{C155B943-9380-4C94-A29C-F9D71501AA57}" srcOrd="1" destOrd="0" presId="urn:microsoft.com/office/officeart/2005/8/layout/orgChart1"/>
    <dgm:cxn modelId="{20092174-625D-4AC4-A99D-A5DDEC86B7F1}" type="presParOf" srcId="{621949AF-5DE7-4DA9-85D5-7277FC259EDD}" destId="{D3506984-0A46-40B6-9D0D-78694245CCE8}" srcOrd="2" destOrd="0" presId="urn:microsoft.com/office/officeart/2005/8/layout/orgChart1"/>
    <dgm:cxn modelId="{F17D9470-8D9C-4855-B8CB-3BCBF60778A4}" type="presParOf" srcId="{2E96868B-1662-4AE7-837D-5D5F147AB115}" destId="{F0FADE7F-C478-4AB3-9828-9241BC3F6F68}" srcOrd="2" destOrd="0" presId="urn:microsoft.com/office/officeart/2005/8/layout/orgChart1"/>
    <dgm:cxn modelId="{F871E770-366A-4E39-BC0D-6D19F61438FD}" type="presParOf" srcId="{2E96868B-1662-4AE7-837D-5D5F147AB115}" destId="{A58E33C1-1B89-4532-85ED-DFF295C37165}" srcOrd="3" destOrd="0" presId="urn:microsoft.com/office/officeart/2005/8/layout/orgChart1"/>
    <dgm:cxn modelId="{B2A2FC57-A097-4EDB-89AA-984D6455A16D}" type="presParOf" srcId="{A58E33C1-1B89-4532-85ED-DFF295C37165}" destId="{7CEC2D09-AC85-47C1-AF76-397B674BF129}" srcOrd="0" destOrd="0" presId="urn:microsoft.com/office/officeart/2005/8/layout/orgChart1"/>
    <dgm:cxn modelId="{930CC5E7-33A7-4ECC-B38E-9950DDB9E734}" type="presParOf" srcId="{7CEC2D09-AC85-47C1-AF76-397B674BF129}" destId="{3E52428B-E447-4F22-86E6-297A680CD2B0}" srcOrd="0" destOrd="0" presId="urn:microsoft.com/office/officeart/2005/8/layout/orgChart1"/>
    <dgm:cxn modelId="{EA042B52-7E60-4806-8C44-013546F85F56}" type="presParOf" srcId="{7CEC2D09-AC85-47C1-AF76-397B674BF129}" destId="{19BBCB38-281A-494B-83B1-29DDEAAB443B}" srcOrd="1" destOrd="0" presId="urn:microsoft.com/office/officeart/2005/8/layout/orgChart1"/>
    <dgm:cxn modelId="{B469B71D-C721-4E8A-BF8A-10A3B46F3EE8}" type="presParOf" srcId="{A58E33C1-1B89-4532-85ED-DFF295C37165}" destId="{A56C7A89-27E0-41FF-995F-335EAF4FE9FE}" srcOrd="1" destOrd="0" presId="urn:microsoft.com/office/officeart/2005/8/layout/orgChart1"/>
    <dgm:cxn modelId="{D6905DF5-BC2A-4C3E-9FA9-E157D2B71814}" type="presParOf" srcId="{A58E33C1-1B89-4532-85ED-DFF295C37165}" destId="{CAD80C64-A161-4E24-AC5A-B7DFF95F8CDF}" srcOrd="2" destOrd="0" presId="urn:microsoft.com/office/officeart/2005/8/layout/orgChart1"/>
    <dgm:cxn modelId="{58EEA3D1-5894-4CBB-A568-D865ACC61A1F}" type="presParOf" srcId="{7D2DF9BD-7756-4378-8E96-F162A92594F9}" destId="{A09C86A1-6C0C-4CFD-9722-038C0DB0409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9E1388B-D40D-4448-8D3E-98826AB55F49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8332879F-FA0C-413E-A004-0FE563CD590F}">
      <dgm:prSet phldrT="[Tekst]"/>
      <dgm:spPr/>
      <dgm:t>
        <a:bodyPr/>
        <a:lstStyle/>
        <a:p>
          <a:r>
            <a:rPr lang="pl-PL" dirty="0"/>
            <a:t>PROJEKT BUDOWLANY</a:t>
          </a:r>
        </a:p>
      </dgm:t>
    </dgm:pt>
    <dgm:pt modelId="{7E2BE94B-6916-45B5-825C-628AB1AD57AE}" type="parTrans" cxnId="{BB36EF6B-6D17-44BF-AE01-3EE361714876}">
      <dgm:prSet/>
      <dgm:spPr/>
      <dgm:t>
        <a:bodyPr/>
        <a:lstStyle/>
        <a:p>
          <a:endParaRPr lang="pl-PL"/>
        </a:p>
      </dgm:t>
    </dgm:pt>
    <dgm:pt modelId="{F9F738A9-2A1F-4EFB-B3E6-BDFDD75EBD36}" type="sibTrans" cxnId="{BB36EF6B-6D17-44BF-AE01-3EE361714876}">
      <dgm:prSet/>
      <dgm:spPr/>
      <dgm:t>
        <a:bodyPr/>
        <a:lstStyle/>
        <a:p>
          <a:endParaRPr lang="pl-PL"/>
        </a:p>
      </dgm:t>
    </dgm:pt>
    <dgm:pt modelId="{3F14B8A2-8991-4D59-B894-1CFD273D2DC3}">
      <dgm:prSet phldrT="[Tekst]"/>
      <dgm:spPr/>
      <dgm:t>
        <a:bodyPr/>
        <a:lstStyle/>
        <a:p>
          <a:r>
            <a:rPr lang="pl-PL" dirty="0"/>
            <a:t>PROJEKT ZAGOSPODAROWANIA DZIAŁKI LUB TERENU</a:t>
          </a:r>
        </a:p>
      </dgm:t>
    </dgm:pt>
    <dgm:pt modelId="{AB45FB29-57BB-4BF2-B7CF-0534A77BCA15}" type="parTrans" cxnId="{CA835D44-9D03-457F-83AF-EE3CD479059F}">
      <dgm:prSet/>
      <dgm:spPr/>
      <dgm:t>
        <a:bodyPr/>
        <a:lstStyle/>
        <a:p>
          <a:endParaRPr lang="pl-PL"/>
        </a:p>
      </dgm:t>
    </dgm:pt>
    <dgm:pt modelId="{84BD5A4D-BA74-423D-9F9D-8C615864BEC8}" type="sibTrans" cxnId="{CA835D44-9D03-457F-83AF-EE3CD479059F}">
      <dgm:prSet/>
      <dgm:spPr/>
      <dgm:t>
        <a:bodyPr/>
        <a:lstStyle/>
        <a:p>
          <a:endParaRPr lang="pl-PL"/>
        </a:p>
      </dgm:t>
    </dgm:pt>
    <dgm:pt modelId="{9621E0B7-043C-40B8-9DAB-A1823BF21B32}">
      <dgm:prSet phldrT="[Tekst]"/>
      <dgm:spPr/>
      <dgm:t>
        <a:bodyPr/>
        <a:lstStyle/>
        <a:p>
          <a:r>
            <a:rPr lang="pl-PL" dirty="0"/>
            <a:t>PROJEKT ARCHITEKTONICZNO-BUDOWLANY</a:t>
          </a:r>
        </a:p>
      </dgm:t>
    </dgm:pt>
    <dgm:pt modelId="{807DA1CD-1240-43E9-BC80-E85318029879}" type="parTrans" cxnId="{AB551ACF-DE92-4356-9094-456CDC274D94}">
      <dgm:prSet/>
      <dgm:spPr/>
      <dgm:t>
        <a:bodyPr/>
        <a:lstStyle/>
        <a:p>
          <a:endParaRPr lang="pl-PL"/>
        </a:p>
      </dgm:t>
    </dgm:pt>
    <dgm:pt modelId="{E12BA1DE-4909-4889-A9FF-BB2186005946}" type="sibTrans" cxnId="{AB551ACF-DE92-4356-9094-456CDC274D94}">
      <dgm:prSet/>
      <dgm:spPr/>
      <dgm:t>
        <a:bodyPr/>
        <a:lstStyle/>
        <a:p>
          <a:endParaRPr lang="pl-PL"/>
        </a:p>
      </dgm:t>
    </dgm:pt>
    <dgm:pt modelId="{98B850A7-75E9-4667-A6A8-44A79F11B7A2}">
      <dgm:prSet/>
      <dgm:spPr/>
      <dgm:t>
        <a:bodyPr/>
        <a:lstStyle/>
        <a:p>
          <a:r>
            <a:rPr lang="pl-PL" dirty="0"/>
            <a:t>PROJEKT TECHNICZNY</a:t>
          </a:r>
        </a:p>
      </dgm:t>
    </dgm:pt>
    <dgm:pt modelId="{76592943-D2C4-40C6-A583-D47A3F13C259}" type="parTrans" cxnId="{7D145BD2-1965-4409-A143-C9D349145AC1}">
      <dgm:prSet/>
      <dgm:spPr/>
      <dgm:t>
        <a:bodyPr/>
        <a:lstStyle/>
        <a:p>
          <a:endParaRPr lang="pl-PL"/>
        </a:p>
      </dgm:t>
    </dgm:pt>
    <dgm:pt modelId="{AB01BD1F-92CA-4B8D-8BD1-7F293B55EE13}" type="sibTrans" cxnId="{7D145BD2-1965-4409-A143-C9D349145AC1}">
      <dgm:prSet/>
      <dgm:spPr/>
      <dgm:t>
        <a:bodyPr/>
        <a:lstStyle/>
        <a:p>
          <a:endParaRPr lang="pl-PL"/>
        </a:p>
      </dgm:t>
    </dgm:pt>
    <dgm:pt modelId="{9EE3DA4D-ECCD-44C5-BBE3-B9F3C35D5C15}" type="pres">
      <dgm:prSet presAssocID="{49E1388B-D40D-4448-8D3E-98826AB55F4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35BF707-E12D-4DBE-8DBA-AAA6C69DBEBD}" type="pres">
      <dgm:prSet presAssocID="{8332879F-FA0C-413E-A004-0FE563CD590F}" presName="hierRoot1" presStyleCnt="0"/>
      <dgm:spPr/>
    </dgm:pt>
    <dgm:pt modelId="{C074D158-476E-4E06-B564-99F22BEA633A}" type="pres">
      <dgm:prSet presAssocID="{8332879F-FA0C-413E-A004-0FE563CD590F}" presName="composite" presStyleCnt="0"/>
      <dgm:spPr/>
    </dgm:pt>
    <dgm:pt modelId="{3BC3851F-3C28-429E-A245-EC6EF7644E55}" type="pres">
      <dgm:prSet presAssocID="{8332879F-FA0C-413E-A004-0FE563CD590F}" presName="background" presStyleLbl="node0" presStyleIdx="0" presStyleCnt="1"/>
      <dgm:spPr/>
    </dgm:pt>
    <dgm:pt modelId="{0ACCBDF9-DE4C-4730-B6EB-6111AAC12AF2}" type="pres">
      <dgm:prSet presAssocID="{8332879F-FA0C-413E-A004-0FE563CD590F}" presName="text" presStyleLbl="fgAcc0" presStyleIdx="0" presStyleCnt="1">
        <dgm:presLayoutVars>
          <dgm:chPref val="3"/>
        </dgm:presLayoutVars>
      </dgm:prSet>
      <dgm:spPr/>
    </dgm:pt>
    <dgm:pt modelId="{70E637FE-F368-45C8-BD3D-F37A06DCF923}" type="pres">
      <dgm:prSet presAssocID="{8332879F-FA0C-413E-A004-0FE563CD590F}" presName="hierChild2" presStyleCnt="0"/>
      <dgm:spPr/>
    </dgm:pt>
    <dgm:pt modelId="{158BBEE7-FCEF-44B3-AD68-8381CD0F6E95}" type="pres">
      <dgm:prSet presAssocID="{AB45FB29-57BB-4BF2-B7CF-0534A77BCA15}" presName="Name10" presStyleLbl="parChTrans1D2" presStyleIdx="0" presStyleCnt="3"/>
      <dgm:spPr/>
    </dgm:pt>
    <dgm:pt modelId="{780B9DBB-A51E-4CE6-B924-08A359194530}" type="pres">
      <dgm:prSet presAssocID="{3F14B8A2-8991-4D59-B894-1CFD273D2DC3}" presName="hierRoot2" presStyleCnt="0"/>
      <dgm:spPr/>
    </dgm:pt>
    <dgm:pt modelId="{CDF884B6-EE52-4C3F-BEA2-C6457F880DCC}" type="pres">
      <dgm:prSet presAssocID="{3F14B8A2-8991-4D59-B894-1CFD273D2DC3}" presName="composite2" presStyleCnt="0"/>
      <dgm:spPr/>
    </dgm:pt>
    <dgm:pt modelId="{0DDA0E6C-FBDB-443E-BCBA-3B0EEFCFE0CC}" type="pres">
      <dgm:prSet presAssocID="{3F14B8A2-8991-4D59-B894-1CFD273D2DC3}" presName="background2" presStyleLbl="node2" presStyleIdx="0" presStyleCnt="3"/>
      <dgm:spPr/>
    </dgm:pt>
    <dgm:pt modelId="{6CE5F6EB-1B88-4DA6-9AAE-C17AC2F9DE11}" type="pres">
      <dgm:prSet presAssocID="{3F14B8A2-8991-4D59-B894-1CFD273D2DC3}" presName="text2" presStyleLbl="fgAcc2" presStyleIdx="0" presStyleCnt="3">
        <dgm:presLayoutVars>
          <dgm:chPref val="3"/>
        </dgm:presLayoutVars>
      </dgm:prSet>
      <dgm:spPr/>
    </dgm:pt>
    <dgm:pt modelId="{B6DF13B2-2D31-45B9-A2C9-76B4DB9B4224}" type="pres">
      <dgm:prSet presAssocID="{3F14B8A2-8991-4D59-B894-1CFD273D2DC3}" presName="hierChild3" presStyleCnt="0"/>
      <dgm:spPr/>
    </dgm:pt>
    <dgm:pt modelId="{9F173194-44D0-46A1-9D3D-20ED7E140638}" type="pres">
      <dgm:prSet presAssocID="{807DA1CD-1240-43E9-BC80-E85318029879}" presName="Name10" presStyleLbl="parChTrans1D2" presStyleIdx="1" presStyleCnt="3"/>
      <dgm:spPr/>
    </dgm:pt>
    <dgm:pt modelId="{C7DF5F89-79A2-4AA7-AFFD-67ADCC74F532}" type="pres">
      <dgm:prSet presAssocID="{9621E0B7-043C-40B8-9DAB-A1823BF21B32}" presName="hierRoot2" presStyleCnt="0"/>
      <dgm:spPr/>
    </dgm:pt>
    <dgm:pt modelId="{5C800AC4-C1A1-44DD-91F3-A501A647A376}" type="pres">
      <dgm:prSet presAssocID="{9621E0B7-043C-40B8-9DAB-A1823BF21B32}" presName="composite2" presStyleCnt="0"/>
      <dgm:spPr/>
    </dgm:pt>
    <dgm:pt modelId="{95B8D5DF-88A1-43DD-9D21-9457D28AB3BB}" type="pres">
      <dgm:prSet presAssocID="{9621E0B7-043C-40B8-9DAB-A1823BF21B32}" presName="background2" presStyleLbl="node2" presStyleIdx="1" presStyleCnt="3"/>
      <dgm:spPr/>
    </dgm:pt>
    <dgm:pt modelId="{3A1C010F-84D5-48C2-824B-6CDEDA2D642B}" type="pres">
      <dgm:prSet presAssocID="{9621E0B7-043C-40B8-9DAB-A1823BF21B32}" presName="text2" presStyleLbl="fgAcc2" presStyleIdx="1" presStyleCnt="3">
        <dgm:presLayoutVars>
          <dgm:chPref val="3"/>
        </dgm:presLayoutVars>
      </dgm:prSet>
      <dgm:spPr/>
    </dgm:pt>
    <dgm:pt modelId="{888CB429-8B00-4DD8-8935-85C969417F5C}" type="pres">
      <dgm:prSet presAssocID="{9621E0B7-043C-40B8-9DAB-A1823BF21B32}" presName="hierChild3" presStyleCnt="0"/>
      <dgm:spPr/>
    </dgm:pt>
    <dgm:pt modelId="{35D4C36D-B310-490A-A695-E561157F2B83}" type="pres">
      <dgm:prSet presAssocID="{76592943-D2C4-40C6-A583-D47A3F13C259}" presName="Name10" presStyleLbl="parChTrans1D2" presStyleIdx="2" presStyleCnt="3"/>
      <dgm:spPr/>
    </dgm:pt>
    <dgm:pt modelId="{F1E72C6F-4C17-4C36-8F4C-D2D34C11FC6D}" type="pres">
      <dgm:prSet presAssocID="{98B850A7-75E9-4667-A6A8-44A79F11B7A2}" presName="hierRoot2" presStyleCnt="0"/>
      <dgm:spPr/>
    </dgm:pt>
    <dgm:pt modelId="{B446C911-30F5-43A1-A6D9-4C154CB0A0C0}" type="pres">
      <dgm:prSet presAssocID="{98B850A7-75E9-4667-A6A8-44A79F11B7A2}" presName="composite2" presStyleCnt="0"/>
      <dgm:spPr/>
    </dgm:pt>
    <dgm:pt modelId="{66B48497-F688-47AC-84BD-432BD8162D15}" type="pres">
      <dgm:prSet presAssocID="{98B850A7-75E9-4667-A6A8-44A79F11B7A2}" presName="background2" presStyleLbl="node2" presStyleIdx="2" presStyleCnt="3"/>
      <dgm:spPr/>
    </dgm:pt>
    <dgm:pt modelId="{77B26952-1BFB-48C6-BD90-72FA3BEC7F9D}" type="pres">
      <dgm:prSet presAssocID="{98B850A7-75E9-4667-A6A8-44A79F11B7A2}" presName="text2" presStyleLbl="fgAcc2" presStyleIdx="2" presStyleCnt="3">
        <dgm:presLayoutVars>
          <dgm:chPref val="3"/>
        </dgm:presLayoutVars>
      </dgm:prSet>
      <dgm:spPr/>
    </dgm:pt>
    <dgm:pt modelId="{45B9E801-90FA-4041-98A8-F23B49AA01F2}" type="pres">
      <dgm:prSet presAssocID="{98B850A7-75E9-4667-A6A8-44A79F11B7A2}" presName="hierChild3" presStyleCnt="0"/>
      <dgm:spPr/>
    </dgm:pt>
  </dgm:ptLst>
  <dgm:cxnLst>
    <dgm:cxn modelId="{22D5D85B-80BF-4370-A20C-890F92039755}" type="presOf" srcId="{98B850A7-75E9-4667-A6A8-44A79F11B7A2}" destId="{77B26952-1BFB-48C6-BD90-72FA3BEC7F9D}" srcOrd="0" destOrd="0" presId="urn:microsoft.com/office/officeart/2005/8/layout/hierarchy1"/>
    <dgm:cxn modelId="{CA835D44-9D03-457F-83AF-EE3CD479059F}" srcId="{8332879F-FA0C-413E-A004-0FE563CD590F}" destId="{3F14B8A2-8991-4D59-B894-1CFD273D2DC3}" srcOrd="0" destOrd="0" parTransId="{AB45FB29-57BB-4BF2-B7CF-0534A77BCA15}" sibTransId="{84BD5A4D-BA74-423D-9F9D-8C615864BEC8}"/>
    <dgm:cxn modelId="{39D5DB6A-C2A9-46A5-B269-ED5F0B13CCB1}" type="presOf" srcId="{49E1388B-D40D-4448-8D3E-98826AB55F49}" destId="{9EE3DA4D-ECCD-44C5-BBE3-B9F3C35D5C15}" srcOrd="0" destOrd="0" presId="urn:microsoft.com/office/officeart/2005/8/layout/hierarchy1"/>
    <dgm:cxn modelId="{BB36EF6B-6D17-44BF-AE01-3EE361714876}" srcId="{49E1388B-D40D-4448-8D3E-98826AB55F49}" destId="{8332879F-FA0C-413E-A004-0FE563CD590F}" srcOrd="0" destOrd="0" parTransId="{7E2BE94B-6916-45B5-825C-628AB1AD57AE}" sibTransId="{F9F738A9-2A1F-4EFB-B3E6-BDFDD75EBD36}"/>
    <dgm:cxn modelId="{CC3EC76E-6E28-4881-86E7-4A44658139B8}" type="presOf" srcId="{3F14B8A2-8991-4D59-B894-1CFD273D2DC3}" destId="{6CE5F6EB-1B88-4DA6-9AAE-C17AC2F9DE11}" srcOrd="0" destOrd="0" presId="urn:microsoft.com/office/officeart/2005/8/layout/hierarchy1"/>
    <dgm:cxn modelId="{28409987-CA91-4757-9312-EA7EE133EDF8}" type="presOf" srcId="{807DA1CD-1240-43E9-BC80-E85318029879}" destId="{9F173194-44D0-46A1-9D3D-20ED7E140638}" srcOrd="0" destOrd="0" presId="urn:microsoft.com/office/officeart/2005/8/layout/hierarchy1"/>
    <dgm:cxn modelId="{4084B4A3-29A9-441A-BB86-E8E56781A4CB}" type="presOf" srcId="{9621E0B7-043C-40B8-9DAB-A1823BF21B32}" destId="{3A1C010F-84D5-48C2-824B-6CDEDA2D642B}" srcOrd="0" destOrd="0" presId="urn:microsoft.com/office/officeart/2005/8/layout/hierarchy1"/>
    <dgm:cxn modelId="{C7609CA9-6EAD-4DA8-8776-E1C9FCB6C222}" type="presOf" srcId="{8332879F-FA0C-413E-A004-0FE563CD590F}" destId="{0ACCBDF9-DE4C-4730-B6EB-6111AAC12AF2}" srcOrd="0" destOrd="0" presId="urn:microsoft.com/office/officeart/2005/8/layout/hierarchy1"/>
    <dgm:cxn modelId="{3C8A71B9-E761-403D-8275-108F2428F970}" type="presOf" srcId="{AB45FB29-57BB-4BF2-B7CF-0534A77BCA15}" destId="{158BBEE7-FCEF-44B3-AD68-8381CD0F6E95}" srcOrd="0" destOrd="0" presId="urn:microsoft.com/office/officeart/2005/8/layout/hierarchy1"/>
    <dgm:cxn modelId="{AB551ACF-DE92-4356-9094-456CDC274D94}" srcId="{8332879F-FA0C-413E-A004-0FE563CD590F}" destId="{9621E0B7-043C-40B8-9DAB-A1823BF21B32}" srcOrd="1" destOrd="0" parTransId="{807DA1CD-1240-43E9-BC80-E85318029879}" sibTransId="{E12BA1DE-4909-4889-A9FF-BB2186005946}"/>
    <dgm:cxn modelId="{7D145BD2-1965-4409-A143-C9D349145AC1}" srcId="{8332879F-FA0C-413E-A004-0FE563CD590F}" destId="{98B850A7-75E9-4667-A6A8-44A79F11B7A2}" srcOrd="2" destOrd="0" parTransId="{76592943-D2C4-40C6-A583-D47A3F13C259}" sibTransId="{AB01BD1F-92CA-4B8D-8BD1-7F293B55EE13}"/>
    <dgm:cxn modelId="{3B86BDFF-0CFB-4755-95D7-B8B98ED770F4}" type="presOf" srcId="{76592943-D2C4-40C6-A583-D47A3F13C259}" destId="{35D4C36D-B310-490A-A695-E561157F2B83}" srcOrd="0" destOrd="0" presId="urn:microsoft.com/office/officeart/2005/8/layout/hierarchy1"/>
    <dgm:cxn modelId="{356F2587-2466-4D84-9BB0-8C34316711C2}" type="presParOf" srcId="{9EE3DA4D-ECCD-44C5-BBE3-B9F3C35D5C15}" destId="{335BF707-E12D-4DBE-8DBA-AAA6C69DBEBD}" srcOrd="0" destOrd="0" presId="urn:microsoft.com/office/officeart/2005/8/layout/hierarchy1"/>
    <dgm:cxn modelId="{19CCA598-794A-41CD-994F-049C6C3A0B9B}" type="presParOf" srcId="{335BF707-E12D-4DBE-8DBA-AAA6C69DBEBD}" destId="{C074D158-476E-4E06-B564-99F22BEA633A}" srcOrd="0" destOrd="0" presId="urn:microsoft.com/office/officeart/2005/8/layout/hierarchy1"/>
    <dgm:cxn modelId="{27C6AA48-12AF-4001-B619-01BE4C34956A}" type="presParOf" srcId="{C074D158-476E-4E06-B564-99F22BEA633A}" destId="{3BC3851F-3C28-429E-A245-EC6EF7644E55}" srcOrd="0" destOrd="0" presId="urn:microsoft.com/office/officeart/2005/8/layout/hierarchy1"/>
    <dgm:cxn modelId="{194737B4-2DD7-4AE7-A71A-BB3D1978C1BE}" type="presParOf" srcId="{C074D158-476E-4E06-B564-99F22BEA633A}" destId="{0ACCBDF9-DE4C-4730-B6EB-6111AAC12AF2}" srcOrd="1" destOrd="0" presId="urn:microsoft.com/office/officeart/2005/8/layout/hierarchy1"/>
    <dgm:cxn modelId="{D435E8E9-AEEA-4D63-AADF-5A38D61F77CE}" type="presParOf" srcId="{335BF707-E12D-4DBE-8DBA-AAA6C69DBEBD}" destId="{70E637FE-F368-45C8-BD3D-F37A06DCF923}" srcOrd="1" destOrd="0" presId="urn:microsoft.com/office/officeart/2005/8/layout/hierarchy1"/>
    <dgm:cxn modelId="{918D7C8F-C239-4C93-A939-82CAC2374DAE}" type="presParOf" srcId="{70E637FE-F368-45C8-BD3D-F37A06DCF923}" destId="{158BBEE7-FCEF-44B3-AD68-8381CD0F6E95}" srcOrd="0" destOrd="0" presId="urn:microsoft.com/office/officeart/2005/8/layout/hierarchy1"/>
    <dgm:cxn modelId="{96C1166A-101A-49EC-A612-B98A2224651C}" type="presParOf" srcId="{70E637FE-F368-45C8-BD3D-F37A06DCF923}" destId="{780B9DBB-A51E-4CE6-B924-08A359194530}" srcOrd="1" destOrd="0" presId="urn:microsoft.com/office/officeart/2005/8/layout/hierarchy1"/>
    <dgm:cxn modelId="{106C4092-CC4D-4BE3-8917-88879F3F35E7}" type="presParOf" srcId="{780B9DBB-A51E-4CE6-B924-08A359194530}" destId="{CDF884B6-EE52-4C3F-BEA2-C6457F880DCC}" srcOrd="0" destOrd="0" presId="urn:microsoft.com/office/officeart/2005/8/layout/hierarchy1"/>
    <dgm:cxn modelId="{24D93BEF-2A33-4454-8E9A-F7D27E81F4AE}" type="presParOf" srcId="{CDF884B6-EE52-4C3F-BEA2-C6457F880DCC}" destId="{0DDA0E6C-FBDB-443E-BCBA-3B0EEFCFE0CC}" srcOrd="0" destOrd="0" presId="urn:microsoft.com/office/officeart/2005/8/layout/hierarchy1"/>
    <dgm:cxn modelId="{35E6BFAA-3007-49A9-B4F7-49B947ABC962}" type="presParOf" srcId="{CDF884B6-EE52-4C3F-BEA2-C6457F880DCC}" destId="{6CE5F6EB-1B88-4DA6-9AAE-C17AC2F9DE11}" srcOrd="1" destOrd="0" presId="urn:microsoft.com/office/officeart/2005/8/layout/hierarchy1"/>
    <dgm:cxn modelId="{273EC2CE-7227-41B7-B9BF-B827D729B135}" type="presParOf" srcId="{780B9DBB-A51E-4CE6-B924-08A359194530}" destId="{B6DF13B2-2D31-45B9-A2C9-76B4DB9B4224}" srcOrd="1" destOrd="0" presId="urn:microsoft.com/office/officeart/2005/8/layout/hierarchy1"/>
    <dgm:cxn modelId="{37B70C4A-729A-4C4C-931F-FF5244387AC9}" type="presParOf" srcId="{70E637FE-F368-45C8-BD3D-F37A06DCF923}" destId="{9F173194-44D0-46A1-9D3D-20ED7E140638}" srcOrd="2" destOrd="0" presId="urn:microsoft.com/office/officeart/2005/8/layout/hierarchy1"/>
    <dgm:cxn modelId="{30A5A800-E9B6-4C7E-BE0D-1DE27472778A}" type="presParOf" srcId="{70E637FE-F368-45C8-BD3D-F37A06DCF923}" destId="{C7DF5F89-79A2-4AA7-AFFD-67ADCC74F532}" srcOrd="3" destOrd="0" presId="urn:microsoft.com/office/officeart/2005/8/layout/hierarchy1"/>
    <dgm:cxn modelId="{DB60553B-099B-4B81-81F2-EB76FAE7239D}" type="presParOf" srcId="{C7DF5F89-79A2-4AA7-AFFD-67ADCC74F532}" destId="{5C800AC4-C1A1-44DD-91F3-A501A647A376}" srcOrd="0" destOrd="0" presId="urn:microsoft.com/office/officeart/2005/8/layout/hierarchy1"/>
    <dgm:cxn modelId="{B2359FA7-F935-4C75-ADCF-60DC3FF97779}" type="presParOf" srcId="{5C800AC4-C1A1-44DD-91F3-A501A647A376}" destId="{95B8D5DF-88A1-43DD-9D21-9457D28AB3BB}" srcOrd="0" destOrd="0" presId="urn:microsoft.com/office/officeart/2005/8/layout/hierarchy1"/>
    <dgm:cxn modelId="{E19B2BBD-3A76-4E0E-A398-F5AAD227A7F8}" type="presParOf" srcId="{5C800AC4-C1A1-44DD-91F3-A501A647A376}" destId="{3A1C010F-84D5-48C2-824B-6CDEDA2D642B}" srcOrd="1" destOrd="0" presId="urn:microsoft.com/office/officeart/2005/8/layout/hierarchy1"/>
    <dgm:cxn modelId="{A5C142C8-D654-445D-8469-697A1168172D}" type="presParOf" srcId="{C7DF5F89-79A2-4AA7-AFFD-67ADCC74F532}" destId="{888CB429-8B00-4DD8-8935-85C969417F5C}" srcOrd="1" destOrd="0" presId="urn:microsoft.com/office/officeart/2005/8/layout/hierarchy1"/>
    <dgm:cxn modelId="{41C60D8B-0080-4528-BC6D-545C49F85D3A}" type="presParOf" srcId="{70E637FE-F368-45C8-BD3D-F37A06DCF923}" destId="{35D4C36D-B310-490A-A695-E561157F2B83}" srcOrd="4" destOrd="0" presId="urn:microsoft.com/office/officeart/2005/8/layout/hierarchy1"/>
    <dgm:cxn modelId="{50B564BA-B9DA-4951-99CC-17C3F4FF73D6}" type="presParOf" srcId="{70E637FE-F368-45C8-BD3D-F37A06DCF923}" destId="{F1E72C6F-4C17-4C36-8F4C-D2D34C11FC6D}" srcOrd="5" destOrd="0" presId="urn:microsoft.com/office/officeart/2005/8/layout/hierarchy1"/>
    <dgm:cxn modelId="{DFB1317E-FC9E-458A-8BBF-070F401874F5}" type="presParOf" srcId="{F1E72C6F-4C17-4C36-8F4C-D2D34C11FC6D}" destId="{B446C911-30F5-43A1-A6D9-4C154CB0A0C0}" srcOrd="0" destOrd="0" presId="urn:microsoft.com/office/officeart/2005/8/layout/hierarchy1"/>
    <dgm:cxn modelId="{10B71E51-9C97-454D-BE2D-6269C6F8C0BB}" type="presParOf" srcId="{B446C911-30F5-43A1-A6D9-4C154CB0A0C0}" destId="{66B48497-F688-47AC-84BD-432BD8162D15}" srcOrd="0" destOrd="0" presId="urn:microsoft.com/office/officeart/2005/8/layout/hierarchy1"/>
    <dgm:cxn modelId="{C6DD584D-18BA-4ACF-862D-688ED57C5F16}" type="presParOf" srcId="{B446C911-30F5-43A1-A6D9-4C154CB0A0C0}" destId="{77B26952-1BFB-48C6-BD90-72FA3BEC7F9D}" srcOrd="1" destOrd="0" presId="urn:microsoft.com/office/officeart/2005/8/layout/hierarchy1"/>
    <dgm:cxn modelId="{25981CB2-EA2A-443B-A1D6-EA77CAA472C5}" type="presParOf" srcId="{F1E72C6F-4C17-4C36-8F4C-D2D34C11FC6D}" destId="{45B9E801-90FA-4041-98A8-F23B49AA01F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ABC58D0-406B-470A-AD1F-6480242073A6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2C38517E-0948-46D5-8CFA-E5FC46D9D2A8}">
      <dgm:prSet phldrT="[Tekst]"/>
      <dgm:spPr/>
      <dgm:t>
        <a:bodyPr/>
        <a:lstStyle/>
        <a:p>
          <a:r>
            <a:rPr lang="pl-PL" dirty="0"/>
            <a:t>ZATWIERDZENIE PROJEKTU ZAGOSPODAROWANIA DZIAŁKI LUB TERENU ORAZ PROJEKTU ARCHITEKTONICZNO-BUDOWLANEGO</a:t>
          </a:r>
        </a:p>
      </dgm:t>
    </dgm:pt>
    <dgm:pt modelId="{3E409234-CE6A-4B59-8D50-BCFC7078D28D}" type="parTrans" cxnId="{F455FE28-8673-483F-9747-CFF9E90FCD04}">
      <dgm:prSet/>
      <dgm:spPr/>
      <dgm:t>
        <a:bodyPr/>
        <a:lstStyle/>
        <a:p>
          <a:endParaRPr lang="pl-PL"/>
        </a:p>
      </dgm:t>
    </dgm:pt>
    <dgm:pt modelId="{51790AEA-949C-4A87-8144-7B4499D47509}" type="sibTrans" cxnId="{F455FE28-8673-483F-9747-CFF9E90FCD04}">
      <dgm:prSet/>
      <dgm:spPr/>
      <dgm:t>
        <a:bodyPr/>
        <a:lstStyle/>
        <a:p>
          <a:endParaRPr lang="pl-PL"/>
        </a:p>
      </dgm:t>
    </dgm:pt>
    <dgm:pt modelId="{682A0FA9-F14B-4B04-9F78-EFF8A6A183C7}">
      <dgm:prSet phldrT="[Tekst]"/>
      <dgm:spPr/>
      <dgm:t>
        <a:bodyPr/>
        <a:lstStyle/>
        <a:p>
          <a:r>
            <a:rPr lang="pl-PL" dirty="0"/>
            <a:t>W DECYZJI O POZWOLENIE NA BUDOWĘ </a:t>
          </a:r>
        </a:p>
        <a:p>
          <a:r>
            <a:rPr lang="pl-PL" dirty="0"/>
            <a:t>(ART. 34 UST. 4 PB)</a:t>
          </a:r>
        </a:p>
      </dgm:t>
    </dgm:pt>
    <dgm:pt modelId="{199D7C2B-04EE-4856-8FB4-D37157D7A494}" type="parTrans" cxnId="{23C2E4A4-FD5A-430F-8B11-40AA070DF5B6}">
      <dgm:prSet/>
      <dgm:spPr/>
      <dgm:t>
        <a:bodyPr/>
        <a:lstStyle/>
        <a:p>
          <a:endParaRPr lang="pl-PL"/>
        </a:p>
      </dgm:t>
    </dgm:pt>
    <dgm:pt modelId="{A24EE4D2-D8C1-4928-A7D6-9963C41406E7}" type="sibTrans" cxnId="{23C2E4A4-FD5A-430F-8B11-40AA070DF5B6}">
      <dgm:prSet/>
      <dgm:spPr/>
      <dgm:t>
        <a:bodyPr/>
        <a:lstStyle/>
        <a:p>
          <a:endParaRPr lang="pl-PL"/>
        </a:p>
      </dgm:t>
    </dgm:pt>
    <dgm:pt modelId="{E18BA01E-CD09-475A-BB44-50FA594FE71A}">
      <dgm:prSet phldrT="[Tekst]"/>
      <dgm:spPr/>
      <dgm:t>
        <a:bodyPr/>
        <a:lstStyle/>
        <a:p>
          <a:r>
            <a:rPr lang="pl-PL" dirty="0"/>
            <a:t>W ODRĘBNEJ DECYZJI O ZATWIERDZENIU PROJEKTU</a:t>
          </a:r>
          <a:br>
            <a:rPr lang="pl-PL" dirty="0"/>
          </a:br>
          <a:r>
            <a:rPr lang="pl-PL" dirty="0"/>
            <a:t>(ART. 34 UST. 5 PB)</a:t>
          </a:r>
        </a:p>
      </dgm:t>
    </dgm:pt>
    <dgm:pt modelId="{E54C0F73-BA4A-4D3D-92A4-9281EC17022B}" type="parTrans" cxnId="{423F58FD-EBDE-4469-B8BA-A874C586C7A9}">
      <dgm:prSet/>
      <dgm:spPr/>
      <dgm:t>
        <a:bodyPr/>
        <a:lstStyle/>
        <a:p>
          <a:endParaRPr lang="pl-PL"/>
        </a:p>
      </dgm:t>
    </dgm:pt>
    <dgm:pt modelId="{917EB68B-C5BF-4167-927E-1C9E7ADEC7C5}" type="sibTrans" cxnId="{423F58FD-EBDE-4469-B8BA-A874C586C7A9}">
      <dgm:prSet/>
      <dgm:spPr/>
      <dgm:t>
        <a:bodyPr/>
        <a:lstStyle/>
        <a:p>
          <a:endParaRPr lang="pl-PL"/>
        </a:p>
      </dgm:t>
    </dgm:pt>
    <dgm:pt modelId="{ED41966A-119A-4F79-961B-A6DBEE26BDC9}" type="pres">
      <dgm:prSet presAssocID="{2ABC58D0-406B-470A-AD1F-6480242073A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74D1AEA-8852-42F0-9382-AB4941753A3B}" type="pres">
      <dgm:prSet presAssocID="{2C38517E-0948-46D5-8CFA-E5FC46D9D2A8}" presName="hierRoot1" presStyleCnt="0"/>
      <dgm:spPr/>
    </dgm:pt>
    <dgm:pt modelId="{BB45AAA7-387C-4F14-BA8E-742158CC0E2B}" type="pres">
      <dgm:prSet presAssocID="{2C38517E-0948-46D5-8CFA-E5FC46D9D2A8}" presName="composite" presStyleCnt="0"/>
      <dgm:spPr/>
    </dgm:pt>
    <dgm:pt modelId="{09E601CC-1281-449E-933E-0FBE52EDF37E}" type="pres">
      <dgm:prSet presAssocID="{2C38517E-0948-46D5-8CFA-E5FC46D9D2A8}" presName="background" presStyleLbl="node0" presStyleIdx="0" presStyleCnt="1"/>
      <dgm:spPr/>
    </dgm:pt>
    <dgm:pt modelId="{33CF1A70-3836-4507-B3A9-2C4DCA4E74D4}" type="pres">
      <dgm:prSet presAssocID="{2C38517E-0948-46D5-8CFA-E5FC46D9D2A8}" presName="text" presStyleLbl="fgAcc0" presStyleIdx="0" presStyleCnt="1">
        <dgm:presLayoutVars>
          <dgm:chPref val="3"/>
        </dgm:presLayoutVars>
      </dgm:prSet>
      <dgm:spPr/>
    </dgm:pt>
    <dgm:pt modelId="{4764D752-9F50-49F2-ABF8-C22B11369798}" type="pres">
      <dgm:prSet presAssocID="{2C38517E-0948-46D5-8CFA-E5FC46D9D2A8}" presName="hierChild2" presStyleCnt="0"/>
      <dgm:spPr/>
    </dgm:pt>
    <dgm:pt modelId="{6FA689E9-9E92-4626-9729-EE9A43474963}" type="pres">
      <dgm:prSet presAssocID="{199D7C2B-04EE-4856-8FB4-D37157D7A494}" presName="Name10" presStyleLbl="parChTrans1D2" presStyleIdx="0" presStyleCnt="2"/>
      <dgm:spPr/>
    </dgm:pt>
    <dgm:pt modelId="{669527F6-1D8E-451A-B6C5-752FE3CD2B30}" type="pres">
      <dgm:prSet presAssocID="{682A0FA9-F14B-4B04-9F78-EFF8A6A183C7}" presName="hierRoot2" presStyleCnt="0"/>
      <dgm:spPr/>
    </dgm:pt>
    <dgm:pt modelId="{09132BC8-C2C0-4A47-BBF0-2D7B339F1744}" type="pres">
      <dgm:prSet presAssocID="{682A0FA9-F14B-4B04-9F78-EFF8A6A183C7}" presName="composite2" presStyleCnt="0"/>
      <dgm:spPr/>
    </dgm:pt>
    <dgm:pt modelId="{CB890980-0D81-4DB5-BC30-632E29875186}" type="pres">
      <dgm:prSet presAssocID="{682A0FA9-F14B-4B04-9F78-EFF8A6A183C7}" presName="background2" presStyleLbl="node2" presStyleIdx="0" presStyleCnt="2"/>
      <dgm:spPr/>
    </dgm:pt>
    <dgm:pt modelId="{0A2F4DEE-99DC-44D3-A388-28625E618762}" type="pres">
      <dgm:prSet presAssocID="{682A0FA9-F14B-4B04-9F78-EFF8A6A183C7}" presName="text2" presStyleLbl="fgAcc2" presStyleIdx="0" presStyleCnt="2">
        <dgm:presLayoutVars>
          <dgm:chPref val="3"/>
        </dgm:presLayoutVars>
      </dgm:prSet>
      <dgm:spPr/>
    </dgm:pt>
    <dgm:pt modelId="{0A0492DC-3137-4628-87A0-F5E02C5428B6}" type="pres">
      <dgm:prSet presAssocID="{682A0FA9-F14B-4B04-9F78-EFF8A6A183C7}" presName="hierChild3" presStyleCnt="0"/>
      <dgm:spPr/>
    </dgm:pt>
    <dgm:pt modelId="{C39B0CB2-47CC-4F9F-9640-DC02CF861CDD}" type="pres">
      <dgm:prSet presAssocID="{E54C0F73-BA4A-4D3D-92A4-9281EC17022B}" presName="Name10" presStyleLbl="parChTrans1D2" presStyleIdx="1" presStyleCnt="2"/>
      <dgm:spPr/>
    </dgm:pt>
    <dgm:pt modelId="{B017E887-7AFA-4313-B274-41F9A0C0002B}" type="pres">
      <dgm:prSet presAssocID="{E18BA01E-CD09-475A-BB44-50FA594FE71A}" presName="hierRoot2" presStyleCnt="0"/>
      <dgm:spPr/>
    </dgm:pt>
    <dgm:pt modelId="{E59A7979-81E0-4E4D-8DC2-8BA2DEF58784}" type="pres">
      <dgm:prSet presAssocID="{E18BA01E-CD09-475A-BB44-50FA594FE71A}" presName="composite2" presStyleCnt="0"/>
      <dgm:spPr/>
    </dgm:pt>
    <dgm:pt modelId="{A567E9CA-2A43-46AB-966D-E3D6080E6EDB}" type="pres">
      <dgm:prSet presAssocID="{E18BA01E-CD09-475A-BB44-50FA594FE71A}" presName="background2" presStyleLbl="node2" presStyleIdx="1" presStyleCnt="2"/>
      <dgm:spPr/>
    </dgm:pt>
    <dgm:pt modelId="{0FE18098-FF58-42EB-A348-85F23ECC194B}" type="pres">
      <dgm:prSet presAssocID="{E18BA01E-CD09-475A-BB44-50FA594FE71A}" presName="text2" presStyleLbl="fgAcc2" presStyleIdx="1" presStyleCnt="2">
        <dgm:presLayoutVars>
          <dgm:chPref val="3"/>
        </dgm:presLayoutVars>
      </dgm:prSet>
      <dgm:spPr/>
    </dgm:pt>
    <dgm:pt modelId="{B096D451-ACBD-46B9-BA86-420A9EBD01AF}" type="pres">
      <dgm:prSet presAssocID="{E18BA01E-CD09-475A-BB44-50FA594FE71A}" presName="hierChild3" presStyleCnt="0"/>
      <dgm:spPr/>
    </dgm:pt>
  </dgm:ptLst>
  <dgm:cxnLst>
    <dgm:cxn modelId="{50A43422-35C7-412E-A25A-06ABA75293A9}" type="presOf" srcId="{2C38517E-0948-46D5-8CFA-E5FC46D9D2A8}" destId="{33CF1A70-3836-4507-B3A9-2C4DCA4E74D4}" srcOrd="0" destOrd="0" presId="urn:microsoft.com/office/officeart/2005/8/layout/hierarchy1"/>
    <dgm:cxn modelId="{F455FE28-8673-483F-9747-CFF9E90FCD04}" srcId="{2ABC58D0-406B-470A-AD1F-6480242073A6}" destId="{2C38517E-0948-46D5-8CFA-E5FC46D9D2A8}" srcOrd="0" destOrd="0" parTransId="{3E409234-CE6A-4B59-8D50-BCFC7078D28D}" sibTransId="{51790AEA-949C-4A87-8144-7B4499D47509}"/>
    <dgm:cxn modelId="{02976F38-148B-4945-8F72-3FC0AA3E9BFB}" type="presOf" srcId="{E54C0F73-BA4A-4D3D-92A4-9281EC17022B}" destId="{C39B0CB2-47CC-4F9F-9640-DC02CF861CDD}" srcOrd="0" destOrd="0" presId="urn:microsoft.com/office/officeart/2005/8/layout/hierarchy1"/>
    <dgm:cxn modelId="{2D05B93C-F7BC-4DB0-8EFB-708FB48120BD}" type="presOf" srcId="{199D7C2B-04EE-4856-8FB4-D37157D7A494}" destId="{6FA689E9-9E92-4626-9729-EE9A43474963}" srcOrd="0" destOrd="0" presId="urn:microsoft.com/office/officeart/2005/8/layout/hierarchy1"/>
    <dgm:cxn modelId="{F476708C-1A7D-4168-9745-86317B843A85}" type="presOf" srcId="{2ABC58D0-406B-470A-AD1F-6480242073A6}" destId="{ED41966A-119A-4F79-961B-A6DBEE26BDC9}" srcOrd="0" destOrd="0" presId="urn:microsoft.com/office/officeart/2005/8/layout/hierarchy1"/>
    <dgm:cxn modelId="{23C2E4A4-FD5A-430F-8B11-40AA070DF5B6}" srcId="{2C38517E-0948-46D5-8CFA-E5FC46D9D2A8}" destId="{682A0FA9-F14B-4B04-9F78-EFF8A6A183C7}" srcOrd="0" destOrd="0" parTransId="{199D7C2B-04EE-4856-8FB4-D37157D7A494}" sibTransId="{A24EE4D2-D8C1-4928-A7D6-9963C41406E7}"/>
    <dgm:cxn modelId="{38A6AED5-66E5-4A1C-ABB5-F3BC378FED11}" type="presOf" srcId="{682A0FA9-F14B-4B04-9F78-EFF8A6A183C7}" destId="{0A2F4DEE-99DC-44D3-A388-28625E618762}" srcOrd="0" destOrd="0" presId="urn:microsoft.com/office/officeart/2005/8/layout/hierarchy1"/>
    <dgm:cxn modelId="{C05894F0-0465-4ABC-934C-20742EE11749}" type="presOf" srcId="{E18BA01E-CD09-475A-BB44-50FA594FE71A}" destId="{0FE18098-FF58-42EB-A348-85F23ECC194B}" srcOrd="0" destOrd="0" presId="urn:microsoft.com/office/officeart/2005/8/layout/hierarchy1"/>
    <dgm:cxn modelId="{423F58FD-EBDE-4469-B8BA-A874C586C7A9}" srcId="{2C38517E-0948-46D5-8CFA-E5FC46D9D2A8}" destId="{E18BA01E-CD09-475A-BB44-50FA594FE71A}" srcOrd="1" destOrd="0" parTransId="{E54C0F73-BA4A-4D3D-92A4-9281EC17022B}" sibTransId="{917EB68B-C5BF-4167-927E-1C9E7ADEC7C5}"/>
    <dgm:cxn modelId="{73C3D0FE-967A-4E19-9485-436643D1A19A}" type="presParOf" srcId="{ED41966A-119A-4F79-961B-A6DBEE26BDC9}" destId="{874D1AEA-8852-42F0-9382-AB4941753A3B}" srcOrd="0" destOrd="0" presId="urn:microsoft.com/office/officeart/2005/8/layout/hierarchy1"/>
    <dgm:cxn modelId="{F945030B-555F-4A2E-AE2C-D37CB37247EE}" type="presParOf" srcId="{874D1AEA-8852-42F0-9382-AB4941753A3B}" destId="{BB45AAA7-387C-4F14-BA8E-742158CC0E2B}" srcOrd="0" destOrd="0" presId="urn:microsoft.com/office/officeart/2005/8/layout/hierarchy1"/>
    <dgm:cxn modelId="{1E8E82C6-8D31-4F10-B074-3F5E997A4644}" type="presParOf" srcId="{BB45AAA7-387C-4F14-BA8E-742158CC0E2B}" destId="{09E601CC-1281-449E-933E-0FBE52EDF37E}" srcOrd="0" destOrd="0" presId="urn:microsoft.com/office/officeart/2005/8/layout/hierarchy1"/>
    <dgm:cxn modelId="{524E0BBF-C331-4492-9AE8-A09BACBDE004}" type="presParOf" srcId="{BB45AAA7-387C-4F14-BA8E-742158CC0E2B}" destId="{33CF1A70-3836-4507-B3A9-2C4DCA4E74D4}" srcOrd="1" destOrd="0" presId="urn:microsoft.com/office/officeart/2005/8/layout/hierarchy1"/>
    <dgm:cxn modelId="{7CC58E82-04CF-408A-AF7B-B268617F6D05}" type="presParOf" srcId="{874D1AEA-8852-42F0-9382-AB4941753A3B}" destId="{4764D752-9F50-49F2-ABF8-C22B11369798}" srcOrd="1" destOrd="0" presId="urn:microsoft.com/office/officeart/2005/8/layout/hierarchy1"/>
    <dgm:cxn modelId="{18072C54-B25D-446A-86AD-9292344163A5}" type="presParOf" srcId="{4764D752-9F50-49F2-ABF8-C22B11369798}" destId="{6FA689E9-9E92-4626-9729-EE9A43474963}" srcOrd="0" destOrd="0" presId="urn:microsoft.com/office/officeart/2005/8/layout/hierarchy1"/>
    <dgm:cxn modelId="{905199B2-5B1C-4095-B854-72311C02E727}" type="presParOf" srcId="{4764D752-9F50-49F2-ABF8-C22B11369798}" destId="{669527F6-1D8E-451A-B6C5-752FE3CD2B30}" srcOrd="1" destOrd="0" presId="urn:microsoft.com/office/officeart/2005/8/layout/hierarchy1"/>
    <dgm:cxn modelId="{0F320F89-8FFF-46F4-B58A-A3E70D7334B0}" type="presParOf" srcId="{669527F6-1D8E-451A-B6C5-752FE3CD2B30}" destId="{09132BC8-C2C0-4A47-BBF0-2D7B339F1744}" srcOrd="0" destOrd="0" presId="urn:microsoft.com/office/officeart/2005/8/layout/hierarchy1"/>
    <dgm:cxn modelId="{2E126E84-12DC-4CF5-8F39-AE6D65286601}" type="presParOf" srcId="{09132BC8-C2C0-4A47-BBF0-2D7B339F1744}" destId="{CB890980-0D81-4DB5-BC30-632E29875186}" srcOrd="0" destOrd="0" presId="urn:microsoft.com/office/officeart/2005/8/layout/hierarchy1"/>
    <dgm:cxn modelId="{8E52FD51-1D49-4E4C-A40F-AB918B53D021}" type="presParOf" srcId="{09132BC8-C2C0-4A47-BBF0-2D7B339F1744}" destId="{0A2F4DEE-99DC-44D3-A388-28625E618762}" srcOrd="1" destOrd="0" presId="urn:microsoft.com/office/officeart/2005/8/layout/hierarchy1"/>
    <dgm:cxn modelId="{77210714-E36C-4BB5-B9E0-C40CF8D2B00E}" type="presParOf" srcId="{669527F6-1D8E-451A-B6C5-752FE3CD2B30}" destId="{0A0492DC-3137-4628-87A0-F5E02C5428B6}" srcOrd="1" destOrd="0" presId="urn:microsoft.com/office/officeart/2005/8/layout/hierarchy1"/>
    <dgm:cxn modelId="{71FC6E36-E484-4B59-9FFD-4498FF5C525A}" type="presParOf" srcId="{4764D752-9F50-49F2-ABF8-C22B11369798}" destId="{C39B0CB2-47CC-4F9F-9640-DC02CF861CDD}" srcOrd="2" destOrd="0" presId="urn:microsoft.com/office/officeart/2005/8/layout/hierarchy1"/>
    <dgm:cxn modelId="{29C7692B-DC19-4378-9B6D-03A9E0179BD2}" type="presParOf" srcId="{4764D752-9F50-49F2-ABF8-C22B11369798}" destId="{B017E887-7AFA-4313-B274-41F9A0C0002B}" srcOrd="3" destOrd="0" presId="urn:microsoft.com/office/officeart/2005/8/layout/hierarchy1"/>
    <dgm:cxn modelId="{D804F606-8E00-47C3-97CE-9DDAAED757C6}" type="presParOf" srcId="{B017E887-7AFA-4313-B274-41F9A0C0002B}" destId="{E59A7979-81E0-4E4D-8DC2-8BA2DEF58784}" srcOrd="0" destOrd="0" presId="urn:microsoft.com/office/officeart/2005/8/layout/hierarchy1"/>
    <dgm:cxn modelId="{D62BC779-5E02-45FA-A64E-088D306FD7D2}" type="presParOf" srcId="{E59A7979-81E0-4E4D-8DC2-8BA2DEF58784}" destId="{A567E9CA-2A43-46AB-966D-E3D6080E6EDB}" srcOrd="0" destOrd="0" presId="urn:microsoft.com/office/officeart/2005/8/layout/hierarchy1"/>
    <dgm:cxn modelId="{5FAEBC56-E639-4C48-A8AF-79AF66E7391C}" type="presParOf" srcId="{E59A7979-81E0-4E4D-8DC2-8BA2DEF58784}" destId="{0FE18098-FF58-42EB-A348-85F23ECC194B}" srcOrd="1" destOrd="0" presId="urn:microsoft.com/office/officeart/2005/8/layout/hierarchy1"/>
    <dgm:cxn modelId="{1A740A62-43C7-434B-BCC7-E67BABEC2FEA}" type="presParOf" srcId="{B017E887-7AFA-4313-B274-41F9A0C0002B}" destId="{B096D451-ACBD-46B9-BA86-420A9EBD01A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3EA54DB-6B43-4B16-A5A4-745E1C55E3F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6500667B-5B3A-43C1-A3B7-FFBCBD97EEA6}">
      <dgm:prSet phldrT="[Tekst]"/>
      <dgm:spPr/>
      <dgm:t>
        <a:bodyPr/>
        <a:lstStyle/>
        <a:p>
          <a:r>
            <a:rPr lang="pl-PL" dirty="0"/>
            <a:t>PROJEKTANT-</a:t>
          </a:r>
        </a:p>
        <a:p>
          <a:r>
            <a:rPr lang="pl-PL" dirty="0"/>
            <a:t>OCENA CHARAKTERU ODSTĄPIENIA</a:t>
          </a:r>
        </a:p>
      </dgm:t>
    </dgm:pt>
    <dgm:pt modelId="{03D7E91F-5E05-4A13-B176-B895F0A60FCA}" type="parTrans" cxnId="{DF6F2BB2-CFF2-4B51-977D-6D57117DA259}">
      <dgm:prSet/>
      <dgm:spPr/>
      <dgm:t>
        <a:bodyPr/>
        <a:lstStyle/>
        <a:p>
          <a:endParaRPr lang="pl-PL"/>
        </a:p>
      </dgm:t>
    </dgm:pt>
    <dgm:pt modelId="{791487FD-4FF8-42BF-917F-559D8468226C}" type="sibTrans" cxnId="{DF6F2BB2-CFF2-4B51-977D-6D57117DA259}">
      <dgm:prSet/>
      <dgm:spPr/>
      <dgm:t>
        <a:bodyPr/>
        <a:lstStyle/>
        <a:p>
          <a:endParaRPr lang="pl-PL"/>
        </a:p>
      </dgm:t>
    </dgm:pt>
    <dgm:pt modelId="{8E2E353F-64E9-4807-BAC7-21BFD82A7E52}">
      <dgm:prSet phldrT="[Tekst]"/>
      <dgm:spPr/>
      <dgm:t>
        <a:bodyPr/>
        <a:lstStyle/>
        <a:p>
          <a:r>
            <a:rPr lang="pl-PL" dirty="0"/>
            <a:t>ODSTĄPIENIE ISTOTNE</a:t>
          </a:r>
          <a:br>
            <a:rPr lang="pl-PL" dirty="0"/>
          </a:br>
          <a:r>
            <a:rPr lang="pl-PL" dirty="0"/>
            <a:t>(ART. </a:t>
          </a:r>
          <a:r>
            <a:rPr lang="pl-PL"/>
            <a:t>36A </a:t>
          </a:r>
          <a:r>
            <a:rPr lang="pl-PL" dirty="0"/>
            <a:t>UST. 1 PB)</a:t>
          </a:r>
        </a:p>
      </dgm:t>
    </dgm:pt>
    <dgm:pt modelId="{361CE9DA-8961-4191-AB62-4FF28774D631}" type="parTrans" cxnId="{4F393741-74AE-48EB-B64D-8B4659DCB3D4}">
      <dgm:prSet/>
      <dgm:spPr/>
      <dgm:t>
        <a:bodyPr/>
        <a:lstStyle/>
        <a:p>
          <a:endParaRPr lang="pl-PL"/>
        </a:p>
      </dgm:t>
    </dgm:pt>
    <dgm:pt modelId="{23B1AD67-3FB2-40FB-8248-30EE54A9D1AC}" type="sibTrans" cxnId="{4F393741-74AE-48EB-B64D-8B4659DCB3D4}">
      <dgm:prSet/>
      <dgm:spPr/>
      <dgm:t>
        <a:bodyPr/>
        <a:lstStyle/>
        <a:p>
          <a:endParaRPr lang="pl-PL"/>
        </a:p>
      </dgm:t>
    </dgm:pt>
    <dgm:pt modelId="{6EED441C-84C1-429A-B0A5-749A12E807DD}">
      <dgm:prSet phldrT="[Tekst]"/>
      <dgm:spPr/>
      <dgm:t>
        <a:bodyPr/>
        <a:lstStyle/>
        <a:p>
          <a:r>
            <a:rPr lang="pl-PL" dirty="0"/>
            <a:t>UZYSKANIE</a:t>
          </a:r>
          <a:br>
            <a:rPr lang="pl-PL" dirty="0"/>
          </a:br>
          <a:r>
            <a:rPr lang="pl-PL" dirty="0"/>
            <a:t> DECYZJI O ZMIANIE POZWOLENIA NA BUDOWĘ</a:t>
          </a:r>
        </a:p>
      </dgm:t>
    </dgm:pt>
    <dgm:pt modelId="{C0448B56-2586-498B-8E4A-4DB4FFDBB46B}" type="parTrans" cxnId="{1ABB6CFC-7864-49C0-8C35-E5577E6C66E5}">
      <dgm:prSet/>
      <dgm:spPr/>
      <dgm:t>
        <a:bodyPr/>
        <a:lstStyle/>
        <a:p>
          <a:endParaRPr lang="pl-PL"/>
        </a:p>
      </dgm:t>
    </dgm:pt>
    <dgm:pt modelId="{54580ABF-5C0C-4966-ADF2-6D609A7CF945}" type="sibTrans" cxnId="{1ABB6CFC-7864-49C0-8C35-E5577E6C66E5}">
      <dgm:prSet/>
      <dgm:spPr/>
      <dgm:t>
        <a:bodyPr/>
        <a:lstStyle/>
        <a:p>
          <a:endParaRPr lang="pl-PL"/>
        </a:p>
      </dgm:t>
    </dgm:pt>
    <dgm:pt modelId="{0FBECD94-8666-4E85-B288-BBDF3E1C77F7}">
      <dgm:prSet phldrT="[Tekst]"/>
      <dgm:spPr/>
      <dgm:t>
        <a:bodyPr/>
        <a:lstStyle/>
        <a:p>
          <a:r>
            <a:rPr lang="pl-PL" dirty="0"/>
            <a:t>ODSTĄPIENIE NIEISTOTNE</a:t>
          </a:r>
        </a:p>
        <a:p>
          <a:r>
            <a:rPr lang="pl-PL" dirty="0"/>
            <a:t>(ART. 36A UST. 6 PB)</a:t>
          </a:r>
        </a:p>
      </dgm:t>
    </dgm:pt>
    <dgm:pt modelId="{98932674-7566-4917-BD01-634A0D9C8B8C}" type="parTrans" cxnId="{036508A6-E65F-4B4D-B081-5CDD5772A9CB}">
      <dgm:prSet/>
      <dgm:spPr/>
      <dgm:t>
        <a:bodyPr/>
        <a:lstStyle/>
        <a:p>
          <a:endParaRPr lang="pl-PL"/>
        </a:p>
      </dgm:t>
    </dgm:pt>
    <dgm:pt modelId="{64F422B6-C7E1-4E32-8698-7878CFC5D6EC}" type="sibTrans" cxnId="{036508A6-E65F-4B4D-B081-5CDD5772A9CB}">
      <dgm:prSet/>
      <dgm:spPr/>
      <dgm:t>
        <a:bodyPr/>
        <a:lstStyle/>
        <a:p>
          <a:endParaRPr lang="pl-PL"/>
        </a:p>
      </dgm:t>
    </dgm:pt>
    <dgm:pt modelId="{209F5CDF-89C9-476B-9ABF-BCAF3ECA89E8}">
      <dgm:prSet phldrT="[Tekst]"/>
      <dgm:spPr/>
      <dgm:t>
        <a:bodyPr/>
        <a:lstStyle/>
        <a:p>
          <a:r>
            <a:rPr lang="pl-PL" dirty="0"/>
            <a:t>PROJEKTANT </a:t>
          </a:r>
          <a:r>
            <a:rPr lang="en-GB" dirty="0"/>
            <a:t>DOŁĄCZA DO</a:t>
          </a:r>
          <a:r>
            <a:rPr lang="pl-PL" dirty="0"/>
            <a:t> DOKUMENTACJI BUDOWY ODPOWIEDNIE INFORMACJE (RYSUNEK I OPIS) DOTYCZĄCE TEGO ODSTĄPIENIA</a:t>
          </a:r>
        </a:p>
      </dgm:t>
    </dgm:pt>
    <dgm:pt modelId="{76BDBE9A-363F-4793-8B43-5D54192059BD}" type="parTrans" cxnId="{E4EA4BDC-8663-4FA1-882E-B19046B02FE8}">
      <dgm:prSet/>
      <dgm:spPr/>
      <dgm:t>
        <a:bodyPr/>
        <a:lstStyle/>
        <a:p>
          <a:endParaRPr lang="pl-PL"/>
        </a:p>
      </dgm:t>
    </dgm:pt>
    <dgm:pt modelId="{098D4AA4-07E6-4AAE-8376-CC7D282A38D1}" type="sibTrans" cxnId="{E4EA4BDC-8663-4FA1-882E-B19046B02FE8}">
      <dgm:prSet/>
      <dgm:spPr/>
      <dgm:t>
        <a:bodyPr/>
        <a:lstStyle/>
        <a:p>
          <a:endParaRPr lang="pl-PL"/>
        </a:p>
      </dgm:t>
    </dgm:pt>
    <dgm:pt modelId="{9C16B25E-4165-48A0-9A72-EE3A57EB10E9}" type="pres">
      <dgm:prSet presAssocID="{63EA54DB-6B43-4B16-A5A4-745E1C55E3F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9609CE0-104D-46E2-97EF-7C2DEA82A00E}" type="pres">
      <dgm:prSet presAssocID="{6500667B-5B3A-43C1-A3B7-FFBCBD97EEA6}" presName="hierRoot1" presStyleCnt="0"/>
      <dgm:spPr/>
    </dgm:pt>
    <dgm:pt modelId="{AAA50DB5-A548-4376-976A-46912D61CE71}" type="pres">
      <dgm:prSet presAssocID="{6500667B-5B3A-43C1-A3B7-FFBCBD97EEA6}" presName="composite" presStyleCnt="0"/>
      <dgm:spPr/>
    </dgm:pt>
    <dgm:pt modelId="{A86EBD4A-E105-45E1-B42B-CBC8101D4362}" type="pres">
      <dgm:prSet presAssocID="{6500667B-5B3A-43C1-A3B7-FFBCBD97EEA6}" presName="background" presStyleLbl="node0" presStyleIdx="0" presStyleCnt="1"/>
      <dgm:spPr/>
    </dgm:pt>
    <dgm:pt modelId="{63703FAD-BD5E-441D-B4E2-2D8892E81C22}" type="pres">
      <dgm:prSet presAssocID="{6500667B-5B3A-43C1-A3B7-FFBCBD97EEA6}" presName="text" presStyleLbl="fgAcc0" presStyleIdx="0" presStyleCnt="1">
        <dgm:presLayoutVars>
          <dgm:chPref val="3"/>
        </dgm:presLayoutVars>
      </dgm:prSet>
      <dgm:spPr/>
    </dgm:pt>
    <dgm:pt modelId="{2FD8896E-6704-4880-A9B2-F67DF8144EC6}" type="pres">
      <dgm:prSet presAssocID="{6500667B-5B3A-43C1-A3B7-FFBCBD97EEA6}" presName="hierChild2" presStyleCnt="0"/>
      <dgm:spPr/>
    </dgm:pt>
    <dgm:pt modelId="{DE6ADDB0-C760-493A-A9EC-E7C201747F8B}" type="pres">
      <dgm:prSet presAssocID="{361CE9DA-8961-4191-AB62-4FF28774D631}" presName="Name10" presStyleLbl="parChTrans1D2" presStyleIdx="0" presStyleCnt="2"/>
      <dgm:spPr/>
    </dgm:pt>
    <dgm:pt modelId="{3359AC8E-A759-4046-B940-0AA6E592DBB4}" type="pres">
      <dgm:prSet presAssocID="{8E2E353F-64E9-4807-BAC7-21BFD82A7E52}" presName="hierRoot2" presStyleCnt="0"/>
      <dgm:spPr/>
    </dgm:pt>
    <dgm:pt modelId="{00D1EC28-2CB8-408C-90AB-38604CA41455}" type="pres">
      <dgm:prSet presAssocID="{8E2E353F-64E9-4807-BAC7-21BFD82A7E52}" presName="composite2" presStyleCnt="0"/>
      <dgm:spPr/>
    </dgm:pt>
    <dgm:pt modelId="{940056C0-122B-42E5-9998-4D9C91DD0622}" type="pres">
      <dgm:prSet presAssocID="{8E2E353F-64E9-4807-BAC7-21BFD82A7E52}" presName="background2" presStyleLbl="node2" presStyleIdx="0" presStyleCnt="2"/>
      <dgm:spPr/>
    </dgm:pt>
    <dgm:pt modelId="{EFD30BDB-ED6E-4CA5-87C2-B61FEA3F7444}" type="pres">
      <dgm:prSet presAssocID="{8E2E353F-64E9-4807-BAC7-21BFD82A7E52}" presName="text2" presStyleLbl="fgAcc2" presStyleIdx="0" presStyleCnt="2">
        <dgm:presLayoutVars>
          <dgm:chPref val="3"/>
        </dgm:presLayoutVars>
      </dgm:prSet>
      <dgm:spPr/>
    </dgm:pt>
    <dgm:pt modelId="{32BF92E8-DD19-4D10-9FF7-4D7748EE87FC}" type="pres">
      <dgm:prSet presAssocID="{8E2E353F-64E9-4807-BAC7-21BFD82A7E52}" presName="hierChild3" presStyleCnt="0"/>
      <dgm:spPr/>
    </dgm:pt>
    <dgm:pt modelId="{73BE903B-FB9D-4179-ACCA-5EA882F8CA98}" type="pres">
      <dgm:prSet presAssocID="{C0448B56-2586-498B-8E4A-4DB4FFDBB46B}" presName="Name17" presStyleLbl="parChTrans1D3" presStyleIdx="0" presStyleCnt="2"/>
      <dgm:spPr/>
    </dgm:pt>
    <dgm:pt modelId="{6987E0E8-C7C9-4E38-AE0F-A2C060D5F75C}" type="pres">
      <dgm:prSet presAssocID="{6EED441C-84C1-429A-B0A5-749A12E807DD}" presName="hierRoot3" presStyleCnt="0"/>
      <dgm:spPr/>
    </dgm:pt>
    <dgm:pt modelId="{54B63852-C126-41F1-A440-7ACDE9FAF630}" type="pres">
      <dgm:prSet presAssocID="{6EED441C-84C1-429A-B0A5-749A12E807DD}" presName="composite3" presStyleCnt="0"/>
      <dgm:spPr/>
    </dgm:pt>
    <dgm:pt modelId="{90CE90DA-6A52-44BC-AF8A-A56C215A8B4E}" type="pres">
      <dgm:prSet presAssocID="{6EED441C-84C1-429A-B0A5-749A12E807DD}" presName="background3" presStyleLbl="node3" presStyleIdx="0" presStyleCnt="2"/>
      <dgm:spPr/>
    </dgm:pt>
    <dgm:pt modelId="{25839873-1B49-4994-9EAC-3B3B0A1389C7}" type="pres">
      <dgm:prSet presAssocID="{6EED441C-84C1-429A-B0A5-749A12E807DD}" presName="text3" presStyleLbl="fgAcc3" presStyleIdx="0" presStyleCnt="2">
        <dgm:presLayoutVars>
          <dgm:chPref val="3"/>
        </dgm:presLayoutVars>
      </dgm:prSet>
      <dgm:spPr/>
    </dgm:pt>
    <dgm:pt modelId="{772FB580-F575-495D-8692-0C947BA3E61D}" type="pres">
      <dgm:prSet presAssocID="{6EED441C-84C1-429A-B0A5-749A12E807DD}" presName="hierChild4" presStyleCnt="0"/>
      <dgm:spPr/>
    </dgm:pt>
    <dgm:pt modelId="{96DB3DE6-4A4B-471C-BE06-00593B41AB1B}" type="pres">
      <dgm:prSet presAssocID="{98932674-7566-4917-BD01-634A0D9C8B8C}" presName="Name10" presStyleLbl="parChTrans1D2" presStyleIdx="1" presStyleCnt="2"/>
      <dgm:spPr/>
    </dgm:pt>
    <dgm:pt modelId="{619BDEA1-300F-4FED-A50D-03D63EF14606}" type="pres">
      <dgm:prSet presAssocID="{0FBECD94-8666-4E85-B288-BBDF3E1C77F7}" presName="hierRoot2" presStyleCnt="0"/>
      <dgm:spPr/>
    </dgm:pt>
    <dgm:pt modelId="{BADC70D3-9C03-4A3A-8931-2EC539BD875E}" type="pres">
      <dgm:prSet presAssocID="{0FBECD94-8666-4E85-B288-BBDF3E1C77F7}" presName="composite2" presStyleCnt="0"/>
      <dgm:spPr/>
    </dgm:pt>
    <dgm:pt modelId="{F0337A1C-73C1-4B46-85E0-37971EC26423}" type="pres">
      <dgm:prSet presAssocID="{0FBECD94-8666-4E85-B288-BBDF3E1C77F7}" presName="background2" presStyleLbl="node2" presStyleIdx="1" presStyleCnt="2"/>
      <dgm:spPr/>
    </dgm:pt>
    <dgm:pt modelId="{58F2F9F1-1E5F-47AA-B445-A7996FEFB112}" type="pres">
      <dgm:prSet presAssocID="{0FBECD94-8666-4E85-B288-BBDF3E1C77F7}" presName="text2" presStyleLbl="fgAcc2" presStyleIdx="1" presStyleCnt="2">
        <dgm:presLayoutVars>
          <dgm:chPref val="3"/>
        </dgm:presLayoutVars>
      </dgm:prSet>
      <dgm:spPr/>
    </dgm:pt>
    <dgm:pt modelId="{C112C19C-89C9-4AC6-BF5B-C5308F22C750}" type="pres">
      <dgm:prSet presAssocID="{0FBECD94-8666-4E85-B288-BBDF3E1C77F7}" presName="hierChild3" presStyleCnt="0"/>
      <dgm:spPr/>
    </dgm:pt>
    <dgm:pt modelId="{65EB4120-CA0C-4E7B-BF3C-C27E75C861A9}" type="pres">
      <dgm:prSet presAssocID="{76BDBE9A-363F-4793-8B43-5D54192059BD}" presName="Name17" presStyleLbl="parChTrans1D3" presStyleIdx="1" presStyleCnt="2"/>
      <dgm:spPr/>
    </dgm:pt>
    <dgm:pt modelId="{A561FB21-1813-49F3-96F6-091729D14F3D}" type="pres">
      <dgm:prSet presAssocID="{209F5CDF-89C9-476B-9ABF-BCAF3ECA89E8}" presName="hierRoot3" presStyleCnt="0"/>
      <dgm:spPr/>
    </dgm:pt>
    <dgm:pt modelId="{6F07827D-191E-4AB3-B60C-B9F8BC797A8C}" type="pres">
      <dgm:prSet presAssocID="{209F5CDF-89C9-476B-9ABF-BCAF3ECA89E8}" presName="composite3" presStyleCnt="0"/>
      <dgm:spPr/>
    </dgm:pt>
    <dgm:pt modelId="{7DDC7EEF-56D0-4550-8DC9-270CDD58F56A}" type="pres">
      <dgm:prSet presAssocID="{209F5CDF-89C9-476B-9ABF-BCAF3ECA89E8}" presName="background3" presStyleLbl="node3" presStyleIdx="1" presStyleCnt="2"/>
      <dgm:spPr/>
    </dgm:pt>
    <dgm:pt modelId="{A11893FE-6130-4D8D-89E4-3689BF430596}" type="pres">
      <dgm:prSet presAssocID="{209F5CDF-89C9-476B-9ABF-BCAF3ECA89E8}" presName="text3" presStyleLbl="fgAcc3" presStyleIdx="1" presStyleCnt="2">
        <dgm:presLayoutVars>
          <dgm:chPref val="3"/>
        </dgm:presLayoutVars>
      </dgm:prSet>
      <dgm:spPr/>
    </dgm:pt>
    <dgm:pt modelId="{CA38E06A-767A-407F-A13C-29FF178EF516}" type="pres">
      <dgm:prSet presAssocID="{209F5CDF-89C9-476B-9ABF-BCAF3ECA89E8}" presName="hierChild4" presStyleCnt="0"/>
      <dgm:spPr/>
    </dgm:pt>
  </dgm:ptLst>
  <dgm:cxnLst>
    <dgm:cxn modelId="{1CEFF00F-A755-4461-8645-A266817B03FB}" type="presOf" srcId="{361CE9DA-8961-4191-AB62-4FF28774D631}" destId="{DE6ADDB0-C760-493A-A9EC-E7C201747F8B}" srcOrd="0" destOrd="0" presId="urn:microsoft.com/office/officeart/2005/8/layout/hierarchy1"/>
    <dgm:cxn modelId="{0C710E21-FED6-422C-98E8-9B18D097E228}" type="presOf" srcId="{6EED441C-84C1-429A-B0A5-749A12E807DD}" destId="{25839873-1B49-4994-9EAC-3B3B0A1389C7}" srcOrd="0" destOrd="0" presId="urn:microsoft.com/office/officeart/2005/8/layout/hierarchy1"/>
    <dgm:cxn modelId="{B3813A2A-5E14-4BFA-9F38-A1757269E291}" type="presOf" srcId="{209F5CDF-89C9-476B-9ABF-BCAF3ECA89E8}" destId="{A11893FE-6130-4D8D-89E4-3689BF430596}" srcOrd="0" destOrd="0" presId="urn:microsoft.com/office/officeart/2005/8/layout/hierarchy1"/>
    <dgm:cxn modelId="{4F393741-74AE-48EB-B64D-8B4659DCB3D4}" srcId="{6500667B-5B3A-43C1-A3B7-FFBCBD97EEA6}" destId="{8E2E353F-64E9-4807-BAC7-21BFD82A7E52}" srcOrd="0" destOrd="0" parTransId="{361CE9DA-8961-4191-AB62-4FF28774D631}" sibTransId="{23B1AD67-3FB2-40FB-8248-30EE54A9D1AC}"/>
    <dgm:cxn modelId="{E9991A4B-C178-4581-9CDA-BE22403E4E80}" type="presOf" srcId="{8E2E353F-64E9-4807-BAC7-21BFD82A7E52}" destId="{EFD30BDB-ED6E-4CA5-87C2-B61FEA3F7444}" srcOrd="0" destOrd="0" presId="urn:microsoft.com/office/officeart/2005/8/layout/hierarchy1"/>
    <dgm:cxn modelId="{A6936072-B8EF-4685-BB95-984C6FFFBC94}" type="presOf" srcId="{6500667B-5B3A-43C1-A3B7-FFBCBD97EEA6}" destId="{63703FAD-BD5E-441D-B4E2-2D8892E81C22}" srcOrd="0" destOrd="0" presId="urn:microsoft.com/office/officeart/2005/8/layout/hierarchy1"/>
    <dgm:cxn modelId="{03FAFB96-CA88-4043-B6AB-0F623CFF017F}" type="presOf" srcId="{76BDBE9A-363F-4793-8B43-5D54192059BD}" destId="{65EB4120-CA0C-4E7B-BF3C-C27E75C861A9}" srcOrd="0" destOrd="0" presId="urn:microsoft.com/office/officeart/2005/8/layout/hierarchy1"/>
    <dgm:cxn modelId="{23DEC69E-53D8-4D2D-9E3D-76473476CC04}" type="presOf" srcId="{C0448B56-2586-498B-8E4A-4DB4FFDBB46B}" destId="{73BE903B-FB9D-4179-ACCA-5EA882F8CA98}" srcOrd="0" destOrd="0" presId="urn:microsoft.com/office/officeart/2005/8/layout/hierarchy1"/>
    <dgm:cxn modelId="{036508A6-E65F-4B4D-B081-5CDD5772A9CB}" srcId="{6500667B-5B3A-43C1-A3B7-FFBCBD97EEA6}" destId="{0FBECD94-8666-4E85-B288-BBDF3E1C77F7}" srcOrd="1" destOrd="0" parTransId="{98932674-7566-4917-BD01-634A0D9C8B8C}" sibTransId="{64F422B6-C7E1-4E32-8698-7878CFC5D6EC}"/>
    <dgm:cxn modelId="{4F67A1AB-F51E-46F2-8315-5029083D5337}" type="presOf" srcId="{98932674-7566-4917-BD01-634A0D9C8B8C}" destId="{96DB3DE6-4A4B-471C-BE06-00593B41AB1B}" srcOrd="0" destOrd="0" presId="urn:microsoft.com/office/officeart/2005/8/layout/hierarchy1"/>
    <dgm:cxn modelId="{DF6F2BB2-CFF2-4B51-977D-6D57117DA259}" srcId="{63EA54DB-6B43-4B16-A5A4-745E1C55E3F7}" destId="{6500667B-5B3A-43C1-A3B7-FFBCBD97EEA6}" srcOrd="0" destOrd="0" parTransId="{03D7E91F-5E05-4A13-B176-B895F0A60FCA}" sibTransId="{791487FD-4FF8-42BF-917F-559D8468226C}"/>
    <dgm:cxn modelId="{BE21BBD3-0393-49A3-936E-4FA13623AB59}" type="presOf" srcId="{0FBECD94-8666-4E85-B288-BBDF3E1C77F7}" destId="{58F2F9F1-1E5F-47AA-B445-A7996FEFB112}" srcOrd="0" destOrd="0" presId="urn:microsoft.com/office/officeart/2005/8/layout/hierarchy1"/>
    <dgm:cxn modelId="{E4EA4BDC-8663-4FA1-882E-B19046B02FE8}" srcId="{0FBECD94-8666-4E85-B288-BBDF3E1C77F7}" destId="{209F5CDF-89C9-476B-9ABF-BCAF3ECA89E8}" srcOrd="0" destOrd="0" parTransId="{76BDBE9A-363F-4793-8B43-5D54192059BD}" sibTransId="{098D4AA4-07E6-4AAE-8376-CC7D282A38D1}"/>
    <dgm:cxn modelId="{D73E07E5-CC23-42E9-A8C6-BC794C181D6A}" type="presOf" srcId="{63EA54DB-6B43-4B16-A5A4-745E1C55E3F7}" destId="{9C16B25E-4165-48A0-9A72-EE3A57EB10E9}" srcOrd="0" destOrd="0" presId="urn:microsoft.com/office/officeart/2005/8/layout/hierarchy1"/>
    <dgm:cxn modelId="{1ABB6CFC-7864-49C0-8C35-E5577E6C66E5}" srcId="{8E2E353F-64E9-4807-BAC7-21BFD82A7E52}" destId="{6EED441C-84C1-429A-B0A5-749A12E807DD}" srcOrd="0" destOrd="0" parTransId="{C0448B56-2586-498B-8E4A-4DB4FFDBB46B}" sibTransId="{54580ABF-5C0C-4966-ADF2-6D609A7CF945}"/>
    <dgm:cxn modelId="{4AB76538-5896-41CB-92A8-BF22662720E8}" type="presParOf" srcId="{9C16B25E-4165-48A0-9A72-EE3A57EB10E9}" destId="{29609CE0-104D-46E2-97EF-7C2DEA82A00E}" srcOrd="0" destOrd="0" presId="urn:microsoft.com/office/officeart/2005/8/layout/hierarchy1"/>
    <dgm:cxn modelId="{86E7270E-2E60-4CFA-B13D-E0DC2D07B348}" type="presParOf" srcId="{29609CE0-104D-46E2-97EF-7C2DEA82A00E}" destId="{AAA50DB5-A548-4376-976A-46912D61CE71}" srcOrd="0" destOrd="0" presId="urn:microsoft.com/office/officeart/2005/8/layout/hierarchy1"/>
    <dgm:cxn modelId="{B320B376-B50A-476A-BE5C-49E21FAAE178}" type="presParOf" srcId="{AAA50DB5-A548-4376-976A-46912D61CE71}" destId="{A86EBD4A-E105-45E1-B42B-CBC8101D4362}" srcOrd="0" destOrd="0" presId="urn:microsoft.com/office/officeart/2005/8/layout/hierarchy1"/>
    <dgm:cxn modelId="{B2D2861D-FD08-4DF3-899B-9C10EA5111FD}" type="presParOf" srcId="{AAA50DB5-A548-4376-976A-46912D61CE71}" destId="{63703FAD-BD5E-441D-B4E2-2D8892E81C22}" srcOrd="1" destOrd="0" presId="urn:microsoft.com/office/officeart/2005/8/layout/hierarchy1"/>
    <dgm:cxn modelId="{814E5BFB-4C80-460A-BCF0-741D8BE13A9E}" type="presParOf" srcId="{29609CE0-104D-46E2-97EF-7C2DEA82A00E}" destId="{2FD8896E-6704-4880-A9B2-F67DF8144EC6}" srcOrd="1" destOrd="0" presId="urn:microsoft.com/office/officeart/2005/8/layout/hierarchy1"/>
    <dgm:cxn modelId="{C6B3C38B-5654-4B7E-8938-1ADE9DC0AC24}" type="presParOf" srcId="{2FD8896E-6704-4880-A9B2-F67DF8144EC6}" destId="{DE6ADDB0-C760-493A-A9EC-E7C201747F8B}" srcOrd="0" destOrd="0" presId="urn:microsoft.com/office/officeart/2005/8/layout/hierarchy1"/>
    <dgm:cxn modelId="{C12E1DC4-4A07-46DC-8065-9548C349F936}" type="presParOf" srcId="{2FD8896E-6704-4880-A9B2-F67DF8144EC6}" destId="{3359AC8E-A759-4046-B940-0AA6E592DBB4}" srcOrd="1" destOrd="0" presId="urn:microsoft.com/office/officeart/2005/8/layout/hierarchy1"/>
    <dgm:cxn modelId="{0578206A-E331-40AC-8A0F-A6D72BFD83C9}" type="presParOf" srcId="{3359AC8E-A759-4046-B940-0AA6E592DBB4}" destId="{00D1EC28-2CB8-408C-90AB-38604CA41455}" srcOrd="0" destOrd="0" presId="urn:microsoft.com/office/officeart/2005/8/layout/hierarchy1"/>
    <dgm:cxn modelId="{EF304CFE-2322-4228-9D2A-1C69CA9D38A3}" type="presParOf" srcId="{00D1EC28-2CB8-408C-90AB-38604CA41455}" destId="{940056C0-122B-42E5-9998-4D9C91DD0622}" srcOrd="0" destOrd="0" presId="urn:microsoft.com/office/officeart/2005/8/layout/hierarchy1"/>
    <dgm:cxn modelId="{7C50F989-D715-45B7-9697-18244576A08B}" type="presParOf" srcId="{00D1EC28-2CB8-408C-90AB-38604CA41455}" destId="{EFD30BDB-ED6E-4CA5-87C2-B61FEA3F7444}" srcOrd="1" destOrd="0" presId="urn:microsoft.com/office/officeart/2005/8/layout/hierarchy1"/>
    <dgm:cxn modelId="{3E65A3CD-D24C-4C27-8C85-49E651F18869}" type="presParOf" srcId="{3359AC8E-A759-4046-B940-0AA6E592DBB4}" destId="{32BF92E8-DD19-4D10-9FF7-4D7748EE87FC}" srcOrd="1" destOrd="0" presId="urn:microsoft.com/office/officeart/2005/8/layout/hierarchy1"/>
    <dgm:cxn modelId="{D3669E66-B2EA-41D4-835E-A81A37D87254}" type="presParOf" srcId="{32BF92E8-DD19-4D10-9FF7-4D7748EE87FC}" destId="{73BE903B-FB9D-4179-ACCA-5EA882F8CA98}" srcOrd="0" destOrd="0" presId="urn:microsoft.com/office/officeart/2005/8/layout/hierarchy1"/>
    <dgm:cxn modelId="{DC634AC8-09A2-4199-88C6-0C1A80334A2D}" type="presParOf" srcId="{32BF92E8-DD19-4D10-9FF7-4D7748EE87FC}" destId="{6987E0E8-C7C9-4E38-AE0F-A2C060D5F75C}" srcOrd="1" destOrd="0" presId="urn:microsoft.com/office/officeart/2005/8/layout/hierarchy1"/>
    <dgm:cxn modelId="{C82F0E86-4FD8-43CD-925B-C3E38981D954}" type="presParOf" srcId="{6987E0E8-C7C9-4E38-AE0F-A2C060D5F75C}" destId="{54B63852-C126-41F1-A440-7ACDE9FAF630}" srcOrd="0" destOrd="0" presId="urn:microsoft.com/office/officeart/2005/8/layout/hierarchy1"/>
    <dgm:cxn modelId="{D2C5FFC9-2462-4414-BA71-C75B0959E016}" type="presParOf" srcId="{54B63852-C126-41F1-A440-7ACDE9FAF630}" destId="{90CE90DA-6A52-44BC-AF8A-A56C215A8B4E}" srcOrd="0" destOrd="0" presId="urn:microsoft.com/office/officeart/2005/8/layout/hierarchy1"/>
    <dgm:cxn modelId="{B3478EE8-2D27-46ED-A8BF-2B967B36B20C}" type="presParOf" srcId="{54B63852-C126-41F1-A440-7ACDE9FAF630}" destId="{25839873-1B49-4994-9EAC-3B3B0A1389C7}" srcOrd="1" destOrd="0" presId="urn:microsoft.com/office/officeart/2005/8/layout/hierarchy1"/>
    <dgm:cxn modelId="{115C51B0-BF21-43EA-A050-32ECBC7ED34A}" type="presParOf" srcId="{6987E0E8-C7C9-4E38-AE0F-A2C060D5F75C}" destId="{772FB580-F575-495D-8692-0C947BA3E61D}" srcOrd="1" destOrd="0" presId="urn:microsoft.com/office/officeart/2005/8/layout/hierarchy1"/>
    <dgm:cxn modelId="{79BC3F62-C333-4770-BDD8-14E377923AFA}" type="presParOf" srcId="{2FD8896E-6704-4880-A9B2-F67DF8144EC6}" destId="{96DB3DE6-4A4B-471C-BE06-00593B41AB1B}" srcOrd="2" destOrd="0" presId="urn:microsoft.com/office/officeart/2005/8/layout/hierarchy1"/>
    <dgm:cxn modelId="{7C6D8033-CE06-4FD5-9A43-A1829A83D428}" type="presParOf" srcId="{2FD8896E-6704-4880-A9B2-F67DF8144EC6}" destId="{619BDEA1-300F-4FED-A50D-03D63EF14606}" srcOrd="3" destOrd="0" presId="urn:microsoft.com/office/officeart/2005/8/layout/hierarchy1"/>
    <dgm:cxn modelId="{2DDAC385-F004-47B6-A851-83DB38C400D8}" type="presParOf" srcId="{619BDEA1-300F-4FED-A50D-03D63EF14606}" destId="{BADC70D3-9C03-4A3A-8931-2EC539BD875E}" srcOrd="0" destOrd="0" presId="urn:microsoft.com/office/officeart/2005/8/layout/hierarchy1"/>
    <dgm:cxn modelId="{E94A32F0-F3E9-47C7-AF61-A73F1AEDFA4A}" type="presParOf" srcId="{BADC70D3-9C03-4A3A-8931-2EC539BD875E}" destId="{F0337A1C-73C1-4B46-85E0-37971EC26423}" srcOrd="0" destOrd="0" presId="urn:microsoft.com/office/officeart/2005/8/layout/hierarchy1"/>
    <dgm:cxn modelId="{725FE1DD-D694-4D28-A8AC-E8B86A14395D}" type="presParOf" srcId="{BADC70D3-9C03-4A3A-8931-2EC539BD875E}" destId="{58F2F9F1-1E5F-47AA-B445-A7996FEFB112}" srcOrd="1" destOrd="0" presId="urn:microsoft.com/office/officeart/2005/8/layout/hierarchy1"/>
    <dgm:cxn modelId="{ADA44325-8507-4AA7-B4E1-85BD19BE8E4A}" type="presParOf" srcId="{619BDEA1-300F-4FED-A50D-03D63EF14606}" destId="{C112C19C-89C9-4AC6-BF5B-C5308F22C750}" srcOrd="1" destOrd="0" presId="urn:microsoft.com/office/officeart/2005/8/layout/hierarchy1"/>
    <dgm:cxn modelId="{1738C758-E1F3-462E-92AB-5B41BABC98B9}" type="presParOf" srcId="{C112C19C-89C9-4AC6-BF5B-C5308F22C750}" destId="{65EB4120-CA0C-4E7B-BF3C-C27E75C861A9}" srcOrd="0" destOrd="0" presId="urn:microsoft.com/office/officeart/2005/8/layout/hierarchy1"/>
    <dgm:cxn modelId="{826E137E-6917-43BD-8B9E-1D35126276FC}" type="presParOf" srcId="{C112C19C-89C9-4AC6-BF5B-C5308F22C750}" destId="{A561FB21-1813-49F3-96F6-091729D14F3D}" srcOrd="1" destOrd="0" presId="urn:microsoft.com/office/officeart/2005/8/layout/hierarchy1"/>
    <dgm:cxn modelId="{EB4174F7-6A91-43B5-9D31-522168469737}" type="presParOf" srcId="{A561FB21-1813-49F3-96F6-091729D14F3D}" destId="{6F07827D-191E-4AB3-B60C-B9F8BC797A8C}" srcOrd="0" destOrd="0" presId="urn:microsoft.com/office/officeart/2005/8/layout/hierarchy1"/>
    <dgm:cxn modelId="{E5FEBF18-91F9-4D2C-8F34-CD206901C789}" type="presParOf" srcId="{6F07827D-191E-4AB3-B60C-B9F8BC797A8C}" destId="{7DDC7EEF-56D0-4550-8DC9-270CDD58F56A}" srcOrd="0" destOrd="0" presId="urn:microsoft.com/office/officeart/2005/8/layout/hierarchy1"/>
    <dgm:cxn modelId="{08005256-7F1E-4681-993B-30AF1FC386A4}" type="presParOf" srcId="{6F07827D-191E-4AB3-B60C-B9F8BC797A8C}" destId="{A11893FE-6130-4D8D-89E4-3689BF430596}" srcOrd="1" destOrd="0" presId="urn:microsoft.com/office/officeart/2005/8/layout/hierarchy1"/>
    <dgm:cxn modelId="{963BA0BE-2DB5-4A7A-AB09-870D830FA1B1}" type="presParOf" srcId="{A561FB21-1813-49F3-96F6-091729D14F3D}" destId="{CA38E06A-767A-407F-A13C-29FF178EF51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E50C6FA-638B-470F-9401-5D425F23F92F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31B2A665-E722-4845-9E08-BC933B610F9E}">
      <dgm:prSet phldrT="[Tekst]"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STWIERDZENIE NIEPRAWIDŁOWOŚCI PRZEZ ORGAN ADMINISTRACJI ARCHITEKTONICZNO-BUDOWLANEJ</a:t>
          </a:r>
        </a:p>
      </dgm:t>
    </dgm:pt>
    <dgm:pt modelId="{A8D54D76-2F00-4F5A-992E-A5732F63A1F5}" type="parTrans" cxnId="{506F27FF-9CA7-468C-B0C4-562B4583DAA4}">
      <dgm:prSet/>
      <dgm:spPr/>
      <dgm:t>
        <a:bodyPr/>
        <a:lstStyle/>
        <a:p>
          <a:endParaRPr lang="pl-PL"/>
        </a:p>
      </dgm:t>
    </dgm:pt>
    <dgm:pt modelId="{83258BF0-8374-492F-BB84-E8ACC54944E9}" type="sibTrans" cxnId="{506F27FF-9CA7-468C-B0C4-562B4583DAA4}">
      <dgm:prSet/>
      <dgm:spPr/>
      <dgm:t>
        <a:bodyPr/>
        <a:lstStyle/>
        <a:p>
          <a:endParaRPr lang="pl-PL"/>
        </a:p>
      </dgm:t>
    </dgm:pt>
    <dgm:pt modelId="{60D2AC62-A3BD-42B6-B254-C9E6CF05FF03}">
      <dgm:prSet phldrT="[Tekst]"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NAŁOŻENIE W DRODZE </a:t>
          </a:r>
          <a:r>
            <a:rPr lang="pl-PL" sz="1600" b="1" u="sng" dirty="0">
              <a:solidFill>
                <a:schemeClr val="tx1"/>
              </a:solidFill>
            </a:rPr>
            <a:t>POSTANOWIENIA</a:t>
          </a:r>
          <a:r>
            <a:rPr lang="pl-PL" sz="1600" dirty="0">
              <a:solidFill>
                <a:schemeClr val="tx1"/>
              </a:solidFill>
            </a:rPr>
            <a:t> OBOWIĄZKU USUNIĘCIA WSKAZANYCH NIEPRAWIDŁOWOŚCI W OKREŚLONYM TERMINIE – ART. 35 UST. 3 PB </a:t>
          </a:r>
        </a:p>
      </dgm:t>
    </dgm:pt>
    <dgm:pt modelId="{9952112F-DF2E-42CD-B953-53258E0C1D9D}" type="parTrans" cxnId="{8A950A69-3C74-4186-8335-14767430A548}">
      <dgm:prSet/>
      <dgm:spPr/>
      <dgm:t>
        <a:bodyPr/>
        <a:lstStyle/>
        <a:p>
          <a:endParaRPr lang="pl-PL"/>
        </a:p>
      </dgm:t>
    </dgm:pt>
    <dgm:pt modelId="{F51DD0C6-B4A5-4CC9-A23D-3FC2621A0187}" type="sibTrans" cxnId="{8A950A69-3C74-4186-8335-14767430A548}">
      <dgm:prSet/>
      <dgm:spPr/>
      <dgm:t>
        <a:bodyPr/>
        <a:lstStyle/>
        <a:p>
          <a:endParaRPr lang="pl-PL"/>
        </a:p>
      </dgm:t>
    </dgm:pt>
    <dgm:pt modelId="{F2F10071-BECE-4DB7-A309-65E97EB41756}">
      <dgm:prSet phldrT="[Tekst]"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PO BEZSKUTECZNYM UPŁYWIE TERMINU – </a:t>
          </a:r>
          <a:r>
            <a:rPr lang="pl-PL" sz="1600" b="1" u="sng" dirty="0">
              <a:solidFill>
                <a:schemeClr val="tx1"/>
              </a:solidFill>
            </a:rPr>
            <a:t>DECYZJA</a:t>
          </a:r>
          <a:r>
            <a:rPr lang="pl-PL" sz="1600" dirty="0">
              <a:solidFill>
                <a:schemeClr val="tx1"/>
              </a:solidFill>
            </a:rPr>
            <a:t> O ODMOWIE ZATWIERDZENIA PROJEKTU I WYDANIA DECYZJI O POZWOLENIU NA BUDOWĘ – ART. 35 UST. 5 PB</a:t>
          </a:r>
        </a:p>
      </dgm:t>
    </dgm:pt>
    <dgm:pt modelId="{5028B812-39BE-4E93-9188-9DB039317099}" type="parTrans" cxnId="{BB30B801-BC16-4C8D-8633-646F877F852F}">
      <dgm:prSet/>
      <dgm:spPr/>
      <dgm:t>
        <a:bodyPr/>
        <a:lstStyle/>
        <a:p>
          <a:endParaRPr lang="pl-PL"/>
        </a:p>
      </dgm:t>
    </dgm:pt>
    <dgm:pt modelId="{58E3B962-C53D-4737-9445-8A71B3C3BD54}" type="sibTrans" cxnId="{BB30B801-BC16-4C8D-8633-646F877F852F}">
      <dgm:prSet/>
      <dgm:spPr/>
      <dgm:t>
        <a:bodyPr/>
        <a:lstStyle/>
        <a:p>
          <a:endParaRPr lang="pl-PL"/>
        </a:p>
      </dgm:t>
    </dgm:pt>
    <dgm:pt modelId="{2C77533B-D4BD-4554-8579-6B3FC75031B9}" type="pres">
      <dgm:prSet presAssocID="{0E50C6FA-638B-470F-9401-5D425F23F92F}" presName="Name0" presStyleCnt="0">
        <dgm:presLayoutVars>
          <dgm:dir/>
          <dgm:resizeHandles val="exact"/>
        </dgm:presLayoutVars>
      </dgm:prSet>
      <dgm:spPr/>
    </dgm:pt>
    <dgm:pt modelId="{42219C26-9862-4F6F-A89F-EB0BCC75CB62}" type="pres">
      <dgm:prSet presAssocID="{31B2A665-E722-4845-9E08-BC933B610F9E}" presName="node" presStyleLbl="node1" presStyleIdx="0" presStyleCnt="3">
        <dgm:presLayoutVars>
          <dgm:bulletEnabled val="1"/>
        </dgm:presLayoutVars>
      </dgm:prSet>
      <dgm:spPr/>
    </dgm:pt>
    <dgm:pt modelId="{023AE633-20EC-4357-98E0-0EBAB47A5BAC}" type="pres">
      <dgm:prSet presAssocID="{83258BF0-8374-492F-BB84-E8ACC54944E9}" presName="sibTrans" presStyleLbl="sibTrans2D1" presStyleIdx="0" presStyleCnt="2"/>
      <dgm:spPr/>
    </dgm:pt>
    <dgm:pt modelId="{95446098-CD06-4010-AD48-A241E2C838F8}" type="pres">
      <dgm:prSet presAssocID="{83258BF0-8374-492F-BB84-E8ACC54944E9}" presName="connectorText" presStyleLbl="sibTrans2D1" presStyleIdx="0" presStyleCnt="2"/>
      <dgm:spPr/>
    </dgm:pt>
    <dgm:pt modelId="{AFD0E37F-83C5-44D8-AB95-06E5BCB55F13}" type="pres">
      <dgm:prSet presAssocID="{60D2AC62-A3BD-42B6-B254-C9E6CF05FF03}" presName="node" presStyleLbl="node1" presStyleIdx="1" presStyleCnt="3">
        <dgm:presLayoutVars>
          <dgm:bulletEnabled val="1"/>
        </dgm:presLayoutVars>
      </dgm:prSet>
      <dgm:spPr/>
    </dgm:pt>
    <dgm:pt modelId="{47E6FA14-3641-4573-B526-AE9C8EF7EB55}" type="pres">
      <dgm:prSet presAssocID="{F51DD0C6-B4A5-4CC9-A23D-3FC2621A0187}" presName="sibTrans" presStyleLbl="sibTrans2D1" presStyleIdx="1" presStyleCnt="2"/>
      <dgm:spPr/>
    </dgm:pt>
    <dgm:pt modelId="{68999520-8EDF-44F7-A0CB-C2D6741722C7}" type="pres">
      <dgm:prSet presAssocID="{F51DD0C6-B4A5-4CC9-A23D-3FC2621A0187}" presName="connectorText" presStyleLbl="sibTrans2D1" presStyleIdx="1" presStyleCnt="2"/>
      <dgm:spPr/>
    </dgm:pt>
    <dgm:pt modelId="{DADDE1FB-EA71-43F6-9CEA-F9583441AB22}" type="pres">
      <dgm:prSet presAssocID="{F2F10071-BECE-4DB7-A309-65E97EB41756}" presName="node" presStyleLbl="node1" presStyleIdx="2" presStyleCnt="3">
        <dgm:presLayoutVars>
          <dgm:bulletEnabled val="1"/>
        </dgm:presLayoutVars>
      </dgm:prSet>
      <dgm:spPr/>
    </dgm:pt>
  </dgm:ptLst>
  <dgm:cxnLst>
    <dgm:cxn modelId="{BB30B801-BC16-4C8D-8633-646F877F852F}" srcId="{0E50C6FA-638B-470F-9401-5D425F23F92F}" destId="{F2F10071-BECE-4DB7-A309-65E97EB41756}" srcOrd="2" destOrd="0" parTransId="{5028B812-39BE-4E93-9188-9DB039317099}" sibTransId="{58E3B962-C53D-4737-9445-8A71B3C3BD54}"/>
    <dgm:cxn modelId="{FB03BA04-3B24-457F-9B83-B81DB6177FEE}" type="presOf" srcId="{F51DD0C6-B4A5-4CC9-A23D-3FC2621A0187}" destId="{68999520-8EDF-44F7-A0CB-C2D6741722C7}" srcOrd="1" destOrd="0" presId="urn:microsoft.com/office/officeart/2005/8/layout/process1"/>
    <dgm:cxn modelId="{E50B5E3A-24C2-4222-B411-70B2193B66C5}" type="presOf" srcId="{60D2AC62-A3BD-42B6-B254-C9E6CF05FF03}" destId="{AFD0E37F-83C5-44D8-AB95-06E5BCB55F13}" srcOrd="0" destOrd="0" presId="urn:microsoft.com/office/officeart/2005/8/layout/process1"/>
    <dgm:cxn modelId="{8A950A69-3C74-4186-8335-14767430A548}" srcId="{0E50C6FA-638B-470F-9401-5D425F23F92F}" destId="{60D2AC62-A3BD-42B6-B254-C9E6CF05FF03}" srcOrd="1" destOrd="0" parTransId="{9952112F-DF2E-42CD-B953-53258E0C1D9D}" sibTransId="{F51DD0C6-B4A5-4CC9-A23D-3FC2621A0187}"/>
    <dgm:cxn modelId="{122E8D4D-9FAD-47CA-8112-3BD7DA882CC2}" type="presOf" srcId="{83258BF0-8374-492F-BB84-E8ACC54944E9}" destId="{95446098-CD06-4010-AD48-A241E2C838F8}" srcOrd="1" destOrd="0" presId="urn:microsoft.com/office/officeart/2005/8/layout/process1"/>
    <dgm:cxn modelId="{51BAB18B-B781-41D5-AA55-5488D9330D45}" type="presOf" srcId="{F51DD0C6-B4A5-4CC9-A23D-3FC2621A0187}" destId="{47E6FA14-3641-4573-B526-AE9C8EF7EB55}" srcOrd="0" destOrd="0" presId="urn:microsoft.com/office/officeart/2005/8/layout/process1"/>
    <dgm:cxn modelId="{0ECEBCC3-FE0D-4630-A845-B4AAC98C6B01}" type="presOf" srcId="{31B2A665-E722-4845-9E08-BC933B610F9E}" destId="{42219C26-9862-4F6F-A89F-EB0BCC75CB62}" srcOrd="0" destOrd="0" presId="urn:microsoft.com/office/officeart/2005/8/layout/process1"/>
    <dgm:cxn modelId="{2560EEC6-B030-4893-BBCC-351EE977D191}" type="presOf" srcId="{F2F10071-BECE-4DB7-A309-65E97EB41756}" destId="{DADDE1FB-EA71-43F6-9CEA-F9583441AB22}" srcOrd="0" destOrd="0" presId="urn:microsoft.com/office/officeart/2005/8/layout/process1"/>
    <dgm:cxn modelId="{1D75F0D3-FA43-4AFF-BD98-992C3352C107}" type="presOf" srcId="{83258BF0-8374-492F-BB84-E8ACC54944E9}" destId="{023AE633-20EC-4357-98E0-0EBAB47A5BAC}" srcOrd="0" destOrd="0" presId="urn:microsoft.com/office/officeart/2005/8/layout/process1"/>
    <dgm:cxn modelId="{FFF2A2DA-9CE9-46AD-800D-1211460337BD}" type="presOf" srcId="{0E50C6FA-638B-470F-9401-5D425F23F92F}" destId="{2C77533B-D4BD-4554-8579-6B3FC75031B9}" srcOrd="0" destOrd="0" presId="urn:microsoft.com/office/officeart/2005/8/layout/process1"/>
    <dgm:cxn modelId="{506F27FF-9CA7-468C-B0C4-562B4583DAA4}" srcId="{0E50C6FA-638B-470F-9401-5D425F23F92F}" destId="{31B2A665-E722-4845-9E08-BC933B610F9E}" srcOrd="0" destOrd="0" parTransId="{A8D54D76-2F00-4F5A-992E-A5732F63A1F5}" sibTransId="{83258BF0-8374-492F-BB84-E8ACC54944E9}"/>
    <dgm:cxn modelId="{F60DB7C4-960E-45FF-AA1A-E2819F286C1E}" type="presParOf" srcId="{2C77533B-D4BD-4554-8579-6B3FC75031B9}" destId="{42219C26-9862-4F6F-A89F-EB0BCC75CB62}" srcOrd="0" destOrd="0" presId="urn:microsoft.com/office/officeart/2005/8/layout/process1"/>
    <dgm:cxn modelId="{C936360F-79F4-4522-A38A-4CD9350C30FB}" type="presParOf" srcId="{2C77533B-D4BD-4554-8579-6B3FC75031B9}" destId="{023AE633-20EC-4357-98E0-0EBAB47A5BAC}" srcOrd="1" destOrd="0" presId="urn:microsoft.com/office/officeart/2005/8/layout/process1"/>
    <dgm:cxn modelId="{7ACBC2E3-79BB-4366-BAAF-9FC1A8FEF6EC}" type="presParOf" srcId="{023AE633-20EC-4357-98E0-0EBAB47A5BAC}" destId="{95446098-CD06-4010-AD48-A241E2C838F8}" srcOrd="0" destOrd="0" presId="urn:microsoft.com/office/officeart/2005/8/layout/process1"/>
    <dgm:cxn modelId="{98E666F9-893C-4136-B619-3AD3C1F2B79D}" type="presParOf" srcId="{2C77533B-D4BD-4554-8579-6B3FC75031B9}" destId="{AFD0E37F-83C5-44D8-AB95-06E5BCB55F13}" srcOrd="2" destOrd="0" presId="urn:microsoft.com/office/officeart/2005/8/layout/process1"/>
    <dgm:cxn modelId="{D26E4F83-8A5E-4BF9-BFAA-91E9B96DB24B}" type="presParOf" srcId="{2C77533B-D4BD-4554-8579-6B3FC75031B9}" destId="{47E6FA14-3641-4573-B526-AE9C8EF7EB55}" srcOrd="3" destOrd="0" presId="urn:microsoft.com/office/officeart/2005/8/layout/process1"/>
    <dgm:cxn modelId="{1266E00F-1B96-4E1F-9544-1687E9E89B6B}" type="presParOf" srcId="{47E6FA14-3641-4573-B526-AE9C8EF7EB55}" destId="{68999520-8EDF-44F7-A0CB-C2D6741722C7}" srcOrd="0" destOrd="0" presId="urn:microsoft.com/office/officeart/2005/8/layout/process1"/>
    <dgm:cxn modelId="{5377BF97-FDC9-4B05-BA62-97C511E1E505}" type="presParOf" srcId="{2C77533B-D4BD-4554-8579-6B3FC75031B9}" destId="{DADDE1FB-EA71-43F6-9CEA-F9583441AB2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FC2520F-9484-4B94-9DC9-CA08D445CF9E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C34CA91A-D121-4A8E-A07E-C209243D915C}">
      <dgm:prSet phldrT="[Tekst]"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SPEŁNIENIE WSZYSTKICH WYMAGAŃ OKREŚLONYCH W PRZEPISACH PRAWA</a:t>
          </a:r>
        </a:p>
      </dgm:t>
    </dgm:pt>
    <dgm:pt modelId="{C4072C07-B63E-452F-8323-6A664619C751}" type="parTrans" cxnId="{053EEFAB-C067-4BDE-87CB-879F1FE06E7E}">
      <dgm:prSet/>
      <dgm:spPr/>
      <dgm:t>
        <a:bodyPr/>
        <a:lstStyle/>
        <a:p>
          <a:endParaRPr lang="pl-PL"/>
        </a:p>
      </dgm:t>
    </dgm:pt>
    <dgm:pt modelId="{07352C88-79AB-4D9C-B8FB-DF985B3B3C45}" type="sibTrans" cxnId="{053EEFAB-C067-4BDE-87CB-879F1FE06E7E}">
      <dgm:prSet/>
      <dgm:spPr/>
      <dgm:t>
        <a:bodyPr/>
        <a:lstStyle/>
        <a:p>
          <a:endParaRPr lang="pl-PL"/>
        </a:p>
      </dgm:t>
    </dgm:pt>
    <dgm:pt modelId="{CA931725-1855-4CDA-AEE2-5EC9CE3B2AF6}">
      <dgm:prSet phldrT="[Tekst]"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ORGAN NIE MOŻE ODMÓWIĆ ZATWIERDZENIA PROJEKTU I WYDANIA DECYZJI O POZWOLENIU NA BUDOWĘ</a:t>
          </a:r>
        </a:p>
      </dgm:t>
    </dgm:pt>
    <dgm:pt modelId="{22A2A244-2910-4CAE-A4C0-CDAC835D0445}" type="parTrans" cxnId="{473583B0-2025-4339-98FC-EAB90B73B14B}">
      <dgm:prSet/>
      <dgm:spPr/>
      <dgm:t>
        <a:bodyPr/>
        <a:lstStyle/>
        <a:p>
          <a:endParaRPr lang="pl-PL"/>
        </a:p>
      </dgm:t>
    </dgm:pt>
    <dgm:pt modelId="{A4A61792-578B-4963-B4B0-25FCDBD4D4CF}" type="sibTrans" cxnId="{473583B0-2025-4339-98FC-EAB90B73B14B}">
      <dgm:prSet/>
      <dgm:spPr/>
      <dgm:t>
        <a:bodyPr/>
        <a:lstStyle/>
        <a:p>
          <a:endParaRPr lang="pl-PL"/>
        </a:p>
      </dgm:t>
    </dgm:pt>
    <dgm:pt modelId="{B5BF58A0-944D-4AF3-BCFC-2862B4EEFAC5}" type="pres">
      <dgm:prSet presAssocID="{0FC2520F-9484-4B94-9DC9-CA08D445CF9E}" presName="Name0" presStyleCnt="0">
        <dgm:presLayoutVars>
          <dgm:dir/>
          <dgm:resizeHandles val="exact"/>
        </dgm:presLayoutVars>
      </dgm:prSet>
      <dgm:spPr/>
    </dgm:pt>
    <dgm:pt modelId="{0BC241A8-4F51-4C7F-AFD4-7D13B66B9D1B}" type="pres">
      <dgm:prSet presAssocID="{C34CA91A-D121-4A8E-A07E-C209243D915C}" presName="node" presStyleLbl="node1" presStyleIdx="0" presStyleCnt="2">
        <dgm:presLayoutVars>
          <dgm:bulletEnabled val="1"/>
        </dgm:presLayoutVars>
      </dgm:prSet>
      <dgm:spPr/>
    </dgm:pt>
    <dgm:pt modelId="{32A7FAD9-5454-46E6-81D8-86276668CE46}" type="pres">
      <dgm:prSet presAssocID="{07352C88-79AB-4D9C-B8FB-DF985B3B3C45}" presName="sibTrans" presStyleLbl="sibTrans2D1" presStyleIdx="0" presStyleCnt="1"/>
      <dgm:spPr/>
    </dgm:pt>
    <dgm:pt modelId="{74376E7E-6DFF-4BB5-9915-3F2575E9367D}" type="pres">
      <dgm:prSet presAssocID="{07352C88-79AB-4D9C-B8FB-DF985B3B3C45}" presName="connectorText" presStyleLbl="sibTrans2D1" presStyleIdx="0" presStyleCnt="1"/>
      <dgm:spPr/>
    </dgm:pt>
    <dgm:pt modelId="{C76154E6-E4BD-405A-8677-C4EEBD241A85}" type="pres">
      <dgm:prSet presAssocID="{CA931725-1855-4CDA-AEE2-5EC9CE3B2AF6}" presName="node" presStyleLbl="node1" presStyleIdx="1" presStyleCnt="2">
        <dgm:presLayoutVars>
          <dgm:bulletEnabled val="1"/>
        </dgm:presLayoutVars>
      </dgm:prSet>
      <dgm:spPr/>
    </dgm:pt>
  </dgm:ptLst>
  <dgm:cxnLst>
    <dgm:cxn modelId="{B136AB0C-C648-44D1-AD7E-F366590098F1}" type="presOf" srcId="{07352C88-79AB-4D9C-B8FB-DF985B3B3C45}" destId="{32A7FAD9-5454-46E6-81D8-86276668CE46}" srcOrd="0" destOrd="0" presId="urn:microsoft.com/office/officeart/2005/8/layout/process1"/>
    <dgm:cxn modelId="{451AAA61-8BAC-4521-9369-87AFBF003C2F}" type="presOf" srcId="{CA931725-1855-4CDA-AEE2-5EC9CE3B2AF6}" destId="{C76154E6-E4BD-405A-8677-C4EEBD241A85}" srcOrd="0" destOrd="0" presId="urn:microsoft.com/office/officeart/2005/8/layout/process1"/>
    <dgm:cxn modelId="{053EEFAB-C067-4BDE-87CB-879F1FE06E7E}" srcId="{0FC2520F-9484-4B94-9DC9-CA08D445CF9E}" destId="{C34CA91A-D121-4A8E-A07E-C209243D915C}" srcOrd="0" destOrd="0" parTransId="{C4072C07-B63E-452F-8323-6A664619C751}" sibTransId="{07352C88-79AB-4D9C-B8FB-DF985B3B3C45}"/>
    <dgm:cxn modelId="{473583B0-2025-4339-98FC-EAB90B73B14B}" srcId="{0FC2520F-9484-4B94-9DC9-CA08D445CF9E}" destId="{CA931725-1855-4CDA-AEE2-5EC9CE3B2AF6}" srcOrd="1" destOrd="0" parTransId="{22A2A244-2910-4CAE-A4C0-CDAC835D0445}" sibTransId="{A4A61792-578B-4963-B4B0-25FCDBD4D4CF}"/>
    <dgm:cxn modelId="{CDEE31CA-4C60-42DC-8899-A00003F2B59C}" type="presOf" srcId="{07352C88-79AB-4D9C-B8FB-DF985B3B3C45}" destId="{74376E7E-6DFF-4BB5-9915-3F2575E9367D}" srcOrd="1" destOrd="0" presId="urn:microsoft.com/office/officeart/2005/8/layout/process1"/>
    <dgm:cxn modelId="{8E69EBE7-AC4B-45C4-98B6-3CAC670270FF}" type="presOf" srcId="{0FC2520F-9484-4B94-9DC9-CA08D445CF9E}" destId="{B5BF58A0-944D-4AF3-BCFC-2862B4EEFAC5}" srcOrd="0" destOrd="0" presId="urn:microsoft.com/office/officeart/2005/8/layout/process1"/>
    <dgm:cxn modelId="{26FA9BE9-7474-4797-8903-6C70445BA5A6}" type="presOf" srcId="{C34CA91A-D121-4A8E-A07E-C209243D915C}" destId="{0BC241A8-4F51-4C7F-AFD4-7D13B66B9D1B}" srcOrd="0" destOrd="0" presId="urn:microsoft.com/office/officeart/2005/8/layout/process1"/>
    <dgm:cxn modelId="{3169C19A-3992-4537-B11F-8EC2F0FDBA64}" type="presParOf" srcId="{B5BF58A0-944D-4AF3-BCFC-2862B4EEFAC5}" destId="{0BC241A8-4F51-4C7F-AFD4-7D13B66B9D1B}" srcOrd="0" destOrd="0" presId="urn:microsoft.com/office/officeart/2005/8/layout/process1"/>
    <dgm:cxn modelId="{E9CDC8AC-8ACA-4864-9692-4E16883735B2}" type="presParOf" srcId="{B5BF58A0-944D-4AF3-BCFC-2862B4EEFAC5}" destId="{32A7FAD9-5454-46E6-81D8-86276668CE46}" srcOrd="1" destOrd="0" presId="urn:microsoft.com/office/officeart/2005/8/layout/process1"/>
    <dgm:cxn modelId="{A66F2735-1BD4-42D0-9CE7-4E618E3B70BB}" type="presParOf" srcId="{32A7FAD9-5454-46E6-81D8-86276668CE46}" destId="{74376E7E-6DFF-4BB5-9915-3F2575E9367D}" srcOrd="0" destOrd="0" presId="urn:microsoft.com/office/officeart/2005/8/layout/process1"/>
    <dgm:cxn modelId="{07C5D1AA-5B6D-4CB3-9AEE-E6D2653B31D1}" type="presParOf" srcId="{B5BF58A0-944D-4AF3-BCFC-2862B4EEFAC5}" destId="{C76154E6-E4BD-405A-8677-C4EEBD241A85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121D78-E348-404F-B886-82623C6DA82E}">
      <dsp:nvSpPr>
        <dsp:cNvPr id="0" name=""/>
        <dsp:cNvSpPr/>
      </dsp:nvSpPr>
      <dsp:spPr>
        <a:xfrm>
          <a:off x="5873120" y="2570600"/>
          <a:ext cx="4611826" cy="7316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8566"/>
              </a:lnTo>
              <a:lnTo>
                <a:pt x="4611826" y="498566"/>
              </a:lnTo>
              <a:lnTo>
                <a:pt x="4611826" y="73160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506D6E-21D5-47B2-B47D-22150B86C4AA}">
      <dsp:nvSpPr>
        <dsp:cNvPr id="0" name=""/>
        <dsp:cNvSpPr/>
      </dsp:nvSpPr>
      <dsp:spPr>
        <a:xfrm>
          <a:off x="5873120" y="2570600"/>
          <a:ext cx="1537275" cy="7316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8566"/>
              </a:lnTo>
              <a:lnTo>
                <a:pt x="1537275" y="498566"/>
              </a:lnTo>
              <a:lnTo>
                <a:pt x="1537275" y="73160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1BD438-9B3B-4972-9AC5-154AD882A209}">
      <dsp:nvSpPr>
        <dsp:cNvPr id="0" name=""/>
        <dsp:cNvSpPr/>
      </dsp:nvSpPr>
      <dsp:spPr>
        <a:xfrm>
          <a:off x="4335844" y="2570600"/>
          <a:ext cx="1537275" cy="731603"/>
        </a:xfrm>
        <a:custGeom>
          <a:avLst/>
          <a:gdLst/>
          <a:ahLst/>
          <a:cxnLst/>
          <a:rect l="0" t="0" r="0" b="0"/>
          <a:pathLst>
            <a:path>
              <a:moveTo>
                <a:pt x="1537275" y="0"/>
              </a:moveTo>
              <a:lnTo>
                <a:pt x="1537275" y="498566"/>
              </a:lnTo>
              <a:lnTo>
                <a:pt x="0" y="498566"/>
              </a:lnTo>
              <a:lnTo>
                <a:pt x="0" y="73160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8F3D75-7A7B-4793-AD68-CD5B28774D53}">
      <dsp:nvSpPr>
        <dsp:cNvPr id="0" name=""/>
        <dsp:cNvSpPr/>
      </dsp:nvSpPr>
      <dsp:spPr>
        <a:xfrm>
          <a:off x="1261293" y="2570600"/>
          <a:ext cx="4611826" cy="731603"/>
        </a:xfrm>
        <a:custGeom>
          <a:avLst/>
          <a:gdLst/>
          <a:ahLst/>
          <a:cxnLst/>
          <a:rect l="0" t="0" r="0" b="0"/>
          <a:pathLst>
            <a:path>
              <a:moveTo>
                <a:pt x="4611826" y="0"/>
              </a:moveTo>
              <a:lnTo>
                <a:pt x="4611826" y="498566"/>
              </a:lnTo>
              <a:lnTo>
                <a:pt x="0" y="498566"/>
              </a:lnTo>
              <a:lnTo>
                <a:pt x="0" y="73160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43647B-FC0D-4E73-8749-A1D55338E9AD}">
      <dsp:nvSpPr>
        <dsp:cNvPr id="0" name=""/>
        <dsp:cNvSpPr/>
      </dsp:nvSpPr>
      <dsp:spPr>
        <a:xfrm>
          <a:off x="4615349" y="973231"/>
          <a:ext cx="2515541" cy="159736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1DAE56-072A-4AC6-AA1B-0B622B538AA8}">
      <dsp:nvSpPr>
        <dsp:cNvPr id="0" name=""/>
        <dsp:cNvSpPr/>
      </dsp:nvSpPr>
      <dsp:spPr>
        <a:xfrm>
          <a:off x="4894854" y="1238761"/>
          <a:ext cx="2515541" cy="15973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UCZESTNICY PROCESU BUDOWLANEGO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(ART. 17 PB)</a:t>
          </a:r>
        </a:p>
      </dsp:txBody>
      <dsp:txXfrm>
        <a:off x="4941639" y="1285546"/>
        <a:ext cx="2421971" cy="1503798"/>
      </dsp:txXfrm>
    </dsp:sp>
    <dsp:sp modelId="{745D4BC3-88B0-4923-9119-5BD686B0920D}">
      <dsp:nvSpPr>
        <dsp:cNvPr id="0" name=""/>
        <dsp:cNvSpPr/>
      </dsp:nvSpPr>
      <dsp:spPr>
        <a:xfrm>
          <a:off x="3523" y="3302203"/>
          <a:ext cx="2515541" cy="159736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1CB0F6-A63C-42FC-AEEA-B49777E4D95F}">
      <dsp:nvSpPr>
        <dsp:cNvPr id="0" name=""/>
        <dsp:cNvSpPr/>
      </dsp:nvSpPr>
      <dsp:spPr>
        <a:xfrm>
          <a:off x="283027" y="3567733"/>
          <a:ext cx="2515541" cy="15973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INWESTOR</a:t>
          </a:r>
        </a:p>
      </dsp:txBody>
      <dsp:txXfrm>
        <a:off x="329812" y="3614518"/>
        <a:ext cx="2421971" cy="1503798"/>
      </dsp:txXfrm>
    </dsp:sp>
    <dsp:sp modelId="{EA6BB25C-894C-4932-9CFA-B0356236868C}">
      <dsp:nvSpPr>
        <dsp:cNvPr id="0" name=""/>
        <dsp:cNvSpPr/>
      </dsp:nvSpPr>
      <dsp:spPr>
        <a:xfrm>
          <a:off x="3078073" y="3302203"/>
          <a:ext cx="2515541" cy="159736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8380F9-8A08-4567-A376-423E9DBF4E1E}">
      <dsp:nvSpPr>
        <dsp:cNvPr id="0" name=""/>
        <dsp:cNvSpPr/>
      </dsp:nvSpPr>
      <dsp:spPr>
        <a:xfrm>
          <a:off x="3357578" y="3567733"/>
          <a:ext cx="2515541" cy="15973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INSPEKTOR NADZORU INWESTORSKIEGO</a:t>
          </a:r>
        </a:p>
      </dsp:txBody>
      <dsp:txXfrm>
        <a:off x="3404363" y="3614518"/>
        <a:ext cx="2421971" cy="1503798"/>
      </dsp:txXfrm>
    </dsp:sp>
    <dsp:sp modelId="{E760F4ED-34BA-4D3D-81E7-668724ECC183}">
      <dsp:nvSpPr>
        <dsp:cNvPr id="0" name=""/>
        <dsp:cNvSpPr/>
      </dsp:nvSpPr>
      <dsp:spPr>
        <a:xfrm>
          <a:off x="6152624" y="3302203"/>
          <a:ext cx="2515541" cy="159736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24B49E-4A82-47A7-8564-72EA7F75FBC8}">
      <dsp:nvSpPr>
        <dsp:cNvPr id="0" name=""/>
        <dsp:cNvSpPr/>
      </dsp:nvSpPr>
      <dsp:spPr>
        <a:xfrm>
          <a:off x="6432129" y="3567733"/>
          <a:ext cx="2515541" cy="15973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PROJEKTANT</a:t>
          </a:r>
        </a:p>
      </dsp:txBody>
      <dsp:txXfrm>
        <a:off x="6478914" y="3614518"/>
        <a:ext cx="2421971" cy="1503798"/>
      </dsp:txXfrm>
    </dsp:sp>
    <dsp:sp modelId="{A1CBAD73-2B4E-488A-ADC2-6820E3C8F32E}">
      <dsp:nvSpPr>
        <dsp:cNvPr id="0" name=""/>
        <dsp:cNvSpPr/>
      </dsp:nvSpPr>
      <dsp:spPr>
        <a:xfrm>
          <a:off x="9227175" y="3302203"/>
          <a:ext cx="2515541" cy="159736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1D7825-CAF2-498D-BB44-087E7C9F9457}">
      <dsp:nvSpPr>
        <dsp:cNvPr id="0" name=""/>
        <dsp:cNvSpPr/>
      </dsp:nvSpPr>
      <dsp:spPr>
        <a:xfrm>
          <a:off x="9506680" y="3567733"/>
          <a:ext cx="2515541" cy="15973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KIEROWNIK BUDOWY/KIEROWNIK ROBÓT</a:t>
          </a:r>
        </a:p>
      </dsp:txBody>
      <dsp:txXfrm>
        <a:off x="9553465" y="3614518"/>
        <a:ext cx="2421971" cy="15037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C4E1B5-49C7-4B05-B0A6-0BB8B07E20FC}">
      <dsp:nvSpPr>
        <dsp:cNvPr id="0" name=""/>
        <dsp:cNvSpPr/>
      </dsp:nvSpPr>
      <dsp:spPr>
        <a:xfrm>
          <a:off x="1768" y="1003703"/>
          <a:ext cx="2343931" cy="234393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UCZESTNICY PROCESU BUDOWLANEGO</a:t>
          </a:r>
        </a:p>
      </dsp:txBody>
      <dsp:txXfrm>
        <a:off x="345029" y="1346964"/>
        <a:ext cx="1657409" cy="1657409"/>
      </dsp:txXfrm>
    </dsp:sp>
    <dsp:sp modelId="{260EBC2C-FF08-4074-996C-E7BF6A856005}">
      <dsp:nvSpPr>
        <dsp:cNvPr id="0" name=""/>
        <dsp:cNvSpPr/>
      </dsp:nvSpPr>
      <dsp:spPr>
        <a:xfrm>
          <a:off x="2536026" y="1495928"/>
          <a:ext cx="1359480" cy="1359480"/>
        </a:xfrm>
        <a:prstGeom prst="mathPlus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200" kern="1200"/>
        </a:p>
      </dsp:txBody>
      <dsp:txXfrm>
        <a:off x="2716225" y="2015793"/>
        <a:ext cx="999082" cy="319750"/>
      </dsp:txXfrm>
    </dsp:sp>
    <dsp:sp modelId="{FA3ED865-ADD6-4D5D-B650-E06B7D230840}">
      <dsp:nvSpPr>
        <dsp:cNvPr id="0" name=""/>
        <dsp:cNvSpPr/>
      </dsp:nvSpPr>
      <dsp:spPr>
        <a:xfrm>
          <a:off x="4085834" y="1003703"/>
          <a:ext cx="2343931" cy="234393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WŁAŚCICIEL LUB ZARZĄDCA NIERUCHOMOŚCI</a:t>
          </a:r>
        </a:p>
      </dsp:txBody>
      <dsp:txXfrm>
        <a:off x="4429095" y="1346964"/>
        <a:ext cx="1657409" cy="1657409"/>
      </dsp:txXfrm>
    </dsp:sp>
    <dsp:sp modelId="{C3FF53B7-27A6-4B65-83C4-977275E4905B}">
      <dsp:nvSpPr>
        <dsp:cNvPr id="0" name=""/>
        <dsp:cNvSpPr/>
      </dsp:nvSpPr>
      <dsp:spPr>
        <a:xfrm>
          <a:off x="6620092" y="1495928"/>
          <a:ext cx="1359480" cy="1359480"/>
        </a:xfrm>
        <a:prstGeom prst="mathEqual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500" kern="1200"/>
        </a:p>
      </dsp:txBody>
      <dsp:txXfrm>
        <a:off x="6800291" y="1775981"/>
        <a:ext cx="999082" cy="799374"/>
      </dsp:txXfrm>
    </dsp:sp>
    <dsp:sp modelId="{893C213C-6F84-40AE-A0AC-00F07965D615}">
      <dsp:nvSpPr>
        <dsp:cNvPr id="0" name=""/>
        <dsp:cNvSpPr/>
      </dsp:nvSpPr>
      <dsp:spPr>
        <a:xfrm>
          <a:off x="8169900" y="1003703"/>
          <a:ext cx="2343931" cy="234393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PODMIOTY PROCESU BUDOWLANEGO</a:t>
          </a:r>
        </a:p>
      </dsp:txBody>
      <dsp:txXfrm>
        <a:off x="8513161" y="1346964"/>
        <a:ext cx="1657409" cy="16574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FADE7F-C478-4AB3-9828-9241BC3F6F68}">
      <dsp:nvSpPr>
        <dsp:cNvPr id="0" name=""/>
        <dsp:cNvSpPr/>
      </dsp:nvSpPr>
      <dsp:spPr>
        <a:xfrm>
          <a:off x="5257800" y="1798278"/>
          <a:ext cx="2174490" cy="754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7390"/>
              </a:lnTo>
              <a:lnTo>
                <a:pt x="2174490" y="377390"/>
              </a:lnTo>
              <a:lnTo>
                <a:pt x="2174490" y="75478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0DFDBA-7C46-46DD-A8D8-44BD6260847C}">
      <dsp:nvSpPr>
        <dsp:cNvPr id="0" name=""/>
        <dsp:cNvSpPr/>
      </dsp:nvSpPr>
      <dsp:spPr>
        <a:xfrm>
          <a:off x="3083309" y="1798278"/>
          <a:ext cx="2174490" cy="754781"/>
        </a:xfrm>
        <a:custGeom>
          <a:avLst/>
          <a:gdLst/>
          <a:ahLst/>
          <a:cxnLst/>
          <a:rect l="0" t="0" r="0" b="0"/>
          <a:pathLst>
            <a:path>
              <a:moveTo>
                <a:pt x="2174490" y="0"/>
              </a:moveTo>
              <a:lnTo>
                <a:pt x="2174490" y="377390"/>
              </a:lnTo>
              <a:lnTo>
                <a:pt x="0" y="377390"/>
              </a:lnTo>
              <a:lnTo>
                <a:pt x="0" y="75478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34B0D2-9E8C-41AD-B55C-61783E5E9982}">
      <dsp:nvSpPr>
        <dsp:cNvPr id="0" name=""/>
        <dsp:cNvSpPr/>
      </dsp:nvSpPr>
      <dsp:spPr>
        <a:xfrm>
          <a:off x="3460700" y="1178"/>
          <a:ext cx="3594199" cy="1797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pl-PL" sz="2400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400" kern="1200" dirty="0">
              <a:solidFill>
                <a:schemeClr val="tx1"/>
              </a:solidFill>
            </a:rPr>
            <a:t>Prawa i obowiązki uczestników procesu budowlanego określają</a:t>
          </a:r>
        </a:p>
        <a:p>
          <a:pPr marL="0"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3600" kern="1200" dirty="0"/>
        </a:p>
      </dsp:txBody>
      <dsp:txXfrm>
        <a:off x="3460700" y="1178"/>
        <a:ext cx="3594199" cy="1797099"/>
      </dsp:txXfrm>
    </dsp:sp>
    <dsp:sp modelId="{4EC8D75B-6492-49F7-84B5-0C5876DAADA5}">
      <dsp:nvSpPr>
        <dsp:cNvPr id="0" name=""/>
        <dsp:cNvSpPr/>
      </dsp:nvSpPr>
      <dsp:spPr>
        <a:xfrm>
          <a:off x="1286209" y="2553059"/>
          <a:ext cx="3594199" cy="179709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>
              <a:solidFill>
                <a:schemeClr val="tx1"/>
              </a:solidFill>
            </a:rPr>
            <a:t>Przepisy prawa budowlanego 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>
              <a:solidFill>
                <a:schemeClr val="tx1"/>
              </a:solidFill>
            </a:rPr>
            <a:t>(służą w szczególności ochronie interesu publicznego)</a:t>
          </a:r>
        </a:p>
      </dsp:txBody>
      <dsp:txXfrm>
        <a:off x="1286209" y="2553059"/>
        <a:ext cx="3594199" cy="1797099"/>
      </dsp:txXfrm>
    </dsp:sp>
    <dsp:sp modelId="{3E52428B-E447-4F22-86E6-297A680CD2B0}">
      <dsp:nvSpPr>
        <dsp:cNvPr id="0" name=""/>
        <dsp:cNvSpPr/>
      </dsp:nvSpPr>
      <dsp:spPr>
        <a:xfrm>
          <a:off x="5635190" y="2553059"/>
          <a:ext cx="3594199" cy="179709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>
              <a:solidFill>
                <a:schemeClr val="tx1"/>
              </a:solidFill>
            </a:rPr>
            <a:t>Umowy cywilnoprawne (chronią przede wszystkim interesy indywidualne)</a:t>
          </a:r>
        </a:p>
      </dsp:txBody>
      <dsp:txXfrm>
        <a:off x="5635190" y="2553059"/>
        <a:ext cx="3594199" cy="17970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D4C36D-B310-490A-A695-E561157F2B83}">
      <dsp:nvSpPr>
        <dsp:cNvPr id="0" name=""/>
        <dsp:cNvSpPr/>
      </dsp:nvSpPr>
      <dsp:spPr>
        <a:xfrm>
          <a:off x="5112748" y="1658197"/>
          <a:ext cx="3191135" cy="759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7471"/>
              </a:lnTo>
              <a:lnTo>
                <a:pt x="3191135" y="517471"/>
              </a:lnTo>
              <a:lnTo>
                <a:pt x="3191135" y="75934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173194-44D0-46A1-9D3D-20ED7E140638}">
      <dsp:nvSpPr>
        <dsp:cNvPr id="0" name=""/>
        <dsp:cNvSpPr/>
      </dsp:nvSpPr>
      <dsp:spPr>
        <a:xfrm>
          <a:off x="5067028" y="1658197"/>
          <a:ext cx="91440" cy="7593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5934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8BBEE7-FCEF-44B3-AD68-8381CD0F6E95}">
      <dsp:nvSpPr>
        <dsp:cNvPr id="0" name=""/>
        <dsp:cNvSpPr/>
      </dsp:nvSpPr>
      <dsp:spPr>
        <a:xfrm>
          <a:off x="1921612" y="1658197"/>
          <a:ext cx="3191135" cy="759345"/>
        </a:xfrm>
        <a:custGeom>
          <a:avLst/>
          <a:gdLst/>
          <a:ahLst/>
          <a:cxnLst/>
          <a:rect l="0" t="0" r="0" b="0"/>
          <a:pathLst>
            <a:path>
              <a:moveTo>
                <a:pt x="3191135" y="0"/>
              </a:moveTo>
              <a:lnTo>
                <a:pt x="3191135" y="517471"/>
              </a:lnTo>
              <a:lnTo>
                <a:pt x="0" y="517471"/>
              </a:lnTo>
              <a:lnTo>
                <a:pt x="0" y="75934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C3851F-3C28-429E-A245-EC6EF7644E55}">
      <dsp:nvSpPr>
        <dsp:cNvPr id="0" name=""/>
        <dsp:cNvSpPr/>
      </dsp:nvSpPr>
      <dsp:spPr>
        <a:xfrm>
          <a:off x="3807283" y="257"/>
          <a:ext cx="2610929" cy="16579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CCBDF9-DE4C-4730-B6EB-6111AAC12AF2}">
      <dsp:nvSpPr>
        <dsp:cNvPr id="0" name=""/>
        <dsp:cNvSpPr/>
      </dsp:nvSpPr>
      <dsp:spPr>
        <a:xfrm>
          <a:off x="4097387" y="275855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PROJEKT BUDOWLANY</a:t>
          </a:r>
        </a:p>
      </dsp:txBody>
      <dsp:txXfrm>
        <a:off x="4145946" y="324414"/>
        <a:ext cx="2513811" cy="1560821"/>
      </dsp:txXfrm>
    </dsp:sp>
    <dsp:sp modelId="{0DDA0E6C-FBDB-443E-BCBA-3B0EEFCFE0CC}">
      <dsp:nvSpPr>
        <dsp:cNvPr id="0" name=""/>
        <dsp:cNvSpPr/>
      </dsp:nvSpPr>
      <dsp:spPr>
        <a:xfrm>
          <a:off x="616148" y="2417542"/>
          <a:ext cx="2610929" cy="16579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E5F6EB-1B88-4DA6-9AAE-C17AC2F9DE11}">
      <dsp:nvSpPr>
        <dsp:cNvPr id="0" name=""/>
        <dsp:cNvSpPr/>
      </dsp:nvSpPr>
      <dsp:spPr>
        <a:xfrm>
          <a:off x="906251" y="2693140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PROJEKT ZAGOSPODAROWANIA DZIAŁKI LUB TERENU</a:t>
          </a:r>
        </a:p>
      </dsp:txBody>
      <dsp:txXfrm>
        <a:off x="954810" y="2741699"/>
        <a:ext cx="2513811" cy="1560821"/>
      </dsp:txXfrm>
    </dsp:sp>
    <dsp:sp modelId="{95B8D5DF-88A1-43DD-9D21-9457D28AB3BB}">
      <dsp:nvSpPr>
        <dsp:cNvPr id="0" name=""/>
        <dsp:cNvSpPr/>
      </dsp:nvSpPr>
      <dsp:spPr>
        <a:xfrm>
          <a:off x="3807283" y="2417542"/>
          <a:ext cx="2610929" cy="16579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1C010F-84D5-48C2-824B-6CDEDA2D642B}">
      <dsp:nvSpPr>
        <dsp:cNvPr id="0" name=""/>
        <dsp:cNvSpPr/>
      </dsp:nvSpPr>
      <dsp:spPr>
        <a:xfrm>
          <a:off x="4097387" y="2693140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PROJEKT ARCHITEKTONICZNO-BUDOWLANY</a:t>
          </a:r>
        </a:p>
      </dsp:txBody>
      <dsp:txXfrm>
        <a:off x="4145946" y="2741699"/>
        <a:ext cx="2513811" cy="1560821"/>
      </dsp:txXfrm>
    </dsp:sp>
    <dsp:sp modelId="{66B48497-F688-47AC-84BD-432BD8162D15}">
      <dsp:nvSpPr>
        <dsp:cNvPr id="0" name=""/>
        <dsp:cNvSpPr/>
      </dsp:nvSpPr>
      <dsp:spPr>
        <a:xfrm>
          <a:off x="6998419" y="2417542"/>
          <a:ext cx="2610929" cy="16579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B26952-1BFB-48C6-BD90-72FA3BEC7F9D}">
      <dsp:nvSpPr>
        <dsp:cNvPr id="0" name=""/>
        <dsp:cNvSpPr/>
      </dsp:nvSpPr>
      <dsp:spPr>
        <a:xfrm>
          <a:off x="7288522" y="2693140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PROJEKT TECHNICZNY</a:t>
          </a:r>
        </a:p>
      </dsp:txBody>
      <dsp:txXfrm>
        <a:off x="7337081" y="2741699"/>
        <a:ext cx="2513811" cy="156082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9B0CB2-47CC-4F9F-9640-DC02CF861CDD}">
      <dsp:nvSpPr>
        <dsp:cNvPr id="0" name=""/>
        <dsp:cNvSpPr/>
      </dsp:nvSpPr>
      <dsp:spPr>
        <a:xfrm>
          <a:off x="5984230" y="1277660"/>
          <a:ext cx="1229469" cy="5851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8739"/>
              </a:lnTo>
              <a:lnTo>
                <a:pt x="1229469" y="398739"/>
              </a:lnTo>
              <a:lnTo>
                <a:pt x="1229469" y="58511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A689E9-9E92-4626-9729-EE9A43474963}">
      <dsp:nvSpPr>
        <dsp:cNvPr id="0" name=""/>
        <dsp:cNvSpPr/>
      </dsp:nvSpPr>
      <dsp:spPr>
        <a:xfrm>
          <a:off x="4754760" y="1277660"/>
          <a:ext cx="1229469" cy="585115"/>
        </a:xfrm>
        <a:custGeom>
          <a:avLst/>
          <a:gdLst/>
          <a:ahLst/>
          <a:cxnLst/>
          <a:rect l="0" t="0" r="0" b="0"/>
          <a:pathLst>
            <a:path>
              <a:moveTo>
                <a:pt x="1229469" y="0"/>
              </a:moveTo>
              <a:lnTo>
                <a:pt x="1229469" y="398739"/>
              </a:lnTo>
              <a:lnTo>
                <a:pt x="0" y="398739"/>
              </a:lnTo>
              <a:lnTo>
                <a:pt x="0" y="58511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E601CC-1281-449E-933E-0FBE52EDF37E}">
      <dsp:nvSpPr>
        <dsp:cNvPr id="0" name=""/>
        <dsp:cNvSpPr/>
      </dsp:nvSpPr>
      <dsp:spPr>
        <a:xfrm>
          <a:off x="4978300" y="130"/>
          <a:ext cx="2011858" cy="127753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CF1A70-3836-4507-B3A9-2C4DCA4E74D4}">
      <dsp:nvSpPr>
        <dsp:cNvPr id="0" name=""/>
        <dsp:cNvSpPr/>
      </dsp:nvSpPr>
      <dsp:spPr>
        <a:xfrm>
          <a:off x="5201840" y="212493"/>
          <a:ext cx="2011858" cy="1277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ZATWIERDZENIE PROJEKTU ZAGOSPODAROWANIA DZIAŁKI LUB TERENU ORAZ PROJEKTU ARCHITEKTONICZNO-BUDOWLANEGO</a:t>
          </a:r>
        </a:p>
      </dsp:txBody>
      <dsp:txXfrm>
        <a:off x="5239258" y="249911"/>
        <a:ext cx="1937022" cy="1202694"/>
      </dsp:txXfrm>
    </dsp:sp>
    <dsp:sp modelId="{CB890980-0D81-4DB5-BC30-632E29875186}">
      <dsp:nvSpPr>
        <dsp:cNvPr id="0" name=""/>
        <dsp:cNvSpPr/>
      </dsp:nvSpPr>
      <dsp:spPr>
        <a:xfrm>
          <a:off x="3748831" y="1862776"/>
          <a:ext cx="2011858" cy="127753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2F4DEE-99DC-44D3-A388-28625E618762}">
      <dsp:nvSpPr>
        <dsp:cNvPr id="0" name=""/>
        <dsp:cNvSpPr/>
      </dsp:nvSpPr>
      <dsp:spPr>
        <a:xfrm>
          <a:off x="3972371" y="2075139"/>
          <a:ext cx="2011858" cy="1277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W DECYZJI O POZWOLENIE NA BUDOWĘ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(ART. 34 UST. 4 PB)</a:t>
          </a:r>
        </a:p>
      </dsp:txBody>
      <dsp:txXfrm>
        <a:off x="4009789" y="2112557"/>
        <a:ext cx="1937022" cy="1202694"/>
      </dsp:txXfrm>
    </dsp:sp>
    <dsp:sp modelId="{A567E9CA-2A43-46AB-966D-E3D6080E6EDB}">
      <dsp:nvSpPr>
        <dsp:cNvPr id="0" name=""/>
        <dsp:cNvSpPr/>
      </dsp:nvSpPr>
      <dsp:spPr>
        <a:xfrm>
          <a:off x="6207769" y="1862776"/>
          <a:ext cx="2011858" cy="127753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E18098-FF58-42EB-A348-85F23ECC194B}">
      <dsp:nvSpPr>
        <dsp:cNvPr id="0" name=""/>
        <dsp:cNvSpPr/>
      </dsp:nvSpPr>
      <dsp:spPr>
        <a:xfrm>
          <a:off x="6431309" y="2075139"/>
          <a:ext cx="2011858" cy="1277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W ODRĘBNEJ DECYZJI O ZATWIERDZENIU PROJEKTU</a:t>
          </a:r>
          <a:br>
            <a:rPr lang="pl-PL" sz="1300" kern="1200" dirty="0"/>
          </a:br>
          <a:r>
            <a:rPr lang="pl-PL" sz="1300" kern="1200" dirty="0"/>
            <a:t>(ART. 34 UST. 5 PB)</a:t>
          </a:r>
        </a:p>
      </dsp:txBody>
      <dsp:txXfrm>
        <a:off x="6468727" y="2112557"/>
        <a:ext cx="1937022" cy="120269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EB4120-CA0C-4E7B-BF3C-C27E75C861A9}">
      <dsp:nvSpPr>
        <dsp:cNvPr id="0" name=""/>
        <dsp:cNvSpPr/>
      </dsp:nvSpPr>
      <dsp:spPr>
        <a:xfrm>
          <a:off x="7519213" y="4128946"/>
          <a:ext cx="91440" cy="7689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6898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DB3DE6-4A4B-471C-BE06-00593B41AB1B}">
      <dsp:nvSpPr>
        <dsp:cNvPr id="0" name=""/>
        <dsp:cNvSpPr/>
      </dsp:nvSpPr>
      <dsp:spPr>
        <a:xfrm>
          <a:off x="5949106" y="1680968"/>
          <a:ext cx="1615826" cy="768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4042"/>
              </a:lnTo>
              <a:lnTo>
                <a:pt x="1615826" y="524042"/>
              </a:lnTo>
              <a:lnTo>
                <a:pt x="1615826" y="76898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BE903B-FB9D-4179-ACCA-5EA882F8CA98}">
      <dsp:nvSpPr>
        <dsp:cNvPr id="0" name=""/>
        <dsp:cNvSpPr/>
      </dsp:nvSpPr>
      <dsp:spPr>
        <a:xfrm>
          <a:off x="4287559" y="4128946"/>
          <a:ext cx="91440" cy="7689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6898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6ADDB0-C760-493A-A9EC-E7C201747F8B}">
      <dsp:nvSpPr>
        <dsp:cNvPr id="0" name=""/>
        <dsp:cNvSpPr/>
      </dsp:nvSpPr>
      <dsp:spPr>
        <a:xfrm>
          <a:off x="4333279" y="1680968"/>
          <a:ext cx="1615826" cy="768986"/>
        </a:xfrm>
        <a:custGeom>
          <a:avLst/>
          <a:gdLst/>
          <a:ahLst/>
          <a:cxnLst/>
          <a:rect l="0" t="0" r="0" b="0"/>
          <a:pathLst>
            <a:path>
              <a:moveTo>
                <a:pt x="1615826" y="0"/>
              </a:moveTo>
              <a:lnTo>
                <a:pt x="1615826" y="524042"/>
              </a:lnTo>
              <a:lnTo>
                <a:pt x="0" y="524042"/>
              </a:lnTo>
              <a:lnTo>
                <a:pt x="0" y="76898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6EBD4A-E105-45E1-B42B-CBC8101D4362}">
      <dsp:nvSpPr>
        <dsp:cNvPr id="0" name=""/>
        <dsp:cNvSpPr/>
      </dsp:nvSpPr>
      <dsp:spPr>
        <a:xfrm>
          <a:off x="4627066" y="1977"/>
          <a:ext cx="2644080" cy="167899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703FAD-BD5E-441D-B4E2-2D8892E81C22}">
      <dsp:nvSpPr>
        <dsp:cNvPr id="0" name=""/>
        <dsp:cNvSpPr/>
      </dsp:nvSpPr>
      <dsp:spPr>
        <a:xfrm>
          <a:off x="4920853" y="281074"/>
          <a:ext cx="2644080" cy="16789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PROJEKTANT-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OCENA CHARAKTERU ODSTĄPIENIA</a:t>
          </a:r>
        </a:p>
      </dsp:txBody>
      <dsp:txXfrm>
        <a:off x="4970029" y="330250"/>
        <a:ext cx="2545728" cy="1580639"/>
      </dsp:txXfrm>
    </dsp:sp>
    <dsp:sp modelId="{940056C0-122B-42E5-9998-4D9C91DD0622}">
      <dsp:nvSpPr>
        <dsp:cNvPr id="0" name=""/>
        <dsp:cNvSpPr/>
      </dsp:nvSpPr>
      <dsp:spPr>
        <a:xfrm>
          <a:off x="3011239" y="2449955"/>
          <a:ext cx="2644080" cy="167899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D30BDB-ED6E-4CA5-87C2-B61FEA3F7444}">
      <dsp:nvSpPr>
        <dsp:cNvPr id="0" name=""/>
        <dsp:cNvSpPr/>
      </dsp:nvSpPr>
      <dsp:spPr>
        <a:xfrm>
          <a:off x="3305026" y="2729052"/>
          <a:ext cx="2644080" cy="16789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ODSTĄPIENIE ISTOTNE</a:t>
          </a:r>
          <a:br>
            <a:rPr lang="pl-PL" sz="1700" kern="1200" dirty="0"/>
          </a:br>
          <a:r>
            <a:rPr lang="pl-PL" sz="1700" kern="1200" dirty="0"/>
            <a:t>(ART. </a:t>
          </a:r>
          <a:r>
            <a:rPr lang="pl-PL" sz="1700" kern="1200"/>
            <a:t>36A </a:t>
          </a:r>
          <a:r>
            <a:rPr lang="pl-PL" sz="1700" kern="1200" dirty="0"/>
            <a:t>UST. 1 PB)</a:t>
          </a:r>
        </a:p>
      </dsp:txBody>
      <dsp:txXfrm>
        <a:off x="3354202" y="2778228"/>
        <a:ext cx="2545728" cy="1580639"/>
      </dsp:txXfrm>
    </dsp:sp>
    <dsp:sp modelId="{90CE90DA-6A52-44BC-AF8A-A56C215A8B4E}">
      <dsp:nvSpPr>
        <dsp:cNvPr id="0" name=""/>
        <dsp:cNvSpPr/>
      </dsp:nvSpPr>
      <dsp:spPr>
        <a:xfrm>
          <a:off x="3011239" y="4897933"/>
          <a:ext cx="2644080" cy="167899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839873-1B49-4994-9EAC-3B3B0A1389C7}">
      <dsp:nvSpPr>
        <dsp:cNvPr id="0" name=""/>
        <dsp:cNvSpPr/>
      </dsp:nvSpPr>
      <dsp:spPr>
        <a:xfrm>
          <a:off x="3305026" y="5177030"/>
          <a:ext cx="2644080" cy="16789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UZYSKANIE</a:t>
          </a:r>
          <a:br>
            <a:rPr lang="pl-PL" sz="1700" kern="1200" dirty="0"/>
          </a:br>
          <a:r>
            <a:rPr lang="pl-PL" sz="1700" kern="1200" dirty="0"/>
            <a:t> DECYZJI O ZMIANIE POZWOLENIA NA BUDOWĘ</a:t>
          </a:r>
        </a:p>
      </dsp:txBody>
      <dsp:txXfrm>
        <a:off x="3354202" y="5226206"/>
        <a:ext cx="2545728" cy="1580639"/>
      </dsp:txXfrm>
    </dsp:sp>
    <dsp:sp modelId="{F0337A1C-73C1-4B46-85E0-37971EC26423}">
      <dsp:nvSpPr>
        <dsp:cNvPr id="0" name=""/>
        <dsp:cNvSpPr/>
      </dsp:nvSpPr>
      <dsp:spPr>
        <a:xfrm>
          <a:off x="6242893" y="2449955"/>
          <a:ext cx="2644080" cy="167899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F2F9F1-1E5F-47AA-B445-A7996FEFB112}">
      <dsp:nvSpPr>
        <dsp:cNvPr id="0" name=""/>
        <dsp:cNvSpPr/>
      </dsp:nvSpPr>
      <dsp:spPr>
        <a:xfrm>
          <a:off x="6536680" y="2729052"/>
          <a:ext cx="2644080" cy="16789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ODSTĄPIENIE NIEISTOTNE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(ART. 36A UST. 6 PB)</a:t>
          </a:r>
        </a:p>
      </dsp:txBody>
      <dsp:txXfrm>
        <a:off x="6585856" y="2778228"/>
        <a:ext cx="2545728" cy="1580639"/>
      </dsp:txXfrm>
    </dsp:sp>
    <dsp:sp modelId="{7DDC7EEF-56D0-4550-8DC9-270CDD58F56A}">
      <dsp:nvSpPr>
        <dsp:cNvPr id="0" name=""/>
        <dsp:cNvSpPr/>
      </dsp:nvSpPr>
      <dsp:spPr>
        <a:xfrm>
          <a:off x="6242893" y="4897933"/>
          <a:ext cx="2644080" cy="167899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1893FE-6130-4D8D-89E4-3689BF430596}">
      <dsp:nvSpPr>
        <dsp:cNvPr id="0" name=""/>
        <dsp:cNvSpPr/>
      </dsp:nvSpPr>
      <dsp:spPr>
        <a:xfrm>
          <a:off x="6536680" y="5177030"/>
          <a:ext cx="2644080" cy="16789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PROJEKTANT </a:t>
          </a:r>
          <a:r>
            <a:rPr lang="en-GB" sz="1700" kern="1200" dirty="0"/>
            <a:t>DOŁĄCZA DO</a:t>
          </a:r>
          <a:r>
            <a:rPr lang="pl-PL" sz="1700" kern="1200" dirty="0"/>
            <a:t> DOKUMENTACJI BUDOWY ODPOWIEDNIE INFORMACJE (RYSUNEK I OPIS) DOTYCZĄCE TEGO ODSTĄPIENIA</a:t>
          </a:r>
        </a:p>
      </dsp:txBody>
      <dsp:txXfrm>
        <a:off x="6585856" y="5226206"/>
        <a:ext cx="2545728" cy="158063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219C26-9862-4F6F-A89F-EB0BCC75CB62}">
      <dsp:nvSpPr>
        <dsp:cNvPr id="0" name=""/>
        <dsp:cNvSpPr/>
      </dsp:nvSpPr>
      <dsp:spPr>
        <a:xfrm>
          <a:off x="9242" y="1602519"/>
          <a:ext cx="2762398" cy="181282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STWIERDZENIE NIEPRAWIDŁOWOŚCI PRZEZ ORGAN ADMINISTRACJI ARCHITEKTONICZNO-BUDOWLANEJ</a:t>
          </a:r>
        </a:p>
      </dsp:txBody>
      <dsp:txXfrm>
        <a:off x="62338" y="1655615"/>
        <a:ext cx="2656206" cy="1706632"/>
      </dsp:txXfrm>
    </dsp:sp>
    <dsp:sp modelId="{023AE633-20EC-4357-98E0-0EBAB47A5BAC}">
      <dsp:nvSpPr>
        <dsp:cNvPr id="0" name=""/>
        <dsp:cNvSpPr/>
      </dsp:nvSpPr>
      <dsp:spPr>
        <a:xfrm>
          <a:off x="3047880" y="2166394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900" kern="1200"/>
        </a:p>
      </dsp:txBody>
      <dsp:txXfrm>
        <a:off x="3047880" y="2303409"/>
        <a:ext cx="409940" cy="411044"/>
      </dsp:txXfrm>
    </dsp:sp>
    <dsp:sp modelId="{AFD0E37F-83C5-44D8-AB95-06E5BCB55F13}">
      <dsp:nvSpPr>
        <dsp:cNvPr id="0" name=""/>
        <dsp:cNvSpPr/>
      </dsp:nvSpPr>
      <dsp:spPr>
        <a:xfrm>
          <a:off x="3876600" y="1602519"/>
          <a:ext cx="2762398" cy="181282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NAŁOŻENIE W DRODZE </a:t>
          </a:r>
          <a:r>
            <a:rPr lang="pl-PL" sz="1600" b="1" u="sng" kern="1200" dirty="0">
              <a:solidFill>
                <a:schemeClr val="tx1"/>
              </a:solidFill>
            </a:rPr>
            <a:t>POSTANOWIENIA</a:t>
          </a:r>
          <a:r>
            <a:rPr lang="pl-PL" sz="1600" kern="1200" dirty="0">
              <a:solidFill>
                <a:schemeClr val="tx1"/>
              </a:solidFill>
            </a:rPr>
            <a:t> OBOWIĄZKU USUNIĘCIA WSKAZANYCH NIEPRAWIDŁOWOŚCI W OKREŚLONYM TERMINIE – ART. 35 UST. 3 PB </a:t>
          </a:r>
        </a:p>
      </dsp:txBody>
      <dsp:txXfrm>
        <a:off x="3929696" y="1655615"/>
        <a:ext cx="2656206" cy="1706632"/>
      </dsp:txXfrm>
    </dsp:sp>
    <dsp:sp modelId="{47E6FA14-3641-4573-B526-AE9C8EF7EB55}">
      <dsp:nvSpPr>
        <dsp:cNvPr id="0" name=""/>
        <dsp:cNvSpPr/>
      </dsp:nvSpPr>
      <dsp:spPr>
        <a:xfrm>
          <a:off x="6915239" y="2166394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900" kern="1200"/>
        </a:p>
      </dsp:txBody>
      <dsp:txXfrm>
        <a:off x="6915239" y="2303409"/>
        <a:ext cx="409940" cy="411044"/>
      </dsp:txXfrm>
    </dsp:sp>
    <dsp:sp modelId="{DADDE1FB-EA71-43F6-9CEA-F9583441AB22}">
      <dsp:nvSpPr>
        <dsp:cNvPr id="0" name=""/>
        <dsp:cNvSpPr/>
      </dsp:nvSpPr>
      <dsp:spPr>
        <a:xfrm>
          <a:off x="7743958" y="1602519"/>
          <a:ext cx="2762398" cy="181282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PO BEZSKUTECZNYM UPŁYWIE TERMINU – </a:t>
          </a:r>
          <a:r>
            <a:rPr lang="pl-PL" sz="1600" b="1" u="sng" kern="1200" dirty="0">
              <a:solidFill>
                <a:schemeClr val="tx1"/>
              </a:solidFill>
            </a:rPr>
            <a:t>DECYZJA</a:t>
          </a:r>
          <a:r>
            <a:rPr lang="pl-PL" sz="1600" kern="1200" dirty="0">
              <a:solidFill>
                <a:schemeClr val="tx1"/>
              </a:solidFill>
            </a:rPr>
            <a:t> O ODMOWIE ZATWIERDZENIA PROJEKTU I WYDANIA DECYZJI O POZWOLENIU NA BUDOWĘ – ART. 35 UST. 5 PB</a:t>
          </a:r>
        </a:p>
      </dsp:txBody>
      <dsp:txXfrm>
        <a:off x="7797054" y="1655615"/>
        <a:ext cx="2656206" cy="170663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C241A8-4F51-4C7F-AFD4-7D13B66B9D1B}">
      <dsp:nvSpPr>
        <dsp:cNvPr id="0" name=""/>
        <dsp:cNvSpPr/>
      </dsp:nvSpPr>
      <dsp:spPr>
        <a:xfrm>
          <a:off x="2053" y="0"/>
          <a:ext cx="4379788" cy="208637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SPEŁNIENIE WSZYSTKICH WYMAGAŃ OKREŚLONYCH W PRZEPISACH PRAWA</a:t>
          </a:r>
        </a:p>
      </dsp:txBody>
      <dsp:txXfrm>
        <a:off x="63161" y="61108"/>
        <a:ext cx="4257572" cy="1964161"/>
      </dsp:txXfrm>
    </dsp:sp>
    <dsp:sp modelId="{32A7FAD9-5454-46E6-81D8-86276668CE46}">
      <dsp:nvSpPr>
        <dsp:cNvPr id="0" name=""/>
        <dsp:cNvSpPr/>
      </dsp:nvSpPr>
      <dsp:spPr>
        <a:xfrm>
          <a:off x="4819821" y="500094"/>
          <a:ext cx="928515" cy="10861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4600" kern="1200"/>
        </a:p>
      </dsp:txBody>
      <dsp:txXfrm>
        <a:off x="4819821" y="717331"/>
        <a:ext cx="649961" cy="651713"/>
      </dsp:txXfrm>
    </dsp:sp>
    <dsp:sp modelId="{C76154E6-E4BD-405A-8677-C4EEBD241A85}">
      <dsp:nvSpPr>
        <dsp:cNvPr id="0" name=""/>
        <dsp:cNvSpPr/>
      </dsp:nvSpPr>
      <dsp:spPr>
        <a:xfrm>
          <a:off x="6133757" y="0"/>
          <a:ext cx="4379788" cy="208637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ORGAN NIE MOŻE ODMÓWIĆ ZATWIERDZENIA PROJEKTU I WYDANIA DECYZJI O POZWOLENIU NA BUDOWĘ</a:t>
          </a:r>
        </a:p>
      </dsp:txBody>
      <dsp:txXfrm>
        <a:off x="6194865" y="61108"/>
        <a:ext cx="4257572" cy="19641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541153-A2B4-4E68-B41C-243DE78C9D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5CD78D7-6BFF-483D-BDE4-D6FFACC58B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17505D6-42FF-4A58-B42D-757FF3716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504C-DABF-44FE-9AC1-4BBDF6809707}" type="datetimeFigureOut">
              <a:rPr lang="pl-PL" smtClean="0"/>
              <a:t>20.10.2022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237A8B4-3C0C-4530-BC71-7DD36D16A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0AE1FFE-4634-4D46-881D-4E4060103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A0E-14BF-48C7-BFB6-706BADC273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5596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4FD57E-57E3-4825-914A-F09C7E064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889E243-BDCF-4366-A3FE-DE9533BDF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7FAB253-4B14-4338-A917-44D01CFF0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504C-DABF-44FE-9AC1-4BBDF6809707}" type="datetimeFigureOut">
              <a:rPr lang="pl-PL" smtClean="0"/>
              <a:t>20.10.2022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9035F01-EC02-4BFD-A8F8-69B8DA42E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4A8973C-E715-4BFB-8E48-6658950CB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A0E-14BF-48C7-BFB6-706BADC273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1373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18AB37C6-8AC0-4914-9FA5-1C88ED1CBA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1738F97-796C-4C1D-A9BD-E9FDA677F1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4C4FE31-BCA3-41FD-9735-6E8584A88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504C-DABF-44FE-9AC1-4BBDF6809707}" type="datetimeFigureOut">
              <a:rPr lang="pl-PL" smtClean="0"/>
              <a:t>20.10.2022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213ED16-F1F0-40CA-805C-CCD98E544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BD1932F-5075-4BEA-B76B-5F8E2CAD8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A0E-14BF-48C7-BFB6-706BADC273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3490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6F9BB1-6AED-4758-AF0E-51B5BAC6C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7A7C93-4B17-47E0-8DBC-52451431A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8991801-81D4-4E56-801A-A16B5B1F0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504C-DABF-44FE-9AC1-4BBDF6809707}" type="datetimeFigureOut">
              <a:rPr lang="pl-PL" smtClean="0"/>
              <a:t>20.10.2022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08E1B5C-8E40-4A93-B4D4-0405B6489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D2F3F38-F3F4-4956-B188-A047268EA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A0E-14BF-48C7-BFB6-706BADC273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578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91AAF8-5C7F-46EE-BE93-371D4EC09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FE72557-D52E-416F-9E63-9827960A3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B4E2F49-3AB7-4444-AC95-1B90FD8BF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504C-DABF-44FE-9AC1-4BBDF6809707}" type="datetimeFigureOut">
              <a:rPr lang="pl-PL" smtClean="0"/>
              <a:t>20.10.2022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C21507F-EC33-4CA7-90F6-AD235E456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9624802-0859-48AC-90E3-096161A0E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A0E-14BF-48C7-BFB6-706BADC273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7143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A96B1C-E69F-4E5C-B2D5-A72663587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6A0202-7041-4B30-8487-70C3E046EA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750785C-B9B6-4ADC-8FDA-3C6915D5EE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C3C4187-45B8-4DFB-AC81-76CFD9DC6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504C-DABF-44FE-9AC1-4BBDF6809707}" type="datetimeFigureOut">
              <a:rPr lang="pl-PL" smtClean="0"/>
              <a:t>20.10.2022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A466A1B-1150-4C08-A023-7DB5C8C23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AE13E7D-24EF-4997-A8A9-2DE74CFC0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A0E-14BF-48C7-BFB6-706BADC273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9247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361C07-6836-4FFB-8D9D-7DDD7DCE1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3FAFFD7-A712-4F1C-B595-7B44D13E34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C304F28-AD7F-43CC-9AF2-7725746528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C1BD690-5E25-4389-9AD7-6D71BE93E5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6FA78D3-153F-4E6C-B11F-A998085051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C5A00C4C-7C86-497F-B06C-CE76A55BC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504C-DABF-44FE-9AC1-4BBDF6809707}" type="datetimeFigureOut">
              <a:rPr lang="pl-PL" smtClean="0"/>
              <a:t>20.10.2022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892B63F6-885E-4E88-B407-D282B2419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F5F836D-5275-4C12-92F1-08DF42B57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A0E-14BF-48C7-BFB6-706BADC273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96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792267-93E9-44D6-84A1-0CA617039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D21CAF9-E381-491A-B7CB-AB82895EC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504C-DABF-44FE-9AC1-4BBDF6809707}" type="datetimeFigureOut">
              <a:rPr lang="pl-PL" smtClean="0"/>
              <a:t>20.10.2022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69D22DE1-B230-4B86-964C-A89AC4C12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66D2D34-392F-47FF-8C1C-8F099D7DC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A0E-14BF-48C7-BFB6-706BADC273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7117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E88B9DA6-7437-457E-9ECC-98CF695DD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504C-DABF-44FE-9AC1-4BBDF6809707}" type="datetimeFigureOut">
              <a:rPr lang="pl-PL" smtClean="0"/>
              <a:t>20.10.2022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EC68151-560A-419E-8761-F1E36E295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F46A14C-5F56-4E64-9F30-7015203F6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A0E-14BF-48C7-BFB6-706BADC273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315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94259D-21C0-4056-B65D-4303AA7C6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196191-B559-4A50-AEE8-3C6395B08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FDD9EAE-893C-43DE-9001-CC685F67BA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0C815F6-40EC-4754-99A4-FED8CF89B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504C-DABF-44FE-9AC1-4BBDF6809707}" type="datetimeFigureOut">
              <a:rPr lang="pl-PL" smtClean="0"/>
              <a:t>20.10.2022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6F1DC01-9ACB-4578-9B4A-77315EE24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9A87A81-0D6C-418C-B4C7-E711248AD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A0E-14BF-48C7-BFB6-706BADC273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750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7DAD07-1313-45A0-8C71-71E9142A2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61D4A5C0-E6B9-4FD1-8B47-BB5D638288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8E7555A-6F25-4366-91E1-EFFF27B3A2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201CC32-90DB-4E48-82BC-288A597F6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504C-DABF-44FE-9AC1-4BBDF6809707}" type="datetimeFigureOut">
              <a:rPr lang="pl-PL" smtClean="0"/>
              <a:t>20.10.2022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256B587-CDB0-4422-A993-19A1A55E7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E5946DD-ED67-4C8B-8B77-1F139CEF0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A0E-14BF-48C7-BFB6-706BADC273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825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B746E595-E9CA-491E-8350-B14C1E88D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98119C7-5895-48CA-A43A-673B89747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DAD2F55-D5C8-469E-A19A-BCD4EE9D2E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E504C-DABF-44FE-9AC1-4BBDF6809707}" type="datetimeFigureOut">
              <a:rPr lang="pl-PL" smtClean="0"/>
              <a:t>20.10.2022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92A331D-B883-4BD8-B3BF-77605A58F0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7BB1189-755C-4ACD-8F40-F0FE9DBF86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C3A0E-14BF-48C7-BFB6-706BADC273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3146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723592-FA91-4280-B001-C28BBB84DB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3673" y="1122363"/>
            <a:ext cx="9684327" cy="4433310"/>
          </a:xfrm>
        </p:spPr>
        <p:txBody>
          <a:bodyPr>
            <a:normAutofit/>
          </a:bodyPr>
          <a:lstStyle/>
          <a:p>
            <a:r>
              <a:rPr lang="pl-PL" dirty="0"/>
              <a:t>UCZESTNICY PROCESU BUDOWLANEGO</a:t>
            </a:r>
            <a:br>
              <a:rPr lang="pl-PL" dirty="0"/>
            </a:b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313CE62-950C-43F0-B9EB-3807AB907E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58146" y="6206693"/>
            <a:ext cx="9144000" cy="1655762"/>
          </a:xfrm>
        </p:spPr>
        <p:txBody>
          <a:bodyPr/>
          <a:lstStyle/>
          <a:p>
            <a:r>
              <a:rPr lang="pl-PL" dirty="0"/>
              <a:t>                                                      dr Karina Pilarz</a:t>
            </a:r>
          </a:p>
        </p:txBody>
      </p:sp>
    </p:spTree>
    <p:extLst>
      <p:ext uri="{BB962C8B-B14F-4D97-AF65-F5344CB8AC3E}">
        <p14:creationId xmlns:p14="http://schemas.microsoft.com/office/powerpoint/2010/main" val="2928163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F86560-31D2-4236-BF0F-5D5870408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53332D-17EF-4B75-85CC-AC8E8DBE1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5673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Art. 42 ust. 1 PB - katalog czynności, do których inwestor jest zobowiązany przed rozpoczęciem robót budowlanych, m.in.:</a:t>
            </a:r>
          </a:p>
          <a:p>
            <a:pPr algn="just">
              <a:buFontTx/>
              <a:buChar char="-"/>
            </a:pPr>
            <a:r>
              <a:rPr lang="pl-PL" dirty="0"/>
              <a:t>zapewnienie sporządzenia projektu technicznego w określonych przypadkach;</a:t>
            </a:r>
          </a:p>
          <a:p>
            <a:pPr algn="just">
              <a:buFontTx/>
              <a:buChar char="-"/>
            </a:pPr>
            <a:r>
              <a:rPr lang="pl-PL" dirty="0"/>
              <a:t>ustanowienie kierownika budowy w określonych przypadkach;</a:t>
            </a:r>
          </a:p>
          <a:p>
            <a:pPr algn="just">
              <a:buFontTx/>
              <a:buChar char="-"/>
            </a:pPr>
            <a:r>
              <a:rPr lang="pl-PL" dirty="0"/>
              <a:t>ustanowienie inspektora nadzoru inwestorskiego w określonych przypadkach;</a:t>
            </a:r>
          </a:p>
          <a:p>
            <a:pPr algn="just">
              <a:buFontTx/>
              <a:buChar char="-"/>
            </a:pPr>
            <a:r>
              <a:rPr lang="pl-PL" dirty="0"/>
              <a:t>przekazanie kierownikowi budowy projektu budowlanego, w tym projektu technicznego, o ile jest wymagany.</a:t>
            </a:r>
          </a:p>
        </p:txBody>
      </p:sp>
    </p:spTree>
    <p:extLst>
      <p:ext uri="{BB962C8B-B14F-4D97-AF65-F5344CB8AC3E}">
        <p14:creationId xmlns:p14="http://schemas.microsoft.com/office/powerpoint/2010/main" val="2356230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7DB45A-DA25-47C6-9800-EE35188BE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EF0C65-30CE-4E39-9C48-CCA5CE843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pl-PL" b="1" dirty="0"/>
          </a:p>
          <a:p>
            <a:pPr marL="0" indent="0" algn="just">
              <a:buNone/>
            </a:pPr>
            <a:r>
              <a:rPr lang="pl-PL" b="1" dirty="0"/>
              <a:t>Art. 46. </a:t>
            </a:r>
            <a:r>
              <a:rPr lang="pl-PL" dirty="0"/>
              <a:t>Kierownik budowy (rozbiórki), a jeżeli jego ustanowienie nie jest wymagane – </a:t>
            </a:r>
            <a:r>
              <a:rPr lang="pl-PL" dirty="0">
                <a:highlight>
                  <a:srgbClr val="00FFFF"/>
                </a:highlight>
              </a:rPr>
              <a:t>inwestor</a:t>
            </a:r>
            <a:r>
              <a:rPr lang="pl-PL" dirty="0"/>
              <a:t>, jest obowiązany przez okres wykonywania robót budowlanych </a:t>
            </a:r>
            <a:r>
              <a:rPr lang="pl-PL" b="1" dirty="0"/>
              <a:t>przechowywać dokumenty stanowiące podstawę ich wykonania, a także oświadczenie dotyczące wyrobów budowlanych jednostkowo zastosowanych w obiekcie budowlanym</a:t>
            </a:r>
            <a:r>
              <a:rPr lang="pl-PL" dirty="0"/>
              <a:t>, (…) </a:t>
            </a:r>
            <a:r>
              <a:rPr lang="pl-PL" b="1" dirty="0"/>
              <a:t>oraz udostępniać te dokumenty przedstawicielom uprawnionych organów. -&gt; </a:t>
            </a:r>
            <a:r>
              <a:rPr lang="pl-PL" i="1" dirty="0">
                <a:solidFill>
                  <a:schemeClr val="accent6">
                    <a:lumMod val="75000"/>
                  </a:schemeClr>
                </a:solidFill>
              </a:rPr>
              <a:t>organy architektoniczno-budowlane, organy nadzoru budowlanego</a:t>
            </a:r>
          </a:p>
          <a:p>
            <a:pPr marL="0" indent="0" algn="just">
              <a:buNone/>
            </a:pPr>
            <a:endParaRPr lang="pl-PL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1800" b="1" dirty="0">
                <a:solidFill>
                  <a:srgbClr val="FF0000"/>
                </a:solidFill>
              </a:rPr>
              <a:t>*treść przepisu ulegnie zmianie w styczniu 2023 r.</a:t>
            </a:r>
          </a:p>
        </p:txBody>
      </p:sp>
    </p:spTree>
    <p:extLst>
      <p:ext uri="{BB962C8B-B14F-4D97-AF65-F5344CB8AC3E}">
        <p14:creationId xmlns:p14="http://schemas.microsoft.com/office/powerpoint/2010/main" val="2346103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E0F9B9-69A3-4F88-B4F4-A8A2167F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98DB2F-4ECC-4BDC-91ED-6936BD9AD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endParaRPr lang="pl-PL" b="1" dirty="0"/>
          </a:p>
          <a:p>
            <a:pPr marL="0" indent="0" algn="just">
              <a:buNone/>
            </a:pPr>
            <a:r>
              <a:rPr lang="pl-PL" b="1" dirty="0"/>
              <a:t>Art. 60. </a:t>
            </a:r>
            <a:r>
              <a:rPr lang="pl-PL" dirty="0"/>
              <a:t>Inwestor, oddając do użytkowania obiekt budowlany, przekazuje właścicielowi lub zarządcy obiektu </a:t>
            </a:r>
            <a:r>
              <a:rPr lang="pl-PL" u="sng" dirty="0"/>
              <a:t>dokumentację budowy i dokumentację powykonawczą </a:t>
            </a:r>
            <a:r>
              <a:rPr lang="pl-PL" dirty="0"/>
              <a:t>(…)</a:t>
            </a:r>
          </a:p>
        </p:txBody>
      </p:sp>
    </p:spTree>
    <p:extLst>
      <p:ext uri="{BB962C8B-B14F-4D97-AF65-F5344CB8AC3E}">
        <p14:creationId xmlns:p14="http://schemas.microsoft.com/office/powerpoint/2010/main" val="1771620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F964B5-1792-4363-8242-B2B1EDC77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Obowiązki informacyjne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1DA71D-16EE-4262-8144-D5B74C1FF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b="1" dirty="0"/>
              <a:t>Art. 41 ust. 4 PB</a:t>
            </a:r>
          </a:p>
          <a:p>
            <a:pPr marL="0" indent="0" algn="just">
              <a:buNone/>
            </a:pPr>
            <a:r>
              <a:rPr lang="pl-PL" dirty="0"/>
              <a:t>Inwestor jest obowiązany zawiadomić organ nadzoru budowlanego oraz projektanta sprawującego nadzór nad zgodnością realizacji budowy z projektem o zamierzonym terminie rozpoczęcia robót budowlanych, dla których wymagane jest uzyskanie decyzji o pozwoleniu na budowę, dokonanie zgłoszenia budowy lub dokonanie zgłoszenia instalowania.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b="1" dirty="0"/>
              <a:t>ust. 4a </a:t>
            </a:r>
            <a:r>
              <a:rPr lang="pl-PL" dirty="0"/>
              <a:t>– co inwestor dołącza do zawiadomienia o zamierzonym terminie rozpoczęcia robót budowlanych;</a:t>
            </a:r>
          </a:p>
          <a:p>
            <a:pPr marL="0" indent="0" algn="just">
              <a:buNone/>
            </a:pPr>
            <a:r>
              <a:rPr lang="pl-PL" b="1" dirty="0"/>
              <a:t>ust. 4aa </a:t>
            </a:r>
            <a:r>
              <a:rPr lang="pl-PL" dirty="0"/>
              <a:t>– wyłączenie obowiązku dołączenia kopii zaświadczeń w określonych przypadkach </a:t>
            </a:r>
          </a:p>
        </p:txBody>
      </p:sp>
    </p:spTree>
    <p:extLst>
      <p:ext uri="{BB962C8B-B14F-4D97-AF65-F5344CB8AC3E}">
        <p14:creationId xmlns:p14="http://schemas.microsoft.com/office/powerpoint/2010/main" val="1380901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A0F949-C3A3-4E34-9BD4-004514DE1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BA0E1FD-8406-4004-B992-0C1542E84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Art. 44. </a:t>
            </a:r>
            <a:r>
              <a:rPr lang="pl-PL" dirty="0"/>
              <a:t>W przypadku zmiany: </a:t>
            </a:r>
          </a:p>
          <a:p>
            <a:pPr marL="0" indent="0" algn="just">
              <a:buNone/>
            </a:pPr>
            <a:r>
              <a:rPr lang="pl-PL" dirty="0"/>
              <a:t>1) kierownika budowy lub kierownika robót, </a:t>
            </a:r>
          </a:p>
          <a:p>
            <a:pPr marL="0" indent="0" algn="just">
              <a:buNone/>
            </a:pPr>
            <a:r>
              <a:rPr lang="pl-PL" dirty="0"/>
              <a:t>2) inspektora nadzoru inwestorskiego, </a:t>
            </a:r>
          </a:p>
          <a:p>
            <a:pPr marL="0" indent="0" algn="just">
              <a:buNone/>
            </a:pPr>
            <a:r>
              <a:rPr lang="pl-PL" dirty="0"/>
              <a:t>3) projektanta sprawującego nadzór autorski </a:t>
            </a:r>
          </a:p>
          <a:p>
            <a:pPr marL="0" indent="0" algn="just">
              <a:buNone/>
            </a:pPr>
            <a:r>
              <a:rPr lang="pl-PL" dirty="0"/>
              <a:t>– inwestor dołącza do dokumentacji budowy oświadczenia o przejęciu obowiązków przez osoby wymienione w pkt 1–3. </a:t>
            </a:r>
          </a:p>
        </p:txBody>
      </p:sp>
    </p:spTree>
    <p:extLst>
      <p:ext uri="{BB962C8B-B14F-4D97-AF65-F5344CB8AC3E}">
        <p14:creationId xmlns:p14="http://schemas.microsoft.com/office/powerpoint/2010/main" val="3138392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11DE2B-F12E-4DCD-A668-882A616B6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71C1F8-166A-46C4-B574-1E1B723F3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Art. 59 ust. 4a PB</a:t>
            </a:r>
          </a:p>
          <a:p>
            <a:pPr marL="0" indent="0" algn="just">
              <a:buNone/>
            </a:pPr>
            <a:r>
              <a:rPr lang="pl-PL" dirty="0"/>
              <a:t>Inwestor jest obowiązany zawiadomić organ nadzoru budowlanego o zakończeniu robót budowlanych prowadzonych, po przystąpieniu do użytkowania obiektu budowlanego, na podstawie pozwolenia na użytkowanie. </a:t>
            </a:r>
          </a:p>
        </p:txBody>
      </p:sp>
    </p:spTree>
    <p:extLst>
      <p:ext uri="{BB962C8B-B14F-4D97-AF65-F5344CB8AC3E}">
        <p14:creationId xmlns:p14="http://schemas.microsoft.com/office/powerpoint/2010/main" val="2925506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9CCA04-9874-4D14-BBCD-22E092E37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610B89-0E72-467A-B211-CF42786FF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Inwestor jest stroną postępowań administracyjnych w toku procesu budowlanego: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PRZYKŁADY: art. 28 ust. 2</a:t>
            </a:r>
            <a:br>
              <a:rPr lang="pl-PL" dirty="0"/>
            </a:br>
            <a:r>
              <a:rPr lang="pl-PL" dirty="0"/>
              <a:t>		art. 40 ust.3</a:t>
            </a:r>
            <a:br>
              <a:rPr lang="pl-PL" dirty="0"/>
            </a:br>
            <a:r>
              <a:rPr lang="pl-PL" dirty="0"/>
              <a:t>		art. 47 ust. 2</a:t>
            </a:r>
            <a:br>
              <a:rPr lang="pl-PL" dirty="0"/>
            </a:br>
            <a:r>
              <a:rPr lang="pl-PL" dirty="0"/>
              <a:t>		art. 59 ust. 7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86770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E6525D-862B-4216-BE60-BE373BDDF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dirty="0"/>
            </a:br>
            <a:r>
              <a:rPr lang="pl-PL" dirty="0"/>
              <a:t>POZOSTALI UCZESTNICY PROCESU BUDOWLANEGO – </a:t>
            </a:r>
            <a:br>
              <a:rPr lang="pl-PL" dirty="0"/>
            </a:br>
            <a:r>
              <a:rPr lang="pl-PL" dirty="0"/>
              <a:t>Samodzielne funkcje techniczne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F5D62B-DF66-4EE3-A5F9-54744D24A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  <a:p>
            <a:pPr algn="just">
              <a:buFontTx/>
              <a:buChar char="-"/>
            </a:pPr>
            <a:r>
              <a:rPr lang="pl-PL" dirty="0"/>
              <a:t>Inwestor </a:t>
            </a:r>
            <a:r>
              <a:rPr lang="pl-PL" dirty="0">
                <a:solidFill>
                  <a:srgbClr val="00B0F0"/>
                </a:solidFill>
              </a:rPr>
              <a:t>nie musi posiadać doświadczenia ani wiedzy potrzebnych do wykonania i rozbiórki obiektu budowlanego</a:t>
            </a:r>
            <a:r>
              <a:rPr lang="pl-PL" dirty="0"/>
              <a:t>;</a:t>
            </a:r>
          </a:p>
          <a:p>
            <a:pPr algn="just">
              <a:buFontTx/>
              <a:buChar char="-"/>
            </a:pPr>
            <a:r>
              <a:rPr lang="pl-PL" dirty="0"/>
              <a:t>Skuteczne prowadzenie procesu budowlanego zapewnione jest przez udział pozostałych uczestników, którzy powinni mieć prawo do wykonywania samodzielnych funkcji technicznych</a:t>
            </a:r>
          </a:p>
        </p:txBody>
      </p:sp>
    </p:spTree>
    <p:extLst>
      <p:ext uri="{BB962C8B-B14F-4D97-AF65-F5344CB8AC3E}">
        <p14:creationId xmlns:p14="http://schemas.microsoft.com/office/powerpoint/2010/main" val="11754565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4F4797-23D9-440D-BC5D-A63C28171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DEFINICJA LEGALNA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7801C8-B1D0-4E7E-8832-F70FC1C3A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b="1" dirty="0"/>
              <a:t>Art. 12. </a:t>
            </a:r>
            <a:r>
              <a:rPr lang="pl-PL" dirty="0"/>
              <a:t>1. Za samodzielną funkcję techniczną w budownictwie uważa się działalność związaną z </a:t>
            </a:r>
            <a:r>
              <a:rPr lang="pl-PL" dirty="0">
                <a:solidFill>
                  <a:srgbClr val="00B0F0"/>
                </a:solidFill>
              </a:rPr>
              <a:t>koniecznością fachowej oceny zjawisk technicznych </a:t>
            </a:r>
            <a:r>
              <a:rPr lang="pl-PL" dirty="0"/>
              <a:t>lub </a:t>
            </a:r>
            <a:r>
              <a:rPr lang="pl-PL" dirty="0">
                <a:solidFill>
                  <a:srgbClr val="FFC000"/>
                </a:solidFill>
              </a:rPr>
              <a:t>samodzielnego rozwiązania zagadnień architektonicznych i technicznych oraz techniczno-organizacyjnych</a:t>
            </a:r>
            <a:r>
              <a:rPr lang="pl-PL" dirty="0"/>
              <a:t>, a </a:t>
            </a:r>
            <a:r>
              <a:rPr lang="pl-PL" dirty="0">
                <a:solidFill>
                  <a:srgbClr val="00FF00"/>
                </a:solidFill>
              </a:rPr>
              <a:t>w szczególności </a:t>
            </a:r>
            <a:r>
              <a:rPr lang="pl-PL" dirty="0"/>
              <a:t>działalność obejmującą: </a:t>
            </a:r>
          </a:p>
          <a:p>
            <a:pPr marL="0" indent="0" algn="just">
              <a:buNone/>
            </a:pPr>
            <a:r>
              <a:rPr lang="pl-PL" dirty="0"/>
              <a:t>1) projektowanie, sprawdzanie projektów architektoniczno-budowlanych i technicznych oraz sprawowanie nadzoru autorskiego; </a:t>
            </a:r>
          </a:p>
          <a:p>
            <a:pPr marL="0" indent="0" algn="just">
              <a:buNone/>
            </a:pPr>
            <a:r>
              <a:rPr lang="pl-PL" dirty="0"/>
              <a:t>2) kierowanie budową lub innymi robotami budowlanymi; </a:t>
            </a:r>
          </a:p>
          <a:p>
            <a:pPr marL="0" indent="0" algn="just">
              <a:buNone/>
            </a:pPr>
            <a:r>
              <a:rPr lang="pl-PL" dirty="0"/>
              <a:t>3) kierowanie wytwarzaniem konstrukcyjnych elementów budowlanych oraz nadzór i kontrolę techniczną wytwarzania tych elementów; </a:t>
            </a:r>
          </a:p>
          <a:p>
            <a:pPr marL="0" indent="0" algn="just">
              <a:buNone/>
            </a:pPr>
            <a:r>
              <a:rPr lang="pl-PL" dirty="0"/>
              <a:t>4) wykonywanie nadzoru inwestorskiego; </a:t>
            </a:r>
          </a:p>
          <a:p>
            <a:pPr marL="0" indent="0" algn="just">
              <a:buNone/>
            </a:pPr>
            <a:r>
              <a:rPr lang="pl-PL" dirty="0"/>
              <a:t>5) sprawowanie kontroli technicznej utrzymania obiektów budowlanych. </a:t>
            </a:r>
          </a:p>
        </p:txBody>
      </p:sp>
    </p:spTree>
    <p:extLst>
      <p:ext uri="{BB962C8B-B14F-4D97-AF65-F5344CB8AC3E}">
        <p14:creationId xmlns:p14="http://schemas.microsoft.com/office/powerpoint/2010/main" val="12832270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8F4AF8-1639-4A1E-B855-80A742E69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73E73E-A357-49DE-8460-12B833369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98" y="1825624"/>
            <a:ext cx="11232502" cy="478977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2. Samodzielne funkcje techniczne w budownictwie, określone w ust. 1 pkt 1–5, mogą wykonywać </a:t>
            </a:r>
            <a:r>
              <a:rPr lang="pl-PL" b="1" dirty="0">
                <a:solidFill>
                  <a:srgbClr val="FF0000"/>
                </a:solidFill>
              </a:rPr>
              <a:t>wyłącznie osoby posiadające odpowiednie wykształcenie techniczne i praktykę zawodową</a:t>
            </a:r>
            <a:r>
              <a:rPr lang="pl-PL" dirty="0"/>
              <a:t>, dostosowane do rodzaju, stopnia skomplikowania działalności i innych wymagań związanych z wykonywaną funkcją, </a:t>
            </a:r>
            <a:r>
              <a:rPr lang="pl-PL" b="1" dirty="0">
                <a:solidFill>
                  <a:srgbClr val="00B0F0"/>
                </a:solidFill>
              </a:rPr>
              <a:t>stwierdzone decyzją, zwaną dalej „uprawnieniami budowlanymi”, wydaną przez organ samorządu zawodowego. </a:t>
            </a:r>
          </a:p>
          <a:p>
            <a:pPr marL="0" indent="0" algn="just">
              <a:buNone/>
            </a:pPr>
            <a:r>
              <a:rPr lang="pl-PL" dirty="0"/>
              <a:t>3. Warunkiem uzyskania uprawnień budowlanych jest </a:t>
            </a:r>
            <a:r>
              <a:rPr lang="pl-PL" b="1" dirty="0">
                <a:solidFill>
                  <a:srgbClr val="00B050"/>
                </a:solidFill>
              </a:rPr>
              <a:t>zdanie egzaminu ze znajomości procesu budowlanego oraz umiejętności praktycznego zastosowania wiedzy technicznej</a:t>
            </a:r>
            <a:r>
              <a:rPr lang="pl-PL" dirty="0">
                <a:solidFill>
                  <a:srgbClr val="00B050"/>
                </a:solidFill>
              </a:rPr>
              <a:t>. </a:t>
            </a:r>
          </a:p>
          <a:p>
            <a:pPr marL="0" indent="0" algn="just">
              <a:buNone/>
            </a:pPr>
            <a:r>
              <a:rPr lang="pl-PL" dirty="0"/>
              <a:t>3a. Właściwa izba samorządu zawodowego prowadzi postępowanie kwalifikacyjne na wniosek osoby ubiegającej się o uprawnienia budowlane. Postępowanie, o którym mowa w zdaniu poprzednim, składa się z </a:t>
            </a:r>
            <a:r>
              <a:rPr lang="pl-PL" u="sng" dirty="0"/>
              <a:t>dwóch etapów</a:t>
            </a:r>
            <a:r>
              <a:rPr lang="pl-PL" dirty="0"/>
              <a:t>:</a:t>
            </a:r>
          </a:p>
          <a:p>
            <a:pPr marL="514350" indent="-514350" algn="just">
              <a:buAutoNum type="arabicParenR"/>
            </a:pPr>
            <a:r>
              <a:rPr lang="pl-PL" dirty="0"/>
              <a:t>kwalifikowania wykształcenia i praktyki zawodowej jako odpowiednie lub pokrewne dla danej specjalności uprawnień budowlanych, zwanego dalej „kwalifikowaniem”; </a:t>
            </a:r>
          </a:p>
          <a:p>
            <a:pPr marL="514350" indent="-514350" algn="just">
              <a:buAutoNum type="arabicParenR"/>
            </a:pPr>
            <a:r>
              <a:rPr lang="pl-PL" dirty="0"/>
              <a:t>egzaminu ze znajomości procesu budowlanego oraz umiejętności praktycznego zastosowania wiedzy technicznej.</a:t>
            </a:r>
            <a:endParaRPr lang="pl-PL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582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179B1E-D28E-4671-91F7-7BD6424AB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UCZESTNICY PROCESU BUDOWLANEGO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5F23D5-F41C-4587-9D37-A66CA0026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b="1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53AE50E-6A96-4E3A-84DD-016612C716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9822939"/>
              </p:ext>
            </p:extLst>
          </p:nvPr>
        </p:nvGraphicFramePr>
        <p:xfrm>
          <a:off x="83127" y="719666"/>
          <a:ext cx="12025745" cy="613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69836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749902-D160-85E8-0CEE-F2639F546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System e-CRUB – https://e-crub.gunb.gov.pl/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3C1E92-C0D4-5002-CBA5-401BDA17C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sz="2400" b="0" i="0" u="none" strike="noStrike" baseline="0" dirty="0"/>
              <a:t>5g. Dane identyfikujące uprawnienia budowlane, uznane kwalifikacje zawodowe oraz dane dotyczące osoby, która nabyła te uprawnienia lub kwalifikacje, podlegają wpisowi do </a:t>
            </a:r>
            <a:r>
              <a:rPr lang="pl-PL" sz="2400" b="1" i="0" u="none" strike="noStrike" baseline="0" dirty="0"/>
              <a:t>centralnego rejestru osób </a:t>
            </a:r>
            <a:r>
              <a:rPr lang="en-GB" sz="2400" b="1" i="0" u="none" strike="noStrike" baseline="0" dirty="0" err="1"/>
              <a:t>posiadających</a:t>
            </a:r>
            <a:r>
              <a:rPr lang="en-GB" sz="2400" b="1" i="0" u="none" strike="noStrike" baseline="0" dirty="0"/>
              <a:t> </a:t>
            </a:r>
            <a:r>
              <a:rPr lang="en-GB" sz="2400" b="1" i="0" u="none" strike="noStrike" baseline="0" dirty="0" err="1"/>
              <a:t>uprawnienia</a:t>
            </a:r>
            <a:r>
              <a:rPr lang="en-GB" sz="2400" b="1" i="0" u="none" strike="noStrike" baseline="0" dirty="0"/>
              <a:t> </a:t>
            </a:r>
            <a:r>
              <a:rPr lang="en-GB" sz="2400" b="1" i="0" u="none" strike="noStrike" baseline="0" dirty="0" err="1"/>
              <a:t>budowlane</a:t>
            </a:r>
            <a:r>
              <a:rPr lang="en-GB" sz="2400" b="0" i="0" u="none" strike="noStrike" baseline="0" dirty="0"/>
              <a:t>.</a:t>
            </a:r>
          </a:p>
          <a:p>
            <a:pPr marL="0" indent="0" algn="just">
              <a:buNone/>
            </a:pPr>
            <a:r>
              <a:rPr lang="pl-PL" sz="2400" b="0" i="0" u="none" strike="noStrike" baseline="0" dirty="0"/>
              <a:t>5h. Niezwłocznie po dniu, w którym decyzja o nadaniu uprawnień budowlanych stała się ostateczna, </a:t>
            </a:r>
            <a:r>
              <a:rPr lang="pl-PL" sz="2400" b="0" i="0" u="none" strike="noStrike" baseline="0" dirty="0">
                <a:solidFill>
                  <a:srgbClr val="D60093"/>
                </a:solidFill>
              </a:rPr>
              <a:t>właściwa okręgowa komisja kwalifikacyjna izby samorządu zawodowego przekazuje Głównemu Inspektorowi Nadzoru Budowlanego dane</a:t>
            </a:r>
            <a:r>
              <a:rPr lang="pl-PL" sz="2400" b="0" i="0" u="none" strike="noStrike" baseline="0" dirty="0"/>
              <a:t>, o których mowa w ust. 5g, </a:t>
            </a:r>
            <a:r>
              <a:rPr lang="pl-PL" sz="2400" b="0" i="0" u="none" strike="noStrike" baseline="0" dirty="0">
                <a:solidFill>
                  <a:srgbClr val="D60093"/>
                </a:solidFill>
              </a:rPr>
              <a:t>za pomocą systemu Centralny Rejestr Osób Posiadających Uprawnienia Budowlane,</a:t>
            </a:r>
            <a:r>
              <a:rPr lang="pl-PL" sz="2400" b="0" i="0" u="none" strike="noStrike" baseline="0" dirty="0"/>
              <a:t> zwanego dalej „</a:t>
            </a:r>
            <a:r>
              <a:rPr lang="pl-PL" sz="2400" b="1" i="0" u="none" strike="noStrike" baseline="0" dirty="0">
                <a:solidFill>
                  <a:srgbClr val="D60093"/>
                </a:solidFill>
              </a:rPr>
              <a:t>systemem e-CRUB</a:t>
            </a:r>
            <a:r>
              <a:rPr lang="pl-PL" sz="2400" b="0" i="0" u="none" strike="noStrike" baseline="0" dirty="0"/>
              <a:t>”, przy użyciu elektronicznych formularzy, których wzory zostały określone w przepisach wydanych na podstawie art. 88a ust. 6.</a:t>
            </a:r>
          </a:p>
          <a:p>
            <a:pPr marL="0" indent="0" algn="just">
              <a:buNone/>
            </a:pPr>
            <a:r>
              <a:rPr lang="pl-PL" sz="2400" b="0" i="0" u="none" strike="noStrike" baseline="0" dirty="0"/>
              <a:t>5i. W przypadku stwierdzenia nieprawidłowości danych, o których mowa w ust. 5g, przekazanych za pomocą systemu e-CRUB, Główny Inspektor Nadzoru Budowlanego wzywa właściwą okręgową komisję kwalifikacyjną izby samorządu zawodowego do zweryfikowania tych danych, wskazując stwierdzone </a:t>
            </a:r>
            <a:r>
              <a:rPr lang="en-GB" sz="2400" b="0" i="0" u="none" strike="noStrike" baseline="0" dirty="0" err="1"/>
              <a:t>nieprawidłowości</a:t>
            </a:r>
            <a:r>
              <a:rPr lang="en-GB" sz="2400" b="0" i="0" u="none" strike="noStrike" baseline="0" dirty="0"/>
              <a:t>.</a:t>
            </a:r>
            <a:endParaRPr lang="pl-PL" sz="2400" b="0" i="0" u="none" strike="noStrike" baseline="0" dirty="0"/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3600" dirty="0"/>
              <a:t>+ ust. 9-17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526675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9A6D9A-34E6-4CE2-B6A0-AB5CC5194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1C117C-D052-4C65-87FC-EB92DA679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br>
              <a:rPr lang="pl-PL" dirty="0"/>
            </a:br>
            <a:br>
              <a:rPr lang="pl-PL" dirty="0"/>
            </a:br>
            <a:r>
              <a:rPr lang="pl-PL" dirty="0"/>
              <a:t>6. Osoby wykonujące samodzielne funkcje techniczne w budownictwie </a:t>
            </a:r>
            <a:r>
              <a:rPr lang="pl-PL" b="1" dirty="0">
                <a:solidFill>
                  <a:srgbClr val="FFC000"/>
                </a:solidFill>
              </a:rPr>
              <a:t>są odpowiedzialne za wykonywanie tych funkcji zgodnie z przepisami i zasadami wiedzy technicznej</a:t>
            </a:r>
            <a:r>
              <a:rPr lang="pl-PL" dirty="0"/>
              <a:t> oraz za należytą staranność w wykonywaniu pracy, jej właściwą organizację, bezpieczeństwo i jakość.</a:t>
            </a:r>
          </a:p>
        </p:txBody>
      </p:sp>
    </p:spTree>
    <p:extLst>
      <p:ext uri="{BB962C8B-B14F-4D97-AF65-F5344CB8AC3E}">
        <p14:creationId xmlns:p14="http://schemas.microsoft.com/office/powerpoint/2010/main" val="12140086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7BD6A4-12EB-4F17-B5A3-5E168870A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F8BF27-3B5F-49D2-BE80-AEF23E847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7. Podstawę do wykonywania samodzielnych funkcji technicznych w budownictwie stanowi </a:t>
            </a:r>
            <a:r>
              <a:rPr lang="pl-PL" b="1" dirty="0">
                <a:solidFill>
                  <a:srgbClr val="00B0F0"/>
                </a:solidFill>
              </a:rPr>
              <a:t>wpis</a:t>
            </a:r>
            <a:r>
              <a:rPr lang="pl-PL" b="1" dirty="0"/>
              <a:t> na listę członków właściwej izby samorządu zawodowego </a:t>
            </a:r>
            <a:r>
              <a:rPr lang="pl-PL" b="1" dirty="0">
                <a:solidFill>
                  <a:srgbClr val="00B0F0"/>
                </a:solidFill>
              </a:rPr>
              <a:t>potwierdzony zaświadczeniem</a:t>
            </a:r>
            <a:r>
              <a:rPr lang="pl-PL" b="1" dirty="0"/>
              <a:t> wydanym przez tę izbę z określonym w nim terminem ważności.</a:t>
            </a:r>
          </a:p>
          <a:p>
            <a:pPr marL="0" indent="0" algn="just">
              <a:buNone/>
            </a:pPr>
            <a:r>
              <a:rPr lang="pl-PL" dirty="0"/>
              <a:t>7a. Wymogu w zakresie przedkładania zaświadczenia, o którym mowa w ust. 7, nie stosuje się w stosunku do osób wpisanych do centralnego rejestru osób posiadających uprawnienia budowlane.</a:t>
            </a:r>
          </a:p>
        </p:txBody>
      </p:sp>
    </p:spTree>
    <p:extLst>
      <p:ext uri="{BB962C8B-B14F-4D97-AF65-F5344CB8AC3E}">
        <p14:creationId xmlns:p14="http://schemas.microsoft.com/office/powerpoint/2010/main" val="23736392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C5DB4F-9E00-4C4B-BFF1-28B552FA6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C5B435-CAD7-41B9-9021-2BF4209EE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/>
              <a:t>Art. 13. </a:t>
            </a:r>
            <a:r>
              <a:rPr lang="pl-PL" dirty="0"/>
              <a:t>1. Uprawnienia budowlane mogą być udzielane </a:t>
            </a:r>
            <a:r>
              <a:rPr lang="pl-PL" u="sng" dirty="0"/>
              <a:t>do projektowania lub kierowania robotami budowlanymi, </a:t>
            </a:r>
            <a:r>
              <a:rPr lang="pl-PL" dirty="0"/>
              <a:t>w ograniczonym zakresie lub bez ograniczeń.</a:t>
            </a:r>
            <a:r>
              <a:rPr lang="pl-PL" u="sng" dirty="0"/>
              <a:t> </a:t>
            </a:r>
          </a:p>
          <a:p>
            <a:pPr marL="0" indent="0" algn="just">
              <a:buNone/>
            </a:pPr>
            <a:r>
              <a:rPr lang="pl-PL" dirty="0"/>
              <a:t>2. W uprawnieniach budowlanych należy określić specjalność i ewentualną specjalizację techniczno-budowlaną oraz zakres prac projektowych lub robót budowlanych objętych danym uprawnieniem.</a:t>
            </a:r>
          </a:p>
          <a:p>
            <a:pPr marL="0" indent="0" algn="just">
              <a:buNone/>
            </a:pPr>
            <a:r>
              <a:rPr lang="pl-PL" dirty="0"/>
              <a:t>(…) </a:t>
            </a:r>
          </a:p>
          <a:p>
            <a:pPr marL="0" indent="0" algn="just">
              <a:buNone/>
            </a:pPr>
            <a:endParaRPr lang="pl-PL" b="1" dirty="0"/>
          </a:p>
          <a:p>
            <a:pPr marL="0" indent="0" algn="just">
              <a:buNone/>
            </a:pPr>
            <a:r>
              <a:rPr lang="pl-PL" b="1" dirty="0"/>
              <a:t>Art. 14. </a:t>
            </a:r>
            <a:r>
              <a:rPr lang="pl-PL" dirty="0"/>
              <a:t> </a:t>
            </a:r>
          </a:p>
          <a:p>
            <a:pPr marL="0" indent="0" algn="just">
              <a:buNone/>
            </a:pPr>
            <a:r>
              <a:rPr lang="pl-PL" dirty="0"/>
              <a:t>W jakich specjalnościach są udzielane uprawnienia budowlane</a:t>
            </a:r>
          </a:p>
        </p:txBody>
      </p:sp>
    </p:spTree>
    <p:extLst>
      <p:ext uri="{BB962C8B-B14F-4D97-AF65-F5344CB8AC3E}">
        <p14:creationId xmlns:p14="http://schemas.microsoft.com/office/powerpoint/2010/main" val="15944577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381838-14D9-48FD-A647-10ECB3A7A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INSPEKTOR NADZORU INWESTORSKIEGO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BB8DFD-FA83-478C-84B9-798EBB402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- Osoba fizyczna posiadająca uprawnienia budowlane do wykonywania nadzoru inwestorskiego;</a:t>
            </a:r>
          </a:p>
          <a:p>
            <a:pPr algn="just">
              <a:buFontTx/>
              <a:buChar char="-"/>
            </a:pPr>
            <a:r>
              <a:rPr lang="pl-PL" dirty="0"/>
              <a:t>Posiada wiedzę i doświadczenie;</a:t>
            </a:r>
          </a:p>
          <a:p>
            <a:pPr algn="just">
              <a:buFontTx/>
              <a:buChar char="-"/>
            </a:pPr>
            <a:r>
              <a:rPr lang="pl-PL" dirty="0"/>
              <a:t>Jego zadaniem jest kontrolowanie kierownika budowy lub kierownika robót i dlatego:</a:t>
            </a:r>
          </a:p>
          <a:p>
            <a:pPr marL="0" indent="0" algn="just">
              <a:buNone/>
            </a:pPr>
            <a:endParaRPr lang="pl-PL" b="1" dirty="0"/>
          </a:p>
          <a:p>
            <a:pPr marL="0" indent="0" algn="just">
              <a:buNone/>
            </a:pPr>
            <a:r>
              <a:rPr lang="pl-PL" b="1" dirty="0"/>
              <a:t>Art. 24. </a:t>
            </a:r>
            <a:r>
              <a:rPr lang="pl-PL" dirty="0"/>
              <a:t>1. Łączenie funkcji kierownika budowy i inspektora nadzoru inwestorskiego nie jest dopuszczalne </a:t>
            </a:r>
            <a:r>
              <a:rPr lang="pl-PL" sz="4000" b="1" dirty="0">
                <a:solidFill>
                  <a:srgbClr val="FF0000"/>
                </a:solidFill>
              </a:rPr>
              <a:t>!</a:t>
            </a:r>
            <a:endParaRPr lang="pl-P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0657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F155D4-7F10-42B7-ABC6-063712F83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2FC208-570D-4793-B8D4-81672DDF3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b="1" dirty="0"/>
          </a:p>
          <a:p>
            <a:pPr marL="0" indent="0" algn="just">
              <a:buNone/>
            </a:pPr>
            <a:r>
              <a:rPr lang="pl-PL" b="1" dirty="0"/>
              <a:t>Art. 27. </a:t>
            </a:r>
            <a:r>
              <a:rPr lang="pl-PL" dirty="0"/>
              <a:t>Przy budowie obiektu budowlanego, wymagającego ustanowienia inspektorów nadzoru inwestorskiego w zakresie różnych specjalności, </a:t>
            </a:r>
            <a:r>
              <a:rPr lang="pl-PL" b="1" dirty="0"/>
              <a:t>inwestor wyznacza jednego z nich jako koordynatora ich czynności na budowie</a:t>
            </a:r>
            <a:r>
              <a:rPr lang="pl-P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907186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7D1777-ECA8-468C-AD58-EE6581693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D837C-5F7C-4D74-92E8-627630B74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Art. 18 ust. 2PB</a:t>
            </a:r>
          </a:p>
          <a:p>
            <a:pPr marL="0" indent="0" algn="just">
              <a:buNone/>
            </a:pPr>
            <a:r>
              <a:rPr lang="pl-PL" dirty="0"/>
              <a:t>Inwestor </a:t>
            </a:r>
            <a:r>
              <a:rPr lang="pl-PL" u="sng" dirty="0"/>
              <a:t>może</a:t>
            </a:r>
            <a:r>
              <a:rPr lang="pl-PL" dirty="0"/>
              <a:t> ustanowić inspektora nadzoru inwestorskiego na budowie. </a:t>
            </a:r>
          </a:p>
          <a:p>
            <a:pPr marL="0" indent="0" algn="just">
              <a:buNone/>
            </a:pPr>
            <a:endParaRPr lang="pl-PL" b="1" dirty="0"/>
          </a:p>
          <a:p>
            <a:pPr marL="0" indent="0" algn="just">
              <a:buNone/>
            </a:pPr>
            <a:r>
              <a:rPr lang="pl-PL" b="1" dirty="0"/>
              <a:t>Art. 19. </a:t>
            </a:r>
            <a:r>
              <a:rPr lang="pl-PL" dirty="0"/>
              <a:t>1.Organ administracji architektoniczno-budowlanej </a:t>
            </a:r>
            <a:r>
              <a:rPr lang="pl-PL" b="1" dirty="0"/>
              <a:t>może w decyzji o pozwoleniu na budowę nałożyć na inwestora obowiązek ustanowienia inspektora nadzoru inwestorskiego</a:t>
            </a:r>
            <a:r>
              <a:rPr lang="pl-PL" dirty="0"/>
              <a:t>, a także obowiązek zapewnienia nadzoru autorskiego, </a:t>
            </a:r>
            <a:r>
              <a:rPr lang="pl-PL" b="1" dirty="0"/>
              <a:t>w przypadkach uzasadnionych wysokim stopniem skomplikowania obiektu lub robót budowlanych bądź przewidywanym wpływem na środowisko. </a:t>
            </a:r>
          </a:p>
        </p:txBody>
      </p:sp>
    </p:spTree>
    <p:extLst>
      <p:ext uri="{BB962C8B-B14F-4D97-AF65-F5344CB8AC3E}">
        <p14:creationId xmlns:p14="http://schemas.microsoft.com/office/powerpoint/2010/main" val="17130236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358FE3-35BD-4AD6-A974-A465F2E37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39DFD5-BC0B-4F17-960E-B5C2EDD25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b="1" dirty="0"/>
              <a:t>Art. 25. </a:t>
            </a:r>
            <a:r>
              <a:rPr lang="pl-PL" u="sng" dirty="0"/>
              <a:t>Do podstawowych obowiązków inspektora nadzoru inwestorskiego należy</a:t>
            </a:r>
            <a:r>
              <a:rPr lang="pl-PL" dirty="0"/>
              <a:t>: </a:t>
            </a:r>
          </a:p>
          <a:p>
            <a:pPr marL="0" indent="0" algn="just">
              <a:buNone/>
            </a:pPr>
            <a:r>
              <a:rPr lang="pl-PL" dirty="0"/>
              <a:t>1) reprezentowanie inwestora na budowie przez sprawowanie kontroli zgodności jej realizacji z projektem lub pozwoleniem na budowę, przepisami oraz zasadami wiedzy technicznej; </a:t>
            </a:r>
          </a:p>
          <a:p>
            <a:pPr marL="0" indent="0" algn="just">
              <a:buNone/>
            </a:pPr>
            <a:r>
              <a:rPr lang="pl-PL" dirty="0"/>
              <a:t>2) sprawdzanie jakości wykonywanych robót budowlanych i stosowania przy wykonywaniu tych robót wyrobów zgodnie z art. 10; </a:t>
            </a:r>
          </a:p>
          <a:p>
            <a:pPr marL="0" indent="0" algn="just">
              <a:buNone/>
            </a:pPr>
            <a:r>
              <a:rPr lang="pl-PL" dirty="0"/>
              <a:t>3) sprawdzanie i odbiór robót budowlanych ulegających zakryciu lub zanikających, uczestniczenie w próbach i odbiorach technicznych instalacji, urządzeń technicznych i przewodów kominowych oraz przygotowanie i udział w czynnościach odbioru gotowych obiektów budowlanych i przekazywanie ich do użytkowania; </a:t>
            </a:r>
          </a:p>
          <a:p>
            <a:pPr marL="0" indent="0" algn="just">
              <a:buNone/>
            </a:pPr>
            <a:r>
              <a:rPr lang="pl-PL" dirty="0"/>
              <a:t>4) potwierdzanie faktycznie wykonanych robót oraz usunięcia wad, a także, na żądanie inwestora, kontrolowanie rozliczeń budowy. </a:t>
            </a:r>
          </a:p>
        </p:txBody>
      </p:sp>
    </p:spTree>
    <p:extLst>
      <p:ext uri="{BB962C8B-B14F-4D97-AF65-F5344CB8AC3E}">
        <p14:creationId xmlns:p14="http://schemas.microsoft.com/office/powerpoint/2010/main" val="8546789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F19614-D2F4-4BBD-9A74-18CB3E232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D89E44-EE83-4415-A9D4-BC69E005C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b="1" dirty="0"/>
              <a:t>Art. 26. </a:t>
            </a:r>
            <a:r>
              <a:rPr lang="pl-PL" dirty="0"/>
              <a:t>Inspektor nadzoru inwestorskiego ma prawo: </a:t>
            </a:r>
          </a:p>
          <a:p>
            <a:pPr marL="0" indent="0" algn="just">
              <a:buNone/>
            </a:pPr>
            <a:r>
              <a:rPr lang="pl-PL" dirty="0"/>
              <a:t>1) wydawać kierownikowi budowy lub kierownikowi robót polecenia, potwierdzone wpisem do dziennika budowy, dotyczące: usunięcia nieprawidłowości lub zagrożeń, wykonania prób lub badań, także wymagających odkrycia robót lub elementów zakrytych, przedstawienia ekspertyz dotyczących prowadzonych robót budowlanych oraz informacji i dokumentów potwierdzających zastosowanie przy wykonywaniu robót budowlanych wyrobów, zgodnie z art. 10, a także informacji i dokumentów potwierdzających dopuszczenie do stosowania urządzeń technicznych; </a:t>
            </a:r>
          </a:p>
          <a:p>
            <a:pPr marL="0" indent="0" algn="just">
              <a:buNone/>
            </a:pPr>
            <a:r>
              <a:rPr lang="pl-PL" dirty="0"/>
              <a:t>2) żądać od kierownika budowy lub kierownika robót dokonania poprawek bądź ponownego wykonania wadliwie wykonanych robót, a także wstrzymania dalszych robót budowlanych w przypadku, gdyby ich kontynuacja mogła wywołać zagrożenie bądź spowodować niedopuszczalną niezgodność z projektem lub pozwoleniem na budowę. </a:t>
            </a:r>
          </a:p>
        </p:txBody>
      </p:sp>
    </p:spTree>
    <p:extLst>
      <p:ext uri="{BB962C8B-B14F-4D97-AF65-F5344CB8AC3E}">
        <p14:creationId xmlns:p14="http://schemas.microsoft.com/office/powerpoint/2010/main" val="22289312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44659C-9A37-4330-BFDD-EF75E3571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PROJEKTANT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59E0C5-953C-4A1D-BE6E-C7006353A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5" y="1743941"/>
            <a:ext cx="11375191" cy="489801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b="1" u="sng" dirty="0"/>
              <a:t>Uprawnienia projektanta w trakcie realizacji budowy (art. 21 PB):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wstęp na teren budowy i dokonywanie zapisów w dzienniku budowy dotyczących jej realizacji;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rgbClr val="FF0000"/>
                </a:solidFill>
              </a:rPr>
              <a:t>żądanie wpisem do dziennika budowy wstrzymania robót budowlanych</a:t>
            </a:r>
            <a:r>
              <a:rPr lang="pl-PL" dirty="0"/>
              <a:t> w razie: stwierdzenia możliwości powstania zagrożenia lub wykonywania ich niezgodnie z projektem.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Druga funkcja ma charakter prewencyjny – ma na celu ostrzeżenie pozostałych uczestników procesu budowlanego przed naruszeniem prawa mogącym skutkować wstrzymaniem robót budowlanych;</a:t>
            </a:r>
          </a:p>
          <a:p>
            <a:pPr marL="0" indent="0" algn="just">
              <a:buNone/>
            </a:pPr>
            <a:r>
              <a:rPr lang="pl-PL" i="1" u="sng" dirty="0">
                <a:solidFill>
                  <a:schemeClr val="accent4">
                    <a:lumMod val="75000"/>
                  </a:schemeClr>
                </a:solidFill>
              </a:rPr>
              <a:t>Prawu projektanta do żądań wstrzymania robót nie odpowiada obowiązek jego wykonania</a:t>
            </a:r>
            <a:r>
              <a:rPr lang="pl-PL" dirty="0">
                <a:solidFill>
                  <a:schemeClr val="accent4">
                    <a:lumMod val="75000"/>
                  </a:schemeClr>
                </a:solidFill>
              </a:rPr>
              <a:t>, inwestor może kontynuować roboty budowlane wbrew temu żądaniu</a:t>
            </a:r>
          </a:p>
          <a:p>
            <a:pPr marL="0" indent="0" algn="just">
              <a:buNone/>
            </a:pPr>
            <a:endParaRPr lang="pl-PL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dirty="0"/>
              <a:t>*** W przypadku robót budowlanych, dla których nie prowadzi się dziennika budowy, uprawnienie projektanta do żądania wstrzymania robót budowlanych, jest realizowane </a:t>
            </a:r>
            <a:r>
              <a:rPr lang="pl-PL" dirty="0">
                <a:solidFill>
                  <a:srgbClr val="FF0000"/>
                </a:solidFill>
              </a:rPr>
              <a:t>przez zawiadomienie właściwego organu nadzoru budowlanego o wystąpieniu przesłanek </a:t>
            </a:r>
            <a:r>
              <a:rPr lang="pl-PL" dirty="0"/>
              <a:t>(art. 21 ust. 2).</a:t>
            </a:r>
          </a:p>
        </p:txBody>
      </p:sp>
    </p:spTree>
    <p:extLst>
      <p:ext uri="{BB962C8B-B14F-4D97-AF65-F5344CB8AC3E}">
        <p14:creationId xmlns:p14="http://schemas.microsoft.com/office/powerpoint/2010/main" val="741687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4CA39F-322E-4B92-A0E9-E87FD74CA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F2A378-9D17-441E-8DA0-5B7A94604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pl-PL" dirty="0"/>
              <a:t>Pojęcie uczestnika procesu budowlanego nie jest tożsame z pojęciem podmiotu procesu budowlanego;</a:t>
            </a:r>
          </a:p>
          <a:p>
            <a:pPr algn="just">
              <a:buFontTx/>
              <a:buChar char="-"/>
            </a:pPr>
            <a:r>
              <a:rPr lang="pl-PL" dirty="0"/>
              <a:t>katalog uczestników umieszczony w ustawie jest katalogiem zamkniętym;</a:t>
            </a:r>
          </a:p>
          <a:p>
            <a:pPr algn="just">
              <a:buFontTx/>
              <a:buChar char="-"/>
            </a:pPr>
            <a:r>
              <a:rPr lang="pl-PL" dirty="0"/>
              <a:t>uczestnicy biorą udział w etapie projektowania, budowy oraz rozbiórki, nie biorą natomiast udziału w etapie utrzymania obiektu budowlanego;</a:t>
            </a:r>
          </a:p>
          <a:p>
            <a:pPr algn="just">
              <a:buFontTx/>
              <a:buChar char="-"/>
            </a:pPr>
            <a:r>
              <a:rPr lang="pl-PL" dirty="0"/>
              <a:t>pojęcie podmiotu procesu budowlanego jest pojęciem szerszym. </a:t>
            </a:r>
          </a:p>
        </p:txBody>
      </p:sp>
    </p:spTree>
    <p:extLst>
      <p:ext uri="{BB962C8B-B14F-4D97-AF65-F5344CB8AC3E}">
        <p14:creationId xmlns:p14="http://schemas.microsoft.com/office/powerpoint/2010/main" val="8068332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2E24BC-3B70-4873-8841-AE430307B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78A66D-7E8C-41C7-AF24-7205715C1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Projektant </a:t>
            </a: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nie posiada interesu prawnego </a:t>
            </a:r>
            <a:r>
              <a:rPr lang="pl-PL" dirty="0"/>
              <a:t>w postępowaniach administracyjnych, które mają miejsce w toku procesu budowlanego, </a:t>
            </a: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nie może być więc stroną toczących się postępowań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50300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41D16EE-5E40-4916-8D25-618424933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775856"/>
            <a:ext cx="11720945" cy="591588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b="1" u="sng" dirty="0"/>
              <a:t>PODSTAWOWE obowiązki projektanta (art. 20 ust. 1 PB): </a:t>
            </a:r>
            <a:endParaRPr lang="pl-PL" u="sng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b="1" dirty="0"/>
              <a:t>opracowanie projektu budowlanego w sposób zgodny z wymaganiami ustawy, ustaleniami określonymi w decyzjach administracyjnych dotyczących zamierzenia budowlanego, obowiązującymi przepisami oraz zasadami wiedzy technicznej</a:t>
            </a:r>
            <a:r>
              <a:rPr lang="pl-PL" dirty="0"/>
              <a:t>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zapewnienie, w razie potrzeby, udziału w opracowaniu projektu budowlanego osób posiadających uprawnienia budowlane do projektowania w odpowiedniej specjalności;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wzajemne skoordynowanie techniczne wykonanych przez te osoby opracowań projektowych (…);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sporządzenie informacji dotyczącej bezpieczeństwa i ochrony zdrowia ze względu na specyfikę projektowanego obiektu budowlanego, uwzględnianej w planie bezpieczeństwa i ochrony zdrowia;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określenie obszaru oddziaływania obiektu;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uzyskanie wymaganych opinii, uzgodnień i sprawdzeń rozwiązań projektowych w zakresie wynikającym z przepisów </a:t>
            </a:r>
            <a:r>
              <a:rPr lang="pl-PL" i="1" dirty="0">
                <a:solidFill>
                  <a:schemeClr val="accent4">
                    <a:lumMod val="75000"/>
                  </a:schemeClr>
                </a:solidFill>
              </a:rPr>
              <a:t>(w formie adnotacji, która jest czynnością materialno-techniczną)</a:t>
            </a:r>
            <a:r>
              <a:rPr lang="pl-PL" i="1" dirty="0"/>
              <a:t>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wyjaśnianie wątpliwości dotyczących projektu i zawartych w nim rozwiązań;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sporządzanie lub uzgadnianie indywidualnej dokumentacji technicznej;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b="1" dirty="0"/>
              <a:t>sprawowanie nadzoru autorskiego na żądanie inwestora lub organu administracji architektoniczno-budowlanej w zakresie: stwierdzania w toku wykonywania robót budowlanych zgodności realizacji z projektem oraz uzgadniania możliwości wprowadzenia rozwiązań zamiennych w stosunku do przewidzianych w projekcie, zgłoszonych przez kierownika budowy lub inspektora nadzoru inwestorskiego. </a:t>
            </a:r>
          </a:p>
        </p:txBody>
      </p:sp>
    </p:spTree>
    <p:extLst>
      <p:ext uri="{BB962C8B-B14F-4D97-AF65-F5344CB8AC3E}">
        <p14:creationId xmlns:p14="http://schemas.microsoft.com/office/powerpoint/2010/main" val="32191378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D1FB2A-72F7-4368-9DD6-A9DE7B742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930398-72A9-42E1-8C43-951F9C8C9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Projektant </a:t>
            </a:r>
            <a:r>
              <a:rPr lang="pl-PL" dirty="0">
                <a:solidFill>
                  <a:srgbClr val="00FF00"/>
                </a:solidFill>
              </a:rPr>
              <a:t>zapewnia</a:t>
            </a:r>
            <a:r>
              <a:rPr lang="pl-PL" dirty="0"/>
              <a:t> sprawdzenie projektu architektoniczno-budowlanego oraz technicznego pod względem zgodności z przepisami, w tym techniczno-budowlanymi, przez osobę posiadającą uprawnienia budowlane do projektowania bez ograniczeń w odpowiedniej specjalności. (art. 20 ust. 2 PB).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Obowiązek ten nie dotyczy:</a:t>
            </a:r>
          </a:p>
          <a:p>
            <a:pPr marL="0" indent="0" algn="just">
              <a:buNone/>
            </a:pPr>
            <a:r>
              <a:rPr lang="pl-PL" dirty="0"/>
              <a:t>1) zakresu objętego sprawdzaniem i opiniowaniem na podstawie przepisów szczególnych;</a:t>
            </a:r>
          </a:p>
          <a:p>
            <a:pPr marL="0" indent="0" algn="just">
              <a:buNone/>
            </a:pPr>
            <a:r>
              <a:rPr lang="pl-PL" dirty="0"/>
              <a:t>2) </a:t>
            </a:r>
            <a:r>
              <a:rPr lang="pl-PL" dirty="0">
                <a:solidFill>
                  <a:srgbClr val="0070C0"/>
                </a:solidFill>
              </a:rPr>
              <a:t>projektów obiektów budowlanych o prostej konstrukcji</a:t>
            </a:r>
            <a:r>
              <a:rPr lang="pl-PL" dirty="0"/>
              <a:t>, jak: budynki mieszkalne jednorodzinne, niewielkie obiekty gospodarcze, inwentarskie i składowe (ust. 3).</a:t>
            </a:r>
          </a:p>
        </p:txBody>
      </p:sp>
    </p:spTree>
    <p:extLst>
      <p:ext uri="{BB962C8B-B14F-4D97-AF65-F5344CB8AC3E}">
        <p14:creationId xmlns:p14="http://schemas.microsoft.com/office/powerpoint/2010/main" val="751947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C2707F-444B-4347-A59F-FD07B8669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AFEAD5-DA9E-464C-B25F-72D3FBE2E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Art. 18 ust. 3 PB</a:t>
            </a:r>
          </a:p>
          <a:p>
            <a:pPr marL="0" indent="0" algn="just">
              <a:buNone/>
            </a:pPr>
            <a:r>
              <a:rPr lang="pl-PL" dirty="0"/>
              <a:t>Inwestor może zobowiązać projektanta do sprawowania nadzoru autorskiego. </a:t>
            </a:r>
          </a:p>
          <a:p>
            <a:pPr marL="0" indent="0" algn="just">
              <a:buNone/>
            </a:pPr>
            <a:r>
              <a:rPr lang="pl-PL" b="1" dirty="0"/>
              <a:t>Art. 19. </a:t>
            </a:r>
            <a:r>
              <a:rPr lang="pl-PL" dirty="0"/>
              <a:t>1.Organ administracji architektoniczno-budowlanej może w decyzji o pozwoleniu na budowę nałożyć na inwestora obowiązek ustanowienia inspektora nadzoru inwestorskiego, a także </a:t>
            </a:r>
            <a:r>
              <a:rPr lang="pl-PL" b="1" dirty="0"/>
              <a:t>obowiązek zapewnienia nadzoru autorskiego</a:t>
            </a:r>
            <a:r>
              <a:rPr lang="pl-PL" dirty="0"/>
              <a:t>, w przypadkach uzasadnionych wysokim stopniem skomplikowania obiektu lub robót budowlanych bądź przewidywanym wpływem na środowisko. </a:t>
            </a:r>
          </a:p>
        </p:txBody>
      </p:sp>
    </p:spTree>
    <p:extLst>
      <p:ext uri="{BB962C8B-B14F-4D97-AF65-F5344CB8AC3E}">
        <p14:creationId xmlns:p14="http://schemas.microsoft.com/office/powerpoint/2010/main" val="42853784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A3495C-5DAA-44F7-BBEC-41E24EFB5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KIEROWNIK BUDOWY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5D048F-6F77-4E83-A75B-2501A82CF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-zapewnienie objęcia kierownictwa budowy przez kierownika budowy jest jednym z podstawowych obowiązków inwestora;</a:t>
            </a:r>
          </a:p>
          <a:p>
            <a:pPr marL="0" indent="0" algn="just">
              <a:buNone/>
            </a:pPr>
            <a:r>
              <a:rPr lang="pl-PL" dirty="0"/>
              <a:t>-kierownik budowy jest osobą fizyczną, która posiada odpowiednie uprawnienia budowlane;</a:t>
            </a:r>
          </a:p>
          <a:p>
            <a:pPr marL="0" indent="0" algn="just">
              <a:buNone/>
            </a:pPr>
            <a:r>
              <a:rPr lang="pl-PL" dirty="0"/>
              <a:t>-nie może być jednocześnie inspektorem nadzoru inwestorskiego.</a:t>
            </a:r>
          </a:p>
        </p:txBody>
      </p:sp>
    </p:spTree>
    <p:extLst>
      <p:ext uri="{BB962C8B-B14F-4D97-AF65-F5344CB8AC3E}">
        <p14:creationId xmlns:p14="http://schemas.microsoft.com/office/powerpoint/2010/main" val="12342162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32F33E-55B0-4DDC-A16B-2A5A17C1B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9959"/>
            <a:ext cx="12192000" cy="685800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l-PL" b="1" dirty="0"/>
              <a:t>Art. 22. </a:t>
            </a:r>
            <a:r>
              <a:rPr lang="pl-PL" dirty="0"/>
              <a:t>Do podstawowych obowiązków kierownika budowy należy: </a:t>
            </a:r>
          </a:p>
          <a:p>
            <a:pPr marL="0" indent="0" algn="just">
              <a:buNone/>
            </a:pPr>
            <a:r>
              <a:rPr lang="pl-PL" dirty="0"/>
              <a:t>1) protokolarne przejęcie od inwestora i odpowiednie zabezpieczenie terenu budowy wraz ze znajdującymi się na nim obiektami budowlanymi, urządzeniami technicznymi i stałymi punktami osnowy geodezyjnej oraz podlegającymi ochronie elementami środowiska przyrodniczego i kulturowego; </a:t>
            </a:r>
          </a:p>
          <a:p>
            <a:pPr marL="0" indent="0" algn="just">
              <a:buNone/>
            </a:pPr>
            <a:r>
              <a:rPr lang="pl-PL" dirty="0"/>
              <a:t>2) </a:t>
            </a:r>
            <a:r>
              <a:rPr lang="pl-PL" b="1" dirty="0"/>
              <a:t>prowadzenie dokumentacji budowy</a:t>
            </a:r>
            <a:r>
              <a:rPr lang="pl-PL" dirty="0"/>
              <a:t>; </a:t>
            </a:r>
          </a:p>
          <a:p>
            <a:pPr marL="0" indent="0" algn="just">
              <a:buNone/>
            </a:pPr>
            <a:r>
              <a:rPr lang="pl-PL" dirty="0"/>
              <a:t>3) zapewnienie geodezyjnego wytyczenia obiektu oraz zorganizowanie budowy i kierowanie budową obiektu budowlanego w sposób zgodny z projektem lub pozwoleniem na budowę, przepisami, w tym techniczno-budowlanymi, oraz przepisami bezpieczeństwa i higieny pracy; </a:t>
            </a:r>
          </a:p>
          <a:p>
            <a:pPr marL="0" indent="0" algn="just">
              <a:buNone/>
            </a:pPr>
            <a:r>
              <a:rPr lang="pl-PL" dirty="0"/>
              <a:t>3a) koordynowanie realizacji zadań zapobiegających zagrożeniom bezpieczeństwa i ochrony zdrowia: </a:t>
            </a:r>
          </a:p>
          <a:p>
            <a:pPr marL="0" indent="0" algn="just">
              <a:buNone/>
            </a:pPr>
            <a:r>
              <a:rPr lang="pl-PL" dirty="0"/>
              <a:t>a) przy opracowywaniu technicznych lub organizacyjnych założeń planowanych robót budowlanych lub ich poszczególnych etapów, które mają być prowadzone jednocześnie lub kolejno, </a:t>
            </a:r>
          </a:p>
          <a:p>
            <a:pPr marL="0" indent="0" algn="just">
              <a:buNone/>
            </a:pPr>
            <a:r>
              <a:rPr lang="pl-PL" dirty="0"/>
              <a:t>b) przy planowaniu czasu wymaganego do zakończenia robót budowlanych lub ich poszczególnych etapów; </a:t>
            </a:r>
          </a:p>
          <a:p>
            <a:pPr marL="0" indent="0" algn="just">
              <a:buNone/>
            </a:pPr>
            <a:r>
              <a:rPr lang="pl-PL" dirty="0"/>
              <a:t>3b) koordynowanie działań zapewniających przestrzeganie podczas wykonywania robót budowlanych zasad bezpieczeństwa i ochrony zdrowia zawartych w przepisach, o których mowa w art. 21a ust. 3, oraz w planie bezpieczeństwa i ochrony zdrowia; </a:t>
            </a:r>
          </a:p>
          <a:p>
            <a:pPr marL="0" indent="0" algn="just">
              <a:buNone/>
            </a:pPr>
            <a:r>
              <a:rPr lang="pl-PL" dirty="0"/>
              <a:t>3c) wprowadzanie niezbędnych zmian w informacji, o której mowa w art. 20 ust. 1 pkt 1b, oraz w planie bezpieczeństwa i ochrony zdrowia, wynikających z postępu wykonywanych robót budowlanych; </a:t>
            </a:r>
          </a:p>
          <a:p>
            <a:pPr marL="0" indent="0" algn="just">
              <a:buNone/>
            </a:pPr>
            <a:r>
              <a:rPr lang="pl-PL" dirty="0"/>
              <a:t>3d) podejmowanie niezbędnych działań uniemożliwiających wstęp na budowę osobom nieupoważnionym; </a:t>
            </a:r>
          </a:p>
          <a:p>
            <a:pPr marL="0" indent="0" algn="just">
              <a:buNone/>
            </a:pPr>
            <a:r>
              <a:rPr lang="pl-PL" dirty="0"/>
              <a:t>3e) zapewnienie przy wykonywaniu robót budowlanych stosowania wyrobów, zgodnie z art. 10; </a:t>
            </a:r>
          </a:p>
          <a:p>
            <a:pPr marL="0" indent="0" algn="just">
              <a:buNone/>
            </a:pPr>
            <a:r>
              <a:rPr lang="pl-PL" dirty="0"/>
              <a:t>4) wstrzymanie robót budowlanych w przypadku stwierdzenia możliwości powstania zagrożenia oraz bezzwłoczne zawiadomienie o tym właściwego organu; </a:t>
            </a:r>
          </a:p>
          <a:p>
            <a:pPr marL="0" indent="0" algn="just">
              <a:buNone/>
            </a:pPr>
            <a:r>
              <a:rPr lang="pl-PL" dirty="0"/>
              <a:t>5) zawiadomienie inwestora o wpisie do dziennika budowy dotyczącym wstrzymania robót budowlanych z powodu wykonywania ich niezgodnie z projektem; </a:t>
            </a:r>
          </a:p>
          <a:p>
            <a:pPr marL="0" indent="0" algn="just">
              <a:buNone/>
            </a:pPr>
            <a:r>
              <a:rPr lang="pl-PL" dirty="0"/>
              <a:t>6) </a:t>
            </a:r>
            <a:r>
              <a:rPr lang="pl-PL" b="1" dirty="0"/>
              <a:t>realizacja zaleceń wpisanych do dziennika budowy</a:t>
            </a:r>
            <a:r>
              <a:rPr lang="pl-PL" dirty="0"/>
              <a:t>; -&gt; </a:t>
            </a:r>
            <a:r>
              <a:rPr lang="pl-PL" dirty="0">
                <a:solidFill>
                  <a:schemeClr val="accent1"/>
                </a:solidFill>
              </a:rPr>
              <a:t>kierownik budowy nie ma zatem swobody kierowania budową</a:t>
            </a:r>
          </a:p>
          <a:p>
            <a:pPr marL="0" indent="0" algn="just">
              <a:buNone/>
            </a:pPr>
            <a:r>
              <a:rPr lang="pl-PL" dirty="0"/>
              <a:t>7) zgłaszanie inwestorowi do sprawdzenia lub odbioru wykonanych robót ulegających zakryciu bądź zanikających oraz zapewnienie dokonania wymaganych przepisami lub ustalonych w umowie prób i sprawdzeń instalacji, urządzeń technicznych i przewodów kominowych przed zgłoszeniem obiektu budowlanego do odbioru; </a:t>
            </a:r>
          </a:p>
          <a:p>
            <a:pPr marL="0" indent="0" algn="just">
              <a:buNone/>
            </a:pPr>
            <a:r>
              <a:rPr lang="pl-PL" dirty="0"/>
              <a:t>8) przygotowanie dokumentacji powykonawczej obiektu budowlanego; </a:t>
            </a:r>
          </a:p>
          <a:p>
            <a:pPr marL="0" indent="0" algn="just">
              <a:buNone/>
            </a:pPr>
            <a:r>
              <a:rPr lang="pl-PL" dirty="0"/>
              <a:t>9) zgłoszenie obiektu budowlanego do odbioru odpowiednim wpisem do dziennika budowy oraz uczestniczenie w czynnościach odbioru i zapewnienie usunięcia stwierdzonych wad, a także przekazanie inwestorowi oświadczenia, o którym mowa w art.57 ust. 1 pkt 2.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21448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1B53B2-EF99-4D42-996B-A386B8452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Art. 45a.1. </a:t>
            </a:r>
            <a:r>
              <a:rPr lang="pl-PL" sz="1800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Przed rozpoczęciem budowy lub rozbiórki kierownik budowy jest obowiązany: </a:t>
            </a:r>
          </a:p>
          <a:p>
            <a:pPr marL="0" indent="0" algn="just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1) </a:t>
            </a:r>
            <a:r>
              <a:rPr lang="pl-PL" sz="1800" b="1" u="none" strike="noStrike" baseline="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zabezpieczyć teren</a:t>
            </a: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budowy lub rozbiórki; </a:t>
            </a:r>
          </a:p>
          <a:p>
            <a:pPr marL="0" indent="0" algn="just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2) 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potwierdzić</a:t>
            </a: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wpisem w dzienniku budowy 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otrzymanie od inwestora zatwierdzonego projektu budowlanego</a:t>
            </a: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oraz, o ile jest wymagany – projektu technicznego albo projektu rozbiórki; </a:t>
            </a:r>
          </a:p>
          <a:p>
            <a:pPr marL="0" indent="0" algn="just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3) </a:t>
            </a:r>
            <a:r>
              <a:rPr lang="pl-PL" sz="1800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umieścić na terenie budowy</a:t>
            </a: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w widocznym miejscu: </a:t>
            </a:r>
          </a:p>
          <a:p>
            <a:pPr marL="0" indent="0" algn="just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a) </a:t>
            </a:r>
            <a:r>
              <a:rPr lang="pl-PL" sz="1800" b="1" i="0" u="none" strike="noStrike" baseline="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tablicę informacyjną </a:t>
            </a: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oraz </a:t>
            </a:r>
          </a:p>
          <a:p>
            <a:pPr marL="0" indent="0" algn="just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b) </a:t>
            </a:r>
            <a:r>
              <a:rPr lang="pl-PL" sz="1800" b="1" i="0" u="none" strike="noStrike" baseline="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ogłoszenie zawierające dane dotyczące bezpieczeństwa pracy i ochrony zdrowia </a:t>
            </a: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– w przypadku budowy, na której przewiduje się prowadzenie robót budowlanych trwających dłużej niż 30 dni roboczych i jednoczesne zatrudnienie co najmniej 20 pracowników lub przewidywany zakres robót budowlanych przekracza 500 osobodni. </a:t>
            </a:r>
          </a:p>
          <a:p>
            <a:pPr marL="0" indent="0" algn="just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</a:t>
            </a:r>
            <a:r>
              <a:rPr lang="pl-PL" sz="1800" i="0" u="sng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W przypadku braku obowiązku ustanowienia kierownika budowy</a:t>
            </a: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spełnienie obowiązku, o którym mowa w ust. 1 pkt 1, </a:t>
            </a:r>
            <a:r>
              <a:rPr lang="pl-PL" sz="1800" i="0" u="sng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należy do inwestora. </a:t>
            </a:r>
          </a:p>
          <a:p>
            <a:pPr marL="0" indent="0" algn="just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3. Przepisów ust. 1 pkt 2 nie stosuje się do: </a:t>
            </a:r>
          </a:p>
          <a:p>
            <a:pPr marL="0" indent="0" algn="just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1) budowy, dla której nie ma obowiązku ustanowienia kierownika budowy; </a:t>
            </a:r>
          </a:p>
          <a:p>
            <a:pPr marL="0" indent="0" algn="just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2) obiektów służących obronności i bezpieczeństwu państwa;</a:t>
            </a:r>
          </a:p>
          <a:p>
            <a:pPr marL="0" indent="0" algn="just">
              <a:buNone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3) rozbiórki niewymagającej uzyskania decyzji o pozwoleniu na rozbiórkę/ </a:t>
            </a:r>
            <a:endParaRPr lang="pl-PL" sz="180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3a. Przepisu ust. 1 pkt 3 nie stosuje się do:</a:t>
            </a:r>
          </a:p>
          <a:p>
            <a:pPr marL="0" indent="0" algn="just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1) budowy, dla której nie ma obowiązku ustanowienia kierownika budowy;</a:t>
            </a:r>
          </a:p>
          <a:p>
            <a:pPr marL="0" indent="0" algn="just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2) obiektów służących obronności i bezpieczeństwu państwa;</a:t>
            </a:r>
          </a:p>
          <a:p>
            <a:pPr marL="0" indent="0" algn="just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3) obiektów liniowych. </a:t>
            </a:r>
          </a:p>
          <a:p>
            <a:pPr marL="0" indent="0" algn="just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4. Organ administracji architektoniczno-budowlanej, </a:t>
            </a:r>
            <a:r>
              <a:rPr lang="pl-PL" sz="1800" i="0" u="sng" strike="noStrike" baseline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na wniosek inwestora</a:t>
            </a: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może, w drodze decyzji, wyłączyć stosowanie przepisów ust. 1, </a:t>
            </a:r>
            <a:r>
              <a:rPr lang="pl-PL" sz="1800" b="1" i="0" u="none" strike="noStrike" baseline="0" dirty="0">
                <a:solidFill>
                  <a:srgbClr val="00B050"/>
                </a:solidFill>
                <a:latin typeface="Times New Roman" panose="02020603050405020304" pitchFamily="18" charset="0"/>
              </a:rPr>
              <a:t>jeżeli jest to uzasadnione nieznacznym stopniem skomplikowania robót budowlanych lub innymi ważnymi względami.</a:t>
            </a: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(…)</a:t>
            </a:r>
          </a:p>
          <a:p>
            <a:pPr marL="0" indent="0" algn="just">
              <a:buNone/>
            </a:pP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45b – szczegółowe unormowania dotyczące tablicy informacyjnej (co należy na niej określić, kształt, gdzie się umieszcza itp.);</a:t>
            </a:r>
          </a:p>
          <a:p>
            <a:pPr marL="0" indent="0" algn="just">
              <a:buNone/>
            </a:pPr>
            <a:r>
              <a:rPr lang="pl-PL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45c - szczegółowe unormowania dotyczące ogłoszenia dotyczącego bezpieczeństwa pracy i ochrony zdrowia.</a:t>
            </a:r>
            <a:endParaRPr lang="pl-PL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8115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462ECB-48E7-4526-B764-F6079F317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4998A5-00C8-47FC-9AB1-16CEDF2A0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l-PL" b="1" dirty="0"/>
          </a:p>
          <a:p>
            <a:pPr marL="0" indent="0" algn="just">
              <a:buNone/>
            </a:pPr>
            <a:r>
              <a:rPr lang="pl-PL" b="1" dirty="0"/>
              <a:t>Art. 46. </a:t>
            </a:r>
            <a:r>
              <a:rPr lang="pl-PL" dirty="0"/>
              <a:t>Kierownik budowy (rozbiórki), a jeżeli jego ustanowienie nie jest wymagane – inwestor, jest obowiązany przez okres wykonywania robót budowlanych przechowywać dokumenty stanowiące podstawę ich wykonania, a także oświadczenie dotyczące wyrobów budowlanych jednostkowo zastosowanych w obiekcie budowlanym, (…) oraz udostępniać te dokumenty przedstawicielom uprawnionych organów. </a:t>
            </a:r>
          </a:p>
        </p:txBody>
      </p:sp>
    </p:spTree>
    <p:extLst>
      <p:ext uri="{BB962C8B-B14F-4D97-AF65-F5344CB8AC3E}">
        <p14:creationId xmlns:p14="http://schemas.microsoft.com/office/powerpoint/2010/main" val="41806951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AB43AF-CC79-4CA4-90EB-DEE3FE08E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506" y="2968366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pl-PL" b="1" dirty="0"/>
            </a:br>
            <a:r>
              <a:rPr lang="pl-PL" b="1" dirty="0">
                <a:solidFill>
                  <a:srgbClr val="FF0000"/>
                </a:solidFill>
                <a:latin typeface="+mn-lt"/>
              </a:rPr>
              <a:t>Inwestor nie zawsze musi ustanowić kierownika budowy</a:t>
            </a:r>
            <a:br>
              <a:rPr lang="pl-PL" b="1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D0F631-40E5-4777-B7F6-5F99B8A1E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3.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Organ administracji architektoniczno-budowlanej </a:t>
            </a:r>
            <a:r>
              <a:rPr lang="pl-PL" u="sng" dirty="0"/>
              <a:t>może wyłączyć</a:t>
            </a:r>
            <a:r>
              <a:rPr lang="pl-PL" dirty="0"/>
              <a:t>, </a:t>
            </a:r>
            <a:br>
              <a:rPr lang="pl-PL" dirty="0"/>
            </a:br>
            <a:r>
              <a:rPr lang="pl-PL" b="1" dirty="0">
                <a:solidFill>
                  <a:srgbClr val="00B050"/>
                </a:solidFill>
              </a:rPr>
              <a:t>w drodze decyzji</a:t>
            </a:r>
            <a:r>
              <a:rPr lang="pl-PL" dirty="0"/>
              <a:t>, obowiązek ustanawiania kierownika budowy, jeżeli jest to uzasadnione </a:t>
            </a:r>
            <a:r>
              <a:rPr lang="pl-PL" u="sng" dirty="0">
                <a:solidFill>
                  <a:srgbClr val="D60093"/>
                </a:solidFill>
              </a:rPr>
              <a:t>nieznacznym stopniem skomplikowania robót budowlanych lub innymi ważnymi względami</a:t>
            </a:r>
            <a:r>
              <a:rPr lang="pl-PL" dirty="0"/>
              <a:t>.</a:t>
            </a:r>
            <a:endParaRPr lang="pl-PL" dirty="0">
              <a:solidFill>
                <a:srgbClr val="00B050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094129D6-A206-432B-99E6-1AD4A40C6917}"/>
              </a:ext>
            </a:extLst>
          </p:cNvPr>
          <p:cNvSpPr txBox="1"/>
          <p:nvPr/>
        </p:nvSpPr>
        <p:spPr>
          <a:xfrm>
            <a:off x="931506" y="348749"/>
            <a:ext cx="1011593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dirty="0"/>
              <a:t>Zgodnie z </a:t>
            </a:r>
            <a:r>
              <a:rPr lang="pl-PL" sz="2400" b="1" u="sng" dirty="0"/>
              <a:t>art. 42 ust. 1 pkt 2 </a:t>
            </a:r>
            <a:r>
              <a:rPr lang="pl-PL" sz="2400" dirty="0"/>
              <a:t>inwestor przed rozpoczęciem robót budowlanych jest obowiązany ustanowić kierownika budowy w określonych przypadkach, m.in. w przypadku robót budowlanych objętych decyzją o pozwoleniu na budowę, rozbiórki objętej decyzją o pozwoleniu na rozbiórkę, robót budowlanych objętych decyzją o legalizacji budowy, w której nałożono obowiązek uzyskania pozwolenia na użytkowanie, oraz robót budowlanych objętych decyzją o pozwoleniu na wznowienie robót budowlanych.</a:t>
            </a:r>
          </a:p>
        </p:txBody>
      </p:sp>
    </p:spTree>
    <p:extLst>
      <p:ext uri="{BB962C8B-B14F-4D97-AF65-F5344CB8AC3E}">
        <p14:creationId xmlns:p14="http://schemas.microsoft.com/office/powerpoint/2010/main" val="30325033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4CB1EE-A4B1-4335-B3A4-9F80D0E63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6CB77E-C6A5-4EEA-9D8D-129083B7A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Art. 21a. </a:t>
            </a:r>
            <a:r>
              <a:rPr lang="pl-PL" dirty="0"/>
              <a:t>1. Kierownik budowy jest obowiązany, w oparciu o informację, o której mowa w art. 20 ust. 1 pkt 1b, sporządzić lub zapewnić sporządzenie, przed rozpoczęciem budowy, </a:t>
            </a:r>
            <a:r>
              <a:rPr lang="pl-PL" b="1" dirty="0">
                <a:solidFill>
                  <a:srgbClr val="D60093"/>
                </a:solidFill>
              </a:rPr>
              <a:t>planu bezpieczeństwa i ochrony zdrowia</a:t>
            </a:r>
            <a:r>
              <a:rPr lang="pl-PL" dirty="0"/>
              <a:t>, uwzględniając specyfikę obiektu budowlanego i warunki prowadzenia robót budowlanych, w tym planowane jednoczesne prowadzenie robót budowlanych i produkcji przemysłowej. </a:t>
            </a:r>
          </a:p>
        </p:txBody>
      </p:sp>
    </p:spTree>
    <p:extLst>
      <p:ext uri="{BB962C8B-B14F-4D97-AF65-F5344CB8AC3E}">
        <p14:creationId xmlns:p14="http://schemas.microsoft.com/office/powerpoint/2010/main" val="2032504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A93BE3-A499-4E8B-9034-A4DB61764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F0217E62-B387-462C-A402-05D7C497D3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348441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2586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8E3D70-3462-4EF2-873C-24EEB8029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B7AFB1-6CE5-47EA-85B7-B33B3038B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/>
              <a:t>Art. 57. </a:t>
            </a:r>
            <a:r>
              <a:rPr lang="pl-PL" dirty="0"/>
              <a:t>1. Do zawiadomienia o zakończeniu budowy obiektu budowlanego lub wniosku o udzielenie pozwolenia na użytkowanie inwestor jest obowiązany dołączyć: </a:t>
            </a:r>
          </a:p>
          <a:p>
            <a:pPr marL="0" indent="0" algn="just">
              <a:buNone/>
            </a:pPr>
            <a:r>
              <a:rPr lang="pl-PL" dirty="0"/>
              <a:t>(…)</a:t>
            </a:r>
          </a:p>
          <a:p>
            <a:pPr marL="0" indent="0" algn="just">
              <a:buNone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</a:rPr>
              <a:t>2) </a:t>
            </a:r>
            <a:r>
              <a:rPr lang="pl-PL" b="1" i="1" dirty="0">
                <a:solidFill>
                  <a:schemeClr val="accent2">
                    <a:lumMod val="75000"/>
                  </a:schemeClr>
                </a:solidFill>
              </a:rPr>
              <a:t>oświadczenie kierownika budowy: </a:t>
            </a:r>
          </a:p>
          <a:p>
            <a:pPr marL="0" indent="0" algn="just">
              <a:buNone/>
            </a:pPr>
            <a:r>
              <a:rPr lang="pl-PL" b="1" i="1" dirty="0">
                <a:solidFill>
                  <a:schemeClr val="accent2">
                    <a:lumMod val="75000"/>
                  </a:schemeClr>
                </a:solidFill>
              </a:rPr>
              <a:t>a) o zgodności wykonania obiektu budowlanego z projektem budowlanym lub warunkami pozwolenia na budowę oraz przepisami, </a:t>
            </a:r>
          </a:p>
          <a:p>
            <a:pPr marL="0" indent="0" algn="just">
              <a:buNone/>
            </a:pPr>
            <a:r>
              <a:rPr lang="pl-PL" b="1" i="1" dirty="0">
                <a:solidFill>
                  <a:schemeClr val="accent2">
                    <a:lumMod val="75000"/>
                  </a:schemeClr>
                </a:solidFill>
              </a:rPr>
              <a:t>b) o doprowadzeniu do należytego stanu i porządku terenu budowy, a także – w razie korzystania – drogi, ulicy, sąsiedniej nieruchomości, budynku lub lokalu.</a:t>
            </a:r>
            <a:endParaRPr lang="pl-PL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4034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2C4F54-6EDA-478E-9118-F834F1BFB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763FF1-BF64-4DB1-AB9E-B2E07F606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Art. 23. </a:t>
            </a:r>
            <a:r>
              <a:rPr lang="pl-PL" dirty="0"/>
              <a:t>Kierownik budowy ma prawo: </a:t>
            </a:r>
          </a:p>
          <a:p>
            <a:pPr marL="0" indent="0" algn="just">
              <a:buNone/>
            </a:pPr>
            <a:r>
              <a:rPr lang="pl-PL" dirty="0"/>
              <a:t>1) występowania do inwestora o zmiany w rozwiązaniach projektowych, jeżeli są one uzasadnione koniecznością zwiększenia bezpieczeństwa realizacji robót budowlanych lub usprawnienia procesu budowy; </a:t>
            </a:r>
          </a:p>
          <a:p>
            <a:pPr marL="0" indent="0" algn="just">
              <a:buNone/>
            </a:pPr>
            <a:r>
              <a:rPr lang="pl-PL" dirty="0"/>
              <a:t>2) ustosunkowania się w dzienniku budowy do zaleceń w nim zawartych. </a:t>
            </a:r>
          </a:p>
        </p:txBody>
      </p:sp>
    </p:spTree>
    <p:extLst>
      <p:ext uri="{BB962C8B-B14F-4D97-AF65-F5344CB8AC3E}">
        <p14:creationId xmlns:p14="http://schemas.microsoft.com/office/powerpoint/2010/main" val="17902628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5E4582-42EF-4BEA-81C5-B279184AD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7755FE-6673-4129-8692-8AB30DEC2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Art. 27a. W trakcie projektowania i budowy obiektu budowlanego wykonanie czynności geodezyjnych na potrzeby budownictwa w rozumieniu art. 2 pkt 2a ustawy z dnia 17 maja 1989 r. – Prawo geodezyjne i kartograficzne przez osobę posiadającą odpowiednie uprawnienia zawodowe w dziedzinie geodezji i kartografii zapewnia: </a:t>
            </a:r>
          </a:p>
          <a:p>
            <a:pPr marL="0" indent="0" algn="just">
              <a:buNone/>
            </a:pPr>
            <a:r>
              <a:rPr lang="pl-PL" dirty="0"/>
              <a:t>(…) </a:t>
            </a:r>
          </a:p>
          <a:p>
            <a:pPr marL="0" indent="0" algn="just">
              <a:buNone/>
            </a:pPr>
            <a:r>
              <a:rPr lang="pl-PL" dirty="0"/>
              <a:t>2) </a:t>
            </a:r>
            <a:r>
              <a:rPr lang="pl-PL" b="1" u="sng" dirty="0">
                <a:solidFill>
                  <a:srgbClr val="D60093"/>
                </a:solidFill>
              </a:rPr>
              <a:t>kierownik budowy</a:t>
            </a:r>
            <a:r>
              <a:rPr lang="pl-PL" dirty="0"/>
              <a:t>, </a:t>
            </a:r>
            <a:r>
              <a:rPr lang="pl-PL" dirty="0">
                <a:solidFill>
                  <a:srgbClr val="00B050"/>
                </a:solidFill>
              </a:rPr>
              <a:t>a jeżeli nie został ustanowiony – inwestor </a:t>
            </a:r>
            <a:r>
              <a:rPr lang="pl-PL" dirty="0"/>
              <a:t>– w zakresie pozostałych czynności geodezyjnych wykonywanych w trakcie budowy obiektu budowlanego, w szczególności dotyczących wytyczenia obiektu budowlanego w terenie, wykonywania pomiarów kontrolnych oraz pomiarów przemieszczeń i odkształceń obiektu budowlanego.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600696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AD44DC-4236-4C25-9F95-11478D4B2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KIEROWNIK ROBÓT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99A972-833C-495B-B953-BEC61DA58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endParaRPr lang="pl-PL" dirty="0"/>
          </a:p>
          <a:p>
            <a:pPr algn="just">
              <a:buFontTx/>
              <a:buChar char="-"/>
            </a:pPr>
            <a:endParaRPr lang="pl-PL" dirty="0"/>
          </a:p>
          <a:p>
            <a:pPr algn="just">
              <a:buFontTx/>
              <a:buChar char="-"/>
            </a:pPr>
            <a:r>
              <a:rPr lang="pl-PL" dirty="0"/>
              <a:t>Art. 42 ust. 4 PB</a:t>
            </a:r>
          </a:p>
          <a:p>
            <a:pPr marL="0" indent="0" algn="just">
              <a:buNone/>
            </a:pPr>
            <a:r>
              <a:rPr lang="pl-PL" dirty="0"/>
              <a:t>Przy prowadzeniu robót budowlanych, do kierowania którymi jest wymagane </a:t>
            </a:r>
            <a:r>
              <a:rPr lang="pl-PL" dirty="0">
                <a:solidFill>
                  <a:srgbClr val="00B0F0"/>
                </a:solidFill>
              </a:rPr>
              <a:t>przygotowanie zawodowe w specjalności techniczno-budowlanej innej niż posiada kierownik budowy</a:t>
            </a:r>
            <a:r>
              <a:rPr lang="pl-PL" dirty="0"/>
              <a:t>, </a:t>
            </a:r>
            <a:r>
              <a:rPr lang="pl-PL" dirty="0">
                <a:solidFill>
                  <a:srgbClr val="00B050"/>
                </a:solidFill>
              </a:rPr>
              <a:t>inwestor jest obowiązany zapewnić ustanowienie</a:t>
            </a:r>
            <a:r>
              <a:rPr lang="pl-PL" dirty="0"/>
              <a:t> </a:t>
            </a:r>
            <a:r>
              <a:rPr lang="pl-PL" dirty="0">
                <a:solidFill>
                  <a:srgbClr val="D60093"/>
                </a:solidFill>
              </a:rPr>
              <a:t>kierownika robót w danej specjalności</a:t>
            </a:r>
            <a:r>
              <a:rPr lang="pl-PL" dirty="0"/>
              <a:t>. </a:t>
            </a:r>
          </a:p>
          <a:p>
            <a:pPr algn="just">
              <a:buFontTx/>
              <a:buChar char="-"/>
            </a:pPr>
            <a:r>
              <a:rPr lang="pl-PL" dirty="0"/>
              <a:t>Ma prawa i obowiązki jak kierownik budowy –</a:t>
            </a:r>
            <a:br>
              <a:rPr lang="pl-PL" dirty="0"/>
            </a:br>
            <a:r>
              <a:rPr lang="pl-PL" b="1" dirty="0"/>
              <a:t>art. 24 ust. 2 PB </a:t>
            </a:r>
            <a:r>
              <a:rPr lang="pl-PL" dirty="0"/>
              <a:t>-&gt; przepisy ust. 1 (</a:t>
            </a:r>
            <a:r>
              <a:rPr lang="pl-PL" sz="2000" dirty="0"/>
              <a:t>zakaz łączenia funkcji</a:t>
            </a:r>
            <a:r>
              <a:rPr lang="pl-PL" dirty="0"/>
              <a:t>) oraz art. 22 (</a:t>
            </a:r>
            <a:r>
              <a:rPr lang="pl-PL" sz="2000" dirty="0"/>
              <a:t>obowiązki kierownika budowy</a:t>
            </a:r>
            <a:r>
              <a:rPr lang="pl-PL" dirty="0"/>
              <a:t>) i art. 23 (</a:t>
            </a:r>
            <a:r>
              <a:rPr lang="pl-PL" sz="2000" dirty="0"/>
              <a:t>uprawnienia kierownika budowy</a:t>
            </a:r>
            <a:r>
              <a:rPr lang="pl-PL" dirty="0"/>
              <a:t>) </a:t>
            </a:r>
            <a:r>
              <a:rPr lang="pl-PL" b="1" dirty="0">
                <a:solidFill>
                  <a:srgbClr val="FFC000"/>
                </a:solidFill>
              </a:rPr>
              <a:t>stosuje się odpowiednio do kierownika robót.</a:t>
            </a:r>
          </a:p>
        </p:txBody>
      </p:sp>
    </p:spTree>
    <p:extLst>
      <p:ext uri="{BB962C8B-B14F-4D97-AF65-F5344CB8AC3E}">
        <p14:creationId xmlns:p14="http://schemas.microsoft.com/office/powerpoint/2010/main" val="389453231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5F8BDC-6B84-41AB-B9C5-72FF08A1D7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921000"/>
          </a:xfrm>
        </p:spPr>
        <p:txBody>
          <a:bodyPr/>
          <a:lstStyle/>
          <a:p>
            <a:br>
              <a:rPr lang="pl-PL" dirty="0"/>
            </a:br>
            <a:r>
              <a:rPr lang="pl-PL" dirty="0"/>
              <a:t>PROCES PROJEKTOWANIA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B37BE73-F5D7-4C5D-9F84-10A4D7D491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6946" y="6386801"/>
            <a:ext cx="9144000" cy="1655762"/>
          </a:xfrm>
        </p:spPr>
        <p:txBody>
          <a:bodyPr/>
          <a:lstStyle/>
          <a:p>
            <a:r>
              <a:rPr lang="pl-PL" dirty="0"/>
              <a:t>mgr Karina Pilarz</a:t>
            </a:r>
          </a:p>
        </p:txBody>
      </p:sp>
    </p:spTree>
    <p:extLst>
      <p:ext uri="{BB962C8B-B14F-4D97-AF65-F5344CB8AC3E}">
        <p14:creationId xmlns:p14="http://schemas.microsoft.com/office/powerpoint/2010/main" val="136774933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111701-D53E-49E3-8783-20B1F00CD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077C67-69C2-496E-89C2-3D579A8E6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- zapewnienie opracowania projektu budowlanego oraz innych projektów, jako </a:t>
            </a:r>
            <a:r>
              <a:rPr lang="pl-PL" u="sng" dirty="0"/>
              <a:t>jeden z podstawowych obowiązków inwestora</a:t>
            </a:r>
            <a:r>
              <a:rPr lang="pl-PL" dirty="0"/>
              <a:t>, realizowany jest </a:t>
            </a:r>
            <a:r>
              <a:rPr lang="pl-PL" b="1" dirty="0"/>
              <a:t>poprzez ustanowienie projektanta i zapewnienie środków finansowych na realizację projektu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pl-PL" dirty="0"/>
              <a:t>- opracowanie projektu jest procesem wymagającym posiadania </a:t>
            </a:r>
            <a:r>
              <a:rPr lang="pl-PL" b="1" dirty="0"/>
              <a:t>fachowej wiedzy i doświadczenia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436703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BC2C91-8E00-4ED3-BB15-47599EB0E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DEE084-D95C-4FD7-AC23-02C2E2183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l-PL" b="1" dirty="0"/>
          </a:p>
          <a:p>
            <a:pPr marL="0" indent="0" algn="just">
              <a:buNone/>
            </a:pPr>
            <a:r>
              <a:rPr lang="pl-PL" b="1" dirty="0"/>
              <a:t>Art. 12. </a:t>
            </a:r>
            <a:r>
              <a:rPr lang="pl-PL" dirty="0"/>
              <a:t>1. Za samodzielną funkcję techniczną w budownictwie uważa się działalność związaną z koniecznością fachowej oceny zjawisk technicznych lub samodzielnego rozwiązania zagadnień architektonicznych i technicznych oraz techniczno-organizacyjnych, </a:t>
            </a:r>
            <a:br>
              <a:rPr lang="pl-PL" dirty="0"/>
            </a:br>
            <a:r>
              <a:rPr lang="pl-PL" dirty="0"/>
              <a:t>a w szczególności działalność obejmującą: </a:t>
            </a:r>
          </a:p>
          <a:p>
            <a:pPr marL="0" indent="0" algn="just">
              <a:buNone/>
            </a:pPr>
            <a:r>
              <a:rPr lang="pl-PL" dirty="0"/>
              <a:t>1) projektowanie, sprawdzanie projektów architektoniczno-budowlanych i technicznych oraz sprawowanie nadzoru autorskiego (…)</a:t>
            </a:r>
          </a:p>
        </p:txBody>
      </p:sp>
    </p:spTree>
    <p:extLst>
      <p:ext uri="{BB962C8B-B14F-4D97-AF65-F5344CB8AC3E}">
        <p14:creationId xmlns:p14="http://schemas.microsoft.com/office/powerpoint/2010/main" val="342326718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333FB1-FA3B-4832-AF1E-6668470CE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45D3A9-2692-43A7-B3AC-84FD79848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Art. 34 ust. 2 PB</a:t>
            </a:r>
          </a:p>
          <a:p>
            <a:pPr marL="0" indent="0" algn="just">
              <a:buNone/>
            </a:pPr>
            <a:r>
              <a:rPr lang="pl-PL" dirty="0"/>
              <a:t>Zakres i treść projektu budowlanego powinny być </a:t>
            </a:r>
            <a:r>
              <a:rPr lang="pl-PL" u="sng" dirty="0">
                <a:solidFill>
                  <a:srgbClr val="00B050"/>
                </a:solidFill>
              </a:rPr>
              <a:t>dostosowane do specyfiki i charakteru obiektu, stopnia skomplikowania robót budowlanych</a:t>
            </a:r>
            <a:r>
              <a:rPr lang="pl-PL" dirty="0"/>
              <a:t> oraz w zależności od przeznaczenia projektowanego obiektu </a:t>
            </a:r>
            <a:r>
              <a:rPr lang="pl-PL" u="sng" dirty="0"/>
              <a:t>określać niezbędne warunki do korzystania z obiektu przez osoby ze szczególnymi potrzebami (…)</a:t>
            </a:r>
          </a:p>
        </p:txBody>
      </p:sp>
    </p:spTree>
    <p:extLst>
      <p:ext uri="{BB962C8B-B14F-4D97-AF65-F5344CB8AC3E}">
        <p14:creationId xmlns:p14="http://schemas.microsoft.com/office/powerpoint/2010/main" val="211262769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1105C7-2F70-4A5A-A924-762291FA2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https://www.gov.pl/web/rozwoj/nowelizacja-prawa-budowlanego-wchodzi-w-zycie-19-wrzesnia-2020-r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666BF4-58A4-459F-A83D-82EEEF27A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637" y="2141537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0" i="0" dirty="0">
                <a:solidFill>
                  <a:srgbClr val="1B1B1B"/>
                </a:solidFill>
                <a:effectLst/>
                <a:latin typeface="Open Sans"/>
              </a:rPr>
              <a:t>Od 19 września do wniosku o pozwolenie na budowę trzeba będzie złożyć </a:t>
            </a:r>
            <a:r>
              <a:rPr lang="pl-PL" b="0" i="0" dirty="0">
                <a:solidFill>
                  <a:srgbClr val="1B1B1B"/>
                </a:solidFill>
                <a:effectLst/>
                <a:highlight>
                  <a:srgbClr val="FF99CC"/>
                </a:highlight>
                <a:latin typeface="Open Sans"/>
              </a:rPr>
              <a:t>projekt budowlany, który będzie składał się z projektu zagospodarowania terenu </a:t>
            </a:r>
            <a:r>
              <a:rPr lang="pl-PL" b="0" i="0" dirty="0">
                <a:solidFill>
                  <a:srgbClr val="1B1B1B"/>
                </a:solidFill>
                <a:effectLst/>
                <a:latin typeface="Open Sans"/>
              </a:rPr>
              <a:t>(usytuowanie, układ komunikacyjny, informacja o obszarze oddziaływania obiektu) i </a:t>
            </a:r>
            <a:r>
              <a:rPr lang="pl-PL" b="0" i="0" dirty="0">
                <a:solidFill>
                  <a:srgbClr val="1B1B1B"/>
                </a:solidFill>
                <a:effectLst/>
                <a:highlight>
                  <a:srgbClr val="FF99CC"/>
                </a:highlight>
                <a:latin typeface="Open Sans"/>
              </a:rPr>
              <a:t>projektu architektoniczno-budowlanego</a:t>
            </a:r>
            <a:r>
              <a:rPr lang="pl-PL" b="0" i="0" dirty="0">
                <a:solidFill>
                  <a:srgbClr val="1B1B1B"/>
                </a:solidFill>
                <a:effectLst/>
                <a:latin typeface="Open Sans"/>
              </a:rPr>
              <a:t> (układ przestrzenny, projektowane rozwiązania techniczne i materiałowe). Natomiast </a:t>
            </a:r>
            <a:r>
              <a:rPr lang="pl-PL" b="0" i="0" dirty="0">
                <a:solidFill>
                  <a:srgbClr val="1B1B1B"/>
                </a:solidFill>
                <a:effectLst/>
                <a:highlight>
                  <a:srgbClr val="FF99CC"/>
                </a:highlight>
                <a:latin typeface="Open Sans"/>
              </a:rPr>
              <a:t>projekt techniczny </a:t>
            </a:r>
            <a:r>
              <a:rPr lang="pl-PL" b="0" i="0" dirty="0">
                <a:solidFill>
                  <a:srgbClr val="1B1B1B"/>
                </a:solidFill>
                <a:effectLst/>
                <a:latin typeface="Open Sans"/>
              </a:rPr>
              <a:t>(opis konstrukcji, instalacji, charakterystyka energetyczna)  </a:t>
            </a:r>
            <a:r>
              <a:rPr lang="pl-PL" b="0" i="0" dirty="0">
                <a:solidFill>
                  <a:srgbClr val="1B1B1B"/>
                </a:solidFill>
                <a:effectLst/>
                <a:highlight>
                  <a:srgbClr val="FF99CC"/>
                </a:highlight>
                <a:latin typeface="Open Sans"/>
              </a:rPr>
              <a:t>będzie trzeba złożyć na ręce kierownika budowy przed rozpoczęciem robót, a w urzędzie nadzoru budowlanego dopiero razem z wnioskiem o udzielenie pozwolenia na użytkowanie lub zgłoszeniem zakończenia robót.</a:t>
            </a:r>
            <a:endParaRPr lang="pl-PL" dirty="0">
              <a:highlight>
                <a:srgbClr val="FF99CC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04323234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1E0905-0EB8-43C7-A7B6-8FCFE114E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90EF74F-C1A9-4E0E-95A4-2BC008C5CFF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3508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FF6B14-1931-4678-91FC-2D1EA2DD6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6DF8068-0AEE-4183-A9EF-4292B9446E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8119929"/>
              </p:ext>
            </p:extLst>
          </p:nvPr>
        </p:nvGraphicFramePr>
        <p:xfrm>
          <a:off x="838200" y="185138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728789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63AC66-4138-449A-9803-86092D795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29F812-E6B9-452C-801A-0D532CA31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sz="3300" b="1" u="sng" dirty="0"/>
              <a:t>3. Projekt budowlany zawiera:</a:t>
            </a:r>
          </a:p>
          <a:p>
            <a:pPr marL="514350" indent="-514350">
              <a:buAutoNum type="arabicParenR"/>
            </a:pPr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projekt zagospodarowania działki lub terenu</a:t>
            </a:r>
            <a:r>
              <a:rPr lang="pl-PL" dirty="0"/>
              <a:t> sporządzony na aktualnej mapie do celów projektowych lub jej kopii, obejmujący: </a:t>
            </a:r>
          </a:p>
          <a:p>
            <a:pPr marL="719138" indent="-177800">
              <a:buAutoNum type="alphaLcParenR"/>
            </a:pPr>
            <a:r>
              <a:rPr lang="pl-PL" dirty="0"/>
              <a:t> określenie granic działki lub terenu, </a:t>
            </a:r>
          </a:p>
          <a:p>
            <a:pPr marL="719138" indent="-177800">
              <a:buAutoNum type="alphaLcParenR"/>
            </a:pPr>
            <a:r>
              <a:rPr lang="pl-PL" dirty="0"/>
              <a:t> usytuowanie, obrys i układy istniejących i projektowanych obiektów budowlanych, w tym sieci uzbrojenia terenu, oraz urządzeń budowlanych sytuowanych poza obiektem budowlanym,</a:t>
            </a:r>
          </a:p>
          <a:p>
            <a:pPr marL="719138" indent="-177800">
              <a:buAutoNum type="alphaLcParenR"/>
            </a:pPr>
            <a:r>
              <a:rPr lang="pl-PL" dirty="0"/>
              <a:t> sposób odprowadzania lub oczyszczania ścieków, </a:t>
            </a:r>
          </a:p>
          <a:p>
            <a:pPr marL="719138" indent="-177800">
              <a:buAutoNum type="alphaLcParenR"/>
            </a:pPr>
            <a:r>
              <a:rPr lang="pl-PL" dirty="0"/>
              <a:t> układ komunikacyjny i układ zieleni, ze wskazaniem charakterystycznych elementów, wymiarów, rzędnych i wzajemnych odległości obiektów, w nawiązaniu do istniejącej i projektowanej zabudowy terenów sąsiednich, </a:t>
            </a:r>
          </a:p>
          <a:p>
            <a:pPr marL="719138" indent="-177800">
              <a:buAutoNum type="alphaLcParenR"/>
            </a:pPr>
            <a:r>
              <a:rPr lang="pl-PL" dirty="0"/>
              <a:t> informację o obszarze oddziaływania obiektu; </a:t>
            </a:r>
          </a:p>
          <a:p>
            <a:pPr marL="719138" indent="-177800">
              <a:buAutoNum type="alphaLcParenR"/>
            </a:pPr>
            <a:endParaRPr lang="pl-PL" sz="2600" dirty="0"/>
          </a:p>
          <a:p>
            <a:pPr marL="541338" indent="0" algn="just">
              <a:buNone/>
            </a:pPr>
            <a:r>
              <a:rPr lang="pl-PL" sz="2600" i="1" dirty="0"/>
              <a:t>(</a:t>
            </a:r>
            <a:r>
              <a:rPr lang="pl-PL" sz="2600" b="1" i="1" dirty="0"/>
              <a:t>DEFINICJA LEGALNA OBSZARU ODDZIAŁYWANIA OBIEKTU – ART. 3 PKT 20 PB:</a:t>
            </a:r>
          </a:p>
          <a:p>
            <a:pPr marL="541338" indent="0" algn="just">
              <a:buNone/>
            </a:pPr>
            <a:r>
              <a:rPr lang="pl-PL" sz="2600" i="1" u="none" strike="noStrike" baseline="0" dirty="0">
                <a:solidFill>
                  <a:srgbClr val="000000"/>
                </a:solidFill>
              </a:rPr>
              <a:t>teren wyznaczony w otoczeniu obiektu budowlanego na podstawie przepisów odrębnych, wprowadzających związane z tym obiektem ograniczenia w zabudowie tego terenu) </a:t>
            </a:r>
            <a:endParaRPr lang="pl-PL" sz="2600" i="1" dirty="0"/>
          </a:p>
        </p:txBody>
      </p:sp>
    </p:spTree>
    <p:extLst>
      <p:ext uri="{BB962C8B-B14F-4D97-AF65-F5344CB8AC3E}">
        <p14:creationId xmlns:p14="http://schemas.microsoft.com/office/powerpoint/2010/main" val="312747176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AE9CE0-7514-44B7-BFA0-4D3CE6B45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95BD90-0F50-4DFD-A7E9-03EF62BF0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2)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projekt architektoniczno-budowlany </a:t>
            </a:r>
            <a:r>
              <a:rPr lang="pl-PL" dirty="0"/>
              <a:t>obejmujący: </a:t>
            </a:r>
          </a:p>
          <a:p>
            <a:pPr marL="719138" indent="-177800">
              <a:buAutoNum type="alphaLcParenR"/>
            </a:pPr>
            <a:r>
              <a:rPr lang="pl-PL" dirty="0"/>
              <a:t> układ przestrzenny oraz formę architektoniczną istniejących i projektowanych obiektów budowlanych, </a:t>
            </a:r>
          </a:p>
          <a:p>
            <a:pPr marL="719138" indent="-177800">
              <a:buAutoNum type="alphaLcParenR"/>
            </a:pPr>
            <a:r>
              <a:rPr lang="pl-PL" dirty="0"/>
              <a:t> zamierzony sposób użytkowania obiektów budowlanych, w tym liczbę projektowanych do wydzielenia lokali, z wyszczególnieniem lokali mieszkalnych, </a:t>
            </a:r>
          </a:p>
          <a:p>
            <a:pPr marL="719138" indent="-177800">
              <a:buAutoNum type="alphaLcParenR"/>
            </a:pPr>
            <a:r>
              <a:rPr lang="pl-PL" dirty="0"/>
              <a:t> charakterystyczne parametry techniczne obiektów budowlanych, </a:t>
            </a:r>
          </a:p>
          <a:p>
            <a:pPr marL="719138" indent="-177800">
              <a:buAutoNum type="alphaLcParenR"/>
            </a:pPr>
            <a:r>
              <a:rPr lang="pl-PL" dirty="0"/>
              <a:t> opinię geotechniczną oraz informację o sposobie posadowienia obiektu budowlanego, </a:t>
            </a:r>
          </a:p>
          <a:p>
            <a:pPr marL="719138" indent="-177800">
              <a:buAutoNum type="alphaLcParenR"/>
            </a:pPr>
            <a:r>
              <a:rPr lang="pl-PL" dirty="0"/>
              <a:t> projektowane rozwiązania materiałowe i techniczne mające wpływ na otoczenie, w tym środowisko, </a:t>
            </a:r>
          </a:p>
          <a:p>
            <a:pPr marL="719138" indent="-177800">
              <a:buAutoNum type="alphaLcParenR"/>
            </a:pPr>
            <a:r>
              <a:rPr lang="pl-PL" dirty="0"/>
              <a:t> charakterystykę ekologiczną, </a:t>
            </a:r>
          </a:p>
          <a:p>
            <a:pPr marL="719138" indent="-177800">
              <a:buAutoNum type="alphaLcParenR"/>
            </a:pPr>
            <a:r>
              <a:rPr lang="pl-PL" dirty="0"/>
              <a:t> informację o wyposażeniu technicznym budynku, w tym projektowanym źródle lub źródłach ciepła do ogrzewania i przygotowania ciepłej wody użytkowej,</a:t>
            </a:r>
          </a:p>
          <a:p>
            <a:pPr marL="719138" indent="-177800">
              <a:buAutoNum type="alphaLcParenR"/>
            </a:pPr>
            <a:r>
              <a:rPr lang="pl-PL" dirty="0"/>
              <a:t> opis dostępności dla osób niepełnosprawnych, o których mowa w art. 1 Konwencji o prawach osób niepełnosprawnych, sporządzonej w Nowym Jorku dnia 13 grudnia 2006 r., w tym osób starszych – w przypadku obiektów budowlanych, o których mowa w art. 5 ust. 1 pkt 4,</a:t>
            </a:r>
          </a:p>
          <a:p>
            <a:pPr marL="719138" indent="-177800">
              <a:buAutoNum type="alphaLcParenR"/>
            </a:pPr>
            <a:r>
              <a:rPr lang="pl-PL" dirty="0"/>
              <a:t> informację o minimalnym udziale lokali mieszkalnych, o których mowa w art. 5 ust. 1 pkt 4a – w przypadku budynków mieszkalnych wielorodzinnych,</a:t>
            </a:r>
          </a:p>
          <a:p>
            <a:pPr marL="719138" indent="-177800">
              <a:buAutoNum type="alphaLcParenR"/>
            </a:pPr>
            <a:r>
              <a:rPr lang="pl-PL" dirty="0"/>
              <a:t> postanowienie udzielające zgody na odstępstwo, o którym mowa w art. 9, jeżeli zostało wydane; </a:t>
            </a:r>
          </a:p>
        </p:txBody>
      </p:sp>
    </p:spTree>
    <p:extLst>
      <p:ext uri="{BB962C8B-B14F-4D97-AF65-F5344CB8AC3E}">
        <p14:creationId xmlns:p14="http://schemas.microsoft.com/office/powerpoint/2010/main" val="413087042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02ED24-349A-4854-9F65-90A98C85B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17574D-69BA-48CA-A69D-A57C2598B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3)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projekt techniczny </a:t>
            </a:r>
            <a:r>
              <a:rPr lang="pl-PL" dirty="0"/>
              <a:t>obejmujący: </a:t>
            </a:r>
          </a:p>
          <a:p>
            <a:pPr marL="719138" indent="-177800">
              <a:buAutoNum type="alphaLcParenR"/>
            </a:pPr>
            <a:r>
              <a:rPr lang="pl-PL" dirty="0"/>
              <a:t> projektowane rozwiązania konstrukcyjne obiektu wraz z wynikami obliczeń statyczno-wytrzymałościowych, </a:t>
            </a:r>
          </a:p>
          <a:p>
            <a:pPr marL="719138" indent="-177800">
              <a:buAutoNum type="alphaLcParenR"/>
            </a:pPr>
            <a:r>
              <a:rPr lang="pl-PL" dirty="0"/>
              <a:t> charakterystykę energetyczną – w przypadku budynków, </a:t>
            </a:r>
          </a:p>
          <a:p>
            <a:pPr marL="719138" indent="-177800">
              <a:buAutoNum type="alphaLcParenR"/>
            </a:pPr>
            <a:r>
              <a:rPr lang="pl-PL" dirty="0"/>
              <a:t> projektowane niezbędne rozwiązania techniczne oraz materiałowe, </a:t>
            </a:r>
          </a:p>
          <a:p>
            <a:pPr marL="719138" indent="-177800">
              <a:buAutoNum type="alphaLcParenR"/>
            </a:pPr>
            <a:r>
              <a:rPr lang="pl-PL" dirty="0"/>
              <a:t> w zależności od potrzeb – dokumentację geologiczno-inżynierską lub geotechniczne warunki posadowienia obiektów budowlanych, </a:t>
            </a:r>
          </a:p>
          <a:p>
            <a:pPr marL="719138" indent="-177800">
              <a:buAutoNum type="alphaLcParenR"/>
            </a:pPr>
            <a:r>
              <a:rPr lang="pl-PL" dirty="0"/>
              <a:t> inne opracowania projektowe; </a:t>
            </a:r>
          </a:p>
          <a:p>
            <a:pPr marL="0" indent="0">
              <a:buNone/>
            </a:pPr>
            <a:r>
              <a:rPr lang="pl-PL" dirty="0"/>
              <a:t>4) w zależności od potrzeb – w przypadku drogi krajowej lub wojewódzkiej – oświadczenie właściwego zarządcy drogi o możliwości połączenia działki z drogą, zgodnie z przepisami o drogach publicznych; </a:t>
            </a:r>
          </a:p>
          <a:p>
            <a:pPr marL="0" indent="0">
              <a:buNone/>
            </a:pPr>
            <a:r>
              <a:rPr lang="pl-PL" dirty="0"/>
              <a:t>5) opinie, uzgodnienia, pozwolenia i inne dokumenty, o których mowa w art. 33 ust. 2 pkt 1.</a:t>
            </a:r>
          </a:p>
        </p:txBody>
      </p:sp>
    </p:spTree>
    <p:extLst>
      <p:ext uri="{BB962C8B-B14F-4D97-AF65-F5344CB8AC3E}">
        <p14:creationId xmlns:p14="http://schemas.microsoft.com/office/powerpoint/2010/main" val="113516118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CA3383-E605-44CC-B361-D99CCB41D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94AB70F-474A-48CE-A93E-23419C6CB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3c. </a:t>
            </a:r>
            <a:r>
              <a:rPr lang="pl-PL" b="1" dirty="0">
                <a:solidFill>
                  <a:srgbClr val="FF5050"/>
                </a:solidFill>
              </a:rPr>
              <a:t>Projekt techniczny musi być zgodny z projektem zagospodarowania działki lub terenu oraz projektem architektoniczno-budowlanym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4. Projekt zagospodarowania działki lub terenu oraz projekt architektoniczno-budowlany </a:t>
            </a:r>
            <a:r>
              <a:rPr lang="pl-PL" u="sng" dirty="0">
                <a:solidFill>
                  <a:srgbClr val="0070C0"/>
                </a:solidFill>
              </a:rPr>
              <a:t>podlegają zatwierdzeniu w decyzji o pozwoleniu na budowę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5. </a:t>
            </a:r>
            <a:r>
              <a:rPr lang="pl-PL" dirty="0">
                <a:solidFill>
                  <a:srgbClr val="00B050"/>
                </a:solidFill>
              </a:rPr>
              <a:t>Inwestor</a:t>
            </a:r>
            <a:r>
              <a:rPr lang="pl-PL" dirty="0"/>
              <a:t>, spełniający warunki do uzyskania decyzji o pozwoleniu na budowę, </a:t>
            </a:r>
            <a:r>
              <a:rPr lang="pl-PL" b="1" dirty="0">
                <a:solidFill>
                  <a:srgbClr val="00B050"/>
                </a:solidFill>
              </a:rPr>
              <a:t>może żądać wydania odrębnej decyzji o zatwierdzeniu projektu zagospodarowania działki lub terenu lub projektu architektoniczno-budowlanego poprzedzającej wydanie decyzji o pozwoleniu na budowę</a:t>
            </a:r>
            <a:r>
              <a:rPr lang="pl-PL" dirty="0"/>
              <a:t>. Decyzja jest ważna przez czas w niej oznaczony, jednak nie dłużej niż rok.</a:t>
            </a:r>
          </a:p>
        </p:txBody>
      </p:sp>
    </p:spTree>
    <p:extLst>
      <p:ext uri="{BB962C8B-B14F-4D97-AF65-F5344CB8AC3E}">
        <p14:creationId xmlns:p14="http://schemas.microsoft.com/office/powerpoint/2010/main" val="83946714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F702E7-F74D-4222-AE05-0F6161C76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8AEADA-49E2-4256-B5F4-6280ACC36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B11F7D3-0E7A-4ADF-8A4D-A9B20C399D02}"/>
              </a:ext>
            </a:extLst>
          </p:cNvPr>
          <p:cNvGraphicFramePr/>
          <p:nvPr/>
        </p:nvGraphicFramePr>
        <p:xfrm>
          <a:off x="0" y="2324894"/>
          <a:ext cx="121920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723934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6460C8-E9BF-466B-9FD9-3811BEB31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9214B9-C700-4AC3-8609-70B9D1412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Projektowanie może odbywać się przed lub w trakcie budowy:</a:t>
            </a:r>
          </a:p>
          <a:p>
            <a:pPr marL="0" indent="0">
              <a:buNone/>
            </a:pPr>
            <a:r>
              <a:rPr lang="pl-PL" dirty="0"/>
              <a:t>Projektowanie w trakcie budowy -&gt; odstąpienie od zatwierdzonego projektu.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1. Projekt zagospodarowania działki lub terenu oraz projekt architektoniczno-budowlany</a:t>
            </a:r>
          </a:p>
          <a:p>
            <a:pPr marL="0" indent="0">
              <a:buNone/>
            </a:pPr>
            <a:r>
              <a:rPr lang="pl-PL" b="1" dirty="0">
                <a:solidFill>
                  <a:srgbClr val="FF0000"/>
                </a:solidFill>
              </a:rPr>
              <a:t>Projektant musi ocenić charakter odstąpienia- istotne czy nieistotne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32315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E10528-DC97-4BF4-AE6F-114E7F8F8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563CC7A-DDFB-4B1C-813B-205E1DF057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6998777"/>
              </p:ext>
            </p:extLst>
          </p:nvPr>
        </p:nvGraphicFramePr>
        <p:xfrm>
          <a:off x="0" y="18661"/>
          <a:ext cx="1219200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740623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9F3427-28F8-4916-9F81-09B400E0D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8A96FF-CEA5-415F-A66D-846343C0C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2. Projekt techniczny</a:t>
            </a:r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Art. 36b. 1. Wprowadzanie zmian w projekcie technicznym dotyczących rozwiązań, które podlegały uzgodnieniom, wymaga ponownego uzyskania tych uzgodnień. </a:t>
            </a:r>
          </a:p>
          <a:p>
            <a:pPr marL="0" indent="0" algn="just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Odstąpienie od projektu technicznego </a:t>
            </a: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jest dopuszczalne </a:t>
            </a:r>
            <a:r>
              <a:rPr lang="pl-PL" sz="1800" i="0" u="sng" strike="noStrike" baseline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po dokonaniu przez projektanta zmian w tym projekcie</a:t>
            </a:r>
            <a:r>
              <a:rPr lang="pl-PL" sz="1800" i="0" u="none" strike="noStrike" baseline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oraz </a:t>
            </a:r>
            <a:r>
              <a:rPr lang="pl-PL" sz="180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sprawdzeniu tych zmian przez projektanta sprawdzającego, o ile to sprawdzenie jest wymagane. </a:t>
            </a:r>
          </a:p>
          <a:p>
            <a:pPr marL="0" indent="0" algn="just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3. Kierownik budowy okazuje aktualny projekt budowlany na każde żądanie organu nadzoru budowlanego.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9063785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AB66B4-EDA9-4902-BE93-DE8FC5189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KRYTERIA KONTROLI </a:t>
            </a:r>
            <a:br>
              <a:rPr lang="pl-PL" dirty="0"/>
            </a:br>
            <a:r>
              <a:rPr lang="pl-PL" dirty="0"/>
              <a:t>PROJEKTU BUDOWLANEGO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EE66D3-A168-4526-910B-11B2B5DB2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b="1" dirty="0"/>
              <a:t>Art. 35. </a:t>
            </a:r>
            <a:r>
              <a:rPr lang="pl-PL" dirty="0"/>
              <a:t>1. Przed wydaniem decyzji o pozwoleniu na budowę lub odrębnej decyzji o zatwierdzeniu projektu zagospodarowania działki lub terenu oraz projektu architektoniczno-budowlanego </a:t>
            </a:r>
            <a:r>
              <a:rPr lang="pl-PL" b="1" dirty="0">
                <a:solidFill>
                  <a:srgbClr val="FF5050"/>
                </a:solidFill>
              </a:rPr>
              <a:t>organ administracji architektoniczno-budowlanej sprawdza</a:t>
            </a:r>
            <a:r>
              <a:rPr lang="pl-PL" dirty="0"/>
              <a:t>: </a:t>
            </a:r>
          </a:p>
          <a:p>
            <a:pPr marL="514350" indent="-514350" algn="just">
              <a:buAutoNum type="arabicParenR"/>
            </a:pPr>
            <a:r>
              <a:rPr lang="pl-PL" dirty="0"/>
              <a:t>zgodność projektu zagospodarowania działki lub terenu oraz projektu architektoniczno-budowlanego z: </a:t>
            </a:r>
          </a:p>
          <a:p>
            <a:pPr marL="514350" indent="-514350" algn="just">
              <a:buAutoNum type="alphaLcParenR"/>
            </a:pPr>
            <a:r>
              <a:rPr lang="pl-PL" dirty="0"/>
              <a:t>ustaleniami miejscowego planu zagospodarowania przestrzennego i innymi aktami prawa miejscowego albo decyzji o warunkach zabudowy i zagospodarowania terenu w przypadku braku miejscowego planu, </a:t>
            </a:r>
          </a:p>
          <a:p>
            <a:pPr marL="514350" indent="-514350" algn="just">
              <a:buAutoNum type="alphaLcParenR"/>
            </a:pPr>
            <a:r>
              <a:rPr lang="pl-PL" dirty="0"/>
              <a:t>wymaganiami ochrony środowiska, w szczególności określonymi w decyzji o środowiskowych uwarunkowaniach, o której mowa w art. 71 ust. 1 ustawy z dnia 3 października 2008 r. o udostępnianiu informacji o środowisku i jego ochronie, udziale społeczeństwa w ochronie środowiska oraz o ocenach oddziaływania na środowisko, </a:t>
            </a:r>
          </a:p>
          <a:p>
            <a:pPr marL="514350" indent="-514350" algn="just">
              <a:buAutoNum type="alphaLcParenR"/>
            </a:pPr>
            <a:r>
              <a:rPr lang="pl-PL" dirty="0"/>
              <a:t>ustaleniami uchwały o ustaleniu lokalizacji inwestycji mieszkaniowej; </a:t>
            </a:r>
          </a:p>
          <a:p>
            <a:pPr marL="0" indent="0" algn="just">
              <a:buNone/>
            </a:pPr>
            <a:r>
              <a:rPr lang="pl-PL" dirty="0"/>
              <a:t>2) zgodność projektu zagospodarowania działki lub terenu z przepisami, w tym techniczno-budowlanymi;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8765962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149552-3B11-4080-A64D-C3048F68C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6A8C47-3C28-4456-A3A3-B6D4778C4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4" y="1494029"/>
            <a:ext cx="12158506" cy="40727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1800" dirty="0"/>
              <a:t>3) kompletność projektu zagospodarowania działki lub terenu oraz projektu architektoniczno-budowlanego, w tym dołączenie: </a:t>
            </a:r>
          </a:p>
          <a:p>
            <a:pPr marL="0" indent="0">
              <a:buNone/>
            </a:pPr>
            <a:r>
              <a:rPr lang="pl-PL" sz="1800" dirty="0"/>
              <a:t>(…)</a:t>
            </a:r>
          </a:p>
          <a:p>
            <a:pPr marL="0" indent="0">
              <a:buNone/>
            </a:pPr>
            <a:r>
              <a:rPr lang="pl-PL" sz="1800" dirty="0"/>
              <a:t>c) kopii zaświadczenia, o którym mowa w art. 12 ust. 7, dotyczącego projektanta i projektanta sprawdzającego, </a:t>
            </a:r>
          </a:p>
          <a:p>
            <a:pPr marL="0" indent="0">
              <a:buNone/>
            </a:pPr>
            <a:r>
              <a:rPr lang="pl-PL" sz="1800" dirty="0"/>
              <a:t>3a) dołączenie:</a:t>
            </a:r>
          </a:p>
          <a:p>
            <a:pPr marL="514350" indent="-514350">
              <a:buAutoNum type="alphaLcParenR"/>
            </a:pPr>
            <a:r>
              <a:rPr lang="pl-PL" sz="1800" dirty="0"/>
              <a:t>wymaganych opinii, uzgodnień, pozwoleń i sprawdzeń,</a:t>
            </a:r>
          </a:p>
          <a:p>
            <a:pPr marL="514350" indent="-514350">
              <a:buAutoNum type="alphaLcParenR"/>
            </a:pPr>
            <a:r>
              <a:rPr lang="pl-PL" sz="1800" b="0" i="0" u="none" strike="noStrike" baseline="0" dirty="0">
                <a:solidFill>
                  <a:srgbClr val="00AA33"/>
                </a:solidFill>
              </a:rPr>
              <a:t>oświadczeń, o których mowa w art. 33 ust. 2 pkt 9 i 10;</a:t>
            </a:r>
            <a:endParaRPr lang="pl-PL" sz="1800" dirty="0"/>
          </a:p>
          <a:p>
            <a:pPr marL="0" indent="0">
              <a:buNone/>
            </a:pPr>
            <a:r>
              <a:rPr lang="pl-PL" sz="1800" dirty="0"/>
              <a:t>4) posiadanie przez projektanta i projektanta sprawdzającego odpowiednich uprawnień budowlanych na podstawie:</a:t>
            </a:r>
          </a:p>
          <a:p>
            <a:pPr marL="0" indent="0">
              <a:buNone/>
            </a:pPr>
            <a:r>
              <a:rPr lang="pl-PL" sz="1800" dirty="0"/>
              <a:t>a) kopii dokumentów, o których mowa w art. 34 ust. 3d pkt 1 – w przypadku uprawnień niewpisanych do centralnego rejestru osób posiadających uprawnienia budowlane,</a:t>
            </a:r>
          </a:p>
          <a:p>
            <a:pPr marL="0" indent="0">
              <a:buNone/>
            </a:pPr>
            <a:r>
              <a:rPr lang="pl-PL" sz="1800" dirty="0"/>
              <a:t>b) danych w centralnym rejestrze osób posiadających uprawnienia budowlane – w przypadku uprawnień wpisanych do tego rejestru;</a:t>
            </a:r>
          </a:p>
          <a:p>
            <a:pPr marL="0" indent="0">
              <a:buNone/>
            </a:pPr>
            <a:r>
              <a:rPr lang="pl-PL" sz="1800" dirty="0"/>
              <a:t>4a) przynależność projektanta i projektanta sprawdzającego do właściwej izby samorządu zawodowego na podstawie:</a:t>
            </a:r>
          </a:p>
          <a:p>
            <a:pPr marL="0" indent="0">
              <a:buNone/>
            </a:pPr>
            <a:r>
              <a:rPr lang="pl-PL" sz="1800" dirty="0"/>
              <a:t>a) zaświadczenia, o którym mowa w art. 12 ust. 7 – w przypadku osób niewpisanych do centralnego rejestru osób posiadających uprawnienia budowlane,</a:t>
            </a:r>
          </a:p>
          <a:p>
            <a:pPr marL="0" indent="0">
              <a:buNone/>
            </a:pPr>
            <a:r>
              <a:rPr lang="pl-PL" sz="1800" dirty="0"/>
              <a:t>b) danych w centralnym rejestrze osób posiadających uprawnienia budowlane – w przypadku osób wpisanych do tego rejestru.</a:t>
            </a:r>
          </a:p>
        </p:txBody>
      </p:sp>
    </p:spTree>
    <p:extLst>
      <p:ext uri="{BB962C8B-B14F-4D97-AF65-F5344CB8AC3E}">
        <p14:creationId xmlns:p14="http://schemas.microsoft.com/office/powerpoint/2010/main" val="3645047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6F3CA9-0199-4B03-81E5-F28780D77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INWESTOR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6DB3A2-BCA4-4B62-AD4F-AF314CDE3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pl-PL" dirty="0"/>
              <a:t>Może być osobą fizyczną, prawną lub jednostką organizacyjną nieposiadającą osobowości prawnej;</a:t>
            </a:r>
          </a:p>
          <a:p>
            <a:pPr algn="just">
              <a:buFontTx/>
              <a:buChar char="-"/>
            </a:pPr>
            <a:r>
              <a:rPr lang="pl-PL" dirty="0"/>
              <a:t>uczestniczy w 3 etapach procesu budowlanego: projektowaniu, budowie oraz rozbiórce;</a:t>
            </a:r>
          </a:p>
          <a:p>
            <a:pPr algn="just">
              <a:buFontTx/>
              <a:buChar char="-"/>
            </a:pPr>
            <a:r>
              <a:rPr lang="pl-PL" dirty="0"/>
              <a:t>może powierzyć wykonanie zamierzenia budowlanego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inwestorowi zastępczemu, w drodze umowy o zastępstwo inwestycyjne.</a:t>
            </a:r>
          </a:p>
        </p:txBody>
      </p:sp>
    </p:spTree>
    <p:extLst>
      <p:ext uri="{BB962C8B-B14F-4D97-AF65-F5344CB8AC3E}">
        <p14:creationId xmlns:p14="http://schemas.microsoft.com/office/powerpoint/2010/main" val="341077033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D1CFBB-F312-4116-80C6-8ED1088C4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CCE0C18F-0F61-4D9D-B7B2-ACAA8481FAE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3065172"/>
          <a:ext cx="10515600" cy="5017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92CCAE8C-1A02-40AC-A615-32B93BC34F17}"/>
              </a:ext>
            </a:extLst>
          </p:cNvPr>
          <p:cNvGraphicFramePr/>
          <p:nvPr/>
        </p:nvGraphicFramePr>
        <p:xfrm>
          <a:off x="838200" y="1815922"/>
          <a:ext cx="10515600" cy="20863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17110939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255144-18C6-4E7F-913B-DC2CE5078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338CE3-FA95-4052-A8DC-39669F29B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3. </a:t>
            </a:r>
            <a:r>
              <a:rPr lang="pl-PL" b="1" dirty="0"/>
              <a:t>Projekt rozbiórki</a:t>
            </a:r>
          </a:p>
          <a:p>
            <a:pPr marL="0" indent="0" algn="just">
              <a:buNone/>
            </a:pPr>
            <a:endParaRPr lang="pl-PL" b="1" dirty="0"/>
          </a:p>
          <a:p>
            <a:pPr algn="just">
              <a:buFontTx/>
              <a:buChar char="-"/>
            </a:pPr>
            <a:r>
              <a:rPr lang="pl-PL" dirty="0"/>
              <a:t>Służy przeprowadzeniu rozbiórki w sprawny i zgodny z przepisami sposób;</a:t>
            </a:r>
          </a:p>
          <a:p>
            <a:pPr algn="just">
              <a:buFontTx/>
              <a:buChar char="-"/>
            </a:pPr>
            <a:r>
              <a:rPr lang="pl-PL" dirty="0"/>
              <a:t>Jego </a:t>
            </a:r>
            <a:r>
              <a:rPr lang="pl-PL" u="sng" dirty="0"/>
              <a:t>sporządzenie zapewnia inwestor </a:t>
            </a:r>
            <a:r>
              <a:rPr lang="pl-PL" dirty="0"/>
              <a:t>jeżeli: rozbiórka wymaga uzyskania pozwolenia oraz jest on niezbędny do przeprowadzenia rozbiórki w sposób prawidłowy;</a:t>
            </a:r>
          </a:p>
          <a:p>
            <a:pPr algn="just">
              <a:buFontTx/>
              <a:buChar char="-"/>
            </a:pPr>
            <a:r>
              <a:rPr lang="pl-PL" dirty="0"/>
              <a:t>Zatwierdzony zostaje przez organ administracji architektoniczno-budowlanej w drodze </a:t>
            </a:r>
            <a:r>
              <a:rPr lang="pl-PL" u="sng" dirty="0"/>
              <a:t>decyzji o pozwoleniu na rozbiórkę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855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C77A40-6BD3-4B03-9648-66295AB03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931B89-A9EB-415C-9816-5178B9C58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b="1" dirty="0"/>
              <a:t>Art. 18. </a:t>
            </a:r>
            <a:r>
              <a:rPr lang="pl-PL" dirty="0"/>
              <a:t>1. Do obowiązków inwestora należy </a:t>
            </a:r>
            <a:r>
              <a:rPr lang="pl-PL" sz="4100" b="1" dirty="0">
                <a:solidFill>
                  <a:srgbClr val="D60093"/>
                </a:solidFill>
              </a:rPr>
              <a:t>zorganizowanie procesu budowy</a:t>
            </a:r>
            <a:r>
              <a:rPr lang="pl-PL" dirty="0"/>
              <a:t>, z uwzględnieniem zawartych w przepisach zasad bezpieczeństwa i ochrony zdrowia, a </a:t>
            </a:r>
            <a:r>
              <a:rPr lang="pl-PL" u="sng" dirty="0"/>
              <a:t>w szczególności </a:t>
            </a:r>
            <a:r>
              <a:rPr lang="pl-PL" dirty="0">
                <a:solidFill>
                  <a:srgbClr val="00FF00"/>
                </a:solidFill>
              </a:rPr>
              <a:t>zapewnienie</a:t>
            </a:r>
            <a:r>
              <a:rPr lang="pl-PL" dirty="0"/>
              <a:t>: </a:t>
            </a:r>
          </a:p>
          <a:p>
            <a:pPr marL="0" indent="0" algn="just">
              <a:buNone/>
            </a:pPr>
            <a:r>
              <a:rPr lang="pl-PL" dirty="0"/>
              <a:t>1) opracowania projektu budowlanego i, stosownie do potrzeb, innych projektów, </a:t>
            </a:r>
          </a:p>
          <a:p>
            <a:pPr marL="0" indent="0" algn="just">
              <a:buNone/>
            </a:pPr>
            <a:r>
              <a:rPr lang="pl-PL" dirty="0"/>
              <a:t>2) objęcia kierownictwa budowy przez kierownika budowy, </a:t>
            </a:r>
          </a:p>
          <a:p>
            <a:pPr marL="0" indent="0" algn="just">
              <a:buNone/>
            </a:pPr>
            <a:r>
              <a:rPr lang="pl-PL" dirty="0"/>
              <a:t>3) opracowania planu bezpieczeństwa i ochrony zdrowia, </a:t>
            </a:r>
          </a:p>
          <a:p>
            <a:pPr marL="0" indent="0" algn="just">
              <a:buNone/>
            </a:pPr>
            <a:r>
              <a:rPr lang="pl-PL" dirty="0"/>
              <a:t>4) wykonania i odbioru robót budowlanych, </a:t>
            </a:r>
          </a:p>
          <a:p>
            <a:pPr marL="0" indent="0" algn="just">
              <a:buNone/>
            </a:pPr>
            <a:r>
              <a:rPr lang="pl-PL" dirty="0"/>
              <a:t>5) w przypadkach uzasadnionych wysokim stopniem skomplikowania robót budowlanych lub warunkami gruntowymi, nadzoru nad wykonywaniem robót budowlanych </a:t>
            </a:r>
          </a:p>
          <a:p>
            <a:pPr marL="0" indent="0" algn="just">
              <a:buNone/>
            </a:pPr>
            <a:r>
              <a:rPr lang="pl-PL" i="1" u="sng" dirty="0">
                <a:solidFill>
                  <a:srgbClr val="00FF00"/>
                </a:solidFill>
              </a:rPr>
              <a:t>– przez osoby o odpowiednich kwalifikacjach zawodowych</a:t>
            </a:r>
            <a:r>
              <a:rPr lang="pl-PL" i="1" dirty="0">
                <a:solidFill>
                  <a:srgbClr val="00FF00"/>
                </a:solidFill>
              </a:rPr>
              <a:t>. </a:t>
            </a:r>
          </a:p>
          <a:p>
            <a:pPr marL="0" indent="0" algn="just">
              <a:buNone/>
            </a:pPr>
            <a:r>
              <a:rPr lang="pl-PL" dirty="0"/>
              <a:t>2. </a:t>
            </a:r>
            <a:r>
              <a:rPr lang="pl-PL" dirty="0">
                <a:highlight>
                  <a:srgbClr val="00FFFF"/>
                </a:highlight>
              </a:rPr>
              <a:t>Inwestor może </a:t>
            </a:r>
            <a:r>
              <a:rPr lang="pl-PL" dirty="0"/>
              <a:t>ustanowić inspektora nadzoru inwestorskiego na budowie. </a:t>
            </a:r>
          </a:p>
          <a:p>
            <a:pPr marL="0" indent="0" algn="just">
              <a:buNone/>
            </a:pPr>
            <a:r>
              <a:rPr lang="pl-PL" dirty="0"/>
              <a:t>3. </a:t>
            </a:r>
            <a:r>
              <a:rPr lang="pl-PL" dirty="0">
                <a:highlight>
                  <a:srgbClr val="00FFFF"/>
                </a:highlight>
              </a:rPr>
              <a:t>Inwestor może </a:t>
            </a:r>
            <a:r>
              <a:rPr lang="pl-PL" dirty="0"/>
              <a:t>zobowiązać projektanta do sprawowania nadzoru autorskiego.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>
                <a:solidFill>
                  <a:srgbClr val="FF0000"/>
                </a:solidFill>
              </a:rPr>
              <a:t>UPRAWNIENIA CO DO ZASADY FAKULTATYWNE, ALE W NIEKTÓRYCH PRZYPADKACH MOGĄ STAĆ SIĘ OBLIGATORYJNE</a:t>
            </a:r>
          </a:p>
        </p:txBody>
      </p:sp>
    </p:spTree>
    <p:extLst>
      <p:ext uri="{BB962C8B-B14F-4D97-AF65-F5344CB8AC3E}">
        <p14:creationId xmlns:p14="http://schemas.microsoft.com/office/powerpoint/2010/main" val="493601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81A861-642D-43AF-B345-A27E054E5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220C5F-EA82-4030-AC12-030AD5FFA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Art. 27a. W trakcie projektowania i budowy obiektu budowlanego wykonanie czynności geodezyjnych na potrzeby budownictwa w rozumieniu art. 2 pkt 2a ustawy z dnia 17 maja 1989 r. – Prawo geodezyjne i kartograficzne przez osobę posiadającą odpowiednie uprawnienia zawodowe w dziedzinie geodezji i kartografii zapewnia: </a:t>
            </a:r>
          </a:p>
          <a:p>
            <a:pPr marL="514350" indent="-514350" algn="just">
              <a:buAutoNum type="arabicParenR"/>
            </a:pPr>
            <a:r>
              <a:rPr lang="pl-PL" dirty="0">
                <a:solidFill>
                  <a:srgbClr val="00B050"/>
                </a:solidFill>
              </a:rPr>
              <a:t>inwestor</a:t>
            </a:r>
            <a:r>
              <a:rPr lang="pl-PL" dirty="0"/>
              <a:t> – w zakresie opracowania mapy do celów projektowych na potrzeby wykonania projektu budowlanego; </a:t>
            </a:r>
          </a:p>
          <a:p>
            <a:pPr marL="514350" indent="-514350" algn="just">
              <a:buAutoNum type="arabicParenR"/>
            </a:pPr>
            <a:r>
              <a:rPr lang="pl-PL" dirty="0"/>
              <a:t>kierownik budowy, </a:t>
            </a:r>
            <a:r>
              <a:rPr lang="pl-PL" dirty="0">
                <a:solidFill>
                  <a:srgbClr val="00B050"/>
                </a:solidFill>
              </a:rPr>
              <a:t>a jeżeli nie został ustanowiony – inwestor </a:t>
            </a:r>
            <a:r>
              <a:rPr lang="pl-PL" dirty="0"/>
              <a:t>– w zakresie pozostałych czynności geodezyjnych wykonywanych w trakcie budowy obiektu budowlanego, w szczególności dotyczących wytyczenia obiektu budowlanego w terenie, wykonywania pomiarów kontrolnych oraz pomiarów przemieszczeń i odkształceń obiektu budowlanego.</a:t>
            </a:r>
          </a:p>
        </p:txBody>
      </p:sp>
    </p:spTree>
    <p:extLst>
      <p:ext uri="{BB962C8B-B14F-4D97-AF65-F5344CB8AC3E}">
        <p14:creationId xmlns:p14="http://schemas.microsoft.com/office/powerpoint/2010/main" val="586886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C61D81-1004-4B7E-BDFC-1FDE83676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5D062C-B246-4F7B-B0AC-1EDC968D8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Ustawa z dnia 17 maja 1989 r. - Prawo geodezyjne i kartograficzne</a:t>
            </a:r>
          </a:p>
          <a:p>
            <a:pPr marL="0" indent="0" algn="just">
              <a:buNone/>
            </a:pPr>
            <a:r>
              <a:rPr lang="pl-PL" dirty="0"/>
              <a:t>Art. 2 pkt 2a – </a:t>
            </a:r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definicja legalna czynności geodezyjnych na potrzeby budownictwa</a:t>
            </a:r>
            <a:r>
              <a:rPr lang="pl-PL" dirty="0"/>
              <a:t>:</a:t>
            </a:r>
          </a:p>
          <a:p>
            <a:pPr marL="0" indent="0" algn="just">
              <a:buNone/>
            </a:pPr>
            <a:r>
              <a:rPr lang="pl-PL" dirty="0"/>
              <a:t>wykonywanie geodezyjnych pomiarów sytuacyjnych i wysokościowych podczas projektowania, budowy, utrzymania i rozbiórki obiektów budowlanych, w szczególności związanych z opracowaniem mapy do celów projektowych, wytyczeniem obiektów budowlanych w terenie, geodezyjną inwentaryzacją powykonawczą obiektów budowlanych, geodezyjną obsługą budowy i montażu obiektów budowlanych oraz pomiarami przemieszczeń i odkształceń obiektów budowlanych, skutkujących sporządzeniem dokumentacji geodezyjnej.</a:t>
            </a:r>
          </a:p>
        </p:txBody>
      </p:sp>
    </p:spTree>
    <p:extLst>
      <p:ext uri="{BB962C8B-B14F-4D97-AF65-F5344CB8AC3E}">
        <p14:creationId xmlns:p14="http://schemas.microsoft.com/office/powerpoint/2010/main" val="24889015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5073</Words>
  <Application>Microsoft Office PowerPoint</Application>
  <PresentationFormat>Panoramiczny</PresentationFormat>
  <Paragraphs>327</Paragraphs>
  <Slides>61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61</vt:i4>
      </vt:variant>
    </vt:vector>
  </HeadingPairs>
  <TitlesOfParts>
    <vt:vector size="68" baseType="lpstr">
      <vt:lpstr>Arial</vt:lpstr>
      <vt:lpstr>Calibri</vt:lpstr>
      <vt:lpstr>Calibri Light</vt:lpstr>
      <vt:lpstr>Open Sans</vt:lpstr>
      <vt:lpstr>Times New Roman</vt:lpstr>
      <vt:lpstr>Wingdings</vt:lpstr>
      <vt:lpstr>Motyw pakietu Office</vt:lpstr>
      <vt:lpstr>UCZESTNICY PROCESU BUDOWLANEGO </vt:lpstr>
      <vt:lpstr>UCZESTNICY PROCESU BUDOWLANEGO</vt:lpstr>
      <vt:lpstr>Prezentacja programu PowerPoint</vt:lpstr>
      <vt:lpstr>Prezentacja programu PowerPoint</vt:lpstr>
      <vt:lpstr>Prezentacja programu PowerPoint</vt:lpstr>
      <vt:lpstr>INWESTOR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Obowiązki informacyjne</vt:lpstr>
      <vt:lpstr>Prezentacja programu PowerPoint</vt:lpstr>
      <vt:lpstr>Prezentacja programu PowerPoint</vt:lpstr>
      <vt:lpstr>Prezentacja programu PowerPoint</vt:lpstr>
      <vt:lpstr> POZOSTALI UCZESTNICY PROCESU BUDOWLANEGO –  Samodzielne funkcje techniczne </vt:lpstr>
      <vt:lpstr>DEFINICJA LEGALNA</vt:lpstr>
      <vt:lpstr>Prezentacja programu PowerPoint</vt:lpstr>
      <vt:lpstr>System e-CRUB – https://e-crub.gunb.gov.pl/</vt:lpstr>
      <vt:lpstr>Prezentacja programu PowerPoint</vt:lpstr>
      <vt:lpstr>Prezentacja programu PowerPoint</vt:lpstr>
      <vt:lpstr>Prezentacja programu PowerPoint</vt:lpstr>
      <vt:lpstr>INSPEKTOR NADZORU INWESTORSKIEGO</vt:lpstr>
      <vt:lpstr>Prezentacja programu PowerPoint</vt:lpstr>
      <vt:lpstr>Prezentacja programu PowerPoint</vt:lpstr>
      <vt:lpstr>Prezentacja programu PowerPoint</vt:lpstr>
      <vt:lpstr>Prezentacja programu PowerPoint</vt:lpstr>
      <vt:lpstr>PROJEKTANT</vt:lpstr>
      <vt:lpstr>Prezentacja programu PowerPoint</vt:lpstr>
      <vt:lpstr>Prezentacja programu PowerPoint</vt:lpstr>
      <vt:lpstr>Prezentacja programu PowerPoint</vt:lpstr>
      <vt:lpstr>Prezentacja programu PowerPoint</vt:lpstr>
      <vt:lpstr>KIEROWNIK BUDOWY</vt:lpstr>
      <vt:lpstr>Prezentacja programu PowerPoint</vt:lpstr>
      <vt:lpstr>Prezentacja programu PowerPoint</vt:lpstr>
      <vt:lpstr>Prezentacja programu PowerPoint</vt:lpstr>
      <vt:lpstr> Inwestor nie zawsze musi ustanowić kierownika budowy </vt:lpstr>
      <vt:lpstr>Prezentacja programu PowerPoint</vt:lpstr>
      <vt:lpstr>Prezentacja programu PowerPoint</vt:lpstr>
      <vt:lpstr>Prezentacja programu PowerPoint</vt:lpstr>
      <vt:lpstr>Prezentacja programu PowerPoint</vt:lpstr>
      <vt:lpstr>KIEROWNIK ROBÓT</vt:lpstr>
      <vt:lpstr> PROCES PROJEKTOWANIA</vt:lpstr>
      <vt:lpstr>Prezentacja programu PowerPoint</vt:lpstr>
      <vt:lpstr>Prezentacja programu PowerPoint</vt:lpstr>
      <vt:lpstr>Prezentacja programu PowerPoint</vt:lpstr>
      <vt:lpstr>https://www.gov.pl/web/rozwoj/nowelizacja-prawa-budowlanego-wchodzi-w-zycie-19-wrzesnia-2020-r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KRYTERIA KONTROLI  PROJEKTU BUDOWLANEGO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UCZESTNICY PROCESU BUDOWLANEGO  ORGANY ADMINISTRACJI PUBLICZNEJ W PROCESIE BUDOWLANYM</dc:title>
  <dc:creator>Karina</dc:creator>
  <cp:lastModifiedBy>Karina Pilarz</cp:lastModifiedBy>
  <cp:revision>55</cp:revision>
  <dcterms:created xsi:type="dcterms:W3CDTF">2017-09-10T15:06:14Z</dcterms:created>
  <dcterms:modified xsi:type="dcterms:W3CDTF">2022-10-20T15:50:24Z</dcterms:modified>
</cp:coreProperties>
</file>