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6" r:id="rId2"/>
    <p:sldId id="260" r:id="rId3"/>
    <p:sldId id="270" r:id="rId4"/>
    <p:sldId id="262" r:id="rId5"/>
    <p:sldId id="263" r:id="rId6"/>
    <p:sldId id="265" r:id="rId7"/>
    <p:sldId id="266" r:id="rId8"/>
    <p:sldId id="267" r:id="rId9"/>
    <p:sldId id="268" r:id="rId10"/>
    <p:sldId id="269" r:id="rId11"/>
    <p:sldId id="261" r:id="rId12"/>
    <p:sldId id="271" r:id="rId13"/>
    <p:sldId id="290" r:id="rId14"/>
    <p:sldId id="291" r:id="rId15"/>
    <p:sldId id="292" r:id="rId16"/>
    <p:sldId id="293" r:id="rId17"/>
    <p:sldId id="286" r:id="rId18"/>
    <p:sldId id="287" r:id="rId19"/>
    <p:sldId id="288" r:id="rId20"/>
    <p:sldId id="275" r:id="rId21"/>
    <p:sldId id="276" r:id="rId22"/>
    <p:sldId id="283" r:id="rId23"/>
    <p:sldId id="284" r:id="rId24"/>
    <p:sldId id="294" r:id="rId25"/>
    <p:sldId id="295" r:id="rId26"/>
    <p:sldId id="300" r:id="rId27"/>
    <p:sldId id="301" r:id="rId28"/>
    <p:sldId id="302" r:id="rId29"/>
    <p:sldId id="289" r:id="rId30"/>
    <p:sldId id="303" r:id="rId31"/>
    <p:sldId id="304" r:id="rId32"/>
    <p:sldId id="305" r:id="rId33"/>
    <p:sldId id="306" r:id="rId34"/>
    <p:sldId id="281" r:id="rId35"/>
    <p:sldId id="296" r:id="rId36"/>
    <p:sldId id="307" r:id="rId37"/>
    <p:sldId id="308" r:id="rId38"/>
    <p:sldId id="309" r:id="rId39"/>
    <p:sldId id="310" r:id="rId40"/>
    <p:sldId id="311" r:id="rId41"/>
    <p:sldId id="312" r:id="rId42"/>
    <p:sldId id="313" r:id="rId43"/>
    <p:sldId id="314" r:id="rId44"/>
    <p:sldId id="315" r:id="rId45"/>
    <p:sldId id="316" r:id="rId4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CF586AA9-43DE-440A-B4D5-38EE8D8B0172}">
          <p14:sldIdLst>
            <p14:sldId id="256"/>
            <p14:sldId id="260"/>
            <p14:sldId id="270"/>
            <p14:sldId id="262"/>
            <p14:sldId id="263"/>
            <p14:sldId id="265"/>
            <p14:sldId id="266"/>
            <p14:sldId id="267"/>
            <p14:sldId id="268"/>
            <p14:sldId id="269"/>
            <p14:sldId id="261"/>
            <p14:sldId id="271"/>
            <p14:sldId id="290"/>
            <p14:sldId id="291"/>
            <p14:sldId id="292"/>
            <p14:sldId id="293"/>
            <p14:sldId id="286"/>
            <p14:sldId id="287"/>
            <p14:sldId id="288"/>
            <p14:sldId id="275"/>
            <p14:sldId id="276"/>
            <p14:sldId id="283"/>
            <p14:sldId id="284"/>
            <p14:sldId id="294"/>
            <p14:sldId id="295"/>
            <p14:sldId id="300"/>
            <p14:sldId id="301"/>
            <p14:sldId id="302"/>
            <p14:sldId id="289"/>
            <p14:sldId id="303"/>
            <p14:sldId id="304"/>
            <p14:sldId id="305"/>
            <p14:sldId id="306"/>
            <p14:sldId id="281"/>
            <p14:sldId id="296"/>
            <p14:sldId id="307"/>
            <p14:sldId id="308"/>
            <p14:sldId id="309"/>
            <p14:sldId id="310"/>
            <p14:sldId id="311"/>
            <p14:sldId id="312"/>
            <p14:sldId id="313"/>
            <p14:sldId id="314"/>
            <p14:sldId id="315"/>
            <p14:sldId id="3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89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2383CF-0675-491D-8D5B-81E800730BD7}" type="doc">
      <dgm:prSet loTypeId="urn:microsoft.com/office/officeart/2005/8/layout/cycle3" loCatId="cycle" qsTypeId="urn:microsoft.com/office/officeart/2005/8/quickstyle/simple2" qsCatId="simple" csTypeId="urn:microsoft.com/office/officeart/2005/8/colors/accent3_2" csCatId="accent3" phldr="1"/>
      <dgm:spPr/>
    </dgm:pt>
    <dgm:pt modelId="{575BCFB7-1083-4980-ABBE-1BCB34727316}">
      <dgm:prSet phldrT="[Tekst]"/>
      <dgm:spPr/>
      <dgm:t>
        <a:bodyPr/>
        <a:lstStyle/>
        <a:p>
          <a:r>
            <a:rPr lang="pl-PL" dirty="0"/>
            <a:t>prawda</a:t>
          </a:r>
        </a:p>
      </dgm:t>
    </dgm:pt>
    <dgm:pt modelId="{FC7B1637-F14E-413F-9C29-8660F5FC2265}" type="parTrans" cxnId="{C44853E3-A453-4C31-B814-140B06F340F7}">
      <dgm:prSet/>
      <dgm:spPr/>
      <dgm:t>
        <a:bodyPr/>
        <a:lstStyle/>
        <a:p>
          <a:endParaRPr lang="pl-PL"/>
        </a:p>
      </dgm:t>
    </dgm:pt>
    <dgm:pt modelId="{4200C16C-386A-4728-B037-6BAB73D35357}" type="sibTrans" cxnId="{C44853E3-A453-4C31-B814-140B06F340F7}">
      <dgm:prSet/>
      <dgm:spPr/>
      <dgm:t>
        <a:bodyPr/>
        <a:lstStyle/>
        <a:p>
          <a:endParaRPr lang="pl-PL"/>
        </a:p>
      </dgm:t>
    </dgm:pt>
    <dgm:pt modelId="{4B4E1B56-3569-4F02-87CB-7D97AFF9EFF0}">
      <dgm:prSet phldrT="[Tekst]"/>
      <dgm:spPr/>
      <dgm:t>
        <a:bodyPr/>
        <a:lstStyle/>
        <a:p>
          <a:r>
            <a:rPr lang="pl-PL" dirty="0"/>
            <a:t>wolność</a:t>
          </a:r>
        </a:p>
      </dgm:t>
    </dgm:pt>
    <dgm:pt modelId="{3C9B11AD-B1A2-40A3-B5F1-3202808D4510}" type="parTrans" cxnId="{8A418117-96DC-414A-8FC0-5A20B3675766}">
      <dgm:prSet/>
      <dgm:spPr/>
      <dgm:t>
        <a:bodyPr/>
        <a:lstStyle/>
        <a:p>
          <a:endParaRPr lang="pl-PL"/>
        </a:p>
      </dgm:t>
    </dgm:pt>
    <dgm:pt modelId="{EBBCCFF8-646D-427A-8AEA-B428939C8EF7}" type="sibTrans" cxnId="{8A418117-96DC-414A-8FC0-5A20B3675766}">
      <dgm:prSet/>
      <dgm:spPr/>
      <dgm:t>
        <a:bodyPr/>
        <a:lstStyle/>
        <a:p>
          <a:endParaRPr lang="pl-PL"/>
        </a:p>
      </dgm:t>
    </dgm:pt>
    <dgm:pt modelId="{7B895737-14AC-4B70-AB8E-4C326DCA5E0A}">
      <dgm:prSet phldrT="[Tekst]"/>
      <dgm:spPr/>
      <dgm:t>
        <a:bodyPr/>
        <a:lstStyle/>
        <a:p>
          <a:r>
            <a:rPr lang="pl-PL" dirty="0"/>
            <a:t>sprawiedliwość</a:t>
          </a:r>
        </a:p>
      </dgm:t>
    </dgm:pt>
    <dgm:pt modelId="{D78EF532-5F35-4A2A-95E3-213AB5E77094}" type="parTrans" cxnId="{5368B7A8-C8EF-4053-8DAF-3E67DDF0FF06}">
      <dgm:prSet/>
      <dgm:spPr/>
      <dgm:t>
        <a:bodyPr/>
        <a:lstStyle/>
        <a:p>
          <a:endParaRPr lang="pl-PL"/>
        </a:p>
      </dgm:t>
    </dgm:pt>
    <dgm:pt modelId="{8CA3975A-CFFC-4C58-BFE0-58D0ADD59CE2}" type="sibTrans" cxnId="{5368B7A8-C8EF-4053-8DAF-3E67DDF0FF06}">
      <dgm:prSet/>
      <dgm:spPr/>
      <dgm:t>
        <a:bodyPr/>
        <a:lstStyle/>
        <a:p>
          <a:endParaRPr lang="pl-PL"/>
        </a:p>
      </dgm:t>
    </dgm:pt>
    <dgm:pt modelId="{14B450D3-94A7-4AAA-876B-B0C3D74BCAB9}">
      <dgm:prSet phldrT="[Tekst]"/>
      <dgm:spPr/>
      <dgm:t>
        <a:bodyPr/>
        <a:lstStyle/>
        <a:p>
          <a:r>
            <a:rPr lang="pl-PL" dirty="0"/>
            <a:t>godność </a:t>
          </a:r>
        </a:p>
      </dgm:t>
    </dgm:pt>
    <dgm:pt modelId="{A27401B5-9541-42CB-9827-D0B93A068986}" type="parTrans" cxnId="{46B9E0BC-2A8D-435F-B3F9-536B13BC4CE1}">
      <dgm:prSet/>
      <dgm:spPr/>
      <dgm:t>
        <a:bodyPr/>
        <a:lstStyle/>
        <a:p>
          <a:endParaRPr lang="pl-PL"/>
        </a:p>
      </dgm:t>
    </dgm:pt>
    <dgm:pt modelId="{E1A6BC1F-A98D-4B79-B224-02278BBE1207}" type="sibTrans" cxnId="{46B9E0BC-2A8D-435F-B3F9-536B13BC4CE1}">
      <dgm:prSet/>
      <dgm:spPr/>
      <dgm:t>
        <a:bodyPr/>
        <a:lstStyle/>
        <a:p>
          <a:endParaRPr lang="pl-PL"/>
        </a:p>
      </dgm:t>
    </dgm:pt>
    <dgm:pt modelId="{8FC1D3C5-F8B7-47E9-AE06-697833F5977C}" type="pres">
      <dgm:prSet presAssocID="{862383CF-0675-491D-8D5B-81E800730BD7}" presName="Name0" presStyleCnt="0">
        <dgm:presLayoutVars>
          <dgm:dir/>
          <dgm:resizeHandles val="exact"/>
        </dgm:presLayoutVars>
      </dgm:prSet>
      <dgm:spPr/>
    </dgm:pt>
    <dgm:pt modelId="{85B5F31C-C6DE-423B-99CA-E40C91DD8E6D}" type="pres">
      <dgm:prSet presAssocID="{862383CF-0675-491D-8D5B-81E800730BD7}" presName="cycle" presStyleCnt="0"/>
      <dgm:spPr/>
    </dgm:pt>
    <dgm:pt modelId="{090146B4-ECA7-4B22-9086-9C4A8D0FF5CE}" type="pres">
      <dgm:prSet presAssocID="{575BCFB7-1083-4980-ABBE-1BCB34727316}" presName="nodeFirstNode" presStyleLbl="node1" presStyleIdx="0" presStyleCnt="4">
        <dgm:presLayoutVars>
          <dgm:bulletEnabled val="1"/>
        </dgm:presLayoutVars>
      </dgm:prSet>
      <dgm:spPr/>
    </dgm:pt>
    <dgm:pt modelId="{AA40E892-0833-4251-BFED-ADB96B8D2D1D}" type="pres">
      <dgm:prSet presAssocID="{4200C16C-386A-4728-B037-6BAB73D35357}" presName="sibTransFirstNode" presStyleLbl="bgShp" presStyleIdx="0" presStyleCnt="1"/>
      <dgm:spPr/>
    </dgm:pt>
    <dgm:pt modelId="{A4519C50-06B4-4B13-A9EB-3A677FB7B6FB}" type="pres">
      <dgm:prSet presAssocID="{14B450D3-94A7-4AAA-876B-B0C3D74BCAB9}" presName="nodeFollowingNodes" presStyleLbl="node1" presStyleIdx="1" presStyleCnt="4">
        <dgm:presLayoutVars>
          <dgm:bulletEnabled val="1"/>
        </dgm:presLayoutVars>
      </dgm:prSet>
      <dgm:spPr/>
    </dgm:pt>
    <dgm:pt modelId="{4051477C-45C7-43DE-A648-C4FF32DAFFD6}" type="pres">
      <dgm:prSet presAssocID="{7B895737-14AC-4B70-AB8E-4C326DCA5E0A}" presName="nodeFollowingNodes" presStyleLbl="node1" presStyleIdx="2" presStyleCnt="4">
        <dgm:presLayoutVars>
          <dgm:bulletEnabled val="1"/>
        </dgm:presLayoutVars>
      </dgm:prSet>
      <dgm:spPr/>
    </dgm:pt>
    <dgm:pt modelId="{3E53E7E0-D9CC-4717-8A21-257F120A9BA6}" type="pres">
      <dgm:prSet presAssocID="{4B4E1B56-3569-4F02-87CB-7D97AFF9EFF0}" presName="nodeFollowingNodes" presStyleLbl="node1" presStyleIdx="3" presStyleCnt="4">
        <dgm:presLayoutVars>
          <dgm:bulletEnabled val="1"/>
        </dgm:presLayoutVars>
      </dgm:prSet>
      <dgm:spPr/>
    </dgm:pt>
  </dgm:ptLst>
  <dgm:cxnLst>
    <dgm:cxn modelId="{8A418117-96DC-414A-8FC0-5A20B3675766}" srcId="{862383CF-0675-491D-8D5B-81E800730BD7}" destId="{4B4E1B56-3569-4F02-87CB-7D97AFF9EFF0}" srcOrd="3" destOrd="0" parTransId="{3C9B11AD-B1A2-40A3-B5F1-3202808D4510}" sibTransId="{EBBCCFF8-646D-427A-8AEA-B428939C8EF7}"/>
    <dgm:cxn modelId="{2F57321E-2118-4396-837A-B7A0810086DF}" type="presOf" srcId="{862383CF-0675-491D-8D5B-81E800730BD7}" destId="{8FC1D3C5-F8B7-47E9-AE06-697833F5977C}" srcOrd="0" destOrd="0" presId="urn:microsoft.com/office/officeart/2005/8/layout/cycle3"/>
    <dgm:cxn modelId="{A6541967-B933-48A6-8EDF-CA725AEB2D29}" type="presOf" srcId="{4B4E1B56-3569-4F02-87CB-7D97AFF9EFF0}" destId="{3E53E7E0-D9CC-4717-8A21-257F120A9BA6}" srcOrd="0" destOrd="0" presId="urn:microsoft.com/office/officeart/2005/8/layout/cycle3"/>
    <dgm:cxn modelId="{F02CF15A-417A-4333-9782-9F0654A4AAB7}" type="presOf" srcId="{14B450D3-94A7-4AAA-876B-B0C3D74BCAB9}" destId="{A4519C50-06B4-4B13-A9EB-3A677FB7B6FB}" srcOrd="0" destOrd="0" presId="urn:microsoft.com/office/officeart/2005/8/layout/cycle3"/>
    <dgm:cxn modelId="{D2E2657E-6060-42B7-9397-CF0D3FBEF60B}" type="presOf" srcId="{7B895737-14AC-4B70-AB8E-4C326DCA5E0A}" destId="{4051477C-45C7-43DE-A648-C4FF32DAFFD6}" srcOrd="0" destOrd="0" presId="urn:microsoft.com/office/officeart/2005/8/layout/cycle3"/>
    <dgm:cxn modelId="{9A708E8E-C8DF-449B-B95C-15E84FDA3077}" type="presOf" srcId="{575BCFB7-1083-4980-ABBE-1BCB34727316}" destId="{090146B4-ECA7-4B22-9086-9C4A8D0FF5CE}" srcOrd="0" destOrd="0" presId="urn:microsoft.com/office/officeart/2005/8/layout/cycle3"/>
    <dgm:cxn modelId="{DAFE35A7-3AE4-478F-92F0-C4550CDAD8D1}" type="presOf" srcId="{4200C16C-386A-4728-B037-6BAB73D35357}" destId="{AA40E892-0833-4251-BFED-ADB96B8D2D1D}" srcOrd="0" destOrd="0" presId="urn:microsoft.com/office/officeart/2005/8/layout/cycle3"/>
    <dgm:cxn modelId="{5368B7A8-C8EF-4053-8DAF-3E67DDF0FF06}" srcId="{862383CF-0675-491D-8D5B-81E800730BD7}" destId="{7B895737-14AC-4B70-AB8E-4C326DCA5E0A}" srcOrd="2" destOrd="0" parTransId="{D78EF532-5F35-4A2A-95E3-213AB5E77094}" sibTransId="{8CA3975A-CFFC-4C58-BFE0-58D0ADD59CE2}"/>
    <dgm:cxn modelId="{46B9E0BC-2A8D-435F-B3F9-536B13BC4CE1}" srcId="{862383CF-0675-491D-8D5B-81E800730BD7}" destId="{14B450D3-94A7-4AAA-876B-B0C3D74BCAB9}" srcOrd="1" destOrd="0" parTransId="{A27401B5-9541-42CB-9827-D0B93A068986}" sibTransId="{E1A6BC1F-A98D-4B79-B224-02278BBE1207}"/>
    <dgm:cxn modelId="{C44853E3-A453-4C31-B814-140B06F340F7}" srcId="{862383CF-0675-491D-8D5B-81E800730BD7}" destId="{575BCFB7-1083-4980-ABBE-1BCB34727316}" srcOrd="0" destOrd="0" parTransId="{FC7B1637-F14E-413F-9C29-8660F5FC2265}" sibTransId="{4200C16C-386A-4728-B037-6BAB73D35357}"/>
    <dgm:cxn modelId="{15161C15-A08C-4629-A56E-7FAEE61B86F2}" type="presParOf" srcId="{8FC1D3C5-F8B7-47E9-AE06-697833F5977C}" destId="{85B5F31C-C6DE-423B-99CA-E40C91DD8E6D}" srcOrd="0" destOrd="0" presId="urn:microsoft.com/office/officeart/2005/8/layout/cycle3"/>
    <dgm:cxn modelId="{C6C8B65F-7603-4135-A37E-ADEAB055EBF2}" type="presParOf" srcId="{85B5F31C-C6DE-423B-99CA-E40C91DD8E6D}" destId="{090146B4-ECA7-4B22-9086-9C4A8D0FF5CE}" srcOrd="0" destOrd="0" presId="urn:microsoft.com/office/officeart/2005/8/layout/cycle3"/>
    <dgm:cxn modelId="{31C2902F-A8BC-4C36-996F-8AD2CAD5C9BD}" type="presParOf" srcId="{85B5F31C-C6DE-423B-99CA-E40C91DD8E6D}" destId="{AA40E892-0833-4251-BFED-ADB96B8D2D1D}" srcOrd="1" destOrd="0" presId="urn:microsoft.com/office/officeart/2005/8/layout/cycle3"/>
    <dgm:cxn modelId="{B22EE677-A34C-438A-BD19-26694EDE38B5}" type="presParOf" srcId="{85B5F31C-C6DE-423B-99CA-E40C91DD8E6D}" destId="{A4519C50-06B4-4B13-A9EB-3A677FB7B6FB}" srcOrd="2" destOrd="0" presId="urn:microsoft.com/office/officeart/2005/8/layout/cycle3"/>
    <dgm:cxn modelId="{1C16CEAC-BDA5-4F0E-BAD0-D43A33F0FAEF}" type="presParOf" srcId="{85B5F31C-C6DE-423B-99CA-E40C91DD8E6D}" destId="{4051477C-45C7-43DE-A648-C4FF32DAFFD6}" srcOrd="3" destOrd="0" presId="urn:microsoft.com/office/officeart/2005/8/layout/cycle3"/>
    <dgm:cxn modelId="{BA8841DF-5A95-42CB-8118-536722F3D5D2}" type="presParOf" srcId="{85B5F31C-C6DE-423B-99CA-E40C91DD8E6D}" destId="{3E53E7E0-D9CC-4717-8A21-257F120A9BA6}"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CF49F9-09C5-4804-BA0D-470D2B636571}" type="doc">
      <dgm:prSet loTypeId="urn:microsoft.com/office/officeart/2008/layout/LinedList" loCatId="list" qsTypeId="urn:microsoft.com/office/officeart/2005/8/quickstyle/simple5" qsCatId="simple" csTypeId="urn:microsoft.com/office/officeart/2005/8/colors/accent2_2" csCatId="accent2"/>
      <dgm:spPr/>
      <dgm:t>
        <a:bodyPr/>
        <a:lstStyle/>
        <a:p>
          <a:endParaRPr lang="en-US"/>
        </a:p>
      </dgm:t>
    </dgm:pt>
    <dgm:pt modelId="{AB645B13-EAD1-4016-8CD6-70FC97ACDC29}">
      <dgm:prSet/>
      <dgm:spPr/>
      <dgm:t>
        <a:bodyPr/>
        <a:lstStyle/>
        <a:p>
          <a:r>
            <a:rPr lang="pl-PL" i="1"/>
            <a:t>Cel procesu to wytworzony rezultat, do którego dąży się w toku postępowania karnego. </a:t>
          </a:r>
          <a:endParaRPr lang="en-US"/>
        </a:p>
      </dgm:t>
    </dgm:pt>
    <dgm:pt modelId="{A3939BB2-4BFF-40F0-9F16-5955F9CDBDCE}" type="parTrans" cxnId="{67D87DB8-261D-4B05-82B8-6F24C72D1181}">
      <dgm:prSet/>
      <dgm:spPr/>
      <dgm:t>
        <a:bodyPr/>
        <a:lstStyle/>
        <a:p>
          <a:endParaRPr lang="en-US"/>
        </a:p>
      </dgm:t>
    </dgm:pt>
    <dgm:pt modelId="{6EFED1F2-9BEC-469B-AF0C-E166C6F5F98E}" type="sibTrans" cxnId="{67D87DB8-261D-4B05-82B8-6F24C72D1181}">
      <dgm:prSet/>
      <dgm:spPr/>
      <dgm:t>
        <a:bodyPr/>
        <a:lstStyle/>
        <a:p>
          <a:endParaRPr lang="en-US"/>
        </a:p>
      </dgm:t>
    </dgm:pt>
    <dgm:pt modelId="{8AF10758-76AF-4D1E-9488-2923D1FBC734}">
      <dgm:prSet/>
      <dgm:spPr/>
      <dgm:t>
        <a:bodyPr/>
        <a:lstStyle/>
        <a:p>
          <a:r>
            <a:rPr lang="pl-PL"/>
            <a:t>Cel procesu </a:t>
          </a:r>
          <a:r>
            <a:rPr lang="pl-PL" b="1"/>
            <a:t>czysto proceduralny </a:t>
          </a:r>
          <a:r>
            <a:rPr lang="pl-PL"/>
            <a:t>– prawomocne zakończenie postępowania </a:t>
          </a:r>
          <a:endParaRPr lang="en-US"/>
        </a:p>
      </dgm:t>
    </dgm:pt>
    <dgm:pt modelId="{1AD382B8-ED0F-4D6E-8085-EF4648807396}" type="parTrans" cxnId="{1E724A95-D243-456D-A8F7-8A9FFD791054}">
      <dgm:prSet/>
      <dgm:spPr/>
      <dgm:t>
        <a:bodyPr/>
        <a:lstStyle/>
        <a:p>
          <a:endParaRPr lang="en-US"/>
        </a:p>
      </dgm:t>
    </dgm:pt>
    <dgm:pt modelId="{3FD4E4D5-92C9-4C7F-91D3-E3475987F82C}" type="sibTrans" cxnId="{1E724A95-D243-456D-A8F7-8A9FFD791054}">
      <dgm:prSet/>
      <dgm:spPr/>
      <dgm:t>
        <a:bodyPr/>
        <a:lstStyle/>
        <a:p>
          <a:endParaRPr lang="en-US"/>
        </a:p>
      </dgm:t>
    </dgm:pt>
    <dgm:pt modelId="{0E7B81F1-D902-4DA0-9A0B-1D10B15D9855}">
      <dgm:prSet/>
      <dgm:spPr/>
      <dgm:t>
        <a:bodyPr/>
        <a:lstStyle/>
        <a:p>
          <a:r>
            <a:rPr lang="pl-PL"/>
            <a:t>Cel procesu </a:t>
          </a:r>
          <a:r>
            <a:rPr lang="pl-PL" b="1"/>
            <a:t>czysto materialnoprawny </a:t>
          </a:r>
          <a:r>
            <a:rPr lang="pl-PL"/>
            <a:t>– urzeczywistnienie normy prawa karnego materialnego </a:t>
          </a:r>
          <a:endParaRPr lang="en-US"/>
        </a:p>
      </dgm:t>
    </dgm:pt>
    <dgm:pt modelId="{55523A73-D7EC-49A2-A846-23A0BEDFED41}" type="parTrans" cxnId="{23CDB674-F06F-4609-9CD9-A8A52180937C}">
      <dgm:prSet/>
      <dgm:spPr/>
      <dgm:t>
        <a:bodyPr/>
        <a:lstStyle/>
        <a:p>
          <a:endParaRPr lang="en-US"/>
        </a:p>
      </dgm:t>
    </dgm:pt>
    <dgm:pt modelId="{6EBC4C05-3C8F-4C9D-B506-A99AE1C132EA}" type="sibTrans" cxnId="{23CDB674-F06F-4609-9CD9-A8A52180937C}">
      <dgm:prSet/>
      <dgm:spPr/>
      <dgm:t>
        <a:bodyPr/>
        <a:lstStyle/>
        <a:p>
          <a:endParaRPr lang="en-US"/>
        </a:p>
      </dgm:t>
    </dgm:pt>
    <dgm:pt modelId="{7C32C7D8-1651-45AE-995C-1F99C54B7173}">
      <dgm:prSet/>
      <dgm:spPr/>
      <dgm:t>
        <a:bodyPr/>
        <a:lstStyle/>
        <a:p>
          <a:r>
            <a:rPr lang="pl-PL"/>
            <a:t>Nie można celów postępowania karnego sprowadzać wyłącznie do wydania prawomocnego rozstrzygnięcia, urzeczywistniającego normy prawa karnego materialnego. Problematyka celów procesu karnego jest o wiele bardziej złożona. </a:t>
          </a:r>
          <a:endParaRPr lang="en-US"/>
        </a:p>
      </dgm:t>
    </dgm:pt>
    <dgm:pt modelId="{CA40FCD3-4254-433D-8F74-01D9F19FD71D}" type="parTrans" cxnId="{93DFE7DB-0DC5-4966-A04C-0DF6FE64FC3F}">
      <dgm:prSet/>
      <dgm:spPr/>
      <dgm:t>
        <a:bodyPr/>
        <a:lstStyle/>
        <a:p>
          <a:endParaRPr lang="en-US"/>
        </a:p>
      </dgm:t>
    </dgm:pt>
    <dgm:pt modelId="{56A369F7-78CA-4CA7-A883-B90B5BF9F652}" type="sibTrans" cxnId="{93DFE7DB-0DC5-4966-A04C-0DF6FE64FC3F}">
      <dgm:prSet/>
      <dgm:spPr/>
      <dgm:t>
        <a:bodyPr/>
        <a:lstStyle/>
        <a:p>
          <a:endParaRPr lang="en-US"/>
        </a:p>
      </dgm:t>
    </dgm:pt>
    <dgm:pt modelId="{29CE7F2C-755E-4786-BE8E-300BBDAAA8CB}" type="pres">
      <dgm:prSet presAssocID="{A9CF49F9-09C5-4804-BA0D-470D2B636571}" presName="vert0" presStyleCnt="0">
        <dgm:presLayoutVars>
          <dgm:dir/>
          <dgm:animOne val="branch"/>
          <dgm:animLvl val="lvl"/>
        </dgm:presLayoutVars>
      </dgm:prSet>
      <dgm:spPr/>
    </dgm:pt>
    <dgm:pt modelId="{4E2A12CF-6986-4298-93DE-CBDDC74B8CA4}" type="pres">
      <dgm:prSet presAssocID="{AB645B13-EAD1-4016-8CD6-70FC97ACDC29}" presName="thickLine" presStyleLbl="alignNode1" presStyleIdx="0" presStyleCnt="4"/>
      <dgm:spPr/>
    </dgm:pt>
    <dgm:pt modelId="{26644B15-C99D-406D-B9D9-93DC35B01A9C}" type="pres">
      <dgm:prSet presAssocID="{AB645B13-EAD1-4016-8CD6-70FC97ACDC29}" presName="horz1" presStyleCnt="0"/>
      <dgm:spPr/>
    </dgm:pt>
    <dgm:pt modelId="{2412C194-7BDA-4763-AC11-CC724F460F00}" type="pres">
      <dgm:prSet presAssocID="{AB645B13-EAD1-4016-8CD6-70FC97ACDC29}" presName="tx1" presStyleLbl="revTx" presStyleIdx="0" presStyleCnt="4"/>
      <dgm:spPr/>
    </dgm:pt>
    <dgm:pt modelId="{6BF3717B-4117-4619-85A6-96733A8832CE}" type="pres">
      <dgm:prSet presAssocID="{AB645B13-EAD1-4016-8CD6-70FC97ACDC29}" presName="vert1" presStyleCnt="0"/>
      <dgm:spPr/>
    </dgm:pt>
    <dgm:pt modelId="{DE53BF1F-B750-418F-9E0D-7DFE201A2868}" type="pres">
      <dgm:prSet presAssocID="{8AF10758-76AF-4D1E-9488-2923D1FBC734}" presName="thickLine" presStyleLbl="alignNode1" presStyleIdx="1" presStyleCnt="4"/>
      <dgm:spPr/>
    </dgm:pt>
    <dgm:pt modelId="{BCE269FA-5C79-4D50-B0F7-3E9F0C2C49AD}" type="pres">
      <dgm:prSet presAssocID="{8AF10758-76AF-4D1E-9488-2923D1FBC734}" presName="horz1" presStyleCnt="0"/>
      <dgm:spPr/>
    </dgm:pt>
    <dgm:pt modelId="{E9F8AE9D-F4C2-4F08-8B3B-695A5022C687}" type="pres">
      <dgm:prSet presAssocID="{8AF10758-76AF-4D1E-9488-2923D1FBC734}" presName="tx1" presStyleLbl="revTx" presStyleIdx="1" presStyleCnt="4"/>
      <dgm:spPr/>
    </dgm:pt>
    <dgm:pt modelId="{6A76C4AE-7747-40A2-B9B7-58D4AA412823}" type="pres">
      <dgm:prSet presAssocID="{8AF10758-76AF-4D1E-9488-2923D1FBC734}" presName="vert1" presStyleCnt="0"/>
      <dgm:spPr/>
    </dgm:pt>
    <dgm:pt modelId="{C3EA7E01-0135-4B95-86C8-2DBD9F48F114}" type="pres">
      <dgm:prSet presAssocID="{0E7B81F1-D902-4DA0-9A0B-1D10B15D9855}" presName="thickLine" presStyleLbl="alignNode1" presStyleIdx="2" presStyleCnt="4"/>
      <dgm:spPr/>
    </dgm:pt>
    <dgm:pt modelId="{3EE60DDE-DDA3-4E29-8CD2-45405DC927EE}" type="pres">
      <dgm:prSet presAssocID="{0E7B81F1-D902-4DA0-9A0B-1D10B15D9855}" presName="horz1" presStyleCnt="0"/>
      <dgm:spPr/>
    </dgm:pt>
    <dgm:pt modelId="{22F2B4B2-96CB-4CC8-99B9-353DF8D38573}" type="pres">
      <dgm:prSet presAssocID="{0E7B81F1-D902-4DA0-9A0B-1D10B15D9855}" presName="tx1" presStyleLbl="revTx" presStyleIdx="2" presStyleCnt="4"/>
      <dgm:spPr/>
    </dgm:pt>
    <dgm:pt modelId="{84661BB1-DAEC-46E7-97A6-99460344F97D}" type="pres">
      <dgm:prSet presAssocID="{0E7B81F1-D902-4DA0-9A0B-1D10B15D9855}" presName="vert1" presStyleCnt="0"/>
      <dgm:spPr/>
    </dgm:pt>
    <dgm:pt modelId="{779C8A57-76FD-444E-B7A7-03F3EE5ED76B}" type="pres">
      <dgm:prSet presAssocID="{7C32C7D8-1651-45AE-995C-1F99C54B7173}" presName="thickLine" presStyleLbl="alignNode1" presStyleIdx="3" presStyleCnt="4"/>
      <dgm:spPr/>
    </dgm:pt>
    <dgm:pt modelId="{453C5551-2CDF-4F73-8828-592E30CB9875}" type="pres">
      <dgm:prSet presAssocID="{7C32C7D8-1651-45AE-995C-1F99C54B7173}" presName="horz1" presStyleCnt="0"/>
      <dgm:spPr/>
    </dgm:pt>
    <dgm:pt modelId="{AE3A0388-29D5-4B47-8E1F-836EF6C0BCA9}" type="pres">
      <dgm:prSet presAssocID="{7C32C7D8-1651-45AE-995C-1F99C54B7173}" presName="tx1" presStyleLbl="revTx" presStyleIdx="3" presStyleCnt="4"/>
      <dgm:spPr/>
    </dgm:pt>
    <dgm:pt modelId="{6BC1BA2B-C004-427D-A64D-A2D8848A8343}" type="pres">
      <dgm:prSet presAssocID="{7C32C7D8-1651-45AE-995C-1F99C54B7173}" presName="vert1" presStyleCnt="0"/>
      <dgm:spPr/>
    </dgm:pt>
  </dgm:ptLst>
  <dgm:cxnLst>
    <dgm:cxn modelId="{66B92403-A907-4B7F-B908-B04BDEC2BE70}" type="presOf" srcId="{0E7B81F1-D902-4DA0-9A0B-1D10B15D9855}" destId="{22F2B4B2-96CB-4CC8-99B9-353DF8D38573}" srcOrd="0" destOrd="0" presId="urn:microsoft.com/office/officeart/2008/layout/LinedList"/>
    <dgm:cxn modelId="{6317B019-165C-4572-9ED9-CF161551F7F3}" type="presOf" srcId="{8AF10758-76AF-4D1E-9488-2923D1FBC734}" destId="{E9F8AE9D-F4C2-4F08-8B3B-695A5022C687}" srcOrd="0" destOrd="0" presId="urn:microsoft.com/office/officeart/2008/layout/LinedList"/>
    <dgm:cxn modelId="{23CDB674-F06F-4609-9CD9-A8A52180937C}" srcId="{A9CF49F9-09C5-4804-BA0D-470D2B636571}" destId="{0E7B81F1-D902-4DA0-9A0B-1D10B15D9855}" srcOrd="2" destOrd="0" parTransId="{55523A73-D7EC-49A2-A846-23A0BEDFED41}" sibTransId="{6EBC4C05-3C8F-4C9D-B506-A99AE1C132EA}"/>
    <dgm:cxn modelId="{5A571E7F-BCCB-40D0-863A-184053C91D05}" type="presOf" srcId="{7C32C7D8-1651-45AE-995C-1F99C54B7173}" destId="{AE3A0388-29D5-4B47-8E1F-836EF6C0BCA9}" srcOrd="0" destOrd="0" presId="urn:microsoft.com/office/officeart/2008/layout/LinedList"/>
    <dgm:cxn modelId="{1E724A95-D243-456D-A8F7-8A9FFD791054}" srcId="{A9CF49F9-09C5-4804-BA0D-470D2B636571}" destId="{8AF10758-76AF-4D1E-9488-2923D1FBC734}" srcOrd="1" destOrd="0" parTransId="{1AD382B8-ED0F-4D6E-8085-EF4648807396}" sibTransId="{3FD4E4D5-92C9-4C7F-91D3-E3475987F82C}"/>
    <dgm:cxn modelId="{67D87DB8-261D-4B05-82B8-6F24C72D1181}" srcId="{A9CF49F9-09C5-4804-BA0D-470D2B636571}" destId="{AB645B13-EAD1-4016-8CD6-70FC97ACDC29}" srcOrd="0" destOrd="0" parTransId="{A3939BB2-4BFF-40F0-9F16-5955F9CDBDCE}" sibTransId="{6EFED1F2-9BEC-469B-AF0C-E166C6F5F98E}"/>
    <dgm:cxn modelId="{5FC5C8DA-08A3-4103-ACAD-4F6F30A300B0}" type="presOf" srcId="{AB645B13-EAD1-4016-8CD6-70FC97ACDC29}" destId="{2412C194-7BDA-4763-AC11-CC724F460F00}" srcOrd="0" destOrd="0" presId="urn:microsoft.com/office/officeart/2008/layout/LinedList"/>
    <dgm:cxn modelId="{93DFE7DB-0DC5-4966-A04C-0DF6FE64FC3F}" srcId="{A9CF49F9-09C5-4804-BA0D-470D2B636571}" destId="{7C32C7D8-1651-45AE-995C-1F99C54B7173}" srcOrd="3" destOrd="0" parTransId="{CA40FCD3-4254-433D-8F74-01D9F19FD71D}" sibTransId="{56A369F7-78CA-4CA7-A883-B90B5BF9F652}"/>
    <dgm:cxn modelId="{8FD67AEC-68DA-4947-ACBD-0478C89A5286}" type="presOf" srcId="{A9CF49F9-09C5-4804-BA0D-470D2B636571}" destId="{29CE7F2C-755E-4786-BE8E-300BBDAAA8CB}" srcOrd="0" destOrd="0" presId="urn:microsoft.com/office/officeart/2008/layout/LinedList"/>
    <dgm:cxn modelId="{BF6F2C23-921C-4D05-B7A6-CB2731BBE78B}" type="presParOf" srcId="{29CE7F2C-755E-4786-BE8E-300BBDAAA8CB}" destId="{4E2A12CF-6986-4298-93DE-CBDDC74B8CA4}" srcOrd="0" destOrd="0" presId="urn:microsoft.com/office/officeart/2008/layout/LinedList"/>
    <dgm:cxn modelId="{680E50D9-69B5-42AC-85F6-12937E25CEBD}" type="presParOf" srcId="{29CE7F2C-755E-4786-BE8E-300BBDAAA8CB}" destId="{26644B15-C99D-406D-B9D9-93DC35B01A9C}" srcOrd="1" destOrd="0" presId="urn:microsoft.com/office/officeart/2008/layout/LinedList"/>
    <dgm:cxn modelId="{CBC62E6F-0AE4-4475-A4D2-B8F955703AFD}" type="presParOf" srcId="{26644B15-C99D-406D-B9D9-93DC35B01A9C}" destId="{2412C194-7BDA-4763-AC11-CC724F460F00}" srcOrd="0" destOrd="0" presId="urn:microsoft.com/office/officeart/2008/layout/LinedList"/>
    <dgm:cxn modelId="{71E22D27-23CD-4962-BAA5-2B768382350A}" type="presParOf" srcId="{26644B15-C99D-406D-B9D9-93DC35B01A9C}" destId="{6BF3717B-4117-4619-85A6-96733A8832CE}" srcOrd="1" destOrd="0" presId="urn:microsoft.com/office/officeart/2008/layout/LinedList"/>
    <dgm:cxn modelId="{F71089FA-70A2-4824-91D8-0E355A9287C4}" type="presParOf" srcId="{29CE7F2C-755E-4786-BE8E-300BBDAAA8CB}" destId="{DE53BF1F-B750-418F-9E0D-7DFE201A2868}" srcOrd="2" destOrd="0" presId="urn:microsoft.com/office/officeart/2008/layout/LinedList"/>
    <dgm:cxn modelId="{283F725C-0694-4602-B970-569BEA378350}" type="presParOf" srcId="{29CE7F2C-755E-4786-BE8E-300BBDAAA8CB}" destId="{BCE269FA-5C79-4D50-B0F7-3E9F0C2C49AD}" srcOrd="3" destOrd="0" presId="urn:microsoft.com/office/officeart/2008/layout/LinedList"/>
    <dgm:cxn modelId="{BBF3FC54-1C32-4773-9FC0-0F859C82327E}" type="presParOf" srcId="{BCE269FA-5C79-4D50-B0F7-3E9F0C2C49AD}" destId="{E9F8AE9D-F4C2-4F08-8B3B-695A5022C687}" srcOrd="0" destOrd="0" presId="urn:microsoft.com/office/officeart/2008/layout/LinedList"/>
    <dgm:cxn modelId="{E3B6BE17-314C-4ECE-9CA7-84F4754A2B22}" type="presParOf" srcId="{BCE269FA-5C79-4D50-B0F7-3E9F0C2C49AD}" destId="{6A76C4AE-7747-40A2-B9B7-58D4AA412823}" srcOrd="1" destOrd="0" presId="urn:microsoft.com/office/officeart/2008/layout/LinedList"/>
    <dgm:cxn modelId="{5B22E7CE-A785-40A9-84B6-0C58D035FFB9}" type="presParOf" srcId="{29CE7F2C-755E-4786-BE8E-300BBDAAA8CB}" destId="{C3EA7E01-0135-4B95-86C8-2DBD9F48F114}" srcOrd="4" destOrd="0" presId="urn:microsoft.com/office/officeart/2008/layout/LinedList"/>
    <dgm:cxn modelId="{1A667B05-5C41-4BA3-B240-288D857F4127}" type="presParOf" srcId="{29CE7F2C-755E-4786-BE8E-300BBDAAA8CB}" destId="{3EE60DDE-DDA3-4E29-8CD2-45405DC927EE}" srcOrd="5" destOrd="0" presId="urn:microsoft.com/office/officeart/2008/layout/LinedList"/>
    <dgm:cxn modelId="{74566263-C9D7-4A53-88A9-6A14260BC0F7}" type="presParOf" srcId="{3EE60DDE-DDA3-4E29-8CD2-45405DC927EE}" destId="{22F2B4B2-96CB-4CC8-99B9-353DF8D38573}" srcOrd="0" destOrd="0" presId="urn:microsoft.com/office/officeart/2008/layout/LinedList"/>
    <dgm:cxn modelId="{5A04933B-EB3F-4AD4-BBFF-4D6D945B9BA8}" type="presParOf" srcId="{3EE60DDE-DDA3-4E29-8CD2-45405DC927EE}" destId="{84661BB1-DAEC-46E7-97A6-99460344F97D}" srcOrd="1" destOrd="0" presId="urn:microsoft.com/office/officeart/2008/layout/LinedList"/>
    <dgm:cxn modelId="{42E879E1-44E9-46BE-A7AD-F317F81E6A88}" type="presParOf" srcId="{29CE7F2C-755E-4786-BE8E-300BBDAAA8CB}" destId="{779C8A57-76FD-444E-B7A7-03F3EE5ED76B}" srcOrd="6" destOrd="0" presId="urn:microsoft.com/office/officeart/2008/layout/LinedList"/>
    <dgm:cxn modelId="{5673AA0A-42B7-4E81-97D3-AB743EEAB7D6}" type="presParOf" srcId="{29CE7F2C-755E-4786-BE8E-300BBDAAA8CB}" destId="{453C5551-2CDF-4F73-8828-592E30CB9875}" srcOrd="7" destOrd="0" presId="urn:microsoft.com/office/officeart/2008/layout/LinedList"/>
    <dgm:cxn modelId="{F9CADCA0-E37D-4872-82F4-862E02FB0BBD}" type="presParOf" srcId="{453C5551-2CDF-4F73-8828-592E30CB9875}" destId="{AE3A0388-29D5-4B47-8E1F-836EF6C0BCA9}" srcOrd="0" destOrd="0" presId="urn:microsoft.com/office/officeart/2008/layout/LinedList"/>
    <dgm:cxn modelId="{F40140EF-7543-4F15-A9D1-1D1D18AD9DF6}" type="presParOf" srcId="{453C5551-2CDF-4F73-8828-592E30CB9875}" destId="{6BC1BA2B-C004-427D-A64D-A2D8848A834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C99D4A-49A7-4456-A008-E81481CF2245}"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pl-PL"/>
        </a:p>
      </dgm:t>
    </dgm:pt>
    <dgm:pt modelId="{DD71CA86-3C7D-4D19-89FB-5A5FCFCC0297}">
      <dgm:prSet phldrT="[Tekst]"/>
      <dgm:spPr/>
      <dgm:t>
        <a:bodyPr/>
        <a:lstStyle/>
        <a:p>
          <a:r>
            <a:rPr lang="pl-PL" dirty="0"/>
            <a:t>Podstawa faktyczna</a:t>
          </a:r>
        </a:p>
      </dgm:t>
    </dgm:pt>
    <dgm:pt modelId="{1D45AC31-400B-445C-89EE-4EE61EF2F4F4}" type="parTrans" cxnId="{932D33AA-D238-4984-82CD-D6AD4B749F37}">
      <dgm:prSet/>
      <dgm:spPr/>
      <dgm:t>
        <a:bodyPr/>
        <a:lstStyle/>
        <a:p>
          <a:endParaRPr lang="pl-PL"/>
        </a:p>
      </dgm:t>
    </dgm:pt>
    <dgm:pt modelId="{C7DEAA18-566D-4704-82E3-73273695B721}" type="sibTrans" cxnId="{932D33AA-D238-4984-82CD-D6AD4B749F37}">
      <dgm:prSet/>
      <dgm:spPr/>
      <dgm:t>
        <a:bodyPr/>
        <a:lstStyle/>
        <a:p>
          <a:endParaRPr lang="pl-PL"/>
        </a:p>
      </dgm:t>
    </dgm:pt>
    <dgm:pt modelId="{60A01757-B97D-41CE-91B9-ABF220C5E792}">
      <dgm:prSet phldrT="[Tekst]"/>
      <dgm:spPr/>
      <dgm:t>
        <a:bodyPr/>
        <a:lstStyle/>
        <a:p>
          <a:r>
            <a:rPr lang="pl-PL" dirty="0"/>
            <a:t>Podstawa normatywna </a:t>
          </a:r>
        </a:p>
      </dgm:t>
    </dgm:pt>
    <dgm:pt modelId="{1A590C94-23BA-49CE-B45A-DD31E8AA75E4}" type="parTrans" cxnId="{EC1E4CA6-6CF2-41F7-8155-239B34B3D6C5}">
      <dgm:prSet/>
      <dgm:spPr/>
      <dgm:t>
        <a:bodyPr/>
        <a:lstStyle/>
        <a:p>
          <a:endParaRPr lang="pl-PL"/>
        </a:p>
      </dgm:t>
    </dgm:pt>
    <dgm:pt modelId="{2608B436-FEB3-4D7C-BA7F-D92000A8F6B4}" type="sibTrans" cxnId="{EC1E4CA6-6CF2-41F7-8155-239B34B3D6C5}">
      <dgm:prSet/>
      <dgm:spPr/>
      <dgm:t>
        <a:bodyPr/>
        <a:lstStyle/>
        <a:p>
          <a:endParaRPr lang="pl-PL"/>
        </a:p>
      </dgm:t>
    </dgm:pt>
    <dgm:pt modelId="{CEAE2DBB-ACE3-4C34-BD01-531BABD2D997}" type="pres">
      <dgm:prSet presAssocID="{52C99D4A-49A7-4456-A008-E81481CF2245}" presName="diagram" presStyleCnt="0">
        <dgm:presLayoutVars>
          <dgm:dir/>
          <dgm:resizeHandles val="exact"/>
        </dgm:presLayoutVars>
      </dgm:prSet>
      <dgm:spPr/>
    </dgm:pt>
    <dgm:pt modelId="{A37013E5-D503-499D-A701-AF60BF03B8F2}" type="pres">
      <dgm:prSet presAssocID="{DD71CA86-3C7D-4D19-89FB-5A5FCFCC0297}" presName="arrow" presStyleLbl="node1" presStyleIdx="0" presStyleCnt="2">
        <dgm:presLayoutVars>
          <dgm:bulletEnabled val="1"/>
        </dgm:presLayoutVars>
      </dgm:prSet>
      <dgm:spPr/>
    </dgm:pt>
    <dgm:pt modelId="{5682A2AD-055F-4649-857D-8E2D4D4489CE}" type="pres">
      <dgm:prSet presAssocID="{60A01757-B97D-41CE-91B9-ABF220C5E792}" presName="arrow" presStyleLbl="node1" presStyleIdx="1" presStyleCnt="2" custRadScaleRad="172838" custRadScaleInc="504">
        <dgm:presLayoutVars>
          <dgm:bulletEnabled val="1"/>
        </dgm:presLayoutVars>
      </dgm:prSet>
      <dgm:spPr/>
    </dgm:pt>
  </dgm:ptLst>
  <dgm:cxnLst>
    <dgm:cxn modelId="{6724E442-35CC-46FE-9758-A0849308A045}" type="presOf" srcId="{DD71CA86-3C7D-4D19-89FB-5A5FCFCC0297}" destId="{A37013E5-D503-499D-A701-AF60BF03B8F2}" srcOrd="0" destOrd="0" presId="urn:microsoft.com/office/officeart/2005/8/layout/arrow5"/>
    <dgm:cxn modelId="{0D725C9C-F769-413B-B5BB-040508F0A2D0}" type="presOf" srcId="{60A01757-B97D-41CE-91B9-ABF220C5E792}" destId="{5682A2AD-055F-4649-857D-8E2D4D4489CE}" srcOrd="0" destOrd="0" presId="urn:microsoft.com/office/officeart/2005/8/layout/arrow5"/>
    <dgm:cxn modelId="{EC1E4CA6-6CF2-41F7-8155-239B34B3D6C5}" srcId="{52C99D4A-49A7-4456-A008-E81481CF2245}" destId="{60A01757-B97D-41CE-91B9-ABF220C5E792}" srcOrd="1" destOrd="0" parTransId="{1A590C94-23BA-49CE-B45A-DD31E8AA75E4}" sibTransId="{2608B436-FEB3-4D7C-BA7F-D92000A8F6B4}"/>
    <dgm:cxn modelId="{932D33AA-D238-4984-82CD-D6AD4B749F37}" srcId="{52C99D4A-49A7-4456-A008-E81481CF2245}" destId="{DD71CA86-3C7D-4D19-89FB-5A5FCFCC0297}" srcOrd="0" destOrd="0" parTransId="{1D45AC31-400B-445C-89EE-4EE61EF2F4F4}" sibTransId="{C7DEAA18-566D-4704-82E3-73273695B721}"/>
    <dgm:cxn modelId="{077AFFEE-E78B-42AA-927B-2BAC79CE25D7}" type="presOf" srcId="{52C99D4A-49A7-4456-A008-E81481CF2245}" destId="{CEAE2DBB-ACE3-4C34-BD01-531BABD2D997}" srcOrd="0" destOrd="0" presId="urn:microsoft.com/office/officeart/2005/8/layout/arrow5"/>
    <dgm:cxn modelId="{2D68E7B7-88D7-4199-85D7-726E7516E3C9}" type="presParOf" srcId="{CEAE2DBB-ACE3-4C34-BD01-531BABD2D997}" destId="{A37013E5-D503-499D-A701-AF60BF03B8F2}" srcOrd="0" destOrd="0" presId="urn:microsoft.com/office/officeart/2005/8/layout/arrow5"/>
    <dgm:cxn modelId="{30DD633B-F9D7-4DDA-A27E-2BDBC809B72D}" type="presParOf" srcId="{CEAE2DBB-ACE3-4C34-BD01-531BABD2D997}" destId="{5682A2AD-055F-4649-857D-8E2D4D4489CE}"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880FEF-1164-48D0-A9AC-1B5A4E0E52C0}"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pl-PL"/>
        </a:p>
      </dgm:t>
    </dgm:pt>
    <dgm:pt modelId="{D2A44FC2-6AF5-495D-BF25-72D52F1387D7}">
      <dgm:prSet phldrT="[Tekst]"/>
      <dgm:spPr/>
      <dgm:t>
        <a:bodyPr/>
        <a:lstStyle/>
        <a:p>
          <a:r>
            <a:rPr lang="pl-PL" dirty="0"/>
            <a:t>Organy procesowe</a:t>
          </a:r>
        </a:p>
      </dgm:t>
    </dgm:pt>
    <dgm:pt modelId="{C367B9D2-E57B-41BD-947C-81922E7221D8}" type="parTrans" cxnId="{4B22B11C-5B77-43D0-A5CA-720919AEF71A}">
      <dgm:prSet/>
      <dgm:spPr/>
      <dgm:t>
        <a:bodyPr/>
        <a:lstStyle/>
        <a:p>
          <a:endParaRPr lang="pl-PL"/>
        </a:p>
      </dgm:t>
    </dgm:pt>
    <dgm:pt modelId="{0AB6F799-410B-4AE1-82C0-6FFA92C6F0AD}" type="sibTrans" cxnId="{4B22B11C-5B77-43D0-A5CA-720919AEF71A}">
      <dgm:prSet/>
      <dgm:spPr/>
      <dgm:t>
        <a:bodyPr/>
        <a:lstStyle/>
        <a:p>
          <a:endParaRPr lang="pl-PL"/>
        </a:p>
      </dgm:t>
    </dgm:pt>
    <dgm:pt modelId="{4FE91958-3421-4783-8679-C8DEC463B8C1}">
      <dgm:prSet phldrT="[Tekst]"/>
      <dgm:spPr/>
      <dgm:t>
        <a:bodyPr/>
        <a:lstStyle/>
        <a:p>
          <a:r>
            <a:rPr lang="pl-PL" dirty="0"/>
            <a:t>Strony procesowe</a:t>
          </a:r>
        </a:p>
      </dgm:t>
    </dgm:pt>
    <dgm:pt modelId="{77BD4F3A-71D0-4C72-8C59-5ABEFF321933}" type="parTrans" cxnId="{14A92F11-FA46-4B6B-830A-41D233B8C242}">
      <dgm:prSet/>
      <dgm:spPr/>
      <dgm:t>
        <a:bodyPr/>
        <a:lstStyle/>
        <a:p>
          <a:endParaRPr lang="pl-PL"/>
        </a:p>
      </dgm:t>
    </dgm:pt>
    <dgm:pt modelId="{9E776CC7-942C-4B0F-A067-A05E6F71BADD}" type="sibTrans" cxnId="{14A92F11-FA46-4B6B-830A-41D233B8C242}">
      <dgm:prSet/>
      <dgm:spPr/>
      <dgm:t>
        <a:bodyPr/>
        <a:lstStyle/>
        <a:p>
          <a:endParaRPr lang="pl-PL"/>
        </a:p>
      </dgm:t>
    </dgm:pt>
    <dgm:pt modelId="{B2461F4B-24EB-45A8-B6F6-2520D5B2D2E1}">
      <dgm:prSet phldrT="[Tekst]"/>
      <dgm:spPr/>
      <dgm:t>
        <a:bodyPr/>
        <a:lstStyle/>
        <a:p>
          <a:r>
            <a:rPr lang="pl-PL" dirty="0"/>
            <a:t>Reprezentanci stron procesowych </a:t>
          </a:r>
        </a:p>
      </dgm:t>
    </dgm:pt>
    <dgm:pt modelId="{10E67E39-BC1F-469B-BAB7-9DD6C669DAB4}" type="parTrans" cxnId="{30CFA95F-C188-4192-9174-AFAB73264036}">
      <dgm:prSet/>
      <dgm:spPr/>
      <dgm:t>
        <a:bodyPr/>
        <a:lstStyle/>
        <a:p>
          <a:endParaRPr lang="pl-PL"/>
        </a:p>
      </dgm:t>
    </dgm:pt>
    <dgm:pt modelId="{31F4570E-CFF4-4F55-A628-E55845AF78E0}" type="sibTrans" cxnId="{30CFA95F-C188-4192-9174-AFAB73264036}">
      <dgm:prSet/>
      <dgm:spPr/>
      <dgm:t>
        <a:bodyPr/>
        <a:lstStyle/>
        <a:p>
          <a:endParaRPr lang="pl-PL"/>
        </a:p>
      </dgm:t>
    </dgm:pt>
    <dgm:pt modelId="{39521ABF-0664-407A-BE46-ECD01251F056}">
      <dgm:prSet phldrT="[Tekst]"/>
      <dgm:spPr/>
      <dgm:t>
        <a:bodyPr/>
        <a:lstStyle/>
        <a:p>
          <a:r>
            <a:rPr lang="pl-PL" dirty="0"/>
            <a:t>Rzecznicy interesu społecznego</a:t>
          </a:r>
        </a:p>
      </dgm:t>
    </dgm:pt>
    <dgm:pt modelId="{2F7D1D26-5CC9-427D-922B-D0909E549272}" type="parTrans" cxnId="{5D0DF45E-704A-46C3-A9B9-1CC545A24F2E}">
      <dgm:prSet/>
      <dgm:spPr/>
      <dgm:t>
        <a:bodyPr/>
        <a:lstStyle/>
        <a:p>
          <a:endParaRPr lang="pl-PL"/>
        </a:p>
      </dgm:t>
    </dgm:pt>
    <dgm:pt modelId="{B0CCAB2F-D2AA-4BD3-B1FB-8B311A9205F1}" type="sibTrans" cxnId="{5D0DF45E-704A-46C3-A9B9-1CC545A24F2E}">
      <dgm:prSet/>
      <dgm:spPr/>
      <dgm:t>
        <a:bodyPr/>
        <a:lstStyle/>
        <a:p>
          <a:endParaRPr lang="pl-PL"/>
        </a:p>
      </dgm:t>
    </dgm:pt>
    <dgm:pt modelId="{DFD8A479-9A82-4745-95F4-BE0516C629E5}">
      <dgm:prSet phldrT="[Tekst]"/>
      <dgm:spPr/>
      <dgm:t>
        <a:bodyPr/>
        <a:lstStyle/>
        <a:p>
          <a:r>
            <a:rPr lang="pl-PL" dirty="0"/>
            <a:t>Osobowe źródła dowodowe </a:t>
          </a:r>
        </a:p>
      </dgm:t>
    </dgm:pt>
    <dgm:pt modelId="{7C81B88E-71AA-4C5C-A0E6-4BC8CD50BB59}" type="parTrans" cxnId="{B68F983E-DD93-45D6-B612-DB7B9C39A648}">
      <dgm:prSet/>
      <dgm:spPr/>
      <dgm:t>
        <a:bodyPr/>
        <a:lstStyle/>
        <a:p>
          <a:endParaRPr lang="pl-PL"/>
        </a:p>
      </dgm:t>
    </dgm:pt>
    <dgm:pt modelId="{4A719E25-301D-456F-941D-406FC5345187}" type="sibTrans" cxnId="{B68F983E-DD93-45D6-B612-DB7B9C39A648}">
      <dgm:prSet/>
      <dgm:spPr/>
      <dgm:t>
        <a:bodyPr/>
        <a:lstStyle/>
        <a:p>
          <a:endParaRPr lang="pl-PL"/>
        </a:p>
      </dgm:t>
    </dgm:pt>
    <dgm:pt modelId="{1B1D9147-182C-4924-9117-9AC4212ADE7C}">
      <dgm:prSet phldrT="[Tekst]"/>
      <dgm:spPr/>
      <dgm:t>
        <a:bodyPr/>
        <a:lstStyle/>
        <a:p>
          <a:r>
            <a:rPr lang="pl-PL" dirty="0"/>
            <a:t>Pomocnicy organów procesowych </a:t>
          </a:r>
        </a:p>
      </dgm:t>
    </dgm:pt>
    <dgm:pt modelId="{E79AA2A3-C355-477C-85FF-27B092A3A4F3}" type="parTrans" cxnId="{68851393-6611-4541-B417-786CEFC7C8DA}">
      <dgm:prSet/>
      <dgm:spPr/>
      <dgm:t>
        <a:bodyPr/>
        <a:lstStyle/>
        <a:p>
          <a:endParaRPr lang="pl-PL"/>
        </a:p>
      </dgm:t>
    </dgm:pt>
    <dgm:pt modelId="{C935C4FC-E61B-4967-AE2D-6EE9E206830E}" type="sibTrans" cxnId="{68851393-6611-4541-B417-786CEFC7C8DA}">
      <dgm:prSet/>
      <dgm:spPr/>
      <dgm:t>
        <a:bodyPr/>
        <a:lstStyle/>
        <a:p>
          <a:endParaRPr lang="pl-PL"/>
        </a:p>
      </dgm:t>
    </dgm:pt>
    <dgm:pt modelId="{B6120586-9B8F-4B37-82D2-84F06567443A}" type="pres">
      <dgm:prSet presAssocID="{11880FEF-1164-48D0-A9AC-1B5A4E0E52C0}" presName="cycle" presStyleCnt="0">
        <dgm:presLayoutVars>
          <dgm:dir/>
          <dgm:resizeHandles val="exact"/>
        </dgm:presLayoutVars>
      </dgm:prSet>
      <dgm:spPr/>
    </dgm:pt>
    <dgm:pt modelId="{E063005C-B901-451C-A030-7D07435E23A7}" type="pres">
      <dgm:prSet presAssocID="{D2A44FC2-6AF5-495D-BF25-72D52F1387D7}" presName="node" presStyleLbl="node1" presStyleIdx="0" presStyleCnt="6" custRadScaleRad="99743" custRadScaleInc="-12823">
        <dgm:presLayoutVars>
          <dgm:bulletEnabled val="1"/>
        </dgm:presLayoutVars>
      </dgm:prSet>
      <dgm:spPr/>
    </dgm:pt>
    <dgm:pt modelId="{E3FE5342-462B-4702-A403-F1AF9B5AD8D6}" type="pres">
      <dgm:prSet presAssocID="{D2A44FC2-6AF5-495D-BF25-72D52F1387D7}" presName="spNode" presStyleCnt="0"/>
      <dgm:spPr/>
    </dgm:pt>
    <dgm:pt modelId="{99015765-CB7C-4C73-B823-4212500DEE4F}" type="pres">
      <dgm:prSet presAssocID="{0AB6F799-410B-4AE1-82C0-6FFA92C6F0AD}" presName="sibTrans" presStyleLbl="sibTrans1D1" presStyleIdx="0" presStyleCnt="6"/>
      <dgm:spPr/>
    </dgm:pt>
    <dgm:pt modelId="{1E561CC9-E7AB-47D2-80C5-1AF6DB497F02}" type="pres">
      <dgm:prSet presAssocID="{4FE91958-3421-4783-8679-C8DEC463B8C1}" presName="node" presStyleLbl="node1" presStyleIdx="1" presStyleCnt="6">
        <dgm:presLayoutVars>
          <dgm:bulletEnabled val="1"/>
        </dgm:presLayoutVars>
      </dgm:prSet>
      <dgm:spPr/>
    </dgm:pt>
    <dgm:pt modelId="{38EB6E72-C4EA-43F1-A814-8CB10DE12044}" type="pres">
      <dgm:prSet presAssocID="{4FE91958-3421-4783-8679-C8DEC463B8C1}" presName="spNode" presStyleCnt="0"/>
      <dgm:spPr/>
    </dgm:pt>
    <dgm:pt modelId="{84E7633F-C48C-40FB-A41D-96DA5352C2E4}" type="pres">
      <dgm:prSet presAssocID="{9E776CC7-942C-4B0F-A067-A05E6F71BADD}" presName="sibTrans" presStyleLbl="sibTrans1D1" presStyleIdx="1" presStyleCnt="6"/>
      <dgm:spPr/>
    </dgm:pt>
    <dgm:pt modelId="{B29832A3-81F3-4575-ABA4-016393B94DA6}" type="pres">
      <dgm:prSet presAssocID="{B2461F4B-24EB-45A8-B6F6-2520D5B2D2E1}" presName="node" presStyleLbl="node1" presStyleIdx="2" presStyleCnt="6">
        <dgm:presLayoutVars>
          <dgm:bulletEnabled val="1"/>
        </dgm:presLayoutVars>
      </dgm:prSet>
      <dgm:spPr/>
    </dgm:pt>
    <dgm:pt modelId="{D3AE5393-B9BA-4D74-82C7-B8A8364ECEEC}" type="pres">
      <dgm:prSet presAssocID="{B2461F4B-24EB-45A8-B6F6-2520D5B2D2E1}" presName="spNode" presStyleCnt="0"/>
      <dgm:spPr/>
    </dgm:pt>
    <dgm:pt modelId="{C14D22DC-CDEF-4F32-8EA7-DB1F9A1A03B3}" type="pres">
      <dgm:prSet presAssocID="{31F4570E-CFF4-4F55-A628-E55845AF78E0}" presName="sibTrans" presStyleLbl="sibTrans1D1" presStyleIdx="2" presStyleCnt="6"/>
      <dgm:spPr/>
    </dgm:pt>
    <dgm:pt modelId="{36744049-265C-4AA9-B9DF-BADC3321D70F}" type="pres">
      <dgm:prSet presAssocID="{39521ABF-0664-407A-BE46-ECD01251F056}" presName="node" presStyleLbl="node1" presStyleIdx="3" presStyleCnt="6">
        <dgm:presLayoutVars>
          <dgm:bulletEnabled val="1"/>
        </dgm:presLayoutVars>
      </dgm:prSet>
      <dgm:spPr/>
    </dgm:pt>
    <dgm:pt modelId="{ED0F1338-28BC-435E-9539-696C44B2D079}" type="pres">
      <dgm:prSet presAssocID="{39521ABF-0664-407A-BE46-ECD01251F056}" presName="spNode" presStyleCnt="0"/>
      <dgm:spPr/>
    </dgm:pt>
    <dgm:pt modelId="{98BB84E3-B896-4BD1-BCFD-DD3CB452424F}" type="pres">
      <dgm:prSet presAssocID="{B0CCAB2F-D2AA-4BD3-B1FB-8B311A9205F1}" presName="sibTrans" presStyleLbl="sibTrans1D1" presStyleIdx="3" presStyleCnt="6"/>
      <dgm:spPr/>
    </dgm:pt>
    <dgm:pt modelId="{2B2B8B0C-6A9C-42FB-8633-FAB35D0732FE}" type="pres">
      <dgm:prSet presAssocID="{DFD8A479-9A82-4745-95F4-BE0516C629E5}" presName="node" presStyleLbl="node1" presStyleIdx="4" presStyleCnt="6">
        <dgm:presLayoutVars>
          <dgm:bulletEnabled val="1"/>
        </dgm:presLayoutVars>
      </dgm:prSet>
      <dgm:spPr/>
    </dgm:pt>
    <dgm:pt modelId="{7105D8EA-853C-4008-9669-CC1300AE0A2A}" type="pres">
      <dgm:prSet presAssocID="{DFD8A479-9A82-4745-95F4-BE0516C629E5}" presName="spNode" presStyleCnt="0"/>
      <dgm:spPr/>
    </dgm:pt>
    <dgm:pt modelId="{419D6781-0D89-4CE0-B6CA-BD5C6BED9881}" type="pres">
      <dgm:prSet presAssocID="{4A719E25-301D-456F-941D-406FC5345187}" presName="sibTrans" presStyleLbl="sibTrans1D1" presStyleIdx="4" presStyleCnt="6"/>
      <dgm:spPr/>
    </dgm:pt>
    <dgm:pt modelId="{6478D872-0094-494E-AACE-1015FC6DF0CB}" type="pres">
      <dgm:prSet presAssocID="{1B1D9147-182C-4924-9117-9AC4212ADE7C}" presName="node" presStyleLbl="node1" presStyleIdx="5" presStyleCnt="6">
        <dgm:presLayoutVars>
          <dgm:bulletEnabled val="1"/>
        </dgm:presLayoutVars>
      </dgm:prSet>
      <dgm:spPr/>
    </dgm:pt>
    <dgm:pt modelId="{096D5E54-2463-4829-AF97-A4A637C0DC46}" type="pres">
      <dgm:prSet presAssocID="{1B1D9147-182C-4924-9117-9AC4212ADE7C}" presName="spNode" presStyleCnt="0"/>
      <dgm:spPr/>
    </dgm:pt>
    <dgm:pt modelId="{E737C98D-7DD3-426D-9240-07D9E541AEE2}" type="pres">
      <dgm:prSet presAssocID="{C935C4FC-E61B-4967-AE2D-6EE9E206830E}" presName="sibTrans" presStyleLbl="sibTrans1D1" presStyleIdx="5" presStyleCnt="6"/>
      <dgm:spPr/>
    </dgm:pt>
  </dgm:ptLst>
  <dgm:cxnLst>
    <dgm:cxn modelId="{14A92F11-FA46-4B6B-830A-41D233B8C242}" srcId="{11880FEF-1164-48D0-A9AC-1B5A4E0E52C0}" destId="{4FE91958-3421-4783-8679-C8DEC463B8C1}" srcOrd="1" destOrd="0" parTransId="{77BD4F3A-71D0-4C72-8C59-5ABEFF321933}" sibTransId="{9E776CC7-942C-4B0F-A067-A05E6F71BADD}"/>
    <dgm:cxn modelId="{5CA54D1B-FEBD-4173-AC43-C49622581F0B}" type="presOf" srcId="{C935C4FC-E61B-4967-AE2D-6EE9E206830E}" destId="{E737C98D-7DD3-426D-9240-07D9E541AEE2}" srcOrd="0" destOrd="0" presId="urn:microsoft.com/office/officeart/2005/8/layout/cycle6"/>
    <dgm:cxn modelId="{4B22B11C-5B77-43D0-A5CA-720919AEF71A}" srcId="{11880FEF-1164-48D0-A9AC-1B5A4E0E52C0}" destId="{D2A44FC2-6AF5-495D-BF25-72D52F1387D7}" srcOrd="0" destOrd="0" parTransId="{C367B9D2-E57B-41BD-947C-81922E7221D8}" sibTransId="{0AB6F799-410B-4AE1-82C0-6FFA92C6F0AD}"/>
    <dgm:cxn modelId="{3B581A3C-9A5C-4F11-9FC0-F775878448FF}" type="presOf" srcId="{1B1D9147-182C-4924-9117-9AC4212ADE7C}" destId="{6478D872-0094-494E-AACE-1015FC6DF0CB}" srcOrd="0" destOrd="0" presId="urn:microsoft.com/office/officeart/2005/8/layout/cycle6"/>
    <dgm:cxn modelId="{B68F983E-DD93-45D6-B612-DB7B9C39A648}" srcId="{11880FEF-1164-48D0-A9AC-1B5A4E0E52C0}" destId="{DFD8A479-9A82-4745-95F4-BE0516C629E5}" srcOrd="4" destOrd="0" parTransId="{7C81B88E-71AA-4C5C-A0E6-4BC8CD50BB59}" sibTransId="{4A719E25-301D-456F-941D-406FC5345187}"/>
    <dgm:cxn modelId="{5D0DF45E-704A-46C3-A9B9-1CC545A24F2E}" srcId="{11880FEF-1164-48D0-A9AC-1B5A4E0E52C0}" destId="{39521ABF-0664-407A-BE46-ECD01251F056}" srcOrd="3" destOrd="0" parTransId="{2F7D1D26-5CC9-427D-922B-D0909E549272}" sibTransId="{B0CCAB2F-D2AA-4BD3-B1FB-8B311A9205F1}"/>
    <dgm:cxn modelId="{30CFA95F-C188-4192-9174-AFAB73264036}" srcId="{11880FEF-1164-48D0-A9AC-1B5A4E0E52C0}" destId="{B2461F4B-24EB-45A8-B6F6-2520D5B2D2E1}" srcOrd="2" destOrd="0" parTransId="{10E67E39-BC1F-469B-BAB7-9DD6C669DAB4}" sibTransId="{31F4570E-CFF4-4F55-A628-E55845AF78E0}"/>
    <dgm:cxn modelId="{BE0D746A-5A53-4DD9-BD7C-FBB1ABEEEA6D}" type="presOf" srcId="{11880FEF-1164-48D0-A9AC-1B5A4E0E52C0}" destId="{B6120586-9B8F-4B37-82D2-84F06567443A}" srcOrd="0" destOrd="0" presId="urn:microsoft.com/office/officeart/2005/8/layout/cycle6"/>
    <dgm:cxn modelId="{74494B4C-4A7D-46C1-8DD0-3F9946F8B905}" type="presOf" srcId="{39521ABF-0664-407A-BE46-ECD01251F056}" destId="{36744049-265C-4AA9-B9DF-BADC3321D70F}" srcOrd="0" destOrd="0" presId="urn:microsoft.com/office/officeart/2005/8/layout/cycle6"/>
    <dgm:cxn modelId="{EDAF4F51-8D20-4D56-A7C9-4F8893B9F166}" type="presOf" srcId="{4A719E25-301D-456F-941D-406FC5345187}" destId="{419D6781-0D89-4CE0-B6CA-BD5C6BED9881}" srcOrd="0" destOrd="0" presId="urn:microsoft.com/office/officeart/2005/8/layout/cycle6"/>
    <dgm:cxn modelId="{59C72F56-AF1B-4C33-9472-ADF2DC5A1287}" type="presOf" srcId="{B2461F4B-24EB-45A8-B6F6-2520D5B2D2E1}" destId="{B29832A3-81F3-4575-ABA4-016393B94DA6}" srcOrd="0" destOrd="0" presId="urn:microsoft.com/office/officeart/2005/8/layout/cycle6"/>
    <dgm:cxn modelId="{68851393-6611-4541-B417-786CEFC7C8DA}" srcId="{11880FEF-1164-48D0-A9AC-1B5A4E0E52C0}" destId="{1B1D9147-182C-4924-9117-9AC4212ADE7C}" srcOrd="5" destOrd="0" parTransId="{E79AA2A3-C355-477C-85FF-27B092A3A4F3}" sibTransId="{C935C4FC-E61B-4967-AE2D-6EE9E206830E}"/>
    <dgm:cxn modelId="{D67DA493-FBB6-4384-B61A-619F3EA3692D}" type="presOf" srcId="{9E776CC7-942C-4B0F-A067-A05E6F71BADD}" destId="{84E7633F-C48C-40FB-A41D-96DA5352C2E4}" srcOrd="0" destOrd="0" presId="urn:microsoft.com/office/officeart/2005/8/layout/cycle6"/>
    <dgm:cxn modelId="{2C4FB4A8-F8BB-4A73-B8C4-56535D7BC2B3}" type="presOf" srcId="{DFD8A479-9A82-4745-95F4-BE0516C629E5}" destId="{2B2B8B0C-6A9C-42FB-8633-FAB35D0732FE}" srcOrd="0" destOrd="0" presId="urn:microsoft.com/office/officeart/2005/8/layout/cycle6"/>
    <dgm:cxn modelId="{319968C1-26E9-417C-B462-5E920E5D46A5}" type="presOf" srcId="{D2A44FC2-6AF5-495D-BF25-72D52F1387D7}" destId="{E063005C-B901-451C-A030-7D07435E23A7}" srcOrd="0" destOrd="0" presId="urn:microsoft.com/office/officeart/2005/8/layout/cycle6"/>
    <dgm:cxn modelId="{FB27F7DA-89F8-4629-B8FE-B5A9EF7E478E}" type="presOf" srcId="{B0CCAB2F-D2AA-4BD3-B1FB-8B311A9205F1}" destId="{98BB84E3-B896-4BD1-BCFD-DD3CB452424F}" srcOrd="0" destOrd="0" presId="urn:microsoft.com/office/officeart/2005/8/layout/cycle6"/>
    <dgm:cxn modelId="{0F86C6F4-2802-472D-9930-0BE848D7C740}" type="presOf" srcId="{31F4570E-CFF4-4F55-A628-E55845AF78E0}" destId="{C14D22DC-CDEF-4F32-8EA7-DB1F9A1A03B3}" srcOrd="0" destOrd="0" presId="urn:microsoft.com/office/officeart/2005/8/layout/cycle6"/>
    <dgm:cxn modelId="{680B4DFD-C300-4378-93F6-DF67D0EFC417}" type="presOf" srcId="{0AB6F799-410B-4AE1-82C0-6FFA92C6F0AD}" destId="{99015765-CB7C-4C73-B823-4212500DEE4F}" srcOrd="0" destOrd="0" presId="urn:microsoft.com/office/officeart/2005/8/layout/cycle6"/>
    <dgm:cxn modelId="{95FEC8FF-E73A-495E-BBCA-E0BF2C1130B3}" type="presOf" srcId="{4FE91958-3421-4783-8679-C8DEC463B8C1}" destId="{1E561CC9-E7AB-47D2-80C5-1AF6DB497F02}" srcOrd="0" destOrd="0" presId="urn:microsoft.com/office/officeart/2005/8/layout/cycle6"/>
    <dgm:cxn modelId="{906337C6-4E07-4A98-A46D-C88CF6414621}" type="presParOf" srcId="{B6120586-9B8F-4B37-82D2-84F06567443A}" destId="{E063005C-B901-451C-A030-7D07435E23A7}" srcOrd="0" destOrd="0" presId="urn:microsoft.com/office/officeart/2005/8/layout/cycle6"/>
    <dgm:cxn modelId="{8E000D95-B6C3-4DFE-9EBA-51725D54E5BA}" type="presParOf" srcId="{B6120586-9B8F-4B37-82D2-84F06567443A}" destId="{E3FE5342-462B-4702-A403-F1AF9B5AD8D6}" srcOrd="1" destOrd="0" presId="urn:microsoft.com/office/officeart/2005/8/layout/cycle6"/>
    <dgm:cxn modelId="{AA2EF032-1C65-45A8-87FA-536D42DE02C7}" type="presParOf" srcId="{B6120586-9B8F-4B37-82D2-84F06567443A}" destId="{99015765-CB7C-4C73-B823-4212500DEE4F}" srcOrd="2" destOrd="0" presId="urn:microsoft.com/office/officeart/2005/8/layout/cycle6"/>
    <dgm:cxn modelId="{02331555-CF12-40D5-84C2-E356B3C13965}" type="presParOf" srcId="{B6120586-9B8F-4B37-82D2-84F06567443A}" destId="{1E561CC9-E7AB-47D2-80C5-1AF6DB497F02}" srcOrd="3" destOrd="0" presId="urn:microsoft.com/office/officeart/2005/8/layout/cycle6"/>
    <dgm:cxn modelId="{531C8921-1FE6-4224-87CC-32DE529780D1}" type="presParOf" srcId="{B6120586-9B8F-4B37-82D2-84F06567443A}" destId="{38EB6E72-C4EA-43F1-A814-8CB10DE12044}" srcOrd="4" destOrd="0" presId="urn:microsoft.com/office/officeart/2005/8/layout/cycle6"/>
    <dgm:cxn modelId="{620747F2-4AAF-4FD7-B9B6-94B6BD9C1A25}" type="presParOf" srcId="{B6120586-9B8F-4B37-82D2-84F06567443A}" destId="{84E7633F-C48C-40FB-A41D-96DA5352C2E4}" srcOrd="5" destOrd="0" presId="urn:microsoft.com/office/officeart/2005/8/layout/cycle6"/>
    <dgm:cxn modelId="{35BEC40B-CDE9-4392-9372-6235AF22BBEF}" type="presParOf" srcId="{B6120586-9B8F-4B37-82D2-84F06567443A}" destId="{B29832A3-81F3-4575-ABA4-016393B94DA6}" srcOrd="6" destOrd="0" presId="urn:microsoft.com/office/officeart/2005/8/layout/cycle6"/>
    <dgm:cxn modelId="{306816E6-0413-42C8-9F40-57B64A1BCC78}" type="presParOf" srcId="{B6120586-9B8F-4B37-82D2-84F06567443A}" destId="{D3AE5393-B9BA-4D74-82C7-B8A8364ECEEC}" srcOrd="7" destOrd="0" presId="urn:microsoft.com/office/officeart/2005/8/layout/cycle6"/>
    <dgm:cxn modelId="{C73CE203-5171-4EA6-86E6-8E9A1FB1CAF2}" type="presParOf" srcId="{B6120586-9B8F-4B37-82D2-84F06567443A}" destId="{C14D22DC-CDEF-4F32-8EA7-DB1F9A1A03B3}" srcOrd="8" destOrd="0" presId="urn:microsoft.com/office/officeart/2005/8/layout/cycle6"/>
    <dgm:cxn modelId="{2C4891C3-6F6E-4F08-983B-5BB648401DA5}" type="presParOf" srcId="{B6120586-9B8F-4B37-82D2-84F06567443A}" destId="{36744049-265C-4AA9-B9DF-BADC3321D70F}" srcOrd="9" destOrd="0" presId="urn:microsoft.com/office/officeart/2005/8/layout/cycle6"/>
    <dgm:cxn modelId="{4AEF76BF-784D-4207-959D-EDFB6E7C695A}" type="presParOf" srcId="{B6120586-9B8F-4B37-82D2-84F06567443A}" destId="{ED0F1338-28BC-435E-9539-696C44B2D079}" srcOrd="10" destOrd="0" presId="urn:microsoft.com/office/officeart/2005/8/layout/cycle6"/>
    <dgm:cxn modelId="{2ED509D2-0550-460C-A3A0-BFA915CC243A}" type="presParOf" srcId="{B6120586-9B8F-4B37-82D2-84F06567443A}" destId="{98BB84E3-B896-4BD1-BCFD-DD3CB452424F}" srcOrd="11" destOrd="0" presId="urn:microsoft.com/office/officeart/2005/8/layout/cycle6"/>
    <dgm:cxn modelId="{5664F48F-2BC8-4431-B8D7-F0F48D359076}" type="presParOf" srcId="{B6120586-9B8F-4B37-82D2-84F06567443A}" destId="{2B2B8B0C-6A9C-42FB-8633-FAB35D0732FE}" srcOrd="12" destOrd="0" presId="urn:microsoft.com/office/officeart/2005/8/layout/cycle6"/>
    <dgm:cxn modelId="{CF04A984-7E27-4556-B176-78D93643C49A}" type="presParOf" srcId="{B6120586-9B8F-4B37-82D2-84F06567443A}" destId="{7105D8EA-853C-4008-9669-CC1300AE0A2A}" srcOrd="13" destOrd="0" presId="urn:microsoft.com/office/officeart/2005/8/layout/cycle6"/>
    <dgm:cxn modelId="{E74568B2-D66C-4DD4-B89D-60B071BB83F6}" type="presParOf" srcId="{B6120586-9B8F-4B37-82D2-84F06567443A}" destId="{419D6781-0D89-4CE0-B6CA-BD5C6BED9881}" srcOrd="14" destOrd="0" presId="urn:microsoft.com/office/officeart/2005/8/layout/cycle6"/>
    <dgm:cxn modelId="{02C42F4B-42AC-4BC0-AE1B-86343372CAE5}" type="presParOf" srcId="{B6120586-9B8F-4B37-82D2-84F06567443A}" destId="{6478D872-0094-494E-AACE-1015FC6DF0CB}" srcOrd="15" destOrd="0" presId="urn:microsoft.com/office/officeart/2005/8/layout/cycle6"/>
    <dgm:cxn modelId="{9FCB48D8-9F1B-4CC7-BFF7-CD1C8F3BC841}" type="presParOf" srcId="{B6120586-9B8F-4B37-82D2-84F06567443A}" destId="{096D5E54-2463-4829-AF97-A4A637C0DC46}" srcOrd="16" destOrd="0" presId="urn:microsoft.com/office/officeart/2005/8/layout/cycle6"/>
    <dgm:cxn modelId="{D5CF034F-BA4C-4875-BBA7-46E84CBB2B1E}" type="presParOf" srcId="{B6120586-9B8F-4B37-82D2-84F06567443A}" destId="{E737C98D-7DD3-426D-9240-07D9E541AEE2}"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42491E-73D4-4C90-829F-FF7B5A335A83}" type="doc">
      <dgm:prSet loTypeId="urn:microsoft.com/office/officeart/2005/8/layout/hList1" loCatId="list" qsTypeId="urn:microsoft.com/office/officeart/2005/8/quickstyle/simple1" qsCatId="simple" csTypeId="urn:microsoft.com/office/officeart/2005/8/colors/accent1_4" csCatId="accent1" phldr="1"/>
      <dgm:spPr/>
      <dgm:t>
        <a:bodyPr/>
        <a:lstStyle/>
        <a:p>
          <a:endParaRPr lang="en-GB"/>
        </a:p>
      </dgm:t>
    </dgm:pt>
    <dgm:pt modelId="{F1E98D8A-0D4E-42B9-9703-5AFF84594CCB}">
      <dgm:prSet phldrT="[Tekst]" custT="1"/>
      <dgm:spPr/>
      <dgm:t>
        <a:bodyPr/>
        <a:lstStyle/>
        <a:p>
          <a:r>
            <a:rPr lang="pl-PL" sz="2000" dirty="0"/>
            <a:t>podmiotowy </a:t>
          </a:r>
          <a:endParaRPr lang="en-GB" sz="2000" dirty="0"/>
        </a:p>
      </dgm:t>
    </dgm:pt>
    <dgm:pt modelId="{F06A202E-832D-47F3-8F11-E68E0F64FFFC}" type="parTrans" cxnId="{AF39DDB8-0267-4888-A84B-154B7CAD4188}">
      <dgm:prSet/>
      <dgm:spPr/>
      <dgm:t>
        <a:bodyPr/>
        <a:lstStyle/>
        <a:p>
          <a:endParaRPr lang="en-GB"/>
        </a:p>
      </dgm:t>
    </dgm:pt>
    <dgm:pt modelId="{205A41F6-2AC8-437D-B998-754FC40EE7A8}" type="sibTrans" cxnId="{AF39DDB8-0267-4888-A84B-154B7CAD4188}">
      <dgm:prSet/>
      <dgm:spPr/>
      <dgm:t>
        <a:bodyPr/>
        <a:lstStyle/>
        <a:p>
          <a:endParaRPr lang="en-GB"/>
        </a:p>
      </dgm:t>
    </dgm:pt>
    <dgm:pt modelId="{2BD0342A-C3E8-4545-AA7D-2D1909762FA7}">
      <dgm:prSet phldrT="[Tekst]" custT="1"/>
      <dgm:spPr/>
      <dgm:t>
        <a:bodyPr/>
        <a:lstStyle/>
        <a:p>
          <a:r>
            <a:rPr lang="pl-PL" sz="1800" dirty="0"/>
            <a:t>organy i strony procesu </a:t>
          </a:r>
          <a:endParaRPr lang="en-GB" sz="1800" dirty="0"/>
        </a:p>
      </dgm:t>
    </dgm:pt>
    <dgm:pt modelId="{7CF895BA-2D1E-4B7F-944B-2A3271EF71F7}" type="parTrans" cxnId="{CDA125BF-70FE-44C6-ACE4-2A0282D0E432}">
      <dgm:prSet/>
      <dgm:spPr/>
      <dgm:t>
        <a:bodyPr/>
        <a:lstStyle/>
        <a:p>
          <a:endParaRPr lang="en-GB"/>
        </a:p>
      </dgm:t>
    </dgm:pt>
    <dgm:pt modelId="{7107C724-5E1A-434D-839D-709F3D72A14E}" type="sibTrans" cxnId="{CDA125BF-70FE-44C6-ACE4-2A0282D0E432}">
      <dgm:prSet/>
      <dgm:spPr/>
      <dgm:t>
        <a:bodyPr/>
        <a:lstStyle/>
        <a:p>
          <a:endParaRPr lang="en-GB"/>
        </a:p>
      </dgm:t>
    </dgm:pt>
    <dgm:pt modelId="{48B218BB-04D3-4B96-A408-F6B1EAAACECE}">
      <dgm:prSet phldrT="[Tekst]" custT="1"/>
      <dgm:spPr/>
      <dgm:t>
        <a:bodyPr/>
        <a:lstStyle/>
        <a:p>
          <a:r>
            <a:rPr lang="pl-PL" sz="2000" dirty="0"/>
            <a:t>przedmiotowy</a:t>
          </a:r>
          <a:endParaRPr lang="en-GB" sz="2000" dirty="0"/>
        </a:p>
      </dgm:t>
    </dgm:pt>
    <dgm:pt modelId="{9ADCD5B2-8B6E-43FD-A9A2-7CD5F2C866E2}" type="parTrans" cxnId="{48C5FA17-FFB8-4934-810C-2ACF7DD03A7C}">
      <dgm:prSet/>
      <dgm:spPr/>
      <dgm:t>
        <a:bodyPr/>
        <a:lstStyle/>
        <a:p>
          <a:endParaRPr lang="en-GB"/>
        </a:p>
      </dgm:t>
    </dgm:pt>
    <dgm:pt modelId="{0D84C091-4CE4-419E-891A-C45A749BCC9E}" type="sibTrans" cxnId="{48C5FA17-FFB8-4934-810C-2ACF7DD03A7C}">
      <dgm:prSet/>
      <dgm:spPr/>
      <dgm:t>
        <a:bodyPr/>
        <a:lstStyle/>
        <a:p>
          <a:endParaRPr lang="en-GB"/>
        </a:p>
      </dgm:t>
    </dgm:pt>
    <dgm:pt modelId="{1684B95F-6B69-4506-BCEF-357412AEE1EC}">
      <dgm:prSet phldrT="[Tekst]" custT="1"/>
      <dgm:spPr/>
      <dgm:t>
        <a:bodyPr/>
        <a:lstStyle/>
        <a:p>
          <a:r>
            <a:rPr lang="pl-PL" sz="1800" dirty="0"/>
            <a:t>zakres dozwolonego postępowania organów procesowych</a:t>
          </a:r>
          <a:endParaRPr lang="en-GB" sz="1800" dirty="0"/>
        </a:p>
      </dgm:t>
    </dgm:pt>
    <dgm:pt modelId="{7543355D-D631-4DCA-A901-7F2A12B1F9B2}" type="parTrans" cxnId="{757E28B2-03E2-4C92-8BAF-332B0979067B}">
      <dgm:prSet/>
      <dgm:spPr/>
      <dgm:t>
        <a:bodyPr/>
        <a:lstStyle/>
        <a:p>
          <a:endParaRPr lang="en-GB"/>
        </a:p>
      </dgm:t>
    </dgm:pt>
    <dgm:pt modelId="{B347381B-4F48-4401-8382-53E022282445}" type="sibTrans" cxnId="{757E28B2-03E2-4C92-8BAF-332B0979067B}">
      <dgm:prSet/>
      <dgm:spPr/>
      <dgm:t>
        <a:bodyPr/>
        <a:lstStyle/>
        <a:p>
          <a:endParaRPr lang="en-GB"/>
        </a:p>
      </dgm:t>
    </dgm:pt>
    <dgm:pt modelId="{96CB2926-921A-4FEA-9CC7-9EDD02A76C30}">
      <dgm:prSet phldrT="[Tekst]" custT="1"/>
      <dgm:spPr/>
      <dgm:t>
        <a:bodyPr/>
        <a:lstStyle/>
        <a:p>
          <a:r>
            <a:rPr lang="pl-PL" sz="2000" dirty="0"/>
            <a:t>temporalny</a:t>
          </a:r>
          <a:r>
            <a:rPr lang="pl-PL" sz="2400" dirty="0"/>
            <a:t> </a:t>
          </a:r>
          <a:endParaRPr lang="en-GB" sz="2400" dirty="0"/>
        </a:p>
      </dgm:t>
    </dgm:pt>
    <dgm:pt modelId="{0ECA372E-C39C-4214-809D-64B39F6D0E0D}" type="parTrans" cxnId="{5E96EB6F-41AD-44BE-B0F1-C3A690C52812}">
      <dgm:prSet/>
      <dgm:spPr/>
      <dgm:t>
        <a:bodyPr/>
        <a:lstStyle/>
        <a:p>
          <a:endParaRPr lang="en-GB"/>
        </a:p>
      </dgm:t>
    </dgm:pt>
    <dgm:pt modelId="{A425584C-90D6-4A85-A1EA-C476EC8C3CDA}" type="sibTrans" cxnId="{5E96EB6F-41AD-44BE-B0F1-C3A690C52812}">
      <dgm:prSet/>
      <dgm:spPr/>
      <dgm:t>
        <a:bodyPr/>
        <a:lstStyle/>
        <a:p>
          <a:endParaRPr lang="en-GB"/>
        </a:p>
      </dgm:t>
    </dgm:pt>
    <dgm:pt modelId="{8E023AA9-0DB7-44CC-8AD3-EC64873974C0}">
      <dgm:prSet phldrT="[Tekst]" custT="1"/>
      <dgm:spPr/>
      <dgm:t>
        <a:bodyPr/>
        <a:lstStyle/>
        <a:p>
          <a:r>
            <a:rPr lang="pl-PL" sz="1800" dirty="0"/>
            <a:t>czas trwania postępowania (wyznaczany przez początek i koniec procesu)</a:t>
          </a:r>
          <a:endParaRPr lang="en-GB" sz="1800" dirty="0"/>
        </a:p>
      </dgm:t>
    </dgm:pt>
    <dgm:pt modelId="{A9AB0A77-3D5E-45FC-BA01-0253D2354160}" type="parTrans" cxnId="{AED8CC49-EA6F-41DC-A22A-B537998559E8}">
      <dgm:prSet/>
      <dgm:spPr/>
      <dgm:t>
        <a:bodyPr/>
        <a:lstStyle/>
        <a:p>
          <a:endParaRPr lang="en-GB"/>
        </a:p>
      </dgm:t>
    </dgm:pt>
    <dgm:pt modelId="{1360EC8C-837D-449A-9316-A4D53B1E466C}" type="sibTrans" cxnId="{AED8CC49-EA6F-41DC-A22A-B537998559E8}">
      <dgm:prSet/>
      <dgm:spPr/>
      <dgm:t>
        <a:bodyPr/>
        <a:lstStyle/>
        <a:p>
          <a:endParaRPr lang="en-GB"/>
        </a:p>
      </dgm:t>
    </dgm:pt>
    <dgm:pt modelId="{6265EFF1-2421-4ED5-868E-36B4B73DE8FA}">
      <dgm:prSet phldrT="[Tekst]" custT="1"/>
      <dgm:spPr/>
      <dgm:t>
        <a:bodyPr/>
        <a:lstStyle/>
        <a:p>
          <a:r>
            <a:rPr lang="pl-PL" sz="1800" dirty="0"/>
            <a:t>inni uczestnicy (np. świadkowie)</a:t>
          </a:r>
          <a:endParaRPr lang="en-GB" sz="1800" dirty="0"/>
        </a:p>
      </dgm:t>
    </dgm:pt>
    <dgm:pt modelId="{2C393AC1-0BBE-4EAF-BADB-5251856076C5}" type="parTrans" cxnId="{A4D7B0E6-9908-4F6A-B7CC-52B56280D5B5}">
      <dgm:prSet/>
      <dgm:spPr/>
      <dgm:t>
        <a:bodyPr/>
        <a:lstStyle/>
        <a:p>
          <a:endParaRPr lang="en-GB"/>
        </a:p>
      </dgm:t>
    </dgm:pt>
    <dgm:pt modelId="{10AD2778-E599-4054-8A8A-FB40E6837A1B}" type="sibTrans" cxnId="{A4D7B0E6-9908-4F6A-B7CC-52B56280D5B5}">
      <dgm:prSet/>
      <dgm:spPr/>
      <dgm:t>
        <a:bodyPr/>
        <a:lstStyle/>
        <a:p>
          <a:endParaRPr lang="en-GB"/>
        </a:p>
      </dgm:t>
    </dgm:pt>
    <dgm:pt modelId="{50863AA0-8CC6-455F-AD99-8DEB05A648E4}" type="pres">
      <dgm:prSet presAssocID="{3242491E-73D4-4C90-829F-FF7B5A335A83}" presName="Name0" presStyleCnt="0">
        <dgm:presLayoutVars>
          <dgm:dir/>
          <dgm:animLvl val="lvl"/>
          <dgm:resizeHandles val="exact"/>
        </dgm:presLayoutVars>
      </dgm:prSet>
      <dgm:spPr/>
    </dgm:pt>
    <dgm:pt modelId="{E11D4B6B-7CD4-4118-8A21-41989C298CC7}" type="pres">
      <dgm:prSet presAssocID="{F1E98D8A-0D4E-42B9-9703-5AFF84594CCB}" presName="composite" presStyleCnt="0"/>
      <dgm:spPr/>
    </dgm:pt>
    <dgm:pt modelId="{EEE35F27-3D66-4D84-B535-786D145BECFD}" type="pres">
      <dgm:prSet presAssocID="{F1E98D8A-0D4E-42B9-9703-5AFF84594CCB}" presName="parTx" presStyleLbl="alignNode1" presStyleIdx="0" presStyleCnt="3" custLinFactNeighborX="-3360" custLinFactNeighborY="-13294">
        <dgm:presLayoutVars>
          <dgm:chMax val="0"/>
          <dgm:chPref val="0"/>
          <dgm:bulletEnabled val="1"/>
        </dgm:presLayoutVars>
      </dgm:prSet>
      <dgm:spPr/>
    </dgm:pt>
    <dgm:pt modelId="{C4FFF905-9354-4A09-8BC1-66DEEA6DE079}" type="pres">
      <dgm:prSet presAssocID="{F1E98D8A-0D4E-42B9-9703-5AFF84594CCB}" presName="desTx" presStyleLbl="alignAccFollowNode1" presStyleIdx="0" presStyleCnt="3">
        <dgm:presLayoutVars>
          <dgm:bulletEnabled val="1"/>
        </dgm:presLayoutVars>
      </dgm:prSet>
      <dgm:spPr/>
    </dgm:pt>
    <dgm:pt modelId="{79B70CCD-6E89-4DF3-8ADA-DAB70BD55A68}" type="pres">
      <dgm:prSet presAssocID="{205A41F6-2AC8-437D-B998-754FC40EE7A8}" presName="space" presStyleCnt="0"/>
      <dgm:spPr/>
    </dgm:pt>
    <dgm:pt modelId="{0E52CCB5-06C3-4420-B162-390BF6087224}" type="pres">
      <dgm:prSet presAssocID="{48B218BB-04D3-4B96-A408-F6B1EAAACECE}" presName="composite" presStyleCnt="0"/>
      <dgm:spPr/>
    </dgm:pt>
    <dgm:pt modelId="{8F2D0B66-2205-439D-853C-2787B92F824D}" type="pres">
      <dgm:prSet presAssocID="{48B218BB-04D3-4B96-A408-F6B1EAAACECE}" presName="parTx" presStyleLbl="alignNode1" presStyleIdx="1" presStyleCnt="3">
        <dgm:presLayoutVars>
          <dgm:chMax val="0"/>
          <dgm:chPref val="0"/>
          <dgm:bulletEnabled val="1"/>
        </dgm:presLayoutVars>
      </dgm:prSet>
      <dgm:spPr/>
    </dgm:pt>
    <dgm:pt modelId="{02140AA7-7AFE-4DA3-90D2-2D9B2B689FEB}" type="pres">
      <dgm:prSet presAssocID="{48B218BB-04D3-4B96-A408-F6B1EAAACECE}" presName="desTx" presStyleLbl="alignAccFollowNode1" presStyleIdx="1" presStyleCnt="3">
        <dgm:presLayoutVars>
          <dgm:bulletEnabled val="1"/>
        </dgm:presLayoutVars>
      </dgm:prSet>
      <dgm:spPr/>
    </dgm:pt>
    <dgm:pt modelId="{71AAD1C4-0653-4FC8-938F-B1782381E0B3}" type="pres">
      <dgm:prSet presAssocID="{0D84C091-4CE4-419E-891A-C45A749BCC9E}" presName="space" presStyleCnt="0"/>
      <dgm:spPr/>
    </dgm:pt>
    <dgm:pt modelId="{A001262E-D1D1-4557-A9DC-2488BD67CC30}" type="pres">
      <dgm:prSet presAssocID="{96CB2926-921A-4FEA-9CC7-9EDD02A76C30}" presName="composite" presStyleCnt="0"/>
      <dgm:spPr/>
    </dgm:pt>
    <dgm:pt modelId="{30A7AC20-5541-45E0-9AC4-9EDAEC667BAE}" type="pres">
      <dgm:prSet presAssocID="{96CB2926-921A-4FEA-9CC7-9EDD02A76C30}" presName="parTx" presStyleLbl="alignNode1" presStyleIdx="2" presStyleCnt="3">
        <dgm:presLayoutVars>
          <dgm:chMax val="0"/>
          <dgm:chPref val="0"/>
          <dgm:bulletEnabled val="1"/>
        </dgm:presLayoutVars>
      </dgm:prSet>
      <dgm:spPr/>
    </dgm:pt>
    <dgm:pt modelId="{856EE1FC-9789-4FFA-96B6-08F98E3E645F}" type="pres">
      <dgm:prSet presAssocID="{96CB2926-921A-4FEA-9CC7-9EDD02A76C30}" presName="desTx" presStyleLbl="alignAccFollowNode1" presStyleIdx="2" presStyleCnt="3">
        <dgm:presLayoutVars>
          <dgm:bulletEnabled val="1"/>
        </dgm:presLayoutVars>
      </dgm:prSet>
      <dgm:spPr/>
    </dgm:pt>
  </dgm:ptLst>
  <dgm:cxnLst>
    <dgm:cxn modelId="{48C5FA17-FFB8-4934-810C-2ACF7DD03A7C}" srcId="{3242491E-73D4-4C90-829F-FF7B5A335A83}" destId="{48B218BB-04D3-4B96-A408-F6B1EAAACECE}" srcOrd="1" destOrd="0" parTransId="{9ADCD5B2-8B6E-43FD-A9A2-7CD5F2C866E2}" sibTransId="{0D84C091-4CE4-419E-891A-C45A749BCC9E}"/>
    <dgm:cxn modelId="{AED8CC49-EA6F-41DC-A22A-B537998559E8}" srcId="{96CB2926-921A-4FEA-9CC7-9EDD02A76C30}" destId="{8E023AA9-0DB7-44CC-8AD3-EC64873974C0}" srcOrd="0" destOrd="0" parTransId="{A9AB0A77-3D5E-45FC-BA01-0253D2354160}" sibTransId="{1360EC8C-837D-449A-9316-A4D53B1E466C}"/>
    <dgm:cxn modelId="{5E96EB6F-41AD-44BE-B0F1-C3A690C52812}" srcId="{3242491E-73D4-4C90-829F-FF7B5A335A83}" destId="{96CB2926-921A-4FEA-9CC7-9EDD02A76C30}" srcOrd="2" destOrd="0" parTransId="{0ECA372E-C39C-4214-809D-64B39F6D0E0D}" sibTransId="{A425584C-90D6-4A85-A1EA-C476EC8C3CDA}"/>
    <dgm:cxn modelId="{7EC23674-CDE0-4ABD-BBD4-F0F14A047340}" type="presOf" srcId="{1684B95F-6B69-4506-BCEF-357412AEE1EC}" destId="{02140AA7-7AFE-4DA3-90D2-2D9B2B689FEB}" srcOrd="0" destOrd="0" presId="urn:microsoft.com/office/officeart/2005/8/layout/hList1"/>
    <dgm:cxn modelId="{79EA1589-4FB2-4A3B-AF65-E84E3EF84E6E}" type="presOf" srcId="{3242491E-73D4-4C90-829F-FF7B5A335A83}" destId="{50863AA0-8CC6-455F-AD99-8DEB05A648E4}" srcOrd="0" destOrd="0" presId="urn:microsoft.com/office/officeart/2005/8/layout/hList1"/>
    <dgm:cxn modelId="{7FD94991-9A33-4CC3-A88D-F90B2FFDFA45}" type="presOf" srcId="{6265EFF1-2421-4ED5-868E-36B4B73DE8FA}" destId="{C4FFF905-9354-4A09-8BC1-66DEEA6DE079}" srcOrd="0" destOrd="1" presId="urn:microsoft.com/office/officeart/2005/8/layout/hList1"/>
    <dgm:cxn modelId="{7038EC9C-60D4-4EB5-B94C-36ED6015CD98}" type="presOf" srcId="{96CB2926-921A-4FEA-9CC7-9EDD02A76C30}" destId="{30A7AC20-5541-45E0-9AC4-9EDAEC667BAE}" srcOrd="0" destOrd="0" presId="urn:microsoft.com/office/officeart/2005/8/layout/hList1"/>
    <dgm:cxn modelId="{F08D7FA0-CF78-4DE2-BB55-B8581A6E5B9C}" type="presOf" srcId="{F1E98D8A-0D4E-42B9-9703-5AFF84594CCB}" destId="{EEE35F27-3D66-4D84-B535-786D145BECFD}" srcOrd="0" destOrd="0" presId="urn:microsoft.com/office/officeart/2005/8/layout/hList1"/>
    <dgm:cxn modelId="{1B7ED7B0-A962-4CBB-AF83-1C6813D82A5D}" type="presOf" srcId="{2BD0342A-C3E8-4545-AA7D-2D1909762FA7}" destId="{C4FFF905-9354-4A09-8BC1-66DEEA6DE079}" srcOrd="0" destOrd="0" presId="urn:microsoft.com/office/officeart/2005/8/layout/hList1"/>
    <dgm:cxn modelId="{757E28B2-03E2-4C92-8BAF-332B0979067B}" srcId="{48B218BB-04D3-4B96-A408-F6B1EAAACECE}" destId="{1684B95F-6B69-4506-BCEF-357412AEE1EC}" srcOrd="0" destOrd="0" parTransId="{7543355D-D631-4DCA-A901-7F2A12B1F9B2}" sibTransId="{B347381B-4F48-4401-8382-53E022282445}"/>
    <dgm:cxn modelId="{AF39DDB8-0267-4888-A84B-154B7CAD4188}" srcId="{3242491E-73D4-4C90-829F-FF7B5A335A83}" destId="{F1E98D8A-0D4E-42B9-9703-5AFF84594CCB}" srcOrd="0" destOrd="0" parTransId="{F06A202E-832D-47F3-8F11-E68E0F64FFFC}" sibTransId="{205A41F6-2AC8-437D-B998-754FC40EE7A8}"/>
    <dgm:cxn modelId="{CDA125BF-70FE-44C6-ACE4-2A0282D0E432}" srcId="{F1E98D8A-0D4E-42B9-9703-5AFF84594CCB}" destId="{2BD0342A-C3E8-4545-AA7D-2D1909762FA7}" srcOrd="0" destOrd="0" parTransId="{7CF895BA-2D1E-4B7F-944B-2A3271EF71F7}" sibTransId="{7107C724-5E1A-434D-839D-709F3D72A14E}"/>
    <dgm:cxn modelId="{BA710DC7-31B2-47CE-A0FD-1F358F60F196}" type="presOf" srcId="{48B218BB-04D3-4B96-A408-F6B1EAAACECE}" destId="{8F2D0B66-2205-439D-853C-2787B92F824D}" srcOrd="0" destOrd="0" presId="urn:microsoft.com/office/officeart/2005/8/layout/hList1"/>
    <dgm:cxn modelId="{7011FFD6-2FAE-445F-9967-FE99CEE10AB9}" type="presOf" srcId="{8E023AA9-0DB7-44CC-8AD3-EC64873974C0}" destId="{856EE1FC-9789-4FFA-96B6-08F98E3E645F}" srcOrd="0" destOrd="0" presId="urn:microsoft.com/office/officeart/2005/8/layout/hList1"/>
    <dgm:cxn modelId="{A4D7B0E6-9908-4F6A-B7CC-52B56280D5B5}" srcId="{F1E98D8A-0D4E-42B9-9703-5AFF84594CCB}" destId="{6265EFF1-2421-4ED5-868E-36B4B73DE8FA}" srcOrd="1" destOrd="0" parTransId="{2C393AC1-0BBE-4EAF-BADB-5251856076C5}" sibTransId="{10AD2778-E599-4054-8A8A-FB40E6837A1B}"/>
    <dgm:cxn modelId="{D695F52C-4642-4301-A5E3-18DAE8C7BAC3}" type="presParOf" srcId="{50863AA0-8CC6-455F-AD99-8DEB05A648E4}" destId="{E11D4B6B-7CD4-4118-8A21-41989C298CC7}" srcOrd="0" destOrd="0" presId="urn:microsoft.com/office/officeart/2005/8/layout/hList1"/>
    <dgm:cxn modelId="{0C984CD4-7402-43C2-8C65-9E0386EBACC3}" type="presParOf" srcId="{E11D4B6B-7CD4-4118-8A21-41989C298CC7}" destId="{EEE35F27-3D66-4D84-B535-786D145BECFD}" srcOrd="0" destOrd="0" presId="urn:microsoft.com/office/officeart/2005/8/layout/hList1"/>
    <dgm:cxn modelId="{CFCDB330-DF59-425E-BB69-80F03464EA85}" type="presParOf" srcId="{E11D4B6B-7CD4-4118-8A21-41989C298CC7}" destId="{C4FFF905-9354-4A09-8BC1-66DEEA6DE079}" srcOrd="1" destOrd="0" presId="urn:microsoft.com/office/officeart/2005/8/layout/hList1"/>
    <dgm:cxn modelId="{BAE99B40-769B-45D9-A8F6-B5E7431BBE5F}" type="presParOf" srcId="{50863AA0-8CC6-455F-AD99-8DEB05A648E4}" destId="{79B70CCD-6E89-4DF3-8ADA-DAB70BD55A68}" srcOrd="1" destOrd="0" presId="urn:microsoft.com/office/officeart/2005/8/layout/hList1"/>
    <dgm:cxn modelId="{6B14ACD6-C0D2-48CD-AE1B-BDDAAC1DA471}" type="presParOf" srcId="{50863AA0-8CC6-455F-AD99-8DEB05A648E4}" destId="{0E52CCB5-06C3-4420-B162-390BF6087224}" srcOrd="2" destOrd="0" presId="urn:microsoft.com/office/officeart/2005/8/layout/hList1"/>
    <dgm:cxn modelId="{9C543A91-8443-4A55-B36E-2919904F315B}" type="presParOf" srcId="{0E52CCB5-06C3-4420-B162-390BF6087224}" destId="{8F2D0B66-2205-439D-853C-2787B92F824D}" srcOrd="0" destOrd="0" presId="urn:microsoft.com/office/officeart/2005/8/layout/hList1"/>
    <dgm:cxn modelId="{2D3F128E-6A29-421A-AA96-18AB912CA05E}" type="presParOf" srcId="{0E52CCB5-06C3-4420-B162-390BF6087224}" destId="{02140AA7-7AFE-4DA3-90D2-2D9B2B689FEB}" srcOrd="1" destOrd="0" presId="urn:microsoft.com/office/officeart/2005/8/layout/hList1"/>
    <dgm:cxn modelId="{B6B6C197-F6CE-4F6A-992D-72D4FF23C1A3}" type="presParOf" srcId="{50863AA0-8CC6-455F-AD99-8DEB05A648E4}" destId="{71AAD1C4-0653-4FC8-938F-B1782381E0B3}" srcOrd="3" destOrd="0" presId="urn:microsoft.com/office/officeart/2005/8/layout/hList1"/>
    <dgm:cxn modelId="{995E6CBD-793A-4B0B-AE7F-16D325DDD258}" type="presParOf" srcId="{50863AA0-8CC6-455F-AD99-8DEB05A648E4}" destId="{A001262E-D1D1-4557-A9DC-2488BD67CC30}" srcOrd="4" destOrd="0" presId="urn:microsoft.com/office/officeart/2005/8/layout/hList1"/>
    <dgm:cxn modelId="{017C2126-E755-497A-A64D-5894520B6E16}" type="presParOf" srcId="{A001262E-D1D1-4557-A9DC-2488BD67CC30}" destId="{30A7AC20-5541-45E0-9AC4-9EDAEC667BAE}" srcOrd="0" destOrd="0" presId="urn:microsoft.com/office/officeart/2005/8/layout/hList1"/>
    <dgm:cxn modelId="{AC89A9AD-BAA5-44FF-8629-A2CED1ED8695}" type="presParOf" srcId="{A001262E-D1D1-4557-A9DC-2488BD67CC30}" destId="{856EE1FC-9789-4FFA-96B6-08F98E3E645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4CCF82-EE56-41B1-9736-0D278CB7D511}" type="doc">
      <dgm:prSet loTypeId="urn:microsoft.com/office/officeart/2005/8/layout/hierarchy1" loCatId="hierarchy" qsTypeId="urn:microsoft.com/office/officeart/2005/8/quickstyle/simple4" qsCatId="simple" csTypeId="urn:microsoft.com/office/officeart/2005/8/colors/colorful1" csCatId="colorful" phldr="1"/>
      <dgm:spPr/>
      <dgm:t>
        <a:bodyPr/>
        <a:lstStyle/>
        <a:p>
          <a:endParaRPr lang="pl-PL"/>
        </a:p>
      </dgm:t>
    </dgm:pt>
    <dgm:pt modelId="{C02D3D50-8562-443E-B8FB-4894295CC13B}">
      <dgm:prSet phldrT="[Tekst]"/>
      <dgm:spPr/>
      <dgm:t>
        <a:bodyPr/>
        <a:lstStyle/>
        <a:p>
          <a:r>
            <a:rPr lang="pl-PL" dirty="0"/>
            <a:t>publicznoskargowe</a:t>
          </a:r>
        </a:p>
      </dgm:t>
    </dgm:pt>
    <dgm:pt modelId="{3243F78E-6755-41C0-A5F6-AF8F40728B66}" type="parTrans" cxnId="{2403D5AE-5E5D-409D-AC86-FAE8D85963DB}">
      <dgm:prSet/>
      <dgm:spPr/>
      <dgm:t>
        <a:bodyPr/>
        <a:lstStyle/>
        <a:p>
          <a:endParaRPr lang="pl-PL"/>
        </a:p>
      </dgm:t>
    </dgm:pt>
    <dgm:pt modelId="{EC6D6885-7B1A-4ED1-BCE2-2B7B2838ACCF}" type="sibTrans" cxnId="{2403D5AE-5E5D-409D-AC86-FAE8D85963DB}">
      <dgm:prSet/>
      <dgm:spPr/>
      <dgm:t>
        <a:bodyPr/>
        <a:lstStyle/>
        <a:p>
          <a:endParaRPr lang="pl-PL"/>
        </a:p>
      </dgm:t>
    </dgm:pt>
    <dgm:pt modelId="{D9188BD8-1325-4FF6-975C-AE940E3897DD}">
      <dgm:prSet phldrT="[Tekst]"/>
      <dgm:spPr/>
      <dgm:t>
        <a:bodyPr/>
        <a:lstStyle/>
        <a:p>
          <a:r>
            <a:rPr lang="pl-PL" dirty="0"/>
            <a:t>Z urzędu</a:t>
          </a:r>
        </a:p>
      </dgm:t>
    </dgm:pt>
    <dgm:pt modelId="{5EC0E338-ED7F-40A6-A999-5903E82BAE10}" type="parTrans" cxnId="{75A5C8FD-93C9-4117-999B-00B6681ED19D}">
      <dgm:prSet/>
      <dgm:spPr/>
      <dgm:t>
        <a:bodyPr/>
        <a:lstStyle/>
        <a:p>
          <a:endParaRPr lang="pl-PL"/>
        </a:p>
      </dgm:t>
    </dgm:pt>
    <dgm:pt modelId="{F83391DA-3B88-4A75-9C36-712CED5282C6}" type="sibTrans" cxnId="{75A5C8FD-93C9-4117-999B-00B6681ED19D}">
      <dgm:prSet/>
      <dgm:spPr/>
      <dgm:t>
        <a:bodyPr/>
        <a:lstStyle/>
        <a:p>
          <a:endParaRPr lang="pl-PL"/>
        </a:p>
      </dgm:t>
    </dgm:pt>
    <dgm:pt modelId="{E5A27DD5-25F9-4C92-B54F-AF30D40A12B0}">
      <dgm:prSet phldrT="[Tekst]"/>
      <dgm:spPr/>
      <dgm:t>
        <a:bodyPr/>
        <a:lstStyle/>
        <a:p>
          <a:r>
            <a:rPr lang="pl-PL" dirty="0"/>
            <a:t>Na wniosek</a:t>
          </a:r>
        </a:p>
      </dgm:t>
    </dgm:pt>
    <dgm:pt modelId="{C9D3C362-3A2D-417D-8CF1-0515E316F6B9}" type="parTrans" cxnId="{B2C421A9-4897-4ED9-BD98-0151260B006E}">
      <dgm:prSet/>
      <dgm:spPr/>
      <dgm:t>
        <a:bodyPr/>
        <a:lstStyle/>
        <a:p>
          <a:endParaRPr lang="pl-PL"/>
        </a:p>
      </dgm:t>
    </dgm:pt>
    <dgm:pt modelId="{B0A1EF73-4466-4620-A632-756CA3F68DFA}" type="sibTrans" cxnId="{B2C421A9-4897-4ED9-BD98-0151260B006E}">
      <dgm:prSet/>
      <dgm:spPr/>
      <dgm:t>
        <a:bodyPr/>
        <a:lstStyle/>
        <a:p>
          <a:endParaRPr lang="pl-PL"/>
        </a:p>
      </dgm:t>
    </dgm:pt>
    <dgm:pt modelId="{36B368C0-9E04-47A4-A26B-5F348C592CA8}">
      <dgm:prSet phldrT="[Tekst]"/>
      <dgm:spPr/>
      <dgm:t>
        <a:bodyPr/>
        <a:lstStyle/>
        <a:p>
          <a:r>
            <a:rPr lang="pl-PL" dirty="0"/>
            <a:t>prywatnoskargowe</a:t>
          </a:r>
        </a:p>
      </dgm:t>
    </dgm:pt>
    <dgm:pt modelId="{FE956168-D39C-4073-A1B3-9CBAD676A2DD}" type="parTrans" cxnId="{D2C5A333-DAAF-482A-A098-EAB95F353351}">
      <dgm:prSet/>
      <dgm:spPr/>
      <dgm:t>
        <a:bodyPr/>
        <a:lstStyle/>
        <a:p>
          <a:endParaRPr lang="pl-PL"/>
        </a:p>
      </dgm:t>
    </dgm:pt>
    <dgm:pt modelId="{F5B1EB12-3BE2-4734-8DC9-E77A5E2B0B13}" type="sibTrans" cxnId="{D2C5A333-DAAF-482A-A098-EAB95F353351}">
      <dgm:prSet/>
      <dgm:spPr/>
      <dgm:t>
        <a:bodyPr/>
        <a:lstStyle/>
        <a:p>
          <a:endParaRPr lang="pl-PL"/>
        </a:p>
      </dgm:t>
    </dgm:pt>
    <dgm:pt modelId="{73627360-E648-409E-8368-03875245E434}">
      <dgm:prSet phldrT="[Tekst]"/>
      <dgm:spPr/>
      <dgm:t>
        <a:bodyPr/>
        <a:lstStyle/>
        <a:p>
          <a:r>
            <a:rPr lang="pl-PL" dirty="0"/>
            <a:t>Względnie </a:t>
          </a:r>
          <a:r>
            <a:rPr lang="pl-PL"/>
            <a:t>wnioskowe </a:t>
          </a:r>
          <a:endParaRPr lang="pl-PL" dirty="0"/>
        </a:p>
      </dgm:t>
    </dgm:pt>
    <dgm:pt modelId="{94E802E9-FCBC-470F-922E-1367A2555EA4}" type="parTrans" cxnId="{B1C0F49C-DE43-4B2B-B36A-231B22B1587C}">
      <dgm:prSet/>
      <dgm:spPr/>
      <dgm:t>
        <a:bodyPr/>
        <a:lstStyle/>
        <a:p>
          <a:endParaRPr lang="pl-PL"/>
        </a:p>
      </dgm:t>
    </dgm:pt>
    <dgm:pt modelId="{C1F9C729-F083-4EDD-B62F-D3B5CAE59C9B}" type="sibTrans" cxnId="{B1C0F49C-DE43-4B2B-B36A-231B22B1587C}">
      <dgm:prSet/>
      <dgm:spPr/>
      <dgm:t>
        <a:bodyPr/>
        <a:lstStyle/>
        <a:p>
          <a:endParaRPr lang="pl-PL"/>
        </a:p>
      </dgm:t>
    </dgm:pt>
    <dgm:pt modelId="{C02EFE5A-B04E-41D5-8DE1-D4D5D678AF36}">
      <dgm:prSet phldrT="[Tekst]"/>
      <dgm:spPr/>
      <dgm:t>
        <a:bodyPr/>
        <a:lstStyle/>
        <a:p>
          <a:r>
            <a:rPr lang="pl-PL" dirty="0"/>
            <a:t>Bezwzględnie wnioskowe </a:t>
          </a:r>
        </a:p>
      </dgm:t>
    </dgm:pt>
    <dgm:pt modelId="{9A4ED833-B761-42C0-A3FB-3503D0CA2BDE}" type="parTrans" cxnId="{DD25A9A5-3E58-4989-9D52-C69FD56E9A79}">
      <dgm:prSet/>
      <dgm:spPr/>
      <dgm:t>
        <a:bodyPr/>
        <a:lstStyle/>
        <a:p>
          <a:endParaRPr lang="pl-PL"/>
        </a:p>
      </dgm:t>
    </dgm:pt>
    <dgm:pt modelId="{AB9D847A-C66A-448F-A7CA-18571710CB48}" type="sibTrans" cxnId="{DD25A9A5-3E58-4989-9D52-C69FD56E9A79}">
      <dgm:prSet/>
      <dgm:spPr/>
      <dgm:t>
        <a:bodyPr/>
        <a:lstStyle/>
        <a:p>
          <a:endParaRPr lang="pl-PL"/>
        </a:p>
      </dgm:t>
    </dgm:pt>
    <dgm:pt modelId="{ED960CBC-C2E3-4CE3-9259-6CC2DB4C8EE8}" type="pres">
      <dgm:prSet presAssocID="{9B4CCF82-EE56-41B1-9736-0D278CB7D511}" presName="hierChild1" presStyleCnt="0">
        <dgm:presLayoutVars>
          <dgm:chPref val="1"/>
          <dgm:dir/>
          <dgm:animOne val="branch"/>
          <dgm:animLvl val="lvl"/>
          <dgm:resizeHandles/>
        </dgm:presLayoutVars>
      </dgm:prSet>
      <dgm:spPr/>
    </dgm:pt>
    <dgm:pt modelId="{E9249670-2B05-4698-90E6-33572D4D18B0}" type="pres">
      <dgm:prSet presAssocID="{C02D3D50-8562-443E-B8FB-4894295CC13B}" presName="hierRoot1" presStyleCnt="0"/>
      <dgm:spPr/>
    </dgm:pt>
    <dgm:pt modelId="{286C3A50-6BFB-409F-8556-330CBFE4CB8D}" type="pres">
      <dgm:prSet presAssocID="{C02D3D50-8562-443E-B8FB-4894295CC13B}" presName="composite" presStyleCnt="0"/>
      <dgm:spPr/>
    </dgm:pt>
    <dgm:pt modelId="{6FD7577F-B41B-4716-82EB-D4C2708CC57A}" type="pres">
      <dgm:prSet presAssocID="{C02D3D50-8562-443E-B8FB-4894295CC13B}" presName="background" presStyleLbl="node0" presStyleIdx="0" presStyleCnt="2"/>
      <dgm:spPr/>
    </dgm:pt>
    <dgm:pt modelId="{956ECF77-CAE1-4437-B2FB-83886B65E9D3}" type="pres">
      <dgm:prSet presAssocID="{C02D3D50-8562-443E-B8FB-4894295CC13B}" presName="text" presStyleLbl="fgAcc0" presStyleIdx="0" presStyleCnt="2">
        <dgm:presLayoutVars>
          <dgm:chPref val="3"/>
        </dgm:presLayoutVars>
      </dgm:prSet>
      <dgm:spPr/>
    </dgm:pt>
    <dgm:pt modelId="{23AB0592-EA38-4315-90FE-3E17406A7B83}" type="pres">
      <dgm:prSet presAssocID="{C02D3D50-8562-443E-B8FB-4894295CC13B}" presName="hierChild2" presStyleCnt="0"/>
      <dgm:spPr/>
    </dgm:pt>
    <dgm:pt modelId="{F41F5013-407F-4252-BE40-D407B6819B92}" type="pres">
      <dgm:prSet presAssocID="{5EC0E338-ED7F-40A6-A999-5903E82BAE10}" presName="Name10" presStyleLbl="parChTrans1D2" presStyleIdx="0" presStyleCnt="2"/>
      <dgm:spPr/>
    </dgm:pt>
    <dgm:pt modelId="{D88D6E78-1D3F-4BCA-AE93-8C92D0374D29}" type="pres">
      <dgm:prSet presAssocID="{D9188BD8-1325-4FF6-975C-AE940E3897DD}" presName="hierRoot2" presStyleCnt="0"/>
      <dgm:spPr/>
    </dgm:pt>
    <dgm:pt modelId="{7E8DC109-E2FD-4C84-B59A-D7A2530DCDFD}" type="pres">
      <dgm:prSet presAssocID="{D9188BD8-1325-4FF6-975C-AE940E3897DD}" presName="composite2" presStyleCnt="0"/>
      <dgm:spPr/>
    </dgm:pt>
    <dgm:pt modelId="{27262A77-03F5-4ED5-A45E-B25CD99A91C1}" type="pres">
      <dgm:prSet presAssocID="{D9188BD8-1325-4FF6-975C-AE940E3897DD}" presName="background2" presStyleLbl="node2" presStyleIdx="0" presStyleCnt="2"/>
      <dgm:spPr/>
    </dgm:pt>
    <dgm:pt modelId="{609CD946-01CC-4A2D-BCA4-A3595379E2C0}" type="pres">
      <dgm:prSet presAssocID="{D9188BD8-1325-4FF6-975C-AE940E3897DD}" presName="text2" presStyleLbl="fgAcc2" presStyleIdx="0" presStyleCnt="2">
        <dgm:presLayoutVars>
          <dgm:chPref val="3"/>
        </dgm:presLayoutVars>
      </dgm:prSet>
      <dgm:spPr/>
    </dgm:pt>
    <dgm:pt modelId="{7799C77F-1499-4901-A0A2-B7EA7E7843B9}" type="pres">
      <dgm:prSet presAssocID="{D9188BD8-1325-4FF6-975C-AE940E3897DD}" presName="hierChild3" presStyleCnt="0"/>
      <dgm:spPr/>
    </dgm:pt>
    <dgm:pt modelId="{D6872509-4CEA-4A4B-A978-AC7F9DD01971}" type="pres">
      <dgm:prSet presAssocID="{C9D3C362-3A2D-417D-8CF1-0515E316F6B9}" presName="Name10" presStyleLbl="parChTrans1D2" presStyleIdx="1" presStyleCnt="2"/>
      <dgm:spPr/>
    </dgm:pt>
    <dgm:pt modelId="{78784E0B-C3AB-4B8D-BAC1-99D3A8FD45DD}" type="pres">
      <dgm:prSet presAssocID="{E5A27DD5-25F9-4C92-B54F-AF30D40A12B0}" presName="hierRoot2" presStyleCnt="0"/>
      <dgm:spPr/>
    </dgm:pt>
    <dgm:pt modelId="{9CA64E56-9EFE-4AFF-9A1E-1C9E0EFFB27B}" type="pres">
      <dgm:prSet presAssocID="{E5A27DD5-25F9-4C92-B54F-AF30D40A12B0}" presName="composite2" presStyleCnt="0"/>
      <dgm:spPr/>
    </dgm:pt>
    <dgm:pt modelId="{68AB8AAD-63BE-4569-96C5-735597878DC2}" type="pres">
      <dgm:prSet presAssocID="{E5A27DD5-25F9-4C92-B54F-AF30D40A12B0}" presName="background2" presStyleLbl="node2" presStyleIdx="1" presStyleCnt="2"/>
      <dgm:spPr/>
    </dgm:pt>
    <dgm:pt modelId="{0F4C314B-AB30-4083-997D-697F459219C6}" type="pres">
      <dgm:prSet presAssocID="{E5A27DD5-25F9-4C92-B54F-AF30D40A12B0}" presName="text2" presStyleLbl="fgAcc2" presStyleIdx="1" presStyleCnt="2">
        <dgm:presLayoutVars>
          <dgm:chPref val="3"/>
        </dgm:presLayoutVars>
      </dgm:prSet>
      <dgm:spPr/>
    </dgm:pt>
    <dgm:pt modelId="{4D809109-F9BA-4DF1-A29E-C89383F215C1}" type="pres">
      <dgm:prSet presAssocID="{E5A27DD5-25F9-4C92-B54F-AF30D40A12B0}" presName="hierChild3" presStyleCnt="0"/>
      <dgm:spPr/>
    </dgm:pt>
    <dgm:pt modelId="{8252B466-589E-4ED9-AC1C-CC93FB591A32}" type="pres">
      <dgm:prSet presAssocID="{94E802E9-FCBC-470F-922E-1367A2555EA4}" presName="Name17" presStyleLbl="parChTrans1D3" presStyleIdx="0" presStyleCnt="2"/>
      <dgm:spPr/>
    </dgm:pt>
    <dgm:pt modelId="{42764418-23DD-4C77-B703-9457E3804434}" type="pres">
      <dgm:prSet presAssocID="{73627360-E648-409E-8368-03875245E434}" presName="hierRoot3" presStyleCnt="0"/>
      <dgm:spPr/>
    </dgm:pt>
    <dgm:pt modelId="{2BBA6066-9AFE-416F-93F5-CB1EB3604A5B}" type="pres">
      <dgm:prSet presAssocID="{73627360-E648-409E-8368-03875245E434}" presName="composite3" presStyleCnt="0"/>
      <dgm:spPr/>
    </dgm:pt>
    <dgm:pt modelId="{AD53F1B2-1E58-4A72-B246-FDAE6D15CBCD}" type="pres">
      <dgm:prSet presAssocID="{73627360-E648-409E-8368-03875245E434}" presName="background3" presStyleLbl="node3" presStyleIdx="0" presStyleCnt="2"/>
      <dgm:spPr/>
    </dgm:pt>
    <dgm:pt modelId="{82696D42-C8D9-4AAE-85BF-469A0FA359FE}" type="pres">
      <dgm:prSet presAssocID="{73627360-E648-409E-8368-03875245E434}" presName="text3" presStyleLbl="fgAcc3" presStyleIdx="0" presStyleCnt="2">
        <dgm:presLayoutVars>
          <dgm:chPref val="3"/>
        </dgm:presLayoutVars>
      </dgm:prSet>
      <dgm:spPr/>
    </dgm:pt>
    <dgm:pt modelId="{BE5DABE7-E904-4170-BD6E-0EA7E1CA24F4}" type="pres">
      <dgm:prSet presAssocID="{73627360-E648-409E-8368-03875245E434}" presName="hierChild4" presStyleCnt="0"/>
      <dgm:spPr/>
    </dgm:pt>
    <dgm:pt modelId="{628183E3-BF34-411B-863E-F952D805605A}" type="pres">
      <dgm:prSet presAssocID="{9A4ED833-B761-42C0-A3FB-3503D0CA2BDE}" presName="Name17" presStyleLbl="parChTrans1D3" presStyleIdx="1" presStyleCnt="2"/>
      <dgm:spPr/>
    </dgm:pt>
    <dgm:pt modelId="{A3313D6C-9ED1-46A0-896E-C98279C6B089}" type="pres">
      <dgm:prSet presAssocID="{C02EFE5A-B04E-41D5-8DE1-D4D5D678AF36}" presName="hierRoot3" presStyleCnt="0"/>
      <dgm:spPr/>
    </dgm:pt>
    <dgm:pt modelId="{8D175E48-C4C0-48ED-8893-14D3FCFADE5A}" type="pres">
      <dgm:prSet presAssocID="{C02EFE5A-B04E-41D5-8DE1-D4D5D678AF36}" presName="composite3" presStyleCnt="0"/>
      <dgm:spPr/>
    </dgm:pt>
    <dgm:pt modelId="{A2B45B79-664F-49A2-812F-DE3977DAE8F7}" type="pres">
      <dgm:prSet presAssocID="{C02EFE5A-B04E-41D5-8DE1-D4D5D678AF36}" presName="background3" presStyleLbl="node3" presStyleIdx="1" presStyleCnt="2"/>
      <dgm:spPr/>
    </dgm:pt>
    <dgm:pt modelId="{5A8510AE-470A-4B1B-BC81-CB40FF824DD9}" type="pres">
      <dgm:prSet presAssocID="{C02EFE5A-B04E-41D5-8DE1-D4D5D678AF36}" presName="text3" presStyleLbl="fgAcc3" presStyleIdx="1" presStyleCnt="2">
        <dgm:presLayoutVars>
          <dgm:chPref val="3"/>
        </dgm:presLayoutVars>
      </dgm:prSet>
      <dgm:spPr/>
    </dgm:pt>
    <dgm:pt modelId="{27B092F6-6990-444B-AB81-A1D60C9D1606}" type="pres">
      <dgm:prSet presAssocID="{C02EFE5A-B04E-41D5-8DE1-D4D5D678AF36}" presName="hierChild4" presStyleCnt="0"/>
      <dgm:spPr/>
    </dgm:pt>
    <dgm:pt modelId="{346CE8D8-0283-4C70-8AA0-CEA82B147744}" type="pres">
      <dgm:prSet presAssocID="{36B368C0-9E04-47A4-A26B-5F348C592CA8}" presName="hierRoot1" presStyleCnt="0"/>
      <dgm:spPr/>
    </dgm:pt>
    <dgm:pt modelId="{658C411C-DCFB-4C67-B822-17CC8D1D5EF9}" type="pres">
      <dgm:prSet presAssocID="{36B368C0-9E04-47A4-A26B-5F348C592CA8}" presName="composite" presStyleCnt="0"/>
      <dgm:spPr/>
    </dgm:pt>
    <dgm:pt modelId="{02910007-9F96-4E31-8778-FA0CAD1F5B53}" type="pres">
      <dgm:prSet presAssocID="{36B368C0-9E04-47A4-A26B-5F348C592CA8}" presName="background" presStyleLbl="node0" presStyleIdx="1" presStyleCnt="2"/>
      <dgm:spPr/>
    </dgm:pt>
    <dgm:pt modelId="{0A5CE39E-C1E3-4C69-9FEA-34253CCA80CD}" type="pres">
      <dgm:prSet presAssocID="{36B368C0-9E04-47A4-A26B-5F348C592CA8}" presName="text" presStyleLbl="fgAcc0" presStyleIdx="1" presStyleCnt="2" custLinFactX="5100" custLinFactNeighborX="100000" custLinFactNeighborY="-120">
        <dgm:presLayoutVars>
          <dgm:chPref val="3"/>
        </dgm:presLayoutVars>
      </dgm:prSet>
      <dgm:spPr/>
    </dgm:pt>
    <dgm:pt modelId="{813B4219-41DA-45E3-B2D4-45C4CCEF1063}" type="pres">
      <dgm:prSet presAssocID="{36B368C0-9E04-47A4-A26B-5F348C592CA8}" presName="hierChild2" presStyleCnt="0"/>
      <dgm:spPr/>
    </dgm:pt>
  </dgm:ptLst>
  <dgm:cxnLst>
    <dgm:cxn modelId="{8E373413-7459-48B8-83EE-210035584B18}" type="presOf" srcId="{36B368C0-9E04-47A4-A26B-5F348C592CA8}" destId="{0A5CE39E-C1E3-4C69-9FEA-34253CCA80CD}" srcOrd="0" destOrd="0" presId="urn:microsoft.com/office/officeart/2005/8/layout/hierarchy1"/>
    <dgm:cxn modelId="{5E21532E-ACE6-43B4-BAB9-0C446E3A94CC}" type="presOf" srcId="{E5A27DD5-25F9-4C92-B54F-AF30D40A12B0}" destId="{0F4C314B-AB30-4083-997D-697F459219C6}" srcOrd="0" destOrd="0" presId="urn:microsoft.com/office/officeart/2005/8/layout/hierarchy1"/>
    <dgm:cxn modelId="{D2C5A333-DAAF-482A-A098-EAB95F353351}" srcId="{9B4CCF82-EE56-41B1-9736-0D278CB7D511}" destId="{36B368C0-9E04-47A4-A26B-5F348C592CA8}" srcOrd="1" destOrd="0" parTransId="{FE956168-D39C-4073-A1B3-9CBAD676A2DD}" sibTransId="{F5B1EB12-3BE2-4734-8DC9-E77A5E2B0B13}"/>
    <dgm:cxn modelId="{DF9E9142-6DBE-484A-B5E6-9320E2D5490F}" type="presOf" srcId="{C02EFE5A-B04E-41D5-8DE1-D4D5D678AF36}" destId="{5A8510AE-470A-4B1B-BC81-CB40FF824DD9}" srcOrd="0" destOrd="0" presId="urn:microsoft.com/office/officeart/2005/8/layout/hierarchy1"/>
    <dgm:cxn modelId="{3D034172-6D35-444E-A781-0E8810146795}" type="presOf" srcId="{9B4CCF82-EE56-41B1-9736-0D278CB7D511}" destId="{ED960CBC-C2E3-4CE3-9259-6CC2DB4C8EE8}" srcOrd="0" destOrd="0" presId="urn:microsoft.com/office/officeart/2005/8/layout/hierarchy1"/>
    <dgm:cxn modelId="{4A2B888F-C6A9-4353-9635-45779D5FD51A}" type="presOf" srcId="{5EC0E338-ED7F-40A6-A999-5903E82BAE10}" destId="{F41F5013-407F-4252-BE40-D407B6819B92}" srcOrd="0" destOrd="0" presId="urn:microsoft.com/office/officeart/2005/8/layout/hierarchy1"/>
    <dgm:cxn modelId="{B1C0F49C-DE43-4B2B-B36A-231B22B1587C}" srcId="{E5A27DD5-25F9-4C92-B54F-AF30D40A12B0}" destId="{73627360-E648-409E-8368-03875245E434}" srcOrd="0" destOrd="0" parTransId="{94E802E9-FCBC-470F-922E-1367A2555EA4}" sibTransId="{C1F9C729-F083-4EDD-B62F-D3B5CAE59C9B}"/>
    <dgm:cxn modelId="{DD25A9A5-3E58-4989-9D52-C69FD56E9A79}" srcId="{E5A27DD5-25F9-4C92-B54F-AF30D40A12B0}" destId="{C02EFE5A-B04E-41D5-8DE1-D4D5D678AF36}" srcOrd="1" destOrd="0" parTransId="{9A4ED833-B761-42C0-A3FB-3503D0CA2BDE}" sibTransId="{AB9D847A-C66A-448F-A7CA-18571710CB48}"/>
    <dgm:cxn modelId="{B2C421A9-4897-4ED9-BD98-0151260B006E}" srcId="{C02D3D50-8562-443E-B8FB-4894295CC13B}" destId="{E5A27DD5-25F9-4C92-B54F-AF30D40A12B0}" srcOrd="1" destOrd="0" parTransId="{C9D3C362-3A2D-417D-8CF1-0515E316F6B9}" sibTransId="{B0A1EF73-4466-4620-A632-756CA3F68DFA}"/>
    <dgm:cxn modelId="{2403D5AE-5E5D-409D-AC86-FAE8D85963DB}" srcId="{9B4CCF82-EE56-41B1-9736-0D278CB7D511}" destId="{C02D3D50-8562-443E-B8FB-4894295CC13B}" srcOrd="0" destOrd="0" parTransId="{3243F78E-6755-41C0-A5F6-AF8F40728B66}" sibTransId="{EC6D6885-7B1A-4ED1-BCE2-2B7B2838ACCF}"/>
    <dgm:cxn modelId="{60D2ABB7-6202-4BEF-95B3-74FF6E43E7BF}" type="presOf" srcId="{C02D3D50-8562-443E-B8FB-4894295CC13B}" destId="{956ECF77-CAE1-4437-B2FB-83886B65E9D3}" srcOrd="0" destOrd="0" presId="urn:microsoft.com/office/officeart/2005/8/layout/hierarchy1"/>
    <dgm:cxn modelId="{A534F6C2-717A-4CF7-93E0-B34EC9D2742A}" type="presOf" srcId="{9A4ED833-B761-42C0-A3FB-3503D0CA2BDE}" destId="{628183E3-BF34-411B-863E-F952D805605A}" srcOrd="0" destOrd="0" presId="urn:microsoft.com/office/officeart/2005/8/layout/hierarchy1"/>
    <dgm:cxn modelId="{28C105C7-7113-4352-98A0-6E1B412F9AB6}" type="presOf" srcId="{C9D3C362-3A2D-417D-8CF1-0515E316F6B9}" destId="{D6872509-4CEA-4A4B-A978-AC7F9DD01971}" srcOrd="0" destOrd="0" presId="urn:microsoft.com/office/officeart/2005/8/layout/hierarchy1"/>
    <dgm:cxn modelId="{D45032D6-BFC1-43E5-8C84-FEE297E48642}" type="presOf" srcId="{73627360-E648-409E-8368-03875245E434}" destId="{82696D42-C8D9-4AAE-85BF-469A0FA359FE}" srcOrd="0" destOrd="0" presId="urn:microsoft.com/office/officeart/2005/8/layout/hierarchy1"/>
    <dgm:cxn modelId="{B80D5BDA-66C3-4A1F-B9C2-E3D3B31AEAB6}" type="presOf" srcId="{94E802E9-FCBC-470F-922E-1367A2555EA4}" destId="{8252B466-589E-4ED9-AC1C-CC93FB591A32}" srcOrd="0" destOrd="0" presId="urn:microsoft.com/office/officeart/2005/8/layout/hierarchy1"/>
    <dgm:cxn modelId="{1F2AB3EA-FA83-44B6-81A8-4791E78FCE08}" type="presOf" srcId="{D9188BD8-1325-4FF6-975C-AE940E3897DD}" destId="{609CD946-01CC-4A2D-BCA4-A3595379E2C0}" srcOrd="0" destOrd="0" presId="urn:microsoft.com/office/officeart/2005/8/layout/hierarchy1"/>
    <dgm:cxn modelId="{75A5C8FD-93C9-4117-999B-00B6681ED19D}" srcId="{C02D3D50-8562-443E-B8FB-4894295CC13B}" destId="{D9188BD8-1325-4FF6-975C-AE940E3897DD}" srcOrd="0" destOrd="0" parTransId="{5EC0E338-ED7F-40A6-A999-5903E82BAE10}" sibTransId="{F83391DA-3B88-4A75-9C36-712CED5282C6}"/>
    <dgm:cxn modelId="{361B4585-1BF3-433C-A156-D32FDA601875}" type="presParOf" srcId="{ED960CBC-C2E3-4CE3-9259-6CC2DB4C8EE8}" destId="{E9249670-2B05-4698-90E6-33572D4D18B0}" srcOrd="0" destOrd="0" presId="urn:microsoft.com/office/officeart/2005/8/layout/hierarchy1"/>
    <dgm:cxn modelId="{A4CF7F6D-256A-4B75-8C2B-A14C7BE5EA25}" type="presParOf" srcId="{E9249670-2B05-4698-90E6-33572D4D18B0}" destId="{286C3A50-6BFB-409F-8556-330CBFE4CB8D}" srcOrd="0" destOrd="0" presId="urn:microsoft.com/office/officeart/2005/8/layout/hierarchy1"/>
    <dgm:cxn modelId="{1B11ABE0-5CA8-4933-9280-90685F3B8F7B}" type="presParOf" srcId="{286C3A50-6BFB-409F-8556-330CBFE4CB8D}" destId="{6FD7577F-B41B-4716-82EB-D4C2708CC57A}" srcOrd="0" destOrd="0" presId="urn:microsoft.com/office/officeart/2005/8/layout/hierarchy1"/>
    <dgm:cxn modelId="{C6AEBC6F-CC07-4B3E-B2A8-0EE0BBA328B2}" type="presParOf" srcId="{286C3A50-6BFB-409F-8556-330CBFE4CB8D}" destId="{956ECF77-CAE1-4437-B2FB-83886B65E9D3}" srcOrd="1" destOrd="0" presId="urn:microsoft.com/office/officeart/2005/8/layout/hierarchy1"/>
    <dgm:cxn modelId="{D2D4E735-06CC-4F34-8B24-D93CFD41D295}" type="presParOf" srcId="{E9249670-2B05-4698-90E6-33572D4D18B0}" destId="{23AB0592-EA38-4315-90FE-3E17406A7B83}" srcOrd="1" destOrd="0" presId="urn:microsoft.com/office/officeart/2005/8/layout/hierarchy1"/>
    <dgm:cxn modelId="{80A30859-5E23-4E0F-AEF8-C9EB5855EEE8}" type="presParOf" srcId="{23AB0592-EA38-4315-90FE-3E17406A7B83}" destId="{F41F5013-407F-4252-BE40-D407B6819B92}" srcOrd="0" destOrd="0" presId="urn:microsoft.com/office/officeart/2005/8/layout/hierarchy1"/>
    <dgm:cxn modelId="{DB9B5261-94FC-4677-ABB8-619CA71CF61E}" type="presParOf" srcId="{23AB0592-EA38-4315-90FE-3E17406A7B83}" destId="{D88D6E78-1D3F-4BCA-AE93-8C92D0374D29}" srcOrd="1" destOrd="0" presId="urn:microsoft.com/office/officeart/2005/8/layout/hierarchy1"/>
    <dgm:cxn modelId="{11525084-5E66-4D3D-91BA-A0B3D94434FF}" type="presParOf" srcId="{D88D6E78-1D3F-4BCA-AE93-8C92D0374D29}" destId="{7E8DC109-E2FD-4C84-B59A-D7A2530DCDFD}" srcOrd="0" destOrd="0" presId="urn:microsoft.com/office/officeart/2005/8/layout/hierarchy1"/>
    <dgm:cxn modelId="{469AF8CB-B0A2-470B-AFFB-EFEC2669DA8B}" type="presParOf" srcId="{7E8DC109-E2FD-4C84-B59A-D7A2530DCDFD}" destId="{27262A77-03F5-4ED5-A45E-B25CD99A91C1}" srcOrd="0" destOrd="0" presId="urn:microsoft.com/office/officeart/2005/8/layout/hierarchy1"/>
    <dgm:cxn modelId="{0ADF364E-9F30-469D-AC2A-D28E59D7D576}" type="presParOf" srcId="{7E8DC109-E2FD-4C84-B59A-D7A2530DCDFD}" destId="{609CD946-01CC-4A2D-BCA4-A3595379E2C0}" srcOrd="1" destOrd="0" presId="urn:microsoft.com/office/officeart/2005/8/layout/hierarchy1"/>
    <dgm:cxn modelId="{C35AD9F3-24A9-4E2D-88FB-79A5145509D6}" type="presParOf" srcId="{D88D6E78-1D3F-4BCA-AE93-8C92D0374D29}" destId="{7799C77F-1499-4901-A0A2-B7EA7E7843B9}" srcOrd="1" destOrd="0" presId="urn:microsoft.com/office/officeart/2005/8/layout/hierarchy1"/>
    <dgm:cxn modelId="{D7DB01FA-26AA-4CC2-86D9-B6707408FC27}" type="presParOf" srcId="{23AB0592-EA38-4315-90FE-3E17406A7B83}" destId="{D6872509-4CEA-4A4B-A978-AC7F9DD01971}" srcOrd="2" destOrd="0" presId="urn:microsoft.com/office/officeart/2005/8/layout/hierarchy1"/>
    <dgm:cxn modelId="{E61A7E65-14B2-4B28-9D74-985A9C0173EF}" type="presParOf" srcId="{23AB0592-EA38-4315-90FE-3E17406A7B83}" destId="{78784E0B-C3AB-4B8D-BAC1-99D3A8FD45DD}" srcOrd="3" destOrd="0" presId="urn:microsoft.com/office/officeart/2005/8/layout/hierarchy1"/>
    <dgm:cxn modelId="{7C1837A4-A25E-43D0-A992-8C0A7C09AF69}" type="presParOf" srcId="{78784E0B-C3AB-4B8D-BAC1-99D3A8FD45DD}" destId="{9CA64E56-9EFE-4AFF-9A1E-1C9E0EFFB27B}" srcOrd="0" destOrd="0" presId="urn:microsoft.com/office/officeart/2005/8/layout/hierarchy1"/>
    <dgm:cxn modelId="{CA7855B4-E58F-4AA8-BE88-7EF96D44B5FA}" type="presParOf" srcId="{9CA64E56-9EFE-4AFF-9A1E-1C9E0EFFB27B}" destId="{68AB8AAD-63BE-4569-96C5-735597878DC2}" srcOrd="0" destOrd="0" presId="urn:microsoft.com/office/officeart/2005/8/layout/hierarchy1"/>
    <dgm:cxn modelId="{301A9625-CA12-43AA-BDC3-EB055F15DDD1}" type="presParOf" srcId="{9CA64E56-9EFE-4AFF-9A1E-1C9E0EFFB27B}" destId="{0F4C314B-AB30-4083-997D-697F459219C6}" srcOrd="1" destOrd="0" presId="urn:microsoft.com/office/officeart/2005/8/layout/hierarchy1"/>
    <dgm:cxn modelId="{8C794E27-482B-4BDB-8D78-581556FC52D8}" type="presParOf" srcId="{78784E0B-C3AB-4B8D-BAC1-99D3A8FD45DD}" destId="{4D809109-F9BA-4DF1-A29E-C89383F215C1}" srcOrd="1" destOrd="0" presId="urn:microsoft.com/office/officeart/2005/8/layout/hierarchy1"/>
    <dgm:cxn modelId="{38D10CCA-7194-415D-A4C0-06E06A84AAC7}" type="presParOf" srcId="{4D809109-F9BA-4DF1-A29E-C89383F215C1}" destId="{8252B466-589E-4ED9-AC1C-CC93FB591A32}" srcOrd="0" destOrd="0" presId="urn:microsoft.com/office/officeart/2005/8/layout/hierarchy1"/>
    <dgm:cxn modelId="{35C7F1B3-B4AF-408A-A45A-E14B52990B2C}" type="presParOf" srcId="{4D809109-F9BA-4DF1-A29E-C89383F215C1}" destId="{42764418-23DD-4C77-B703-9457E3804434}" srcOrd="1" destOrd="0" presId="urn:microsoft.com/office/officeart/2005/8/layout/hierarchy1"/>
    <dgm:cxn modelId="{B3EBDAC0-475F-4DFE-9ADD-047FE5285A33}" type="presParOf" srcId="{42764418-23DD-4C77-B703-9457E3804434}" destId="{2BBA6066-9AFE-416F-93F5-CB1EB3604A5B}" srcOrd="0" destOrd="0" presId="urn:microsoft.com/office/officeart/2005/8/layout/hierarchy1"/>
    <dgm:cxn modelId="{058FA5BD-9510-4EAD-A0DF-6F25B842C0C1}" type="presParOf" srcId="{2BBA6066-9AFE-416F-93F5-CB1EB3604A5B}" destId="{AD53F1B2-1E58-4A72-B246-FDAE6D15CBCD}" srcOrd="0" destOrd="0" presId="urn:microsoft.com/office/officeart/2005/8/layout/hierarchy1"/>
    <dgm:cxn modelId="{20F125D5-1CEB-447E-9629-B4287E5CCD07}" type="presParOf" srcId="{2BBA6066-9AFE-416F-93F5-CB1EB3604A5B}" destId="{82696D42-C8D9-4AAE-85BF-469A0FA359FE}" srcOrd="1" destOrd="0" presId="urn:microsoft.com/office/officeart/2005/8/layout/hierarchy1"/>
    <dgm:cxn modelId="{A9CD609A-9E48-4CEA-B389-9BBEDCF94F1E}" type="presParOf" srcId="{42764418-23DD-4C77-B703-9457E3804434}" destId="{BE5DABE7-E904-4170-BD6E-0EA7E1CA24F4}" srcOrd="1" destOrd="0" presId="urn:microsoft.com/office/officeart/2005/8/layout/hierarchy1"/>
    <dgm:cxn modelId="{8DBF27A7-5876-4E92-AF70-BF63E5C7AB64}" type="presParOf" srcId="{4D809109-F9BA-4DF1-A29E-C89383F215C1}" destId="{628183E3-BF34-411B-863E-F952D805605A}" srcOrd="2" destOrd="0" presId="urn:microsoft.com/office/officeart/2005/8/layout/hierarchy1"/>
    <dgm:cxn modelId="{0801E2AD-9E89-475E-9076-3677744B4C14}" type="presParOf" srcId="{4D809109-F9BA-4DF1-A29E-C89383F215C1}" destId="{A3313D6C-9ED1-46A0-896E-C98279C6B089}" srcOrd="3" destOrd="0" presId="urn:microsoft.com/office/officeart/2005/8/layout/hierarchy1"/>
    <dgm:cxn modelId="{695AB0A0-F3DD-438A-AE29-85C3D35D9E30}" type="presParOf" srcId="{A3313D6C-9ED1-46A0-896E-C98279C6B089}" destId="{8D175E48-C4C0-48ED-8893-14D3FCFADE5A}" srcOrd="0" destOrd="0" presId="urn:microsoft.com/office/officeart/2005/8/layout/hierarchy1"/>
    <dgm:cxn modelId="{9C669491-9E00-4367-AEE7-D218677DD455}" type="presParOf" srcId="{8D175E48-C4C0-48ED-8893-14D3FCFADE5A}" destId="{A2B45B79-664F-49A2-812F-DE3977DAE8F7}" srcOrd="0" destOrd="0" presId="urn:microsoft.com/office/officeart/2005/8/layout/hierarchy1"/>
    <dgm:cxn modelId="{19477710-5DA4-4F44-A34C-E2FED12C4FCE}" type="presParOf" srcId="{8D175E48-C4C0-48ED-8893-14D3FCFADE5A}" destId="{5A8510AE-470A-4B1B-BC81-CB40FF824DD9}" srcOrd="1" destOrd="0" presId="urn:microsoft.com/office/officeart/2005/8/layout/hierarchy1"/>
    <dgm:cxn modelId="{7DAB53D9-7260-42A5-99C9-2739988F5477}" type="presParOf" srcId="{A3313D6C-9ED1-46A0-896E-C98279C6B089}" destId="{27B092F6-6990-444B-AB81-A1D60C9D1606}" srcOrd="1" destOrd="0" presId="urn:microsoft.com/office/officeart/2005/8/layout/hierarchy1"/>
    <dgm:cxn modelId="{C4FB79CD-E088-4F7B-B232-A1BAA1728F19}" type="presParOf" srcId="{ED960CBC-C2E3-4CE3-9259-6CC2DB4C8EE8}" destId="{346CE8D8-0283-4C70-8AA0-CEA82B147744}" srcOrd="1" destOrd="0" presId="urn:microsoft.com/office/officeart/2005/8/layout/hierarchy1"/>
    <dgm:cxn modelId="{9AC63EC7-E32A-4349-894D-B30D09F3A113}" type="presParOf" srcId="{346CE8D8-0283-4C70-8AA0-CEA82B147744}" destId="{658C411C-DCFB-4C67-B822-17CC8D1D5EF9}" srcOrd="0" destOrd="0" presId="urn:microsoft.com/office/officeart/2005/8/layout/hierarchy1"/>
    <dgm:cxn modelId="{83F141A0-0454-40F9-96C5-5D87B40C2D83}" type="presParOf" srcId="{658C411C-DCFB-4C67-B822-17CC8D1D5EF9}" destId="{02910007-9F96-4E31-8778-FA0CAD1F5B53}" srcOrd="0" destOrd="0" presId="urn:microsoft.com/office/officeart/2005/8/layout/hierarchy1"/>
    <dgm:cxn modelId="{020EF778-908F-4791-AC32-9DB86A3610AD}" type="presParOf" srcId="{658C411C-DCFB-4C67-B822-17CC8D1D5EF9}" destId="{0A5CE39E-C1E3-4C69-9FEA-34253CCA80CD}" srcOrd="1" destOrd="0" presId="urn:microsoft.com/office/officeart/2005/8/layout/hierarchy1"/>
    <dgm:cxn modelId="{C797F9AA-290D-4F0A-ABBB-1C3F58A66EB7}" type="presParOf" srcId="{346CE8D8-0283-4C70-8AA0-CEA82B147744}" destId="{813B4219-41DA-45E3-B2D4-45C4CCEF106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7B5EB5-19DF-4BB2-A671-84EF902598DF}" type="doc">
      <dgm:prSet loTypeId="urn:microsoft.com/office/officeart/2005/8/layout/process1" loCatId="process" qsTypeId="urn:microsoft.com/office/officeart/2005/8/quickstyle/simple1" qsCatId="simple" csTypeId="urn:microsoft.com/office/officeart/2005/8/colors/colorful2" csCatId="colorful" phldr="1"/>
      <dgm:spPr/>
    </dgm:pt>
    <dgm:pt modelId="{C416EA88-76FA-493E-9F78-598BD5B2BDF4}">
      <dgm:prSet phldrT="[Tekst]"/>
      <dgm:spPr/>
      <dgm:t>
        <a:bodyPr/>
        <a:lstStyle/>
        <a:p>
          <a:r>
            <a:rPr lang="pl-PL" dirty="0"/>
            <a:t>Przygotowawcze</a:t>
          </a:r>
        </a:p>
      </dgm:t>
    </dgm:pt>
    <dgm:pt modelId="{077FE5A4-3EA6-490D-95BA-0F277BB8A4B7}" type="parTrans" cxnId="{96C3F84F-0590-438F-B70A-1D55C055580B}">
      <dgm:prSet/>
      <dgm:spPr/>
      <dgm:t>
        <a:bodyPr/>
        <a:lstStyle/>
        <a:p>
          <a:endParaRPr lang="pl-PL"/>
        </a:p>
      </dgm:t>
    </dgm:pt>
    <dgm:pt modelId="{F8A5BA1A-4D6F-40C2-93A5-3583500D4658}" type="sibTrans" cxnId="{96C3F84F-0590-438F-B70A-1D55C055580B}">
      <dgm:prSet/>
      <dgm:spPr/>
      <dgm:t>
        <a:bodyPr/>
        <a:lstStyle/>
        <a:p>
          <a:endParaRPr lang="pl-PL"/>
        </a:p>
      </dgm:t>
    </dgm:pt>
    <dgm:pt modelId="{8678E392-E3FE-4CB9-A965-FF2601BED066}">
      <dgm:prSet phldrT="[Tekst]"/>
      <dgm:spPr/>
      <dgm:t>
        <a:bodyPr/>
        <a:lstStyle/>
        <a:p>
          <a:r>
            <a:rPr lang="pl-PL" dirty="0"/>
            <a:t>Główne </a:t>
          </a:r>
        </a:p>
      </dgm:t>
    </dgm:pt>
    <dgm:pt modelId="{20E11192-805A-439C-B9CC-2989E4B55DBC}" type="parTrans" cxnId="{94858C1D-B64D-4E9D-A7F1-91EC0C3417FA}">
      <dgm:prSet/>
      <dgm:spPr/>
      <dgm:t>
        <a:bodyPr/>
        <a:lstStyle/>
        <a:p>
          <a:endParaRPr lang="pl-PL"/>
        </a:p>
      </dgm:t>
    </dgm:pt>
    <dgm:pt modelId="{7605AB64-2A2E-4E29-8ADD-E8845D4DBA56}" type="sibTrans" cxnId="{94858C1D-B64D-4E9D-A7F1-91EC0C3417FA}">
      <dgm:prSet/>
      <dgm:spPr/>
      <dgm:t>
        <a:bodyPr/>
        <a:lstStyle/>
        <a:p>
          <a:endParaRPr lang="pl-PL"/>
        </a:p>
      </dgm:t>
    </dgm:pt>
    <dgm:pt modelId="{88BE3906-49C8-488B-873D-962B3ADF1790}">
      <dgm:prSet phldrT="[Tekst]"/>
      <dgm:spPr/>
      <dgm:t>
        <a:bodyPr/>
        <a:lstStyle/>
        <a:p>
          <a:r>
            <a:rPr lang="pl-PL" dirty="0"/>
            <a:t>Wykonawcze</a:t>
          </a:r>
        </a:p>
      </dgm:t>
    </dgm:pt>
    <dgm:pt modelId="{55A094D0-29CF-4EEA-8AD3-90C80DA4EE06}" type="parTrans" cxnId="{A5428C49-EFB2-4701-83E6-6E503090DD00}">
      <dgm:prSet/>
      <dgm:spPr/>
      <dgm:t>
        <a:bodyPr/>
        <a:lstStyle/>
        <a:p>
          <a:endParaRPr lang="pl-PL"/>
        </a:p>
      </dgm:t>
    </dgm:pt>
    <dgm:pt modelId="{2B772BD0-7ABA-470D-85C8-D6E9BA712ADD}" type="sibTrans" cxnId="{A5428C49-EFB2-4701-83E6-6E503090DD00}">
      <dgm:prSet/>
      <dgm:spPr/>
      <dgm:t>
        <a:bodyPr/>
        <a:lstStyle/>
        <a:p>
          <a:endParaRPr lang="pl-PL"/>
        </a:p>
      </dgm:t>
    </dgm:pt>
    <dgm:pt modelId="{4B141458-F075-4FBE-8EF1-CB05F45B7523}">
      <dgm:prSet phldrT="[Tekst]"/>
      <dgm:spPr/>
      <dgm:t>
        <a:bodyPr/>
        <a:lstStyle/>
        <a:p>
          <a:r>
            <a:rPr lang="pl-PL" dirty="0"/>
            <a:t>Odwoławcze</a:t>
          </a:r>
        </a:p>
      </dgm:t>
    </dgm:pt>
    <dgm:pt modelId="{B15A78B7-83C1-4549-B1AD-4F6DABAADF68}" type="parTrans" cxnId="{875CD11A-8869-452C-82D1-3498B61EF70E}">
      <dgm:prSet/>
      <dgm:spPr/>
      <dgm:t>
        <a:bodyPr/>
        <a:lstStyle/>
        <a:p>
          <a:endParaRPr lang="pl-PL"/>
        </a:p>
      </dgm:t>
    </dgm:pt>
    <dgm:pt modelId="{00410C85-A2D8-4477-9E25-C7100F38EC2C}" type="sibTrans" cxnId="{875CD11A-8869-452C-82D1-3498B61EF70E}">
      <dgm:prSet/>
      <dgm:spPr/>
      <dgm:t>
        <a:bodyPr/>
        <a:lstStyle/>
        <a:p>
          <a:endParaRPr lang="pl-PL"/>
        </a:p>
      </dgm:t>
    </dgm:pt>
    <dgm:pt modelId="{49BAE8BD-D80F-4EA6-92BF-57D4B11BA7A6}" type="pres">
      <dgm:prSet presAssocID="{B67B5EB5-19DF-4BB2-A671-84EF902598DF}" presName="Name0" presStyleCnt="0">
        <dgm:presLayoutVars>
          <dgm:dir/>
          <dgm:resizeHandles val="exact"/>
        </dgm:presLayoutVars>
      </dgm:prSet>
      <dgm:spPr/>
    </dgm:pt>
    <dgm:pt modelId="{8F87B3CE-D753-4D32-B609-4D4F46D15446}" type="pres">
      <dgm:prSet presAssocID="{C416EA88-76FA-493E-9F78-598BD5B2BDF4}" presName="node" presStyleLbl="node1" presStyleIdx="0" presStyleCnt="4">
        <dgm:presLayoutVars>
          <dgm:bulletEnabled val="1"/>
        </dgm:presLayoutVars>
      </dgm:prSet>
      <dgm:spPr/>
    </dgm:pt>
    <dgm:pt modelId="{EF80D27E-D0B6-4464-B274-78CCC0FE19D0}" type="pres">
      <dgm:prSet presAssocID="{F8A5BA1A-4D6F-40C2-93A5-3583500D4658}" presName="sibTrans" presStyleLbl="sibTrans2D1" presStyleIdx="0" presStyleCnt="3"/>
      <dgm:spPr/>
    </dgm:pt>
    <dgm:pt modelId="{E3D9ED2C-3AFB-4C9B-AC26-526760441267}" type="pres">
      <dgm:prSet presAssocID="{F8A5BA1A-4D6F-40C2-93A5-3583500D4658}" presName="connectorText" presStyleLbl="sibTrans2D1" presStyleIdx="0" presStyleCnt="3"/>
      <dgm:spPr/>
    </dgm:pt>
    <dgm:pt modelId="{EF51981B-7AA6-4356-80E3-6B225C139B81}" type="pres">
      <dgm:prSet presAssocID="{8678E392-E3FE-4CB9-A965-FF2601BED066}" presName="node" presStyleLbl="node1" presStyleIdx="1" presStyleCnt="4">
        <dgm:presLayoutVars>
          <dgm:bulletEnabled val="1"/>
        </dgm:presLayoutVars>
      </dgm:prSet>
      <dgm:spPr/>
    </dgm:pt>
    <dgm:pt modelId="{F89C4064-73D0-4F0E-A526-F6BC48BF1993}" type="pres">
      <dgm:prSet presAssocID="{7605AB64-2A2E-4E29-8ADD-E8845D4DBA56}" presName="sibTrans" presStyleLbl="sibTrans2D1" presStyleIdx="1" presStyleCnt="3"/>
      <dgm:spPr/>
    </dgm:pt>
    <dgm:pt modelId="{921EE305-F8CA-4E08-98BF-3E28F380012C}" type="pres">
      <dgm:prSet presAssocID="{7605AB64-2A2E-4E29-8ADD-E8845D4DBA56}" presName="connectorText" presStyleLbl="sibTrans2D1" presStyleIdx="1" presStyleCnt="3"/>
      <dgm:spPr/>
    </dgm:pt>
    <dgm:pt modelId="{0BEC8020-5C43-4BAE-A5F1-C0857C778B5E}" type="pres">
      <dgm:prSet presAssocID="{4B141458-F075-4FBE-8EF1-CB05F45B7523}" presName="node" presStyleLbl="node1" presStyleIdx="2" presStyleCnt="4">
        <dgm:presLayoutVars>
          <dgm:bulletEnabled val="1"/>
        </dgm:presLayoutVars>
      </dgm:prSet>
      <dgm:spPr/>
    </dgm:pt>
    <dgm:pt modelId="{3ECF9543-E696-4BBC-9EDA-1ED58CB095A8}" type="pres">
      <dgm:prSet presAssocID="{00410C85-A2D8-4477-9E25-C7100F38EC2C}" presName="sibTrans" presStyleLbl="sibTrans2D1" presStyleIdx="2" presStyleCnt="3"/>
      <dgm:spPr/>
    </dgm:pt>
    <dgm:pt modelId="{8DAB1C07-2E15-4C31-B786-81DB6AFD767C}" type="pres">
      <dgm:prSet presAssocID="{00410C85-A2D8-4477-9E25-C7100F38EC2C}" presName="connectorText" presStyleLbl="sibTrans2D1" presStyleIdx="2" presStyleCnt="3"/>
      <dgm:spPr/>
    </dgm:pt>
    <dgm:pt modelId="{89009DCD-A3CA-4824-9C12-99508F0F8E4B}" type="pres">
      <dgm:prSet presAssocID="{88BE3906-49C8-488B-873D-962B3ADF1790}" presName="node" presStyleLbl="node1" presStyleIdx="3" presStyleCnt="4">
        <dgm:presLayoutVars>
          <dgm:bulletEnabled val="1"/>
        </dgm:presLayoutVars>
      </dgm:prSet>
      <dgm:spPr/>
    </dgm:pt>
  </dgm:ptLst>
  <dgm:cxnLst>
    <dgm:cxn modelId="{875CD11A-8869-452C-82D1-3498B61EF70E}" srcId="{B67B5EB5-19DF-4BB2-A671-84EF902598DF}" destId="{4B141458-F075-4FBE-8EF1-CB05F45B7523}" srcOrd="2" destOrd="0" parTransId="{B15A78B7-83C1-4549-B1AD-4F6DABAADF68}" sibTransId="{00410C85-A2D8-4477-9E25-C7100F38EC2C}"/>
    <dgm:cxn modelId="{94858C1D-B64D-4E9D-A7F1-91EC0C3417FA}" srcId="{B67B5EB5-19DF-4BB2-A671-84EF902598DF}" destId="{8678E392-E3FE-4CB9-A965-FF2601BED066}" srcOrd="1" destOrd="0" parTransId="{20E11192-805A-439C-B9CC-2989E4B55DBC}" sibTransId="{7605AB64-2A2E-4E29-8ADD-E8845D4DBA56}"/>
    <dgm:cxn modelId="{4B4D381F-A71B-435B-AA99-493BCB81C31F}" type="presOf" srcId="{00410C85-A2D8-4477-9E25-C7100F38EC2C}" destId="{8DAB1C07-2E15-4C31-B786-81DB6AFD767C}" srcOrd="1" destOrd="0" presId="urn:microsoft.com/office/officeart/2005/8/layout/process1"/>
    <dgm:cxn modelId="{BEB12022-7192-459E-B839-61E2BB362ED3}" type="presOf" srcId="{4B141458-F075-4FBE-8EF1-CB05F45B7523}" destId="{0BEC8020-5C43-4BAE-A5F1-C0857C778B5E}" srcOrd="0" destOrd="0" presId="urn:microsoft.com/office/officeart/2005/8/layout/process1"/>
    <dgm:cxn modelId="{B494542D-7831-47AF-B1F5-677452DCA777}" type="presOf" srcId="{F8A5BA1A-4D6F-40C2-93A5-3583500D4658}" destId="{EF80D27E-D0B6-4464-B274-78CCC0FE19D0}" srcOrd="0" destOrd="0" presId="urn:microsoft.com/office/officeart/2005/8/layout/process1"/>
    <dgm:cxn modelId="{D5172B30-C4F5-4AE2-80E7-AACCBA91F17A}" type="presOf" srcId="{B67B5EB5-19DF-4BB2-A671-84EF902598DF}" destId="{49BAE8BD-D80F-4EA6-92BF-57D4B11BA7A6}" srcOrd="0" destOrd="0" presId="urn:microsoft.com/office/officeart/2005/8/layout/process1"/>
    <dgm:cxn modelId="{A5428C49-EFB2-4701-83E6-6E503090DD00}" srcId="{B67B5EB5-19DF-4BB2-A671-84EF902598DF}" destId="{88BE3906-49C8-488B-873D-962B3ADF1790}" srcOrd="3" destOrd="0" parTransId="{55A094D0-29CF-4EEA-8AD3-90C80DA4EE06}" sibTransId="{2B772BD0-7ABA-470D-85C8-D6E9BA712ADD}"/>
    <dgm:cxn modelId="{F85E146B-9E2B-409E-B103-C8118B3AC9EF}" type="presOf" srcId="{8678E392-E3FE-4CB9-A965-FF2601BED066}" destId="{EF51981B-7AA6-4356-80E3-6B225C139B81}" srcOrd="0" destOrd="0" presId="urn:microsoft.com/office/officeart/2005/8/layout/process1"/>
    <dgm:cxn modelId="{96C3F84F-0590-438F-B70A-1D55C055580B}" srcId="{B67B5EB5-19DF-4BB2-A671-84EF902598DF}" destId="{C416EA88-76FA-493E-9F78-598BD5B2BDF4}" srcOrd="0" destOrd="0" parTransId="{077FE5A4-3EA6-490D-95BA-0F277BB8A4B7}" sibTransId="{F8A5BA1A-4D6F-40C2-93A5-3583500D4658}"/>
    <dgm:cxn modelId="{16C7FA7F-E497-4F94-9ED4-14DD4ADBBD2C}" type="presOf" srcId="{F8A5BA1A-4D6F-40C2-93A5-3583500D4658}" destId="{E3D9ED2C-3AFB-4C9B-AC26-526760441267}" srcOrd="1" destOrd="0" presId="urn:microsoft.com/office/officeart/2005/8/layout/process1"/>
    <dgm:cxn modelId="{61CE97AB-ED9C-41E3-9601-C0FCF6E7054D}" type="presOf" srcId="{7605AB64-2A2E-4E29-8ADD-E8845D4DBA56}" destId="{921EE305-F8CA-4E08-98BF-3E28F380012C}" srcOrd="1" destOrd="0" presId="urn:microsoft.com/office/officeart/2005/8/layout/process1"/>
    <dgm:cxn modelId="{5F1A48B7-F320-450B-9549-E760EE698453}" type="presOf" srcId="{00410C85-A2D8-4477-9E25-C7100F38EC2C}" destId="{3ECF9543-E696-4BBC-9EDA-1ED58CB095A8}" srcOrd="0" destOrd="0" presId="urn:microsoft.com/office/officeart/2005/8/layout/process1"/>
    <dgm:cxn modelId="{1D7A39CA-53BA-4DDB-9D60-67B4ED9F1551}" type="presOf" srcId="{7605AB64-2A2E-4E29-8ADD-E8845D4DBA56}" destId="{F89C4064-73D0-4F0E-A526-F6BC48BF1993}" srcOrd="0" destOrd="0" presId="urn:microsoft.com/office/officeart/2005/8/layout/process1"/>
    <dgm:cxn modelId="{CE31CFDF-8E3C-40DA-915B-35AA90550775}" type="presOf" srcId="{88BE3906-49C8-488B-873D-962B3ADF1790}" destId="{89009DCD-A3CA-4824-9C12-99508F0F8E4B}" srcOrd="0" destOrd="0" presId="urn:microsoft.com/office/officeart/2005/8/layout/process1"/>
    <dgm:cxn modelId="{2E948BE9-D8AA-4E62-9AC7-F9745FD40994}" type="presOf" srcId="{C416EA88-76FA-493E-9F78-598BD5B2BDF4}" destId="{8F87B3CE-D753-4D32-B609-4D4F46D15446}" srcOrd="0" destOrd="0" presId="urn:microsoft.com/office/officeart/2005/8/layout/process1"/>
    <dgm:cxn modelId="{ACD8F56D-E430-4651-BD92-14946DE8FB23}" type="presParOf" srcId="{49BAE8BD-D80F-4EA6-92BF-57D4B11BA7A6}" destId="{8F87B3CE-D753-4D32-B609-4D4F46D15446}" srcOrd="0" destOrd="0" presId="urn:microsoft.com/office/officeart/2005/8/layout/process1"/>
    <dgm:cxn modelId="{C5817478-4671-4716-9BFA-9AEA2B61BB97}" type="presParOf" srcId="{49BAE8BD-D80F-4EA6-92BF-57D4B11BA7A6}" destId="{EF80D27E-D0B6-4464-B274-78CCC0FE19D0}" srcOrd="1" destOrd="0" presId="urn:microsoft.com/office/officeart/2005/8/layout/process1"/>
    <dgm:cxn modelId="{88050BFC-7616-4BE7-A995-CC256169BAB4}" type="presParOf" srcId="{EF80D27E-D0B6-4464-B274-78CCC0FE19D0}" destId="{E3D9ED2C-3AFB-4C9B-AC26-526760441267}" srcOrd="0" destOrd="0" presId="urn:microsoft.com/office/officeart/2005/8/layout/process1"/>
    <dgm:cxn modelId="{6D7D757A-50FD-4ECC-A99C-4411A833EAB6}" type="presParOf" srcId="{49BAE8BD-D80F-4EA6-92BF-57D4B11BA7A6}" destId="{EF51981B-7AA6-4356-80E3-6B225C139B81}" srcOrd="2" destOrd="0" presId="urn:microsoft.com/office/officeart/2005/8/layout/process1"/>
    <dgm:cxn modelId="{4BC7B669-99A6-4E8B-97F0-FC77113F2EBF}" type="presParOf" srcId="{49BAE8BD-D80F-4EA6-92BF-57D4B11BA7A6}" destId="{F89C4064-73D0-4F0E-A526-F6BC48BF1993}" srcOrd="3" destOrd="0" presId="urn:microsoft.com/office/officeart/2005/8/layout/process1"/>
    <dgm:cxn modelId="{7D0E7F23-6908-41F1-9464-9413578808D9}" type="presParOf" srcId="{F89C4064-73D0-4F0E-A526-F6BC48BF1993}" destId="{921EE305-F8CA-4E08-98BF-3E28F380012C}" srcOrd="0" destOrd="0" presId="urn:microsoft.com/office/officeart/2005/8/layout/process1"/>
    <dgm:cxn modelId="{6525EFCA-0FDD-47F9-A6B5-D134331C3204}" type="presParOf" srcId="{49BAE8BD-D80F-4EA6-92BF-57D4B11BA7A6}" destId="{0BEC8020-5C43-4BAE-A5F1-C0857C778B5E}" srcOrd="4" destOrd="0" presId="urn:microsoft.com/office/officeart/2005/8/layout/process1"/>
    <dgm:cxn modelId="{A905E1EA-746C-4605-A737-79BD0798B61A}" type="presParOf" srcId="{49BAE8BD-D80F-4EA6-92BF-57D4B11BA7A6}" destId="{3ECF9543-E696-4BBC-9EDA-1ED58CB095A8}" srcOrd="5" destOrd="0" presId="urn:microsoft.com/office/officeart/2005/8/layout/process1"/>
    <dgm:cxn modelId="{4B075FAA-62C1-4BB5-9244-B285EB441D7E}" type="presParOf" srcId="{3ECF9543-E696-4BBC-9EDA-1ED58CB095A8}" destId="{8DAB1C07-2E15-4C31-B786-81DB6AFD767C}" srcOrd="0" destOrd="0" presId="urn:microsoft.com/office/officeart/2005/8/layout/process1"/>
    <dgm:cxn modelId="{0C282828-FB76-4F0B-A3EE-FEEC7BD00917}" type="presParOf" srcId="{49BAE8BD-D80F-4EA6-92BF-57D4B11BA7A6}" destId="{89009DCD-A3CA-4824-9C12-99508F0F8E4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0E892-0833-4251-BFED-ADB96B8D2D1D}">
      <dsp:nvSpPr>
        <dsp:cNvPr id="0" name=""/>
        <dsp:cNvSpPr/>
      </dsp:nvSpPr>
      <dsp:spPr>
        <a:xfrm>
          <a:off x="662353" y="123857"/>
          <a:ext cx="3856892" cy="3856892"/>
        </a:xfrm>
        <a:prstGeom prst="circularArrow">
          <a:avLst>
            <a:gd name="adj1" fmla="val 4668"/>
            <a:gd name="adj2" fmla="val 272909"/>
            <a:gd name="adj3" fmla="val 13067504"/>
            <a:gd name="adj4" fmla="val 17872021"/>
            <a:gd name="adj5" fmla="val 484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0146B4-ECA7-4B22-9086-9C4A8D0FF5CE}">
      <dsp:nvSpPr>
        <dsp:cNvPr id="0" name=""/>
        <dsp:cNvSpPr/>
      </dsp:nvSpPr>
      <dsp:spPr>
        <a:xfrm>
          <a:off x="1385217" y="187997"/>
          <a:ext cx="2411164" cy="120558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prawda</a:t>
          </a:r>
        </a:p>
      </dsp:txBody>
      <dsp:txXfrm>
        <a:off x="1444069" y="246849"/>
        <a:ext cx="2293460" cy="1087878"/>
      </dsp:txXfrm>
    </dsp:sp>
    <dsp:sp modelId="{A4519C50-06B4-4B13-A9EB-3A677FB7B6FB}">
      <dsp:nvSpPr>
        <dsp:cNvPr id="0" name=""/>
        <dsp:cNvSpPr/>
      </dsp:nvSpPr>
      <dsp:spPr>
        <a:xfrm>
          <a:off x="2770098" y="1572877"/>
          <a:ext cx="2411164" cy="120558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godność </a:t>
          </a:r>
        </a:p>
      </dsp:txBody>
      <dsp:txXfrm>
        <a:off x="2828950" y="1631729"/>
        <a:ext cx="2293460" cy="1087878"/>
      </dsp:txXfrm>
    </dsp:sp>
    <dsp:sp modelId="{4051477C-45C7-43DE-A648-C4FF32DAFFD6}">
      <dsp:nvSpPr>
        <dsp:cNvPr id="0" name=""/>
        <dsp:cNvSpPr/>
      </dsp:nvSpPr>
      <dsp:spPr>
        <a:xfrm>
          <a:off x="1385217" y="2957758"/>
          <a:ext cx="2411164" cy="120558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sprawiedliwość</a:t>
          </a:r>
        </a:p>
      </dsp:txBody>
      <dsp:txXfrm>
        <a:off x="1444069" y="3016610"/>
        <a:ext cx="2293460" cy="1087878"/>
      </dsp:txXfrm>
    </dsp:sp>
    <dsp:sp modelId="{3E53E7E0-D9CC-4717-8A21-257F120A9BA6}">
      <dsp:nvSpPr>
        <dsp:cNvPr id="0" name=""/>
        <dsp:cNvSpPr/>
      </dsp:nvSpPr>
      <dsp:spPr>
        <a:xfrm>
          <a:off x="337" y="1572877"/>
          <a:ext cx="2411164" cy="120558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wolność</a:t>
          </a:r>
        </a:p>
      </dsp:txBody>
      <dsp:txXfrm>
        <a:off x="59189" y="1631729"/>
        <a:ext cx="2293460" cy="1087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A12CF-6986-4298-93DE-CBDDC74B8CA4}">
      <dsp:nvSpPr>
        <dsp:cNvPr id="0" name=""/>
        <dsp:cNvSpPr/>
      </dsp:nvSpPr>
      <dsp:spPr>
        <a:xfrm>
          <a:off x="0" y="0"/>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412C194-7BDA-4763-AC11-CC724F460F00}">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i="1" kern="1200"/>
            <a:t>Cel procesu to wytworzony rezultat, do którego dąży się w toku postępowania karnego. </a:t>
          </a:r>
          <a:endParaRPr lang="en-US" sz="2000" kern="1200"/>
        </a:p>
      </dsp:txBody>
      <dsp:txXfrm>
        <a:off x="0" y="0"/>
        <a:ext cx="10515600" cy="1087834"/>
      </dsp:txXfrm>
    </dsp:sp>
    <dsp:sp modelId="{DE53BF1F-B750-418F-9E0D-7DFE201A2868}">
      <dsp:nvSpPr>
        <dsp:cNvPr id="0" name=""/>
        <dsp:cNvSpPr/>
      </dsp:nvSpPr>
      <dsp:spPr>
        <a:xfrm>
          <a:off x="0" y="1087834"/>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9F8AE9D-F4C2-4F08-8B3B-695A5022C687}">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kern="1200"/>
            <a:t>Cel procesu </a:t>
          </a:r>
          <a:r>
            <a:rPr lang="pl-PL" sz="2000" b="1" kern="1200"/>
            <a:t>czysto proceduralny </a:t>
          </a:r>
          <a:r>
            <a:rPr lang="pl-PL" sz="2000" kern="1200"/>
            <a:t>– prawomocne zakończenie postępowania </a:t>
          </a:r>
          <a:endParaRPr lang="en-US" sz="2000" kern="1200"/>
        </a:p>
      </dsp:txBody>
      <dsp:txXfrm>
        <a:off x="0" y="1087834"/>
        <a:ext cx="10515600" cy="1087834"/>
      </dsp:txXfrm>
    </dsp:sp>
    <dsp:sp modelId="{C3EA7E01-0135-4B95-86C8-2DBD9F48F114}">
      <dsp:nvSpPr>
        <dsp:cNvPr id="0" name=""/>
        <dsp:cNvSpPr/>
      </dsp:nvSpPr>
      <dsp:spPr>
        <a:xfrm>
          <a:off x="0" y="2175669"/>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2F2B4B2-96CB-4CC8-99B9-353DF8D38573}">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kern="1200"/>
            <a:t>Cel procesu </a:t>
          </a:r>
          <a:r>
            <a:rPr lang="pl-PL" sz="2000" b="1" kern="1200"/>
            <a:t>czysto materialnoprawny </a:t>
          </a:r>
          <a:r>
            <a:rPr lang="pl-PL" sz="2000" kern="1200"/>
            <a:t>– urzeczywistnienie normy prawa karnego materialnego </a:t>
          </a:r>
          <a:endParaRPr lang="en-US" sz="2000" kern="1200"/>
        </a:p>
      </dsp:txBody>
      <dsp:txXfrm>
        <a:off x="0" y="2175669"/>
        <a:ext cx="10515600" cy="1087834"/>
      </dsp:txXfrm>
    </dsp:sp>
    <dsp:sp modelId="{779C8A57-76FD-444E-B7A7-03F3EE5ED76B}">
      <dsp:nvSpPr>
        <dsp:cNvPr id="0" name=""/>
        <dsp:cNvSpPr/>
      </dsp:nvSpPr>
      <dsp:spPr>
        <a:xfrm>
          <a:off x="0" y="3263503"/>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E3A0388-29D5-4B47-8E1F-836EF6C0BCA9}">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kern="1200"/>
            <a:t>Nie można celów postępowania karnego sprowadzać wyłącznie do wydania prawomocnego rozstrzygnięcia, urzeczywistniającego normy prawa karnego materialnego. Problematyka celów procesu karnego jest o wiele bardziej złożona. </a:t>
          </a:r>
          <a:endParaRPr lang="en-US" sz="2000" kern="1200"/>
        </a:p>
      </dsp:txBody>
      <dsp:txXfrm>
        <a:off x="0" y="3263503"/>
        <a:ext cx="10515600" cy="108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013E5-D503-499D-A701-AF60BF03B8F2}">
      <dsp:nvSpPr>
        <dsp:cNvPr id="0" name=""/>
        <dsp:cNvSpPr/>
      </dsp:nvSpPr>
      <dsp:spPr>
        <a:xfrm rot="16200000">
          <a:off x="106" y="1079"/>
          <a:ext cx="1649898" cy="1649898"/>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l-PL" sz="1400" kern="1200" dirty="0"/>
            <a:t>Podstawa faktyczna</a:t>
          </a:r>
        </a:p>
      </dsp:txBody>
      <dsp:txXfrm rot="5400000">
        <a:off x="107" y="413552"/>
        <a:ext cx="1361166" cy="824949"/>
      </dsp:txXfrm>
    </dsp:sp>
    <dsp:sp modelId="{5682A2AD-055F-4649-857D-8E2D4D4489CE}">
      <dsp:nvSpPr>
        <dsp:cNvPr id="0" name=""/>
        <dsp:cNvSpPr/>
      </dsp:nvSpPr>
      <dsp:spPr>
        <a:xfrm rot="5400000">
          <a:off x="2855423" y="2159"/>
          <a:ext cx="1649898" cy="1649898"/>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l-PL" sz="1400" kern="1200" dirty="0"/>
            <a:t>Podstawa normatywna </a:t>
          </a:r>
        </a:p>
      </dsp:txBody>
      <dsp:txXfrm rot="-5400000">
        <a:off x="3144156" y="414634"/>
        <a:ext cx="1361166" cy="8249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3005C-B901-451C-A030-7D07435E23A7}">
      <dsp:nvSpPr>
        <dsp:cNvPr id="0" name=""/>
        <dsp:cNvSpPr/>
      </dsp:nvSpPr>
      <dsp:spPr>
        <a:xfrm>
          <a:off x="4480105" y="11478"/>
          <a:ext cx="1846837" cy="120044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Organy procesowe</a:t>
          </a:r>
        </a:p>
      </dsp:txBody>
      <dsp:txXfrm>
        <a:off x="4538706" y="70079"/>
        <a:ext cx="1729635" cy="1083242"/>
      </dsp:txXfrm>
    </dsp:sp>
    <dsp:sp modelId="{99015765-CB7C-4C73-B823-4212500DEE4F}">
      <dsp:nvSpPr>
        <dsp:cNvPr id="0" name=""/>
        <dsp:cNvSpPr/>
      </dsp:nvSpPr>
      <dsp:spPr>
        <a:xfrm>
          <a:off x="2713327" y="612394"/>
          <a:ext cx="5654779" cy="5654779"/>
        </a:xfrm>
        <a:custGeom>
          <a:avLst/>
          <a:gdLst/>
          <a:ahLst/>
          <a:cxnLst/>
          <a:rect l="0" t="0" r="0" b="0"/>
          <a:pathLst>
            <a:path>
              <a:moveTo>
                <a:pt x="3626803" y="115366"/>
              </a:moveTo>
              <a:arcTo wR="2827389" hR="2827389" stAng="17185425" swAng="165385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E561CC9-E7AB-47D2-80C5-1AF6DB497F02}">
      <dsp:nvSpPr>
        <dsp:cNvPr id="0" name=""/>
        <dsp:cNvSpPr/>
      </dsp:nvSpPr>
      <dsp:spPr>
        <a:xfrm>
          <a:off x="7054886" y="1415082"/>
          <a:ext cx="1846837" cy="1200444"/>
        </a:xfrm>
        <a:prstGeom prst="roundRect">
          <a:avLst/>
        </a:prstGeom>
        <a:solidFill>
          <a:schemeClr val="accent3">
            <a:hueOff val="292024"/>
            <a:satOff val="-5433"/>
            <a:lumOff val="-1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Strony procesowe</a:t>
          </a:r>
        </a:p>
      </dsp:txBody>
      <dsp:txXfrm>
        <a:off x="7113487" y="1473683"/>
        <a:ext cx="1729635" cy="1083242"/>
      </dsp:txXfrm>
    </dsp:sp>
    <dsp:sp modelId="{84E7633F-C48C-40FB-A41D-96DA5352C2E4}">
      <dsp:nvSpPr>
        <dsp:cNvPr id="0" name=""/>
        <dsp:cNvSpPr/>
      </dsp:nvSpPr>
      <dsp:spPr>
        <a:xfrm>
          <a:off x="2702323" y="601610"/>
          <a:ext cx="5654779" cy="5654779"/>
        </a:xfrm>
        <a:custGeom>
          <a:avLst/>
          <a:gdLst/>
          <a:ahLst/>
          <a:cxnLst/>
          <a:rect l="0" t="0" r="0" b="0"/>
          <a:pathLst>
            <a:path>
              <a:moveTo>
                <a:pt x="5539865" y="2029512"/>
              </a:moveTo>
              <a:arcTo wR="2827389" hR="2827389" stAng="20616522" swAng="1966957"/>
            </a:path>
          </a:pathLst>
        </a:custGeom>
        <a:noFill/>
        <a:ln w="6350" cap="flat" cmpd="sng" algn="ctr">
          <a:solidFill>
            <a:schemeClr val="accent3">
              <a:hueOff val="292024"/>
              <a:satOff val="-5433"/>
              <a:lumOff val="-1647"/>
              <a:alphaOff val="0"/>
            </a:schemeClr>
          </a:solidFill>
          <a:prstDash val="solid"/>
          <a:miter lim="800000"/>
        </a:ln>
        <a:effectLst/>
      </dsp:spPr>
      <dsp:style>
        <a:lnRef idx="1">
          <a:scrgbClr r="0" g="0" b="0"/>
        </a:lnRef>
        <a:fillRef idx="0">
          <a:scrgbClr r="0" g="0" b="0"/>
        </a:fillRef>
        <a:effectRef idx="0">
          <a:scrgbClr r="0" g="0" b="0"/>
        </a:effectRef>
        <a:fontRef idx="minor"/>
      </dsp:style>
    </dsp:sp>
    <dsp:sp modelId="{B29832A3-81F3-4575-ABA4-016393B94DA6}">
      <dsp:nvSpPr>
        <dsp:cNvPr id="0" name=""/>
        <dsp:cNvSpPr/>
      </dsp:nvSpPr>
      <dsp:spPr>
        <a:xfrm>
          <a:off x="7054886" y="4242472"/>
          <a:ext cx="1846837" cy="1200444"/>
        </a:xfrm>
        <a:prstGeom prst="roundRect">
          <a:avLst/>
        </a:prstGeom>
        <a:solidFill>
          <a:schemeClr val="accent3">
            <a:hueOff val="584048"/>
            <a:satOff val="-10866"/>
            <a:lumOff val="-3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Reprezentanci stron procesowych </a:t>
          </a:r>
        </a:p>
      </dsp:txBody>
      <dsp:txXfrm>
        <a:off x="7113487" y="4301073"/>
        <a:ext cx="1729635" cy="1083242"/>
      </dsp:txXfrm>
    </dsp:sp>
    <dsp:sp modelId="{C14D22DC-CDEF-4F32-8EA7-DB1F9A1A03B3}">
      <dsp:nvSpPr>
        <dsp:cNvPr id="0" name=""/>
        <dsp:cNvSpPr/>
      </dsp:nvSpPr>
      <dsp:spPr>
        <a:xfrm>
          <a:off x="2702323" y="601610"/>
          <a:ext cx="5654779" cy="5654779"/>
        </a:xfrm>
        <a:custGeom>
          <a:avLst/>
          <a:gdLst/>
          <a:ahLst/>
          <a:cxnLst/>
          <a:rect l="0" t="0" r="0" b="0"/>
          <a:pathLst>
            <a:path>
              <a:moveTo>
                <a:pt x="4802983" y="4850052"/>
              </a:moveTo>
              <a:arcTo wR="2827389" hR="2827389" stAng="2740469" swAng="1500604"/>
            </a:path>
          </a:pathLst>
        </a:custGeom>
        <a:noFill/>
        <a:ln w="6350" cap="flat" cmpd="sng" algn="ctr">
          <a:solidFill>
            <a:schemeClr val="accent3">
              <a:hueOff val="584048"/>
              <a:satOff val="-10866"/>
              <a:lumOff val="-3294"/>
              <a:alphaOff val="0"/>
            </a:schemeClr>
          </a:solidFill>
          <a:prstDash val="solid"/>
          <a:miter lim="800000"/>
        </a:ln>
        <a:effectLst/>
      </dsp:spPr>
      <dsp:style>
        <a:lnRef idx="1">
          <a:scrgbClr r="0" g="0" b="0"/>
        </a:lnRef>
        <a:fillRef idx="0">
          <a:scrgbClr r="0" g="0" b="0"/>
        </a:fillRef>
        <a:effectRef idx="0">
          <a:scrgbClr r="0" g="0" b="0"/>
        </a:effectRef>
        <a:fontRef idx="minor"/>
      </dsp:style>
    </dsp:sp>
    <dsp:sp modelId="{36744049-265C-4AA9-B9DF-BADC3321D70F}">
      <dsp:nvSpPr>
        <dsp:cNvPr id="0" name=""/>
        <dsp:cNvSpPr/>
      </dsp:nvSpPr>
      <dsp:spPr>
        <a:xfrm>
          <a:off x="4606294" y="5656167"/>
          <a:ext cx="1846837" cy="1200444"/>
        </a:xfrm>
        <a:prstGeom prst="roundRect">
          <a:avLst/>
        </a:prstGeom>
        <a:solidFill>
          <a:schemeClr val="accent3">
            <a:hueOff val="876072"/>
            <a:satOff val="-16298"/>
            <a:lumOff val="-4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Rzecznicy interesu społecznego</a:t>
          </a:r>
        </a:p>
      </dsp:txBody>
      <dsp:txXfrm>
        <a:off x="4664895" y="5714768"/>
        <a:ext cx="1729635" cy="1083242"/>
      </dsp:txXfrm>
    </dsp:sp>
    <dsp:sp modelId="{98BB84E3-B896-4BD1-BCFD-DD3CB452424F}">
      <dsp:nvSpPr>
        <dsp:cNvPr id="0" name=""/>
        <dsp:cNvSpPr/>
      </dsp:nvSpPr>
      <dsp:spPr>
        <a:xfrm>
          <a:off x="2702323" y="601610"/>
          <a:ext cx="5654779" cy="5654779"/>
        </a:xfrm>
        <a:custGeom>
          <a:avLst/>
          <a:gdLst/>
          <a:ahLst/>
          <a:cxnLst/>
          <a:rect l="0" t="0" r="0" b="0"/>
          <a:pathLst>
            <a:path>
              <a:moveTo>
                <a:pt x="1892177" y="5495631"/>
              </a:moveTo>
              <a:arcTo wR="2827389" hR="2827389" stAng="6558927" swAng="1500604"/>
            </a:path>
          </a:pathLst>
        </a:custGeom>
        <a:noFill/>
        <a:ln w="6350" cap="flat" cmpd="sng" algn="ctr">
          <a:solidFill>
            <a:schemeClr val="accent3">
              <a:hueOff val="876072"/>
              <a:satOff val="-16298"/>
              <a:lumOff val="-4941"/>
              <a:alphaOff val="0"/>
            </a:schemeClr>
          </a:solidFill>
          <a:prstDash val="solid"/>
          <a:miter lim="800000"/>
        </a:ln>
        <a:effectLst/>
      </dsp:spPr>
      <dsp:style>
        <a:lnRef idx="1">
          <a:scrgbClr r="0" g="0" b="0"/>
        </a:lnRef>
        <a:fillRef idx="0">
          <a:scrgbClr r="0" g="0" b="0"/>
        </a:fillRef>
        <a:effectRef idx="0">
          <a:scrgbClr r="0" g="0" b="0"/>
        </a:effectRef>
        <a:fontRef idx="minor"/>
      </dsp:style>
    </dsp:sp>
    <dsp:sp modelId="{2B2B8B0C-6A9C-42FB-8633-FAB35D0732FE}">
      <dsp:nvSpPr>
        <dsp:cNvPr id="0" name=""/>
        <dsp:cNvSpPr/>
      </dsp:nvSpPr>
      <dsp:spPr>
        <a:xfrm>
          <a:off x="2157703" y="4242472"/>
          <a:ext cx="1846837" cy="1200444"/>
        </a:xfrm>
        <a:prstGeom prst="roundRect">
          <a:avLst/>
        </a:prstGeom>
        <a:solidFill>
          <a:schemeClr val="accent3">
            <a:hueOff val="1168096"/>
            <a:satOff val="-21731"/>
            <a:lumOff val="-6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Osobowe źródła dowodowe </a:t>
          </a:r>
        </a:p>
      </dsp:txBody>
      <dsp:txXfrm>
        <a:off x="2216304" y="4301073"/>
        <a:ext cx="1729635" cy="1083242"/>
      </dsp:txXfrm>
    </dsp:sp>
    <dsp:sp modelId="{419D6781-0D89-4CE0-B6CA-BD5C6BED9881}">
      <dsp:nvSpPr>
        <dsp:cNvPr id="0" name=""/>
        <dsp:cNvSpPr/>
      </dsp:nvSpPr>
      <dsp:spPr>
        <a:xfrm>
          <a:off x="2702323" y="601610"/>
          <a:ext cx="5654779" cy="5654779"/>
        </a:xfrm>
        <a:custGeom>
          <a:avLst/>
          <a:gdLst/>
          <a:ahLst/>
          <a:cxnLst/>
          <a:rect l="0" t="0" r="0" b="0"/>
          <a:pathLst>
            <a:path>
              <a:moveTo>
                <a:pt x="114914" y="3625267"/>
              </a:moveTo>
              <a:arcTo wR="2827389" hR="2827389" stAng="9816522" swAng="1966957"/>
            </a:path>
          </a:pathLst>
        </a:custGeom>
        <a:noFill/>
        <a:ln w="6350" cap="flat" cmpd="sng" algn="ctr">
          <a:solidFill>
            <a:schemeClr val="accent3">
              <a:hueOff val="1168096"/>
              <a:satOff val="-21731"/>
              <a:lumOff val="-6588"/>
              <a:alphaOff val="0"/>
            </a:schemeClr>
          </a:solidFill>
          <a:prstDash val="solid"/>
          <a:miter lim="800000"/>
        </a:ln>
        <a:effectLst/>
      </dsp:spPr>
      <dsp:style>
        <a:lnRef idx="1">
          <a:scrgbClr r="0" g="0" b="0"/>
        </a:lnRef>
        <a:fillRef idx="0">
          <a:scrgbClr r="0" g="0" b="0"/>
        </a:fillRef>
        <a:effectRef idx="0">
          <a:scrgbClr r="0" g="0" b="0"/>
        </a:effectRef>
        <a:fontRef idx="minor"/>
      </dsp:style>
    </dsp:sp>
    <dsp:sp modelId="{6478D872-0094-494E-AACE-1015FC6DF0CB}">
      <dsp:nvSpPr>
        <dsp:cNvPr id="0" name=""/>
        <dsp:cNvSpPr/>
      </dsp:nvSpPr>
      <dsp:spPr>
        <a:xfrm>
          <a:off x="2157703" y="1415082"/>
          <a:ext cx="1846837" cy="1200444"/>
        </a:xfrm>
        <a:prstGeom prst="roundRect">
          <a:avLst/>
        </a:prstGeom>
        <a:solidFill>
          <a:schemeClr val="accent3">
            <a:hueOff val="1460120"/>
            <a:satOff val="-27164"/>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Pomocnicy organów procesowych </a:t>
          </a:r>
        </a:p>
      </dsp:txBody>
      <dsp:txXfrm>
        <a:off x="2216304" y="1473683"/>
        <a:ext cx="1729635" cy="1083242"/>
      </dsp:txXfrm>
    </dsp:sp>
    <dsp:sp modelId="{E737C98D-7DD3-426D-9240-07D9E541AEE2}">
      <dsp:nvSpPr>
        <dsp:cNvPr id="0" name=""/>
        <dsp:cNvSpPr/>
      </dsp:nvSpPr>
      <dsp:spPr>
        <a:xfrm>
          <a:off x="2688875" y="614773"/>
          <a:ext cx="5654779" cy="5654779"/>
        </a:xfrm>
        <a:custGeom>
          <a:avLst/>
          <a:gdLst/>
          <a:ahLst/>
          <a:cxnLst/>
          <a:rect l="0" t="0" r="0" b="0"/>
          <a:pathLst>
            <a:path>
              <a:moveTo>
                <a:pt x="864323" y="792566"/>
              </a:moveTo>
              <a:arcTo wR="2827389" hR="2827389" stAng="13561697" swAng="1334881"/>
            </a:path>
          </a:pathLst>
        </a:custGeom>
        <a:noFill/>
        <a:ln w="6350" cap="flat" cmpd="sng" algn="ctr">
          <a:solidFill>
            <a:schemeClr val="accent3">
              <a:hueOff val="1460120"/>
              <a:satOff val="-27164"/>
              <a:lumOff val="-823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35F27-3D66-4D84-B535-786D145BECFD}">
      <dsp:nvSpPr>
        <dsp:cNvPr id="0" name=""/>
        <dsp:cNvSpPr/>
      </dsp:nvSpPr>
      <dsp:spPr>
        <a:xfrm>
          <a:off x="0" y="0"/>
          <a:ext cx="2446203" cy="978481"/>
        </a:xfrm>
        <a:prstGeom prst="rect">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kern="1200" dirty="0"/>
            <a:t>podmiotowy </a:t>
          </a:r>
          <a:endParaRPr lang="en-GB" sz="2000" kern="1200" dirty="0"/>
        </a:p>
      </dsp:txBody>
      <dsp:txXfrm>
        <a:off x="0" y="0"/>
        <a:ext cx="2446203" cy="978481"/>
      </dsp:txXfrm>
    </dsp:sp>
    <dsp:sp modelId="{C4FFF905-9354-4A09-8BC1-66DEEA6DE079}">
      <dsp:nvSpPr>
        <dsp:cNvPr id="0" name=""/>
        <dsp:cNvSpPr/>
      </dsp:nvSpPr>
      <dsp:spPr>
        <a:xfrm>
          <a:off x="2508" y="998915"/>
          <a:ext cx="2446203" cy="1493279"/>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l-PL" sz="1800" kern="1200" dirty="0"/>
            <a:t>organy i strony procesu </a:t>
          </a:r>
          <a:endParaRPr lang="en-GB" sz="1800" kern="1200" dirty="0"/>
        </a:p>
        <a:p>
          <a:pPr marL="171450" lvl="1" indent="-171450" algn="l" defTabSz="800100">
            <a:lnSpc>
              <a:spcPct val="90000"/>
            </a:lnSpc>
            <a:spcBef>
              <a:spcPct val="0"/>
            </a:spcBef>
            <a:spcAft>
              <a:spcPct val="15000"/>
            </a:spcAft>
            <a:buChar char="•"/>
          </a:pPr>
          <a:r>
            <a:rPr lang="pl-PL" sz="1800" kern="1200" dirty="0"/>
            <a:t>inni uczestnicy (np. świadkowie)</a:t>
          </a:r>
          <a:endParaRPr lang="en-GB" sz="1800" kern="1200" dirty="0"/>
        </a:p>
      </dsp:txBody>
      <dsp:txXfrm>
        <a:off x="2508" y="998915"/>
        <a:ext cx="2446203" cy="1493279"/>
      </dsp:txXfrm>
    </dsp:sp>
    <dsp:sp modelId="{8F2D0B66-2205-439D-853C-2787B92F824D}">
      <dsp:nvSpPr>
        <dsp:cNvPr id="0" name=""/>
        <dsp:cNvSpPr/>
      </dsp:nvSpPr>
      <dsp:spPr>
        <a:xfrm>
          <a:off x="2791180" y="20433"/>
          <a:ext cx="2446203" cy="978481"/>
        </a:xfrm>
        <a:prstGeom prst="rect">
          <a:avLst/>
        </a:prstGeom>
        <a:solidFill>
          <a:schemeClr val="accent1">
            <a:shade val="50000"/>
            <a:hueOff val="290732"/>
            <a:satOff val="-30475"/>
            <a:lumOff val="34429"/>
            <a:alphaOff val="0"/>
          </a:schemeClr>
        </a:solidFill>
        <a:ln w="12700" cap="flat" cmpd="sng" algn="ctr">
          <a:solidFill>
            <a:schemeClr val="accent1">
              <a:shade val="50000"/>
              <a:hueOff val="290732"/>
              <a:satOff val="-30475"/>
              <a:lumOff val="344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kern="1200" dirty="0"/>
            <a:t>przedmiotowy</a:t>
          </a:r>
          <a:endParaRPr lang="en-GB" sz="2000" kern="1200" dirty="0"/>
        </a:p>
      </dsp:txBody>
      <dsp:txXfrm>
        <a:off x="2791180" y="20433"/>
        <a:ext cx="2446203" cy="978481"/>
      </dsp:txXfrm>
    </dsp:sp>
    <dsp:sp modelId="{02140AA7-7AFE-4DA3-90D2-2D9B2B689FEB}">
      <dsp:nvSpPr>
        <dsp:cNvPr id="0" name=""/>
        <dsp:cNvSpPr/>
      </dsp:nvSpPr>
      <dsp:spPr>
        <a:xfrm>
          <a:off x="2791180" y="998915"/>
          <a:ext cx="2446203" cy="1493279"/>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l-PL" sz="1800" kern="1200" dirty="0"/>
            <a:t>zakres dozwolonego postępowania organów procesowych</a:t>
          </a:r>
          <a:endParaRPr lang="en-GB" sz="1800" kern="1200" dirty="0"/>
        </a:p>
      </dsp:txBody>
      <dsp:txXfrm>
        <a:off x="2791180" y="998915"/>
        <a:ext cx="2446203" cy="1493279"/>
      </dsp:txXfrm>
    </dsp:sp>
    <dsp:sp modelId="{30A7AC20-5541-45E0-9AC4-9EDAEC667BAE}">
      <dsp:nvSpPr>
        <dsp:cNvPr id="0" name=""/>
        <dsp:cNvSpPr/>
      </dsp:nvSpPr>
      <dsp:spPr>
        <a:xfrm>
          <a:off x="5579851" y="20433"/>
          <a:ext cx="2446203" cy="978481"/>
        </a:xfrm>
        <a:prstGeom prst="rect">
          <a:avLst/>
        </a:prstGeom>
        <a:solidFill>
          <a:schemeClr val="accent1">
            <a:shade val="50000"/>
            <a:hueOff val="290732"/>
            <a:satOff val="-30475"/>
            <a:lumOff val="34429"/>
            <a:alphaOff val="0"/>
          </a:schemeClr>
        </a:solidFill>
        <a:ln w="12700" cap="flat" cmpd="sng" algn="ctr">
          <a:solidFill>
            <a:schemeClr val="accent1">
              <a:shade val="50000"/>
              <a:hueOff val="290732"/>
              <a:satOff val="-30475"/>
              <a:lumOff val="344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kern="1200" dirty="0"/>
            <a:t>temporalny</a:t>
          </a:r>
          <a:r>
            <a:rPr lang="pl-PL" sz="2400" kern="1200" dirty="0"/>
            <a:t> </a:t>
          </a:r>
          <a:endParaRPr lang="en-GB" sz="2400" kern="1200" dirty="0"/>
        </a:p>
      </dsp:txBody>
      <dsp:txXfrm>
        <a:off x="5579851" y="20433"/>
        <a:ext cx="2446203" cy="978481"/>
      </dsp:txXfrm>
    </dsp:sp>
    <dsp:sp modelId="{856EE1FC-9789-4FFA-96B6-08F98E3E645F}">
      <dsp:nvSpPr>
        <dsp:cNvPr id="0" name=""/>
        <dsp:cNvSpPr/>
      </dsp:nvSpPr>
      <dsp:spPr>
        <a:xfrm>
          <a:off x="5579851" y="998915"/>
          <a:ext cx="2446203" cy="1493279"/>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l-PL" sz="1800" kern="1200" dirty="0"/>
            <a:t>czas trwania postępowania (wyznaczany przez początek i koniec procesu)</a:t>
          </a:r>
          <a:endParaRPr lang="en-GB" sz="1800" kern="1200" dirty="0"/>
        </a:p>
      </dsp:txBody>
      <dsp:txXfrm>
        <a:off x="5579851" y="998915"/>
        <a:ext cx="2446203" cy="14932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183E3-BF34-411B-863E-F952D805605A}">
      <dsp:nvSpPr>
        <dsp:cNvPr id="0" name=""/>
        <dsp:cNvSpPr/>
      </dsp:nvSpPr>
      <dsp:spPr>
        <a:xfrm>
          <a:off x="5239507" y="3620149"/>
          <a:ext cx="1416648" cy="674196"/>
        </a:xfrm>
        <a:custGeom>
          <a:avLst/>
          <a:gdLst/>
          <a:ahLst/>
          <a:cxnLst/>
          <a:rect l="0" t="0" r="0" b="0"/>
          <a:pathLst>
            <a:path>
              <a:moveTo>
                <a:pt x="0" y="0"/>
              </a:moveTo>
              <a:lnTo>
                <a:pt x="0" y="459445"/>
              </a:lnTo>
              <a:lnTo>
                <a:pt x="1416648" y="459445"/>
              </a:lnTo>
              <a:lnTo>
                <a:pt x="1416648" y="674196"/>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252B466-589E-4ED9-AC1C-CC93FB591A32}">
      <dsp:nvSpPr>
        <dsp:cNvPr id="0" name=""/>
        <dsp:cNvSpPr/>
      </dsp:nvSpPr>
      <dsp:spPr>
        <a:xfrm>
          <a:off x="3822858" y="3620149"/>
          <a:ext cx="1416648" cy="674196"/>
        </a:xfrm>
        <a:custGeom>
          <a:avLst/>
          <a:gdLst/>
          <a:ahLst/>
          <a:cxnLst/>
          <a:rect l="0" t="0" r="0" b="0"/>
          <a:pathLst>
            <a:path>
              <a:moveTo>
                <a:pt x="1416648" y="0"/>
              </a:moveTo>
              <a:lnTo>
                <a:pt x="1416648" y="459445"/>
              </a:lnTo>
              <a:lnTo>
                <a:pt x="0" y="459445"/>
              </a:lnTo>
              <a:lnTo>
                <a:pt x="0" y="674196"/>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6872509-4CEA-4A4B-A978-AC7F9DD01971}">
      <dsp:nvSpPr>
        <dsp:cNvPr id="0" name=""/>
        <dsp:cNvSpPr/>
      </dsp:nvSpPr>
      <dsp:spPr>
        <a:xfrm>
          <a:off x="3822858" y="1473926"/>
          <a:ext cx="1416648" cy="674196"/>
        </a:xfrm>
        <a:custGeom>
          <a:avLst/>
          <a:gdLst/>
          <a:ahLst/>
          <a:cxnLst/>
          <a:rect l="0" t="0" r="0" b="0"/>
          <a:pathLst>
            <a:path>
              <a:moveTo>
                <a:pt x="0" y="0"/>
              </a:moveTo>
              <a:lnTo>
                <a:pt x="0" y="459445"/>
              </a:lnTo>
              <a:lnTo>
                <a:pt x="1416648" y="459445"/>
              </a:lnTo>
              <a:lnTo>
                <a:pt x="1416648" y="674196"/>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41F5013-407F-4252-BE40-D407B6819B92}">
      <dsp:nvSpPr>
        <dsp:cNvPr id="0" name=""/>
        <dsp:cNvSpPr/>
      </dsp:nvSpPr>
      <dsp:spPr>
        <a:xfrm>
          <a:off x="2406209" y="1473926"/>
          <a:ext cx="1416648" cy="674196"/>
        </a:xfrm>
        <a:custGeom>
          <a:avLst/>
          <a:gdLst/>
          <a:ahLst/>
          <a:cxnLst/>
          <a:rect l="0" t="0" r="0" b="0"/>
          <a:pathLst>
            <a:path>
              <a:moveTo>
                <a:pt x="1416648" y="0"/>
              </a:moveTo>
              <a:lnTo>
                <a:pt x="1416648" y="459445"/>
              </a:lnTo>
              <a:lnTo>
                <a:pt x="0" y="459445"/>
              </a:lnTo>
              <a:lnTo>
                <a:pt x="0" y="674196"/>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FD7577F-B41B-4716-82EB-D4C2708CC57A}">
      <dsp:nvSpPr>
        <dsp:cNvPr id="0" name=""/>
        <dsp:cNvSpPr/>
      </dsp:nvSpPr>
      <dsp:spPr>
        <a:xfrm>
          <a:off x="2663782" y="1899"/>
          <a:ext cx="2318152" cy="14720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56ECF77-CAE1-4437-B2FB-83886B65E9D3}">
      <dsp:nvSpPr>
        <dsp:cNvPr id="0" name=""/>
        <dsp:cNvSpPr/>
      </dsp:nvSpPr>
      <dsp:spPr>
        <a:xfrm>
          <a:off x="2921354" y="246593"/>
          <a:ext cx="2318152" cy="147202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publicznoskargowe</a:t>
          </a:r>
        </a:p>
      </dsp:txBody>
      <dsp:txXfrm>
        <a:off x="2964468" y="289707"/>
        <a:ext cx="2231924" cy="1385799"/>
      </dsp:txXfrm>
    </dsp:sp>
    <dsp:sp modelId="{27262A77-03F5-4ED5-A45E-B25CD99A91C1}">
      <dsp:nvSpPr>
        <dsp:cNvPr id="0" name=""/>
        <dsp:cNvSpPr/>
      </dsp:nvSpPr>
      <dsp:spPr>
        <a:xfrm>
          <a:off x="1247133" y="2148122"/>
          <a:ext cx="2318152" cy="147202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09CD946-01CC-4A2D-BCA4-A3595379E2C0}">
      <dsp:nvSpPr>
        <dsp:cNvPr id="0" name=""/>
        <dsp:cNvSpPr/>
      </dsp:nvSpPr>
      <dsp:spPr>
        <a:xfrm>
          <a:off x="1504705" y="2392816"/>
          <a:ext cx="2318152" cy="147202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Z urzędu</a:t>
          </a:r>
        </a:p>
      </dsp:txBody>
      <dsp:txXfrm>
        <a:off x="1547819" y="2435930"/>
        <a:ext cx="2231924" cy="1385799"/>
      </dsp:txXfrm>
    </dsp:sp>
    <dsp:sp modelId="{68AB8AAD-63BE-4569-96C5-735597878DC2}">
      <dsp:nvSpPr>
        <dsp:cNvPr id="0" name=""/>
        <dsp:cNvSpPr/>
      </dsp:nvSpPr>
      <dsp:spPr>
        <a:xfrm>
          <a:off x="4080431" y="2148122"/>
          <a:ext cx="2318152" cy="147202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F4C314B-AB30-4083-997D-697F459219C6}">
      <dsp:nvSpPr>
        <dsp:cNvPr id="0" name=""/>
        <dsp:cNvSpPr/>
      </dsp:nvSpPr>
      <dsp:spPr>
        <a:xfrm>
          <a:off x="4338003" y="2392816"/>
          <a:ext cx="2318152" cy="147202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Na wniosek</a:t>
          </a:r>
        </a:p>
      </dsp:txBody>
      <dsp:txXfrm>
        <a:off x="4381117" y="2435930"/>
        <a:ext cx="2231924" cy="1385799"/>
      </dsp:txXfrm>
    </dsp:sp>
    <dsp:sp modelId="{AD53F1B2-1E58-4A72-B246-FDAE6D15CBCD}">
      <dsp:nvSpPr>
        <dsp:cNvPr id="0" name=""/>
        <dsp:cNvSpPr/>
      </dsp:nvSpPr>
      <dsp:spPr>
        <a:xfrm>
          <a:off x="2663782" y="4294345"/>
          <a:ext cx="2318152" cy="147202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2696D42-C8D9-4AAE-85BF-469A0FA359FE}">
      <dsp:nvSpPr>
        <dsp:cNvPr id="0" name=""/>
        <dsp:cNvSpPr/>
      </dsp:nvSpPr>
      <dsp:spPr>
        <a:xfrm>
          <a:off x="2921354" y="4539039"/>
          <a:ext cx="2318152" cy="147202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Względnie </a:t>
          </a:r>
          <a:r>
            <a:rPr lang="pl-PL" sz="1700" kern="1200"/>
            <a:t>wnioskowe </a:t>
          </a:r>
          <a:endParaRPr lang="pl-PL" sz="1700" kern="1200" dirty="0"/>
        </a:p>
      </dsp:txBody>
      <dsp:txXfrm>
        <a:off x="2964468" y="4582153"/>
        <a:ext cx="2231924" cy="1385799"/>
      </dsp:txXfrm>
    </dsp:sp>
    <dsp:sp modelId="{A2B45B79-664F-49A2-812F-DE3977DAE8F7}">
      <dsp:nvSpPr>
        <dsp:cNvPr id="0" name=""/>
        <dsp:cNvSpPr/>
      </dsp:nvSpPr>
      <dsp:spPr>
        <a:xfrm>
          <a:off x="5497080" y="4294345"/>
          <a:ext cx="2318152" cy="147202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A8510AE-470A-4B1B-BC81-CB40FF824DD9}">
      <dsp:nvSpPr>
        <dsp:cNvPr id="0" name=""/>
        <dsp:cNvSpPr/>
      </dsp:nvSpPr>
      <dsp:spPr>
        <a:xfrm>
          <a:off x="5754652" y="4539039"/>
          <a:ext cx="2318152" cy="147202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Bezwzględnie wnioskowe </a:t>
          </a:r>
        </a:p>
      </dsp:txBody>
      <dsp:txXfrm>
        <a:off x="5797766" y="4582153"/>
        <a:ext cx="2231924" cy="1385799"/>
      </dsp:txXfrm>
    </dsp:sp>
    <dsp:sp modelId="{02910007-9F96-4E31-8778-FA0CAD1F5B53}">
      <dsp:nvSpPr>
        <dsp:cNvPr id="0" name=""/>
        <dsp:cNvSpPr/>
      </dsp:nvSpPr>
      <dsp:spPr>
        <a:xfrm>
          <a:off x="6744213" y="132"/>
          <a:ext cx="2318152" cy="14720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A5CE39E-C1E3-4C69-9FEA-34253CCA80CD}">
      <dsp:nvSpPr>
        <dsp:cNvPr id="0" name=""/>
        <dsp:cNvSpPr/>
      </dsp:nvSpPr>
      <dsp:spPr>
        <a:xfrm>
          <a:off x="7001786" y="244826"/>
          <a:ext cx="2318152" cy="147202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prywatnoskargowe</a:t>
          </a:r>
        </a:p>
      </dsp:txBody>
      <dsp:txXfrm>
        <a:off x="7044900" y="287940"/>
        <a:ext cx="2231924" cy="13857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7B3CE-D753-4D32-B609-4D4F46D15446}">
      <dsp:nvSpPr>
        <dsp:cNvPr id="0" name=""/>
        <dsp:cNvSpPr/>
      </dsp:nvSpPr>
      <dsp:spPr>
        <a:xfrm>
          <a:off x="4932" y="1772265"/>
          <a:ext cx="2156598" cy="129395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Przygotowawcze</a:t>
          </a:r>
        </a:p>
      </dsp:txBody>
      <dsp:txXfrm>
        <a:off x="42831" y="1810164"/>
        <a:ext cx="2080800" cy="1218160"/>
      </dsp:txXfrm>
    </dsp:sp>
    <dsp:sp modelId="{EF80D27E-D0B6-4464-B274-78CCC0FE19D0}">
      <dsp:nvSpPr>
        <dsp:cNvPr id="0" name=""/>
        <dsp:cNvSpPr/>
      </dsp:nvSpPr>
      <dsp:spPr>
        <a:xfrm>
          <a:off x="2377190" y="2151826"/>
          <a:ext cx="457198" cy="5348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2377190" y="2258793"/>
        <a:ext cx="320039" cy="320902"/>
      </dsp:txXfrm>
    </dsp:sp>
    <dsp:sp modelId="{EF51981B-7AA6-4356-80E3-6B225C139B81}">
      <dsp:nvSpPr>
        <dsp:cNvPr id="0" name=""/>
        <dsp:cNvSpPr/>
      </dsp:nvSpPr>
      <dsp:spPr>
        <a:xfrm>
          <a:off x="3024170" y="1772265"/>
          <a:ext cx="2156598" cy="1293958"/>
        </a:xfrm>
        <a:prstGeom prst="roundRect">
          <a:avLst>
            <a:gd name="adj" fmla="val 10000"/>
          </a:avLst>
        </a:prstGeom>
        <a:solidFill>
          <a:schemeClr val="accent2">
            <a:hueOff val="-482067"/>
            <a:satOff val="-3308"/>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Główne </a:t>
          </a:r>
        </a:p>
      </dsp:txBody>
      <dsp:txXfrm>
        <a:off x="3062069" y="1810164"/>
        <a:ext cx="2080800" cy="1218160"/>
      </dsp:txXfrm>
    </dsp:sp>
    <dsp:sp modelId="{F89C4064-73D0-4F0E-A526-F6BC48BF1993}">
      <dsp:nvSpPr>
        <dsp:cNvPr id="0" name=""/>
        <dsp:cNvSpPr/>
      </dsp:nvSpPr>
      <dsp:spPr>
        <a:xfrm>
          <a:off x="5396428" y="2151826"/>
          <a:ext cx="457198" cy="534836"/>
        </a:xfrm>
        <a:prstGeom prst="rightArrow">
          <a:avLst>
            <a:gd name="adj1" fmla="val 60000"/>
            <a:gd name="adj2" fmla="val 50000"/>
          </a:avLst>
        </a:prstGeom>
        <a:solidFill>
          <a:schemeClr val="accent2">
            <a:hueOff val="-723100"/>
            <a:satOff val="-4962"/>
            <a:lumOff val="2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5396428" y="2258793"/>
        <a:ext cx="320039" cy="320902"/>
      </dsp:txXfrm>
    </dsp:sp>
    <dsp:sp modelId="{0BEC8020-5C43-4BAE-A5F1-C0857C778B5E}">
      <dsp:nvSpPr>
        <dsp:cNvPr id="0" name=""/>
        <dsp:cNvSpPr/>
      </dsp:nvSpPr>
      <dsp:spPr>
        <a:xfrm>
          <a:off x="6043407" y="1772265"/>
          <a:ext cx="2156598" cy="1293958"/>
        </a:xfrm>
        <a:prstGeom prst="roundRect">
          <a:avLst>
            <a:gd name="adj" fmla="val 10000"/>
          </a:avLst>
        </a:prstGeom>
        <a:solidFill>
          <a:schemeClr val="accent2">
            <a:hueOff val="-964133"/>
            <a:satOff val="-6616"/>
            <a:lumOff val="3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Odwoławcze</a:t>
          </a:r>
        </a:p>
      </dsp:txBody>
      <dsp:txXfrm>
        <a:off x="6081306" y="1810164"/>
        <a:ext cx="2080800" cy="1218160"/>
      </dsp:txXfrm>
    </dsp:sp>
    <dsp:sp modelId="{3ECF9543-E696-4BBC-9EDA-1ED58CB095A8}">
      <dsp:nvSpPr>
        <dsp:cNvPr id="0" name=""/>
        <dsp:cNvSpPr/>
      </dsp:nvSpPr>
      <dsp:spPr>
        <a:xfrm>
          <a:off x="8415665" y="2151826"/>
          <a:ext cx="457198" cy="534836"/>
        </a:xfrm>
        <a:prstGeom prst="rightArrow">
          <a:avLst>
            <a:gd name="adj1" fmla="val 60000"/>
            <a:gd name="adj2" fmla="val 50000"/>
          </a:avLst>
        </a:prstGeom>
        <a:solidFill>
          <a:schemeClr val="accent2">
            <a:hueOff val="-1446200"/>
            <a:satOff val="-9924"/>
            <a:lumOff val="5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8415665" y="2258793"/>
        <a:ext cx="320039" cy="320902"/>
      </dsp:txXfrm>
    </dsp:sp>
    <dsp:sp modelId="{89009DCD-A3CA-4824-9C12-99508F0F8E4B}">
      <dsp:nvSpPr>
        <dsp:cNvPr id="0" name=""/>
        <dsp:cNvSpPr/>
      </dsp:nvSpPr>
      <dsp:spPr>
        <a:xfrm>
          <a:off x="9062645" y="1772265"/>
          <a:ext cx="2156598" cy="1293958"/>
        </a:xfrm>
        <a:prstGeom prst="roundRect">
          <a:avLst>
            <a:gd name="adj" fmla="val 10000"/>
          </a:avLst>
        </a:prstGeom>
        <a:solidFill>
          <a:schemeClr val="accent2">
            <a:hueOff val="-1446200"/>
            <a:satOff val="-9924"/>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Wykonawcze</a:t>
          </a:r>
        </a:p>
      </dsp:txBody>
      <dsp:txXfrm>
        <a:off x="9100544" y="1810164"/>
        <a:ext cx="2080800" cy="121816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1C6CD1-9855-4BCE-88D2-BF58C3BA5AD5}" type="datetimeFigureOut">
              <a:rPr lang="pl-PL" smtClean="0"/>
              <a:t>10.10.2022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F2148-9C96-413D-80E4-036B20846F02}" type="slidenum">
              <a:rPr lang="pl-PL" smtClean="0"/>
              <a:t>‹#›</a:t>
            </a:fld>
            <a:endParaRPr lang="pl-PL"/>
          </a:p>
        </p:txBody>
      </p:sp>
    </p:spTree>
    <p:extLst>
      <p:ext uri="{BB962C8B-B14F-4D97-AF65-F5344CB8AC3E}">
        <p14:creationId xmlns:p14="http://schemas.microsoft.com/office/powerpoint/2010/main" val="3736355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A8EF2148-9C96-413D-80E4-036B20846F02}" type="slidenum">
              <a:rPr lang="pl-PL" smtClean="0"/>
              <a:t>1</a:t>
            </a:fld>
            <a:endParaRPr lang="pl-PL"/>
          </a:p>
        </p:txBody>
      </p:sp>
    </p:spTree>
    <p:extLst>
      <p:ext uri="{BB962C8B-B14F-4D97-AF65-F5344CB8AC3E}">
        <p14:creationId xmlns:p14="http://schemas.microsoft.com/office/powerpoint/2010/main" val="3879462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pl-PL" dirty="0"/>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7C682A3-CDCD-460C-B363-CCCCF9FB8D58}" type="datetimeFigureOut">
              <a:rPr lang="pl-PL" smtClean="0"/>
              <a:t>10.10.2022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D7DCD21-2CB0-4919-A901-7B20796A67B8}" type="slidenum">
              <a:rPr lang="pl-PL" smtClean="0"/>
              <a:t>‹#›</a:t>
            </a:fld>
            <a:endParaRPr lang="pl-PL"/>
          </a:p>
        </p:txBody>
      </p:sp>
      <p:pic>
        <p:nvPicPr>
          <p:cNvPr id="8" name="Obraz 7">
            <a:extLst>
              <a:ext uri="{FF2B5EF4-FFF2-40B4-BE49-F238E27FC236}">
                <a16:creationId xmlns:a16="http://schemas.microsoft.com/office/drawing/2014/main" id="{FEA2E061-B81E-4E47-AAC2-C423FA11899F}"/>
              </a:ext>
            </a:extLst>
          </p:cNvPr>
          <p:cNvPicPr>
            <a:picLocks noChangeAspect="1"/>
          </p:cNvPicPr>
          <p:nvPr/>
        </p:nvPicPr>
        <p:blipFill>
          <a:blip r:embed="rId2"/>
          <a:stretch>
            <a:fillRect/>
          </a:stretch>
        </p:blipFill>
        <p:spPr>
          <a:xfrm>
            <a:off x="-529" y="-634336"/>
            <a:ext cx="12193057" cy="8126672"/>
          </a:xfrm>
          <a:prstGeom prst="rect">
            <a:avLst/>
          </a:prstGeom>
        </p:spPr>
      </p:pic>
    </p:spTree>
    <p:extLst>
      <p:ext uri="{BB962C8B-B14F-4D97-AF65-F5344CB8AC3E}">
        <p14:creationId xmlns:p14="http://schemas.microsoft.com/office/powerpoint/2010/main" val="77397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7C682A3-CDCD-460C-B363-CCCCF9FB8D58}" type="datetimeFigureOut">
              <a:rPr lang="pl-PL" smtClean="0"/>
              <a:t>10.10.2022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274712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7C682A3-CDCD-460C-B363-CCCCF9FB8D58}" type="datetimeFigureOut">
              <a:rPr lang="pl-PL" smtClean="0"/>
              <a:t>10.10.2022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383442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7C682A3-CDCD-460C-B363-CCCCF9FB8D58}" type="datetimeFigureOut">
              <a:rPr lang="pl-PL" smtClean="0"/>
              <a:t>10.10.2022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116150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7C682A3-CDCD-460C-B363-CCCCF9FB8D58}" type="datetimeFigureOut">
              <a:rPr lang="pl-PL" smtClean="0"/>
              <a:t>10.10.2022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362312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7C682A3-CDCD-460C-B363-CCCCF9FB8D58}" type="datetimeFigureOut">
              <a:rPr lang="pl-PL" smtClean="0"/>
              <a:t>10.10.2022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411493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7C682A3-CDCD-460C-B363-CCCCF9FB8D58}" type="datetimeFigureOut">
              <a:rPr lang="pl-PL" smtClean="0"/>
              <a:t>10.10.2022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286406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7C682A3-CDCD-460C-B363-CCCCF9FB8D58}" type="datetimeFigureOut">
              <a:rPr lang="pl-PL" smtClean="0"/>
              <a:t>10.10.2022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109499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7C682A3-CDCD-460C-B363-CCCCF9FB8D58}" type="datetimeFigureOut">
              <a:rPr lang="pl-PL" smtClean="0"/>
              <a:t>10.10.2022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196504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7C682A3-CDCD-460C-B363-CCCCF9FB8D58}" type="datetimeFigureOut">
              <a:rPr lang="pl-PL" smtClean="0"/>
              <a:t>10.10.2022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190162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7C682A3-CDCD-460C-B363-CCCCF9FB8D58}" type="datetimeFigureOut">
              <a:rPr lang="pl-PL" smtClean="0"/>
              <a:t>10.10.2022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244387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278297"/>
            <a:ext cx="8136835" cy="1367942"/>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682A3-CDCD-460C-B363-CCCCF9FB8D58}" type="datetimeFigureOut">
              <a:rPr lang="pl-PL" smtClean="0"/>
              <a:t>10.10.2022</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DCD21-2CB0-4919-A901-7B20796A67B8}" type="slidenum">
              <a:rPr lang="pl-PL" smtClean="0"/>
              <a:t>‹#›</a:t>
            </a:fld>
            <a:endParaRPr lang="pl-PL"/>
          </a:p>
        </p:txBody>
      </p:sp>
      <p:pic>
        <p:nvPicPr>
          <p:cNvPr id="9" name="Obraz 8">
            <a:extLst>
              <a:ext uri="{FF2B5EF4-FFF2-40B4-BE49-F238E27FC236}">
                <a16:creationId xmlns:a16="http://schemas.microsoft.com/office/drawing/2014/main" id="{84C0CF8E-741A-4256-A330-0CED0A5DA5ED}"/>
              </a:ext>
            </a:extLst>
          </p:cNvPr>
          <p:cNvPicPr>
            <a:picLocks noChangeAspect="1"/>
          </p:cNvPicPr>
          <p:nvPr/>
        </p:nvPicPr>
        <p:blipFill>
          <a:blip r:embed="rId13"/>
          <a:stretch>
            <a:fillRect/>
          </a:stretch>
        </p:blipFill>
        <p:spPr>
          <a:xfrm>
            <a:off x="8872963" y="-1"/>
            <a:ext cx="3319038" cy="1533525"/>
          </a:xfrm>
          <a:prstGeom prst="rect">
            <a:avLst/>
          </a:prstGeom>
        </p:spPr>
      </p:pic>
    </p:spTree>
    <p:extLst>
      <p:ext uri="{BB962C8B-B14F-4D97-AF65-F5344CB8AC3E}">
        <p14:creationId xmlns:p14="http://schemas.microsoft.com/office/powerpoint/2010/main" val="6058578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hfhr.pl/wyrok-etpc-dotyczacy-masowej-inwigilacj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pl/url?sa=i&amp;rct=j&amp;q=&amp;esrc=s&amp;source=images&amp;cd=&amp;ved=2ahUKEwiC77ekg4zlAhUI2KQKHTzPDXUQjRx6BAgBEAQ&amp;url=http%3A%2F%2Fgclipart.com%2Fchallenge-clipart_22564%2F&amp;psig=AOvVaw1j49egHWdUCSjcpd6FPYel&amp;ust=1570602197038869"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itizenlab.ca/2018/09/hide-and-seek-tracking-nso-groups-pegasus-spyware-to-operations-in-45-countri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futurism.com/the-byte/estonia-robot-judg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F4704A-464A-481F-84CF-06993DE57A76}"/>
              </a:ext>
            </a:extLst>
          </p:cNvPr>
          <p:cNvSpPr>
            <a:spLocks noGrp="1"/>
          </p:cNvSpPr>
          <p:nvPr>
            <p:ph type="ctrTitle"/>
          </p:nvPr>
        </p:nvSpPr>
        <p:spPr>
          <a:xfrm>
            <a:off x="740229" y="406400"/>
            <a:ext cx="7940784" cy="2849562"/>
          </a:xfrm>
          <a:solidFill>
            <a:schemeClr val="accent4">
              <a:lumMod val="20000"/>
              <a:lumOff val="80000"/>
              <a:alpha val="75000"/>
            </a:schemeClr>
          </a:solidFill>
        </p:spPr>
        <p:txBody>
          <a:bodyPr>
            <a:normAutofit/>
          </a:bodyPr>
          <a:lstStyle/>
          <a:p>
            <a:r>
              <a:rPr lang="pl-PL" dirty="0"/>
              <a:t>Postępowanie karne </a:t>
            </a:r>
          </a:p>
        </p:txBody>
      </p:sp>
      <p:sp>
        <p:nvSpPr>
          <p:cNvPr id="3" name="Podtytuł 2">
            <a:extLst>
              <a:ext uri="{FF2B5EF4-FFF2-40B4-BE49-F238E27FC236}">
                <a16:creationId xmlns:a16="http://schemas.microsoft.com/office/drawing/2014/main" id="{84F7195E-4766-48E1-8274-A9410D9A5DE6}"/>
              </a:ext>
            </a:extLst>
          </p:cNvPr>
          <p:cNvSpPr>
            <a:spLocks noGrp="1"/>
          </p:cNvSpPr>
          <p:nvPr>
            <p:ph type="subTitle" idx="1"/>
          </p:nvPr>
        </p:nvSpPr>
        <p:spPr>
          <a:xfrm>
            <a:off x="740230" y="3602038"/>
            <a:ext cx="5811042" cy="1655762"/>
          </a:xfrm>
          <a:solidFill>
            <a:schemeClr val="accent4">
              <a:lumMod val="20000"/>
              <a:lumOff val="80000"/>
              <a:alpha val="60000"/>
            </a:schemeClr>
          </a:solidFill>
        </p:spPr>
        <p:txBody>
          <a:bodyPr>
            <a:normAutofit/>
          </a:bodyPr>
          <a:lstStyle/>
          <a:p>
            <a:r>
              <a:rPr lang="pl-PL" dirty="0"/>
              <a:t>Zajęcia organizacyjne i podstawowe pojęcia z procesu karnego</a:t>
            </a:r>
          </a:p>
        </p:txBody>
      </p:sp>
    </p:spTree>
    <p:extLst>
      <p:ext uri="{BB962C8B-B14F-4D97-AF65-F5344CB8AC3E}">
        <p14:creationId xmlns:p14="http://schemas.microsoft.com/office/powerpoint/2010/main" val="83967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D85692-3A0C-433E-8266-712EB5E7C39E}"/>
              </a:ext>
            </a:extLst>
          </p:cNvPr>
          <p:cNvSpPr>
            <a:spLocks noGrp="1"/>
          </p:cNvSpPr>
          <p:nvPr>
            <p:ph type="title"/>
          </p:nvPr>
        </p:nvSpPr>
        <p:spPr/>
        <p:txBody>
          <a:bodyPr/>
          <a:lstStyle/>
          <a:p>
            <a:r>
              <a:rPr lang="pl-PL" dirty="0"/>
              <a:t>Warto przeczytać:</a:t>
            </a:r>
          </a:p>
        </p:txBody>
      </p:sp>
      <p:sp>
        <p:nvSpPr>
          <p:cNvPr id="3" name="Symbol zastępczy zawartości 2">
            <a:extLst>
              <a:ext uri="{FF2B5EF4-FFF2-40B4-BE49-F238E27FC236}">
                <a16:creationId xmlns:a16="http://schemas.microsoft.com/office/drawing/2014/main" id="{5C15D881-766E-437A-964D-FC8A5F4E1547}"/>
              </a:ext>
            </a:extLst>
          </p:cNvPr>
          <p:cNvSpPr>
            <a:spLocks noGrp="1"/>
          </p:cNvSpPr>
          <p:nvPr>
            <p:ph idx="1"/>
          </p:nvPr>
        </p:nvSpPr>
        <p:spPr/>
        <p:txBody>
          <a:bodyPr/>
          <a:lstStyle/>
          <a:p>
            <a:r>
              <a:rPr lang="pl-PL" dirty="0"/>
              <a:t>A. Lach, Model wymiaru sprawiedliwości w sprawach karnych w Unii Europejskiej, Państwo i Prawo 2009, z. 6,s. 90-99. </a:t>
            </a:r>
          </a:p>
          <a:p>
            <a:r>
              <a:rPr lang="pl-PL" dirty="0"/>
              <a:t>Historię wyroku </a:t>
            </a:r>
            <a:r>
              <a:rPr lang="pl-PL" i="1" dirty="0"/>
              <a:t>Big </a:t>
            </a:r>
            <a:r>
              <a:rPr lang="pl-PL" i="1" dirty="0" err="1"/>
              <a:t>Brother</a:t>
            </a:r>
            <a:r>
              <a:rPr lang="pl-PL" i="1" dirty="0"/>
              <a:t> Watch i inni </a:t>
            </a:r>
            <a:r>
              <a:rPr lang="pl-PL" dirty="0"/>
              <a:t>na stronie HFPC: </a:t>
            </a:r>
            <a:r>
              <a:rPr lang="pl-PL" dirty="0">
                <a:hlinkClick r:id="rId2"/>
              </a:rPr>
              <a:t>http://www.hfhr.pl/wyrok-etpc-dotyczacy-masowej-inwigilacji/</a:t>
            </a:r>
            <a:r>
              <a:rPr lang="pl-PL" dirty="0"/>
              <a:t> </a:t>
            </a:r>
          </a:p>
          <a:p>
            <a:r>
              <a:rPr lang="pl-PL" dirty="0"/>
              <a:t>Rozdziały „Wymiar sprawiedliwości” i „przestępczość” z książki H. </a:t>
            </a:r>
            <a:r>
              <a:rPr lang="pl-PL" dirty="0" err="1"/>
              <a:t>Fry</a:t>
            </a:r>
            <a:r>
              <a:rPr lang="pl-PL" dirty="0"/>
              <a:t>, </a:t>
            </a:r>
            <a:r>
              <a:rPr lang="pl-PL" i="1" dirty="0"/>
              <a:t>Hello </a:t>
            </a:r>
            <a:r>
              <a:rPr lang="pl-PL" i="1" dirty="0" err="1"/>
              <a:t>world</a:t>
            </a:r>
            <a:r>
              <a:rPr lang="pl-PL" i="1" dirty="0"/>
              <a:t>. </a:t>
            </a:r>
          </a:p>
          <a:p>
            <a:pPr algn="just"/>
            <a:r>
              <a:rPr lang="pl-PL" dirty="0"/>
              <a:t>R. </a:t>
            </a:r>
            <a:r>
              <a:rPr lang="pl-PL" dirty="0" err="1"/>
              <a:t>Susskind</a:t>
            </a:r>
            <a:r>
              <a:rPr lang="pl-PL" dirty="0"/>
              <a:t>, </a:t>
            </a:r>
            <a:r>
              <a:rPr lang="pl-PL" i="1" dirty="0"/>
              <a:t>Sądy internetowe i przyszłość wymiaru sprawiedliwości</a:t>
            </a:r>
          </a:p>
        </p:txBody>
      </p:sp>
    </p:spTree>
    <p:extLst>
      <p:ext uri="{BB962C8B-B14F-4D97-AF65-F5344CB8AC3E}">
        <p14:creationId xmlns:p14="http://schemas.microsoft.com/office/powerpoint/2010/main" val="288445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7B3010A6-635A-40E2-955C-0804D2A4BA32}"/>
              </a:ext>
            </a:extLst>
          </p:cNvPr>
          <p:cNvSpPr>
            <a:spLocks noGrp="1"/>
          </p:cNvSpPr>
          <p:nvPr>
            <p:ph type="title"/>
          </p:nvPr>
        </p:nvSpPr>
        <p:spPr>
          <a:xfrm>
            <a:off x="838200" y="278297"/>
            <a:ext cx="8136835" cy="1367942"/>
          </a:xfrm>
        </p:spPr>
        <p:txBody>
          <a:bodyPr vert="horz" lIns="91440" tIns="45720" rIns="91440" bIns="45720" rtlCol="0" anchor="ctr">
            <a:normAutofit/>
          </a:bodyPr>
          <a:lstStyle/>
          <a:p>
            <a:r>
              <a:rPr lang="en-US" dirty="0" err="1"/>
              <a:t>Podstawowe</a:t>
            </a:r>
            <a:r>
              <a:rPr lang="en-US" dirty="0"/>
              <a:t> </a:t>
            </a:r>
            <a:r>
              <a:rPr lang="en-US" dirty="0" err="1"/>
              <a:t>pojęcia</a:t>
            </a:r>
            <a:r>
              <a:rPr lang="en-US" dirty="0"/>
              <a:t> z </a:t>
            </a:r>
            <a:r>
              <a:rPr lang="en-US" dirty="0" err="1"/>
              <a:t>postępowania</a:t>
            </a:r>
            <a:r>
              <a:rPr lang="en-US" dirty="0"/>
              <a:t> </a:t>
            </a:r>
            <a:r>
              <a:rPr lang="en-US" dirty="0" err="1"/>
              <a:t>karnego</a:t>
            </a:r>
            <a:r>
              <a:rPr lang="en-US" dirty="0"/>
              <a:t> </a:t>
            </a:r>
          </a:p>
        </p:txBody>
      </p:sp>
      <p:sp>
        <p:nvSpPr>
          <p:cNvPr id="71" name="Content Placeholder 2">
            <a:extLst>
              <a:ext uri="{FF2B5EF4-FFF2-40B4-BE49-F238E27FC236}">
                <a16:creationId xmlns:a16="http://schemas.microsoft.com/office/drawing/2014/main" id="{E9320D3F-2A8D-4749-8790-708A1FCA6769}"/>
              </a:ext>
            </a:extLst>
          </p:cNvPr>
          <p:cNvSpPr>
            <a:spLocks noGrp="1"/>
          </p:cNvSpPr>
          <p:nvPr>
            <p:ph sz="half" idx="1"/>
          </p:nvPr>
        </p:nvSpPr>
        <p:spPr>
          <a:xfrm>
            <a:off x="838200" y="1825625"/>
            <a:ext cx="5181600" cy="4351338"/>
          </a:xfrm>
        </p:spPr>
        <p:txBody>
          <a:bodyPr/>
          <a:lstStyle/>
          <a:p>
            <a:r>
              <a:rPr lang="pl-PL" dirty="0"/>
              <a:t>Istota procesu karnego </a:t>
            </a:r>
          </a:p>
          <a:p>
            <a:r>
              <a:rPr lang="pl-PL" dirty="0"/>
              <a:t>Aksjologiczne podstawy procesu karnego</a:t>
            </a:r>
          </a:p>
          <a:p>
            <a:endParaRPr lang="pl-PL" dirty="0"/>
          </a:p>
          <a:p>
            <a:endParaRPr lang="en-US" dirty="0"/>
          </a:p>
        </p:txBody>
      </p:sp>
      <p:pic>
        <p:nvPicPr>
          <p:cNvPr id="1026" name="Picture 2" descr="Proces karny Karolina Kremens">
            <a:extLst>
              <a:ext uri="{FF2B5EF4-FFF2-40B4-BE49-F238E27FC236}">
                <a16:creationId xmlns:a16="http://schemas.microsoft.com/office/drawing/2014/main" id="{447EF46D-D22E-43EF-8036-BDC3D3621A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47875" y="1825625"/>
            <a:ext cx="3230249" cy="4351338"/>
          </a:xfrm>
          <a:prstGeom prst="rect">
            <a:avLst/>
          </a:prstGeom>
          <a:solidFill>
            <a:srgbClr val="FFFFFF"/>
          </a:solidFill>
        </p:spPr>
      </p:pic>
    </p:spTree>
    <p:extLst>
      <p:ext uri="{BB962C8B-B14F-4D97-AF65-F5344CB8AC3E}">
        <p14:creationId xmlns:p14="http://schemas.microsoft.com/office/powerpoint/2010/main" val="246216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C36175-76C0-4AAB-B059-710715F9EE4C}"/>
              </a:ext>
            </a:extLst>
          </p:cNvPr>
          <p:cNvSpPr>
            <a:spLocks noGrp="1"/>
          </p:cNvSpPr>
          <p:nvPr>
            <p:ph type="title"/>
          </p:nvPr>
        </p:nvSpPr>
        <p:spPr>
          <a:xfrm>
            <a:off x="838200" y="278297"/>
            <a:ext cx="8136835" cy="1367942"/>
          </a:xfrm>
        </p:spPr>
        <p:txBody>
          <a:bodyPr anchor="ctr">
            <a:normAutofit/>
          </a:bodyPr>
          <a:lstStyle/>
          <a:p>
            <a:r>
              <a:rPr lang="pl-PL" sz="6600" dirty="0"/>
              <a:t>Istota procesu </a:t>
            </a:r>
            <a:endParaRPr lang="en-GB" sz="6600" dirty="0"/>
          </a:p>
        </p:txBody>
      </p:sp>
      <p:sp>
        <p:nvSpPr>
          <p:cNvPr id="3" name="Symbol zastępczy zawartości 2">
            <a:extLst>
              <a:ext uri="{FF2B5EF4-FFF2-40B4-BE49-F238E27FC236}">
                <a16:creationId xmlns:a16="http://schemas.microsoft.com/office/drawing/2014/main" id="{BD3767EE-248A-4058-8BCD-ECEB3E5B3CFC}"/>
              </a:ext>
            </a:extLst>
          </p:cNvPr>
          <p:cNvSpPr>
            <a:spLocks noGrp="1"/>
          </p:cNvSpPr>
          <p:nvPr>
            <p:ph sz="half" idx="1"/>
          </p:nvPr>
        </p:nvSpPr>
        <p:spPr>
          <a:xfrm>
            <a:off x="838200" y="1825625"/>
            <a:ext cx="8136834" cy="4351338"/>
          </a:xfrm>
        </p:spPr>
        <p:txBody>
          <a:bodyPr>
            <a:normAutofit fontScale="92500" lnSpcReduction="10000"/>
          </a:bodyPr>
          <a:lstStyle/>
          <a:p>
            <a:pPr algn="just"/>
            <a:r>
              <a:rPr lang="pl-PL" sz="1800" dirty="0"/>
              <a:t>Istota procesu – cechy procesu karnego, którym należy nadać zasadnicze znaczenie. </a:t>
            </a:r>
          </a:p>
          <a:p>
            <a:pPr algn="just"/>
            <a:r>
              <a:rPr lang="pl-PL" sz="1800" dirty="0"/>
              <a:t>Współcześnie uznaje się, że istotę procesu karnego tworzą następujące elementy:</a:t>
            </a:r>
          </a:p>
          <a:p>
            <a:pPr marL="960120" lvl="1" indent="-457200" algn="just">
              <a:buFont typeface="+mj-lt"/>
              <a:buAutoNum type="arabicPeriod"/>
            </a:pPr>
            <a:r>
              <a:rPr lang="pl-PL" sz="1800" dirty="0"/>
              <a:t>jest to </a:t>
            </a:r>
            <a:r>
              <a:rPr lang="pl-PL" sz="1800" b="1" dirty="0"/>
              <a:t>działalność niezależnego (i niezawisłego) sądu </a:t>
            </a:r>
            <a:r>
              <a:rPr lang="pl-PL" sz="1800" dirty="0"/>
              <a:t>oraz współdziałających z nim innych uczestników postępowania </a:t>
            </a:r>
          </a:p>
          <a:p>
            <a:pPr marL="960120" lvl="1" indent="-457200" algn="just">
              <a:buFont typeface="+mj-lt"/>
              <a:buAutoNum type="arabicPeriod"/>
            </a:pPr>
            <a:r>
              <a:rPr lang="pl-PL" sz="1800" dirty="0"/>
              <a:t>działalność </a:t>
            </a:r>
            <a:r>
              <a:rPr lang="pl-PL" sz="1800" b="1" dirty="0"/>
              <a:t>uregulowana przez przepisy prawa</a:t>
            </a:r>
            <a:r>
              <a:rPr lang="pl-PL" sz="1800" dirty="0"/>
              <a:t> </a:t>
            </a:r>
          </a:p>
          <a:p>
            <a:pPr marL="960120" lvl="1" indent="-457200" algn="just">
              <a:buFont typeface="+mj-lt"/>
              <a:buAutoNum type="arabicPeriod"/>
            </a:pPr>
            <a:r>
              <a:rPr lang="pl-PL" sz="1800" dirty="0"/>
              <a:t>przebiegająca w ramach </a:t>
            </a:r>
            <a:r>
              <a:rPr lang="pl-PL" sz="1800" b="1" dirty="0"/>
              <a:t>stosunków procesowych</a:t>
            </a:r>
            <a:endParaRPr lang="pl-PL" sz="1800" dirty="0"/>
          </a:p>
          <a:p>
            <a:pPr marL="960120" lvl="1" indent="-457200" algn="just">
              <a:buFont typeface="+mj-lt"/>
              <a:buAutoNum type="arabicPeriod"/>
            </a:pPr>
            <a:r>
              <a:rPr lang="pl-PL" sz="1800" dirty="0"/>
              <a:t>oraz podejmowana i prowadzona </a:t>
            </a:r>
            <a:r>
              <a:rPr lang="pl-PL" sz="1800" b="1" dirty="0"/>
              <a:t>w określonym celu</a:t>
            </a:r>
            <a:r>
              <a:rPr lang="pl-PL" sz="1800" dirty="0"/>
              <a:t>. </a:t>
            </a:r>
          </a:p>
          <a:p>
            <a:pPr marL="960120" lvl="1" indent="-457200" algn="just">
              <a:buFont typeface="+mj-lt"/>
              <a:buAutoNum type="arabicPeriod"/>
            </a:pPr>
            <a:endParaRPr lang="pl-PL" sz="1800" dirty="0"/>
          </a:p>
          <a:p>
            <a:pPr algn="just"/>
            <a:r>
              <a:rPr lang="pl-PL" sz="1800" dirty="0"/>
              <a:t>wcześniejsze koncepcje  szerzej w podręczniku:</a:t>
            </a:r>
          </a:p>
          <a:p>
            <a:pPr marL="960120" lvl="1" indent="-457200" algn="just">
              <a:buFont typeface="+mj-lt"/>
              <a:buAutoNum type="arabicPeriod"/>
            </a:pPr>
            <a:r>
              <a:rPr lang="pl-PL" sz="1800" dirty="0"/>
              <a:t>proces karny jako stosunek prawny </a:t>
            </a:r>
          </a:p>
          <a:p>
            <a:pPr marL="960120" lvl="1" indent="-457200" algn="just">
              <a:buFont typeface="+mj-lt"/>
              <a:buAutoNum type="arabicPeriod"/>
            </a:pPr>
            <a:r>
              <a:rPr lang="pl-PL" sz="1800" dirty="0"/>
              <a:t>istotą procesu jest system gwarancji procesowych </a:t>
            </a:r>
          </a:p>
          <a:p>
            <a:pPr marL="960120" lvl="1" indent="-457200" algn="just">
              <a:buFont typeface="+mj-lt"/>
              <a:buAutoNum type="arabicPeriod"/>
            </a:pPr>
            <a:r>
              <a:rPr lang="pl-PL" sz="1800" dirty="0"/>
              <a:t>teoria procesu jako sytuacji prawnej </a:t>
            </a:r>
          </a:p>
          <a:p>
            <a:pPr marL="960120" lvl="1" indent="-457200" algn="just">
              <a:buFont typeface="+mj-lt"/>
              <a:buAutoNum type="arabicPeriod"/>
            </a:pPr>
            <a:r>
              <a:rPr lang="pl-PL" sz="1800" dirty="0"/>
              <a:t>istotą procesu karnego jest realizacja norm prawa karnego materialnego </a:t>
            </a:r>
          </a:p>
        </p:txBody>
      </p:sp>
      <p:pic>
        <p:nvPicPr>
          <p:cNvPr id="3074" name="Picture 2" descr="Znalezione obrazy dla zapytania istota clipart">
            <a:extLst>
              <a:ext uri="{FF2B5EF4-FFF2-40B4-BE49-F238E27FC236}">
                <a16:creationId xmlns:a16="http://schemas.microsoft.com/office/drawing/2014/main" id="{1B9396A4-0B81-49DD-A5D6-353726EF1A4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76583" y="1646239"/>
            <a:ext cx="2402743" cy="2673475"/>
          </a:xfrm>
          <a:prstGeom prst="rect">
            <a:avLst/>
          </a:prstGeom>
          <a:no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0223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926679-2A2E-4B2D-8892-032E69EA1011}"/>
              </a:ext>
            </a:extLst>
          </p:cNvPr>
          <p:cNvSpPr>
            <a:spLocks noGrp="1"/>
          </p:cNvSpPr>
          <p:nvPr>
            <p:ph type="title"/>
          </p:nvPr>
        </p:nvSpPr>
        <p:spPr>
          <a:xfrm>
            <a:off x="838200" y="278297"/>
            <a:ext cx="8136835" cy="1367942"/>
          </a:xfrm>
        </p:spPr>
        <p:txBody>
          <a:bodyPr anchor="ctr">
            <a:normAutofit/>
          </a:bodyPr>
          <a:lstStyle/>
          <a:p>
            <a:r>
              <a:rPr lang="pl-PL" dirty="0"/>
              <a:t>Aksjologiczne podstawy procesu karnego </a:t>
            </a:r>
          </a:p>
        </p:txBody>
      </p:sp>
      <p:sp>
        <p:nvSpPr>
          <p:cNvPr id="3" name="Symbol zastępczy zawartości 2">
            <a:extLst>
              <a:ext uri="{FF2B5EF4-FFF2-40B4-BE49-F238E27FC236}">
                <a16:creationId xmlns:a16="http://schemas.microsoft.com/office/drawing/2014/main" id="{9BA03EC7-FC35-4321-83A3-06D587F0B1DE}"/>
              </a:ext>
            </a:extLst>
          </p:cNvPr>
          <p:cNvSpPr>
            <a:spLocks noGrp="1"/>
          </p:cNvSpPr>
          <p:nvPr>
            <p:ph sz="half" idx="1"/>
          </p:nvPr>
        </p:nvSpPr>
        <p:spPr>
          <a:xfrm>
            <a:off x="838200" y="1825625"/>
            <a:ext cx="5181600" cy="4351338"/>
          </a:xfrm>
        </p:spPr>
        <p:txBody>
          <a:bodyPr>
            <a:normAutofit/>
          </a:bodyPr>
          <a:lstStyle/>
          <a:p>
            <a:r>
              <a:rPr lang="pl-PL" sz="1500"/>
              <a:t>Wartości na których opiera się proces karny. Wyznaczane przez Konstytucję, która odwołuje się do przyrodzonej i niezbywalnej godności człowieka (art. 30), sprawiedliwości (art. 2 i 45 ust. 1), prawa do wolności (art. 41), a w preambule – do prawdy. </a:t>
            </a:r>
          </a:p>
          <a:p>
            <a:r>
              <a:rPr lang="pl-PL" sz="1500"/>
              <a:t>Sprawiedliwość i prawda – funkcja organizacyjna, „układają proces” wokół tych wartości</a:t>
            </a:r>
          </a:p>
          <a:p>
            <a:endParaRPr lang="pl-PL" sz="1500"/>
          </a:p>
          <a:p>
            <a:pPr marL="0" indent="0">
              <a:buNone/>
            </a:pPr>
            <a:r>
              <a:rPr lang="pl-PL" sz="1500"/>
              <a:t>„(…) my, Naród Polski - wszyscy obywatele Rzeczypospolitej,</a:t>
            </a:r>
          </a:p>
          <a:p>
            <a:pPr marL="0" indent="0">
              <a:buNone/>
            </a:pPr>
            <a:r>
              <a:rPr lang="pl-PL" sz="1500"/>
              <a:t>zarówno wierzący w Boga</a:t>
            </a:r>
          </a:p>
          <a:p>
            <a:pPr marL="0" indent="0">
              <a:buNone/>
            </a:pPr>
            <a:r>
              <a:rPr lang="pl-PL" sz="1500"/>
              <a:t>będącego źródłem </a:t>
            </a:r>
            <a:r>
              <a:rPr lang="pl-PL" sz="1500" b="1"/>
              <a:t>prawdy, sprawiedliwości</a:t>
            </a:r>
            <a:r>
              <a:rPr lang="pl-PL" sz="1500"/>
              <a:t>, dobra i piękna,</a:t>
            </a:r>
          </a:p>
          <a:p>
            <a:pPr marL="0" indent="0">
              <a:buNone/>
            </a:pPr>
            <a:r>
              <a:rPr lang="pl-PL" sz="1500"/>
              <a:t>jak i nie podzielający tej wiary,</a:t>
            </a:r>
          </a:p>
          <a:p>
            <a:pPr marL="0" indent="0">
              <a:buNone/>
            </a:pPr>
            <a:r>
              <a:rPr lang="pl-PL" sz="1500"/>
              <a:t>a te </a:t>
            </a:r>
            <a:r>
              <a:rPr lang="pl-PL" sz="1500" b="1"/>
              <a:t>uniwersalne</a:t>
            </a:r>
            <a:r>
              <a:rPr lang="pl-PL" sz="1500"/>
              <a:t> wartości wywodzący z innych źródeł (…)”</a:t>
            </a:r>
          </a:p>
        </p:txBody>
      </p:sp>
      <p:graphicFrame>
        <p:nvGraphicFramePr>
          <p:cNvPr id="4" name="Diagram 3">
            <a:extLst>
              <a:ext uri="{FF2B5EF4-FFF2-40B4-BE49-F238E27FC236}">
                <a16:creationId xmlns:a16="http://schemas.microsoft.com/office/drawing/2014/main" id="{AFC235F8-C9C1-478E-8ACE-E61AA8115365}"/>
              </a:ext>
            </a:extLst>
          </p:cNvPr>
          <p:cNvGraphicFramePr/>
          <p:nvPr>
            <p:extLst>
              <p:ext uri="{D42A27DB-BD31-4B8C-83A1-F6EECF244321}">
                <p14:modId xmlns:p14="http://schemas.microsoft.com/office/powerpoint/2010/main" val="2765345796"/>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742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C3FE8D-2766-4EB7-8ED5-3E2727C184AA}"/>
              </a:ext>
            </a:extLst>
          </p:cNvPr>
          <p:cNvSpPr>
            <a:spLocks noGrp="1"/>
          </p:cNvSpPr>
          <p:nvPr>
            <p:ph type="title"/>
          </p:nvPr>
        </p:nvSpPr>
        <p:spPr>
          <a:xfrm>
            <a:off x="838200" y="278297"/>
            <a:ext cx="8136835" cy="1367942"/>
          </a:xfrm>
        </p:spPr>
        <p:txBody>
          <a:bodyPr anchor="ctr">
            <a:normAutofit/>
          </a:bodyPr>
          <a:lstStyle/>
          <a:p>
            <a:r>
              <a:rPr lang="pl-PL" dirty="0"/>
              <a:t>Źródła prawa karnego procesowego </a:t>
            </a:r>
            <a:endParaRPr lang="en-GB" dirty="0"/>
          </a:p>
        </p:txBody>
      </p:sp>
      <p:sp>
        <p:nvSpPr>
          <p:cNvPr id="3" name="Symbol zastępczy zawartości 2">
            <a:extLst>
              <a:ext uri="{FF2B5EF4-FFF2-40B4-BE49-F238E27FC236}">
                <a16:creationId xmlns:a16="http://schemas.microsoft.com/office/drawing/2014/main" id="{366C2170-995A-4119-9439-BB7BA105AEFA}"/>
              </a:ext>
            </a:extLst>
          </p:cNvPr>
          <p:cNvSpPr>
            <a:spLocks noGrp="1"/>
          </p:cNvSpPr>
          <p:nvPr>
            <p:ph sz="half" idx="1"/>
          </p:nvPr>
        </p:nvSpPr>
        <p:spPr>
          <a:xfrm>
            <a:off x="838200" y="1825624"/>
            <a:ext cx="8136834" cy="4842303"/>
          </a:xfrm>
        </p:spPr>
        <p:txBody>
          <a:bodyPr>
            <a:normAutofit lnSpcReduction="10000"/>
          </a:bodyPr>
          <a:lstStyle/>
          <a:p>
            <a:pPr marL="0" indent="0">
              <a:buNone/>
            </a:pPr>
            <a:r>
              <a:rPr lang="pl-PL" sz="1800" dirty="0"/>
              <a:t>Postępowanie karne to nie tylko kodeks postępowania karnego, ale także Konstytucja (zwłaszcza przepisy o prawach i wolnościach jednostki, dotyczące sądów i trybunałów), EKPC, </a:t>
            </a:r>
            <a:r>
              <a:rPr lang="pl-PL" sz="1800" dirty="0" err="1"/>
              <a:t>MPPOiP</a:t>
            </a:r>
            <a:endParaRPr lang="pl-PL" sz="1800" dirty="0"/>
          </a:p>
          <a:p>
            <a:pPr marL="0" indent="0">
              <a:buNone/>
            </a:pPr>
            <a:r>
              <a:rPr lang="pl-PL" sz="1800" dirty="0"/>
              <a:t>Ważne ustawy pozakodeksowe to m.in.:</a:t>
            </a:r>
          </a:p>
          <a:p>
            <a:pPr marL="0" indent="0">
              <a:buNone/>
            </a:pPr>
            <a:r>
              <a:rPr lang="pl-PL" sz="1800" dirty="0"/>
              <a:t>- z 25 czerwca 1997 r. o świadku koronnym</a:t>
            </a:r>
          </a:p>
          <a:p>
            <a:pPr>
              <a:buFontTx/>
              <a:buChar char="-"/>
            </a:pPr>
            <a:r>
              <a:rPr lang="pl-PL" sz="1800" dirty="0"/>
              <a:t>z 17 czerwca 2004 r. o skardze na naruszenie prawa strony do rozpoznania sprawy w postępowaniu przygotowawczym prowadzonym lub nadzorowanym przez prokuratora i postępowaniu sądowym bez nieuzasadnionej zwłoki (tzw. skarga na przewlekłość) </a:t>
            </a:r>
          </a:p>
          <a:p>
            <a:pPr>
              <a:buFontTx/>
              <a:buChar char="-"/>
            </a:pPr>
            <a:r>
              <a:rPr lang="pl-PL" sz="1800" dirty="0"/>
              <a:t>z 28 listopada o 2014 r. o ochronie i pomocy dla pokrzywdzonego i świadka  </a:t>
            </a:r>
          </a:p>
          <a:p>
            <a:pPr>
              <a:buFontTx/>
              <a:buChar char="-"/>
            </a:pPr>
            <a:r>
              <a:rPr lang="pl-PL" sz="1800" dirty="0"/>
              <a:t>z 28 października 2002 r. o odpowiedzialności podmiotów zbiorowych za czyny zabronione pod groźbą kary</a:t>
            </a:r>
          </a:p>
          <a:p>
            <a:pPr>
              <a:buFontTx/>
              <a:buChar char="-"/>
            </a:pPr>
            <a:r>
              <a:rPr lang="pl-PL" sz="1800" dirty="0"/>
              <a:t>z 26 stycznia 2016 r. Prawo o prokuraturze </a:t>
            </a:r>
          </a:p>
          <a:p>
            <a:pPr>
              <a:buFontTx/>
              <a:buChar char="-"/>
            </a:pPr>
            <a:r>
              <a:rPr lang="pl-PL" sz="1800" dirty="0"/>
              <a:t>z 6 kwietnia 1990 r. o Policji (w zakresie czynności operacyjno-rozpoznawczych)</a:t>
            </a:r>
          </a:p>
          <a:p>
            <a:pPr marL="0" indent="0">
              <a:buNone/>
            </a:pPr>
            <a:endParaRPr lang="en-GB" sz="1800" dirty="0"/>
          </a:p>
        </p:txBody>
      </p:sp>
      <p:pic>
        <p:nvPicPr>
          <p:cNvPr id="2050" name="Picture 2" descr="What Is a Single Source of Truth (SSOT)? | Vista Projects">
            <a:extLst>
              <a:ext uri="{FF2B5EF4-FFF2-40B4-BE49-F238E27FC236}">
                <a16:creationId xmlns:a16="http://schemas.microsoft.com/office/drawing/2014/main" id="{013F04BF-FB6E-4DC8-9014-417CF86B27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81238" y="1646239"/>
            <a:ext cx="2910762" cy="2910762"/>
          </a:xfrm>
          <a:prstGeom prst="rect">
            <a:avLst/>
          </a:prstGeom>
          <a:solidFill>
            <a:srgbClr val="FFFFFF"/>
          </a:solidFill>
        </p:spPr>
      </p:pic>
    </p:spTree>
    <p:extLst>
      <p:ext uri="{BB962C8B-B14F-4D97-AF65-F5344CB8AC3E}">
        <p14:creationId xmlns:p14="http://schemas.microsoft.com/office/powerpoint/2010/main" val="28766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0511E3-3968-4CF0-A963-B429A1383523}"/>
              </a:ext>
            </a:extLst>
          </p:cNvPr>
          <p:cNvSpPr>
            <a:spLocks noGrp="1"/>
          </p:cNvSpPr>
          <p:nvPr>
            <p:ph type="title"/>
          </p:nvPr>
        </p:nvSpPr>
        <p:spPr>
          <a:xfrm>
            <a:off x="838200" y="278297"/>
            <a:ext cx="8136835" cy="1367942"/>
          </a:xfrm>
        </p:spPr>
        <p:txBody>
          <a:bodyPr anchor="ctr">
            <a:normAutofit/>
          </a:bodyPr>
          <a:lstStyle/>
          <a:p>
            <a:r>
              <a:rPr lang="pl-PL" dirty="0"/>
              <a:t>Źródła prawa karnego procesowego </a:t>
            </a:r>
            <a:endParaRPr lang="en-GB" dirty="0"/>
          </a:p>
        </p:txBody>
      </p:sp>
      <p:sp>
        <p:nvSpPr>
          <p:cNvPr id="3" name="Symbol zastępczy zawartości 2">
            <a:extLst>
              <a:ext uri="{FF2B5EF4-FFF2-40B4-BE49-F238E27FC236}">
                <a16:creationId xmlns:a16="http://schemas.microsoft.com/office/drawing/2014/main" id="{84500F57-5648-4A86-8311-A74D0589FEE8}"/>
              </a:ext>
            </a:extLst>
          </p:cNvPr>
          <p:cNvSpPr>
            <a:spLocks noGrp="1"/>
          </p:cNvSpPr>
          <p:nvPr>
            <p:ph sz="half" idx="1"/>
          </p:nvPr>
        </p:nvSpPr>
        <p:spPr>
          <a:xfrm>
            <a:off x="838200" y="1825625"/>
            <a:ext cx="5181600" cy="4351338"/>
          </a:xfrm>
        </p:spPr>
        <p:txBody>
          <a:bodyPr>
            <a:normAutofit/>
          </a:bodyPr>
          <a:lstStyle/>
          <a:p>
            <a:pPr marL="0" indent="0">
              <a:buNone/>
            </a:pPr>
            <a:r>
              <a:rPr lang="pl-PL" sz="1500"/>
              <a:t>Konstytucja wyznacza podstawowe reguły procesu karnego, zwłaszcza te dotyczące gwarancji procesowych. Wywiera wpływ na naczelne zasady procesowe (domniemania niewinności, jawności, prawa do obrony, bezpośredniości, dwuinstancyjności),  prawa i wolności uczestników postępowania (wyznacza standardy zachowań oraz dopuszczalne ograniczenia praw procesowych, stosowanie środków zapobiegawczych), standardy rzetelności postępowania (bezstronność sędziego, prawo do środka odwoławczego, udział w rozpoznaniu sprawy, publiczność wyroków sądowych) </a:t>
            </a:r>
          </a:p>
          <a:p>
            <a:pPr marL="0" indent="0">
              <a:buNone/>
            </a:pPr>
            <a:r>
              <a:rPr lang="pl-PL" sz="1500"/>
              <a:t>Por. P. Wiliński, </a:t>
            </a:r>
            <a:r>
              <a:rPr lang="pl-PL" sz="1500" i="1"/>
              <a:t>Proces karny w świetle Konstytucji, </a:t>
            </a:r>
          </a:p>
          <a:p>
            <a:pPr marL="0" indent="0">
              <a:buNone/>
            </a:pPr>
            <a:r>
              <a:rPr lang="pl-PL" sz="1500"/>
              <a:t>Warszawa 2011, s. 20 – 22.</a:t>
            </a:r>
          </a:p>
          <a:p>
            <a:endParaRPr lang="en-GB" sz="1500"/>
          </a:p>
        </p:txBody>
      </p:sp>
      <p:pic>
        <p:nvPicPr>
          <p:cNvPr id="3074" name="Picture 2" descr="KRAJ: Konstytucja RP o ochronie środowiska naturalnego">
            <a:extLst>
              <a:ext uri="{FF2B5EF4-FFF2-40B4-BE49-F238E27FC236}">
                <a16:creationId xmlns:a16="http://schemas.microsoft.com/office/drawing/2014/main" id="{12516926-7354-482B-AA20-945491A507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88936" y="1825625"/>
            <a:ext cx="3148127" cy="4351338"/>
          </a:xfrm>
          <a:prstGeom prst="rect">
            <a:avLst/>
          </a:prstGeom>
          <a:solidFill>
            <a:srgbClr val="FFFFFF"/>
          </a:solidFill>
        </p:spPr>
      </p:pic>
    </p:spTree>
    <p:extLst>
      <p:ext uri="{BB962C8B-B14F-4D97-AF65-F5344CB8AC3E}">
        <p14:creationId xmlns:p14="http://schemas.microsoft.com/office/powerpoint/2010/main" val="257421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B8DA5A4-D11B-425E-AD04-D0F83A3E6DB0}"/>
              </a:ext>
            </a:extLst>
          </p:cNvPr>
          <p:cNvSpPr>
            <a:spLocks noGrp="1"/>
          </p:cNvSpPr>
          <p:nvPr>
            <p:ph type="title"/>
          </p:nvPr>
        </p:nvSpPr>
        <p:spPr>
          <a:xfrm>
            <a:off x="838200" y="278297"/>
            <a:ext cx="8136835" cy="1367942"/>
          </a:xfrm>
        </p:spPr>
        <p:txBody>
          <a:bodyPr anchor="ctr">
            <a:normAutofit/>
          </a:bodyPr>
          <a:lstStyle/>
          <a:p>
            <a:r>
              <a:rPr lang="pl-PL" dirty="0"/>
              <a:t>Źródła prawa karnego procesowego </a:t>
            </a:r>
            <a:endParaRPr lang="en-GB" dirty="0"/>
          </a:p>
        </p:txBody>
      </p:sp>
      <p:pic>
        <p:nvPicPr>
          <p:cNvPr id="4098" name="Picture 2" descr="ENRD home page | The European Network for Rural Development (ENRD)">
            <a:extLst>
              <a:ext uri="{FF2B5EF4-FFF2-40B4-BE49-F238E27FC236}">
                <a16:creationId xmlns:a16="http://schemas.microsoft.com/office/drawing/2014/main" id="{F892913E-D9A3-43C8-B8E4-F9F64846B0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53331" y="1825625"/>
            <a:ext cx="4351338" cy="4351338"/>
          </a:xfrm>
          <a:prstGeom prst="rect">
            <a:avLst/>
          </a:prstGeom>
          <a:solidFill>
            <a:srgbClr val="FFFFFF"/>
          </a:solidFill>
        </p:spPr>
      </p:pic>
      <p:sp>
        <p:nvSpPr>
          <p:cNvPr id="3" name="Symbol zastępczy zawartości 2">
            <a:extLst>
              <a:ext uri="{FF2B5EF4-FFF2-40B4-BE49-F238E27FC236}">
                <a16:creationId xmlns:a16="http://schemas.microsoft.com/office/drawing/2014/main" id="{51B6B77C-3079-4642-AA06-965E3BC9AC69}"/>
              </a:ext>
            </a:extLst>
          </p:cNvPr>
          <p:cNvSpPr>
            <a:spLocks noGrp="1"/>
          </p:cNvSpPr>
          <p:nvPr>
            <p:ph sz="half" idx="2"/>
          </p:nvPr>
        </p:nvSpPr>
        <p:spPr>
          <a:xfrm>
            <a:off x="6172200" y="1825625"/>
            <a:ext cx="5181600" cy="4351338"/>
          </a:xfrm>
        </p:spPr>
        <p:txBody>
          <a:bodyPr>
            <a:normAutofit/>
          </a:bodyPr>
          <a:lstStyle/>
          <a:p>
            <a:r>
              <a:rPr lang="pl-PL" sz="2200"/>
              <a:t>Oprócz Konstytucji w procesie karnym należy brać pod uwagę konwencje międzynarodowe w szczególności – </a:t>
            </a:r>
            <a:r>
              <a:rPr lang="pl-PL" sz="2200" err="1"/>
              <a:t>MPPOiP</a:t>
            </a:r>
            <a:r>
              <a:rPr lang="pl-PL" sz="2200"/>
              <a:t>, EKPC i KPP. </a:t>
            </a:r>
          </a:p>
          <a:p>
            <a:r>
              <a:rPr lang="pl-PL" sz="2200"/>
              <a:t>Por. w szczególności: art. 14 </a:t>
            </a:r>
            <a:r>
              <a:rPr lang="pl-PL" sz="2200" err="1"/>
              <a:t>MPPOiP</a:t>
            </a:r>
            <a:r>
              <a:rPr lang="pl-PL" sz="2200"/>
              <a:t>, art. 5 i </a:t>
            </a:r>
            <a:r>
              <a:rPr lang="pl-PL" sz="2200" b="1" u="sng"/>
              <a:t>6 EKPC</a:t>
            </a:r>
            <a:r>
              <a:rPr lang="pl-PL" sz="2200"/>
              <a:t>, art. 47 KPP </a:t>
            </a:r>
          </a:p>
          <a:p>
            <a:r>
              <a:rPr lang="pl-PL" sz="2200"/>
              <a:t>Ważne – prawo UE! </a:t>
            </a:r>
          </a:p>
          <a:p>
            <a:r>
              <a:rPr lang="pl-PL" sz="2200"/>
              <a:t>Standardy ochrony praw człowieka w procesie karnym są również kształtowane przez orzecznictwo ETPC </a:t>
            </a:r>
          </a:p>
          <a:p>
            <a:endParaRPr lang="en-GB" sz="2200"/>
          </a:p>
        </p:txBody>
      </p:sp>
    </p:spTree>
    <p:extLst>
      <p:ext uri="{BB962C8B-B14F-4D97-AF65-F5344CB8AC3E}">
        <p14:creationId xmlns:p14="http://schemas.microsoft.com/office/powerpoint/2010/main" val="32511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5ADEB1-B4EF-4880-A110-A6893CB888AB}"/>
              </a:ext>
            </a:extLst>
          </p:cNvPr>
          <p:cNvSpPr>
            <a:spLocks noGrp="1"/>
          </p:cNvSpPr>
          <p:nvPr>
            <p:ph type="title"/>
          </p:nvPr>
        </p:nvSpPr>
        <p:spPr/>
        <p:txBody>
          <a:bodyPr/>
          <a:lstStyle/>
          <a:p>
            <a:r>
              <a:rPr lang="pl-PL" dirty="0"/>
              <a:t>Prawo UE – dla oskarżonego</a:t>
            </a:r>
          </a:p>
        </p:txBody>
      </p:sp>
      <p:sp>
        <p:nvSpPr>
          <p:cNvPr id="3" name="Symbol zastępczy zawartości 2">
            <a:extLst>
              <a:ext uri="{FF2B5EF4-FFF2-40B4-BE49-F238E27FC236}">
                <a16:creationId xmlns:a16="http://schemas.microsoft.com/office/drawing/2014/main" id="{4C0A5EB2-9582-48DB-BE54-CF0D6FFACAC6}"/>
              </a:ext>
            </a:extLst>
          </p:cNvPr>
          <p:cNvSpPr>
            <a:spLocks noGrp="1"/>
          </p:cNvSpPr>
          <p:nvPr>
            <p:ph idx="1"/>
          </p:nvPr>
        </p:nvSpPr>
        <p:spPr>
          <a:xfrm>
            <a:off x="3000053" y="1646238"/>
            <a:ext cx="8702603" cy="4933465"/>
          </a:xfrm>
        </p:spPr>
        <p:txBody>
          <a:bodyPr>
            <a:normAutofit/>
          </a:bodyPr>
          <a:lstStyle/>
          <a:p>
            <a:pPr marL="0" indent="0" algn="just">
              <a:buNone/>
            </a:pPr>
            <a:r>
              <a:rPr lang="pl-PL" sz="1800" dirty="0"/>
              <a:t>Dyrektywy Parlamentu Europejskiego i Rady: </a:t>
            </a:r>
          </a:p>
          <a:p>
            <a:pPr lvl="1" algn="just"/>
            <a:r>
              <a:rPr lang="pl-PL" sz="1600" dirty="0"/>
              <a:t>2010/64/UE z dnia 20 października 2010 r. w sprawie prawa do tłumaczenia ustnego i tłumaczenia pisemnego w postępowaniu karnym</a:t>
            </a:r>
          </a:p>
          <a:p>
            <a:pPr lvl="1" algn="just"/>
            <a:r>
              <a:rPr lang="pl-PL" sz="1600" b="1" dirty="0"/>
              <a:t>2012/13/UE z 22 maja 2012 r. w sprawie do informacji w postępowaniu karnym </a:t>
            </a:r>
          </a:p>
          <a:p>
            <a:pPr lvl="1" algn="just"/>
            <a:r>
              <a:rPr lang="pl-PL" sz="1600" b="1" dirty="0"/>
              <a:t>2013/48/UE z 22 października 2013 r. w sprawie prawa dostępu do adwokata w postępowaniu karnym i w postępowaniu dotyczącym europejskiego nakazu aresztowania oraz w sprawie prawa do poinformowania osoby trzeciej o pozbawieniu wolności prawa do porozumienia się z osobami trzecimi i organami konsularnymi w czasie pozbawienia wolności </a:t>
            </a:r>
          </a:p>
          <a:p>
            <a:pPr lvl="1" algn="just"/>
            <a:r>
              <a:rPr lang="pl-PL" sz="1600" dirty="0"/>
              <a:t>2016/343 z dnia 9 marca 2016 r. w sprawie wzmocnienia niektórych aspektów domniemania niewinności i prawa do obecności na rozprawie w postępowaniu karnym</a:t>
            </a:r>
          </a:p>
          <a:p>
            <a:pPr lvl="1" algn="just"/>
            <a:r>
              <a:rPr lang="pl-PL" sz="1600" dirty="0"/>
              <a:t>2016/800/UE z 11 maja 2016 r. w sprawie gwarancji procesowych dla dzieci będącymi podejrzanymi lub oskarżonymi w postępowaniu karnym </a:t>
            </a:r>
          </a:p>
          <a:p>
            <a:pPr lvl="1" algn="just"/>
            <a:r>
              <a:rPr lang="pl-PL" sz="1600" dirty="0"/>
              <a:t>2016/1919/UE z 26 października 2016 r. w sprawie pomocy prawnej z urzędu dla podejrzanych i oskarżonych w postępowaniu karnym oraz dla osób, których dotyczy wniosek w postępowaniu dotyczącym europejskiego nakazu aresztowania</a:t>
            </a:r>
          </a:p>
        </p:txBody>
      </p:sp>
      <p:pic>
        <p:nvPicPr>
          <p:cNvPr id="5122" name="Picture 2" descr="European Union - Wikipedia">
            <a:extLst>
              <a:ext uri="{FF2B5EF4-FFF2-40B4-BE49-F238E27FC236}">
                <a16:creationId xmlns:a16="http://schemas.microsoft.com/office/drawing/2014/main" id="{E8A800F3-27D5-47FB-AB7B-FDB675829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58" y="2557462"/>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15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122EBC-FDFA-48F1-B2C6-96E9CCB3DBCD}"/>
              </a:ext>
            </a:extLst>
          </p:cNvPr>
          <p:cNvSpPr>
            <a:spLocks noGrp="1"/>
          </p:cNvSpPr>
          <p:nvPr>
            <p:ph type="title"/>
          </p:nvPr>
        </p:nvSpPr>
        <p:spPr>
          <a:xfrm>
            <a:off x="838200" y="278297"/>
            <a:ext cx="8136835" cy="1367942"/>
          </a:xfrm>
        </p:spPr>
        <p:txBody>
          <a:bodyPr anchor="ctr">
            <a:normAutofit/>
          </a:bodyPr>
          <a:lstStyle/>
          <a:p>
            <a:r>
              <a:rPr lang="pl-PL" dirty="0"/>
              <a:t>Prawo UE – dla pokrzywdzonego </a:t>
            </a:r>
          </a:p>
        </p:txBody>
      </p:sp>
      <p:pic>
        <p:nvPicPr>
          <p:cNvPr id="6146" name="Picture 2" descr="European Union - Wikipedia">
            <a:extLst>
              <a:ext uri="{FF2B5EF4-FFF2-40B4-BE49-F238E27FC236}">
                <a16:creationId xmlns:a16="http://schemas.microsoft.com/office/drawing/2014/main" id="{3E739662-E546-4EBA-9CDA-0991515FBC3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8200" y="2277234"/>
            <a:ext cx="5181600" cy="3448119"/>
          </a:xfrm>
          <a:prstGeom prst="rect">
            <a:avLst/>
          </a:prstGeom>
          <a:solidFill>
            <a:srgbClr val="FFFFFF"/>
          </a:solidFill>
        </p:spPr>
      </p:pic>
      <p:sp>
        <p:nvSpPr>
          <p:cNvPr id="3" name="Symbol zastępczy zawartości 2">
            <a:extLst>
              <a:ext uri="{FF2B5EF4-FFF2-40B4-BE49-F238E27FC236}">
                <a16:creationId xmlns:a16="http://schemas.microsoft.com/office/drawing/2014/main" id="{FC8DCC20-2ED4-4E7B-B660-BAABCF8A3664}"/>
              </a:ext>
            </a:extLst>
          </p:cNvPr>
          <p:cNvSpPr>
            <a:spLocks noGrp="1"/>
          </p:cNvSpPr>
          <p:nvPr>
            <p:ph sz="half" idx="2"/>
          </p:nvPr>
        </p:nvSpPr>
        <p:spPr>
          <a:xfrm>
            <a:off x="6172200" y="1825625"/>
            <a:ext cx="5181600" cy="4351338"/>
          </a:xfrm>
        </p:spPr>
        <p:txBody>
          <a:bodyPr>
            <a:normAutofit/>
          </a:bodyPr>
          <a:lstStyle/>
          <a:p>
            <a:r>
              <a:rPr lang="pl-PL" sz="1500"/>
              <a:t>Dyrektywa Rady 2004/80/WE z dnia 29 kwietnia 2004 r. odnosząca się do kompensaty dla ofiar przestępstw</a:t>
            </a:r>
          </a:p>
          <a:p>
            <a:r>
              <a:rPr lang="pl-PL" sz="1500"/>
              <a:t>Dyrektywa Parlamentu Europejskiego i Rady 2011/36/UE z dnia 5 kwietnia 2011 r. w sprawie zapobiegania handlowi ludźmi i zwalczania tego procederu oraz ochrony ofiar, zastępująca decyzję ramową Rady 2002/629/</a:t>
            </a:r>
            <a:r>
              <a:rPr lang="pl-PL" sz="1500" err="1"/>
              <a:t>WSiSW</a:t>
            </a:r>
            <a:endParaRPr lang="pl-PL" sz="1500"/>
          </a:p>
          <a:p>
            <a:r>
              <a:rPr lang="pl-PL" sz="1500"/>
              <a:t>Dyrektywa Parlamentu Europejskiego i Rady 2011/99/UE z dnia 13 grudnia 2011 r. w sprawie europejskiego nakazu ochrony</a:t>
            </a:r>
          </a:p>
          <a:p>
            <a:r>
              <a:rPr lang="pl-PL" sz="1500" b="1"/>
              <a:t>Dyrektywa Parlamentu Europejskiego i Rady 2012/29/UE z dnia 25 października 2012 r. ustanawiająca normy minimalne w zakresie praw, wsparcia i ochrony ofiar przestępstw oraz zastępująca decyzję ramową Rady 2001/220/</a:t>
            </a:r>
            <a:r>
              <a:rPr lang="pl-PL" sz="1500" b="1" err="1"/>
              <a:t>WSiSW</a:t>
            </a:r>
            <a:endParaRPr lang="pl-PL" sz="1500" b="1"/>
          </a:p>
        </p:txBody>
      </p:sp>
    </p:spTree>
    <p:extLst>
      <p:ext uri="{BB962C8B-B14F-4D97-AF65-F5344CB8AC3E}">
        <p14:creationId xmlns:p14="http://schemas.microsoft.com/office/powerpoint/2010/main" val="255768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20AD82-4ED7-4739-8D86-EB39E1158B1E}"/>
              </a:ext>
            </a:extLst>
          </p:cNvPr>
          <p:cNvSpPr>
            <a:spLocks noGrp="1"/>
          </p:cNvSpPr>
          <p:nvPr>
            <p:ph type="title"/>
          </p:nvPr>
        </p:nvSpPr>
        <p:spPr>
          <a:xfrm>
            <a:off x="838200" y="278297"/>
            <a:ext cx="8136835" cy="1367942"/>
          </a:xfrm>
        </p:spPr>
        <p:txBody>
          <a:bodyPr anchor="ctr">
            <a:normAutofit/>
          </a:bodyPr>
          <a:lstStyle/>
          <a:p>
            <a:r>
              <a:rPr lang="pl-PL" dirty="0"/>
              <a:t>Prawo UE – współpraca wymiarów sprawiedliwości </a:t>
            </a:r>
          </a:p>
        </p:txBody>
      </p:sp>
      <p:pic>
        <p:nvPicPr>
          <p:cNvPr id="7170" name="Picture 2" descr="European Union - Wikipedia">
            <a:extLst>
              <a:ext uri="{FF2B5EF4-FFF2-40B4-BE49-F238E27FC236}">
                <a16:creationId xmlns:a16="http://schemas.microsoft.com/office/drawing/2014/main" id="{33209E9C-EBF9-4A91-894A-126CC3AFC6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0" y="2277234"/>
            <a:ext cx="5181600" cy="3448119"/>
          </a:xfrm>
          <a:prstGeom prst="rect">
            <a:avLst/>
          </a:prstGeom>
          <a:solidFill>
            <a:srgbClr val="FFFFFF"/>
          </a:solidFill>
        </p:spPr>
      </p:pic>
      <p:sp>
        <p:nvSpPr>
          <p:cNvPr id="3" name="Symbol zastępczy zawartości 2">
            <a:extLst>
              <a:ext uri="{FF2B5EF4-FFF2-40B4-BE49-F238E27FC236}">
                <a16:creationId xmlns:a16="http://schemas.microsoft.com/office/drawing/2014/main" id="{A128136E-98EB-4ECC-91C0-C928A6A28334}"/>
              </a:ext>
            </a:extLst>
          </p:cNvPr>
          <p:cNvSpPr>
            <a:spLocks noGrp="1"/>
          </p:cNvSpPr>
          <p:nvPr>
            <p:ph sz="half" idx="2"/>
          </p:nvPr>
        </p:nvSpPr>
        <p:spPr>
          <a:xfrm>
            <a:off x="6172200" y="1825625"/>
            <a:ext cx="5181600" cy="4351338"/>
          </a:xfrm>
        </p:spPr>
        <p:txBody>
          <a:bodyPr>
            <a:normAutofit/>
          </a:bodyPr>
          <a:lstStyle/>
          <a:p>
            <a:r>
              <a:rPr lang="pl-PL" sz="1500" b="1"/>
              <a:t>Decyzja ramowa Rady z dnia 13 czerwca 2002 r. w sprawie europejskiego nakazu aresztowania i procedury wydawania osób między Państwami Członkowskimi</a:t>
            </a:r>
          </a:p>
          <a:p>
            <a:pPr fontAlgn="base"/>
            <a:r>
              <a:rPr lang="pl-PL" sz="1500"/>
              <a:t>Decyzja ramowa Rady 2008/909/</a:t>
            </a:r>
            <a:r>
              <a:rPr lang="pl-PL" sz="1500" err="1"/>
              <a:t>WSiSW</a:t>
            </a:r>
            <a:r>
              <a:rPr lang="pl-PL" sz="1500"/>
              <a:t> z dnia 27 listopada 2008 r. o stosowaniu zasady wzajemnego uznawania do wyroków skazujących na karę pozbawienia wolności lub inny środek polegający na pozbawieniu wolności – w celu wykonania tych wyroków w Unii Europejskiej</a:t>
            </a:r>
          </a:p>
          <a:p>
            <a:r>
              <a:rPr lang="pl-PL" sz="1500"/>
              <a:t>Dyrektywa Parlamentu Europejskiego i Rady 2011/99/UE z dnia 13 grudnia 2011 r. w sprawie europejskiego nakazu ochrony</a:t>
            </a:r>
          </a:p>
          <a:p>
            <a:r>
              <a:rPr lang="pl-PL" sz="1500"/>
              <a:t>Dyrektywa Parlamentu Europejskiego i Rady nr 2014/41/UE z dnia 3 kwietnia 2014 r. w sprawie europejskiego nakazu dochodzeniowego w sprawach karnych</a:t>
            </a:r>
            <a:endParaRPr lang="pl-PL" sz="1500" b="1"/>
          </a:p>
        </p:txBody>
      </p:sp>
    </p:spTree>
    <p:extLst>
      <p:ext uri="{BB962C8B-B14F-4D97-AF65-F5344CB8AC3E}">
        <p14:creationId xmlns:p14="http://schemas.microsoft.com/office/powerpoint/2010/main" val="8320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26AAEF-7CA1-4263-BC7D-B504F1C000B5}"/>
              </a:ext>
            </a:extLst>
          </p:cNvPr>
          <p:cNvSpPr>
            <a:spLocks noGrp="1"/>
          </p:cNvSpPr>
          <p:nvPr>
            <p:ph type="title"/>
          </p:nvPr>
        </p:nvSpPr>
        <p:spPr/>
        <p:txBody>
          <a:bodyPr/>
          <a:lstStyle/>
          <a:p>
            <a:r>
              <a:rPr lang="pl-PL" dirty="0"/>
              <a:t>Podręczniki z postępowania karnego </a:t>
            </a:r>
          </a:p>
        </p:txBody>
      </p:sp>
      <p:sp>
        <p:nvSpPr>
          <p:cNvPr id="3" name="Symbol zastępczy zawartości 2">
            <a:extLst>
              <a:ext uri="{FF2B5EF4-FFF2-40B4-BE49-F238E27FC236}">
                <a16:creationId xmlns:a16="http://schemas.microsoft.com/office/drawing/2014/main" id="{A9FEA489-558C-4E19-AC03-D2027954A7DC}"/>
              </a:ext>
            </a:extLst>
          </p:cNvPr>
          <p:cNvSpPr>
            <a:spLocks noGrp="1"/>
          </p:cNvSpPr>
          <p:nvPr>
            <p:ph idx="1"/>
          </p:nvPr>
        </p:nvSpPr>
        <p:spPr>
          <a:xfrm>
            <a:off x="1371600" y="2286000"/>
            <a:ext cx="10051366" cy="3886200"/>
          </a:xfrm>
        </p:spPr>
        <p:txBody>
          <a:bodyPr>
            <a:normAutofit/>
          </a:bodyPr>
          <a:lstStyle/>
          <a:p>
            <a:r>
              <a:rPr lang="pl-PL" b="1" dirty="0"/>
              <a:t>J. Skorupka, K. </a:t>
            </a:r>
            <a:r>
              <a:rPr lang="pl-PL" b="1" dirty="0" err="1"/>
              <a:t>Kremens</a:t>
            </a:r>
            <a:r>
              <a:rPr lang="pl-PL" b="1" dirty="0"/>
              <a:t>, K. Nowicki, </a:t>
            </a:r>
            <a:r>
              <a:rPr lang="pl-PL" b="1" i="1" dirty="0"/>
              <a:t>Proces karny, </a:t>
            </a:r>
            <a:r>
              <a:rPr lang="pl-PL" b="1" dirty="0"/>
              <a:t>Warszawa 2022</a:t>
            </a:r>
          </a:p>
          <a:p>
            <a:r>
              <a:rPr lang="pl-PL" dirty="0"/>
              <a:t>S. Waltoś, P. Hofmański, </a:t>
            </a:r>
            <a:r>
              <a:rPr lang="pl-PL" i="1" dirty="0"/>
              <a:t>Proces karny. Zarys systemu, </a:t>
            </a:r>
            <a:r>
              <a:rPr lang="pl-PL" dirty="0"/>
              <a:t>Warszawa 2019</a:t>
            </a:r>
          </a:p>
          <a:p>
            <a:r>
              <a:rPr lang="pl-PL" b="1" dirty="0"/>
              <a:t>J. Zagrodnik (red.), </a:t>
            </a:r>
            <a:r>
              <a:rPr lang="pl-PL" b="1" i="1" dirty="0"/>
              <a:t>Proces karny, </a:t>
            </a:r>
            <a:r>
              <a:rPr lang="pl-PL" b="1" dirty="0"/>
              <a:t>Warszawa 2021</a:t>
            </a:r>
          </a:p>
          <a:p>
            <a:pPr marL="0" indent="0">
              <a:buNone/>
            </a:pPr>
            <a:endParaRPr lang="pl-PL" dirty="0"/>
          </a:p>
          <a:p>
            <a:pPr marL="0" indent="0" algn="just">
              <a:buNone/>
            </a:pPr>
            <a:endParaRPr lang="pl-PL" dirty="0"/>
          </a:p>
        </p:txBody>
      </p:sp>
    </p:spTree>
    <p:extLst>
      <p:ext uri="{BB962C8B-B14F-4D97-AF65-F5344CB8AC3E}">
        <p14:creationId xmlns:p14="http://schemas.microsoft.com/office/powerpoint/2010/main" val="259382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78297"/>
            <a:ext cx="8136835" cy="1367942"/>
          </a:xfrm>
        </p:spPr>
        <p:txBody>
          <a:bodyPr anchor="ctr">
            <a:normAutofit/>
          </a:bodyPr>
          <a:lstStyle/>
          <a:p>
            <a:r>
              <a:rPr lang="pl-PL" dirty="0"/>
              <a:t>art. 6 ust. 1 i 2 EKPC</a:t>
            </a:r>
          </a:p>
        </p:txBody>
      </p:sp>
      <p:sp>
        <p:nvSpPr>
          <p:cNvPr id="3" name="Symbol zastępczy zawartości 2"/>
          <p:cNvSpPr>
            <a:spLocks noGrp="1"/>
          </p:cNvSpPr>
          <p:nvPr>
            <p:ph sz="half" idx="1"/>
          </p:nvPr>
        </p:nvSpPr>
        <p:spPr>
          <a:xfrm>
            <a:off x="838200" y="1825625"/>
            <a:ext cx="7401674" cy="4351338"/>
          </a:xfrm>
        </p:spPr>
        <p:txBody>
          <a:bodyPr>
            <a:normAutofit lnSpcReduction="10000"/>
          </a:bodyPr>
          <a:lstStyle/>
          <a:p>
            <a:pPr marL="457200" indent="-457200" algn="just">
              <a:buFont typeface="+mj-lt"/>
              <a:buAutoNum type="arabicPeriod"/>
            </a:pPr>
            <a:r>
              <a:rPr lang="pl-PL" sz="1800" dirty="0"/>
              <a:t>Każdy ma prawo do sprawiedliwego i publicznego rozpatrzenia jego sprawy w rozsądnym terminie przez niezawisły i bezstronny sąd ustanowiony ustawą przy rozstrzyganiu o jego prawach i obowiązkach o charakterze cywilnym albo o zasadności każdego oskarżenia w wytoczonej przeciwko niemu sprawie karnej. Postępowanie przed sądem jest jawne, jednak prasa i publiczność mogą być wyłączone w całości lub części rozprawy sądowej ze względów obyczajowych, z uwagi na porządek publiczny lub bezpieczeństwo państwowe w społeczeństwie demokratycznym, gdy wymaga tego dobro małoletnich lub gdy służy to ochronie życia prywatnego stron albo też w okolicznościach szczególnych, w granicach uznanych przez sąd za bezwzględnie konieczne, kiedy jawność mogłaby przynieść szkodę interesom wymiaru sprawiedliwości. </a:t>
            </a:r>
          </a:p>
          <a:p>
            <a:pPr marL="457200" indent="-457200" algn="just">
              <a:buFont typeface="+mj-lt"/>
              <a:buAutoNum type="arabicPeriod"/>
            </a:pPr>
            <a:r>
              <a:rPr lang="pl-PL" sz="1800" dirty="0"/>
              <a:t>Każdego oskarżonego o popełnienie czynu zagrożonego karą uważa się za niewinnego do czasu udowodnienia mu winy zgodnie z ustawą</a:t>
            </a:r>
          </a:p>
          <a:p>
            <a:pPr marL="457200" indent="-457200" algn="just">
              <a:buFont typeface="+mj-lt"/>
              <a:buAutoNum type="arabicPeriod"/>
            </a:pPr>
            <a:endParaRPr lang="pl-PL" sz="1800" dirty="0"/>
          </a:p>
        </p:txBody>
      </p:sp>
      <p:pic>
        <p:nvPicPr>
          <p:cNvPr id="8194" name="Picture 2" descr="European Convention on Human Rights - Official texts, Convention and  Protocols">
            <a:extLst>
              <a:ext uri="{FF2B5EF4-FFF2-40B4-BE49-F238E27FC236}">
                <a16:creationId xmlns:a16="http://schemas.microsoft.com/office/drawing/2014/main" id="{D1B2BC02-38DD-40C3-99ED-CC7F4552691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47527" y="2495647"/>
            <a:ext cx="3450804" cy="2296353"/>
          </a:xfrm>
          <a:prstGeom prst="rect">
            <a:avLst/>
          </a:prstGeom>
          <a:solidFill>
            <a:srgbClr val="FFFFFF"/>
          </a:solidFill>
        </p:spPr>
      </p:pic>
    </p:spTree>
    <p:extLst>
      <p:ext uri="{BB962C8B-B14F-4D97-AF65-F5344CB8AC3E}">
        <p14:creationId xmlns:p14="http://schemas.microsoft.com/office/powerpoint/2010/main" val="330652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78297"/>
            <a:ext cx="8136835" cy="1367942"/>
          </a:xfrm>
        </p:spPr>
        <p:txBody>
          <a:bodyPr anchor="ctr">
            <a:normAutofit/>
          </a:bodyPr>
          <a:lstStyle/>
          <a:p>
            <a:r>
              <a:rPr lang="pl-PL" sz="3100"/>
              <a:t>Art. 6 ust. 3 EKPC – Konwencyjny standard minimalny praw procesowych oskarżonego </a:t>
            </a:r>
          </a:p>
        </p:txBody>
      </p:sp>
      <p:pic>
        <p:nvPicPr>
          <p:cNvPr id="9218" name="Picture 2" descr="European Convention on Human Rights - Official texts, Convention and  Protocols">
            <a:extLst>
              <a:ext uri="{FF2B5EF4-FFF2-40B4-BE49-F238E27FC236}">
                <a16:creationId xmlns:a16="http://schemas.microsoft.com/office/drawing/2014/main" id="{C79B9FE7-69B2-4BB3-A635-38D94EFA44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0" y="2700592"/>
            <a:ext cx="3450804" cy="2296353"/>
          </a:xfrm>
          <a:prstGeom prst="rect">
            <a:avLst/>
          </a:prstGeom>
          <a:solidFill>
            <a:srgbClr val="FFFFFF"/>
          </a:solidFill>
        </p:spPr>
      </p:pic>
      <p:sp>
        <p:nvSpPr>
          <p:cNvPr id="3" name="Symbol zastępczy zawartości 2"/>
          <p:cNvSpPr>
            <a:spLocks noGrp="1"/>
          </p:cNvSpPr>
          <p:nvPr>
            <p:ph sz="half" idx="2"/>
          </p:nvPr>
        </p:nvSpPr>
        <p:spPr>
          <a:xfrm>
            <a:off x="4500081" y="1520575"/>
            <a:ext cx="7469312" cy="4656388"/>
          </a:xfrm>
        </p:spPr>
        <p:txBody>
          <a:bodyPr>
            <a:normAutofit lnSpcReduction="10000"/>
          </a:bodyPr>
          <a:lstStyle/>
          <a:p>
            <a:pPr marL="457200" indent="-457200" algn="just">
              <a:buFont typeface="+mj-lt"/>
              <a:buAutoNum type="arabicPeriod" startAt="3"/>
            </a:pPr>
            <a:r>
              <a:rPr lang="pl-PL" sz="1800" dirty="0"/>
              <a:t>Każdy oskarżony o popełnienie czynu zagrożonego karą ma co najmniej prawo do: </a:t>
            </a:r>
          </a:p>
          <a:p>
            <a:pPr marL="914400" lvl="1" indent="-457200" algn="just">
              <a:buFont typeface="+mj-lt"/>
              <a:buAutoNum type="alphaLcParenR"/>
            </a:pPr>
            <a:r>
              <a:rPr lang="pl-PL" sz="1800" dirty="0"/>
              <a:t>niezwłocznego otrzymania szczegółowej informacji w języku dla niego zrozumiałym o istocie i przyczynie skierowanego przeciwko niemu oskarżeniu; </a:t>
            </a:r>
          </a:p>
          <a:p>
            <a:pPr marL="914400" lvl="1" indent="-457200" algn="just">
              <a:buFont typeface="+mj-lt"/>
              <a:buAutoNum type="alphaLcParenR"/>
            </a:pPr>
            <a:r>
              <a:rPr lang="pl-PL" sz="1800" dirty="0"/>
              <a:t>posiadania odpowiedniego czasu i możliwości do przygotowania obrony; </a:t>
            </a:r>
          </a:p>
          <a:p>
            <a:pPr marL="914400" lvl="1" indent="-457200" algn="just">
              <a:buFont typeface="+mj-lt"/>
              <a:buAutoNum type="alphaLcParenR"/>
            </a:pPr>
            <a:r>
              <a:rPr lang="pl-PL" sz="1800" dirty="0"/>
              <a:t>bronienia się osobiście lub przez ustanowionego przez siebie obrońcę, a jeśli nie ma wystarczających środków na pokrycie kosztów obrony, do bezpłatnego korzystania z pomocy obrońcy wyznaczonego z urzędu, gdy wymaga tego dobro wymiaru sprawiedliwości;</a:t>
            </a:r>
          </a:p>
          <a:p>
            <a:pPr marL="914400" lvl="1" indent="-457200" algn="just">
              <a:buFont typeface="+mj-lt"/>
              <a:buAutoNum type="alphaLcParenR"/>
            </a:pPr>
            <a:r>
              <a:rPr lang="pl-PL" sz="1800" dirty="0"/>
              <a:t>przesłuchania lub spowodowania przesłuchania świadków oskarżenia oraz żądania obecności i przesłuchania świadków  obrony na takich samych warunkach jak świadków oskarżenia; </a:t>
            </a:r>
          </a:p>
          <a:p>
            <a:pPr marL="914400" lvl="1" indent="-457200" algn="just">
              <a:buFont typeface="+mj-lt"/>
              <a:buAutoNum type="alphaLcParenR"/>
            </a:pPr>
            <a:r>
              <a:rPr lang="pl-PL" sz="1800" dirty="0"/>
              <a:t>korzystania z bezpłatnej pomocy tłumacza, jeżeli nie rozumie lub nie mówi językiem używanym w sądzie. </a:t>
            </a:r>
          </a:p>
        </p:txBody>
      </p:sp>
    </p:spTree>
    <p:extLst>
      <p:ext uri="{BB962C8B-B14F-4D97-AF65-F5344CB8AC3E}">
        <p14:creationId xmlns:p14="http://schemas.microsoft.com/office/powerpoint/2010/main" val="35360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78297"/>
            <a:ext cx="8136835" cy="1367942"/>
          </a:xfrm>
        </p:spPr>
        <p:txBody>
          <a:bodyPr anchor="ctr">
            <a:normAutofit/>
          </a:bodyPr>
          <a:lstStyle/>
          <a:p>
            <a:r>
              <a:rPr lang="pl-PL" dirty="0"/>
              <a:t>Funkcje procesowe  </a:t>
            </a:r>
          </a:p>
        </p:txBody>
      </p:sp>
      <p:graphicFrame>
        <p:nvGraphicFramePr>
          <p:cNvPr id="6" name="Tabela 5"/>
          <p:cNvGraphicFramePr>
            <a:graphicFrameLocks noGrp="1"/>
          </p:cNvGraphicFramePr>
          <p:nvPr>
            <p:extLst>
              <p:ext uri="{D42A27DB-BD31-4B8C-83A1-F6EECF244321}">
                <p14:modId xmlns:p14="http://schemas.microsoft.com/office/powerpoint/2010/main" val="649689263"/>
              </p:ext>
            </p:extLst>
          </p:nvPr>
        </p:nvGraphicFramePr>
        <p:xfrm>
          <a:off x="838200" y="2286473"/>
          <a:ext cx="10515602" cy="4013932"/>
        </p:xfrm>
        <a:graphic>
          <a:graphicData uri="http://schemas.openxmlformats.org/drawingml/2006/table">
            <a:tbl>
              <a:tblPr firstRow="1" bandRow="1">
                <a:tableStyleId>{5C22544A-7EE6-4342-B048-85BDC9FD1C3A}</a:tableStyleId>
              </a:tblPr>
              <a:tblGrid>
                <a:gridCol w="3526317">
                  <a:extLst>
                    <a:ext uri="{9D8B030D-6E8A-4147-A177-3AD203B41FA5}">
                      <a16:colId xmlns:a16="http://schemas.microsoft.com/office/drawing/2014/main" val="787772389"/>
                    </a:ext>
                  </a:extLst>
                </a:gridCol>
                <a:gridCol w="3738535">
                  <a:extLst>
                    <a:ext uri="{9D8B030D-6E8A-4147-A177-3AD203B41FA5}">
                      <a16:colId xmlns:a16="http://schemas.microsoft.com/office/drawing/2014/main" val="1105956381"/>
                    </a:ext>
                  </a:extLst>
                </a:gridCol>
                <a:gridCol w="3250750">
                  <a:extLst>
                    <a:ext uri="{9D8B030D-6E8A-4147-A177-3AD203B41FA5}">
                      <a16:colId xmlns:a16="http://schemas.microsoft.com/office/drawing/2014/main" val="2933936491"/>
                    </a:ext>
                  </a:extLst>
                </a:gridCol>
              </a:tblGrid>
              <a:tr h="373964">
                <a:tc>
                  <a:txBody>
                    <a:bodyPr/>
                    <a:lstStyle/>
                    <a:p>
                      <a:pPr algn="ctr"/>
                      <a:r>
                        <a:rPr lang="pl-PL" sz="1800"/>
                        <a:t>Oskarżenia</a:t>
                      </a:r>
                    </a:p>
                  </a:txBody>
                  <a:tcPr marL="73809" marR="73809" marT="36904" marB="36904"/>
                </a:tc>
                <a:tc>
                  <a:txBody>
                    <a:bodyPr/>
                    <a:lstStyle/>
                    <a:p>
                      <a:pPr algn="ctr"/>
                      <a:r>
                        <a:rPr lang="pl-PL" sz="1800"/>
                        <a:t>Obrony</a:t>
                      </a:r>
                    </a:p>
                  </a:txBody>
                  <a:tcPr marL="73809" marR="73809" marT="36904" marB="36904"/>
                </a:tc>
                <a:tc>
                  <a:txBody>
                    <a:bodyPr/>
                    <a:lstStyle/>
                    <a:p>
                      <a:pPr algn="ctr"/>
                      <a:r>
                        <a:rPr lang="pl-PL" sz="1800"/>
                        <a:t>Orzekania</a:t>
                      </a:r>
                      <a:r>
                        <a:rPr lang="pl-PL" sz="1800" baseline="0"/>
                        <a:t> </a:t>
                      </a:r>
                      <a:endParaRPr lang="pl-PL" sz="1800"/>
                    </a:p>
                  </a:txBody>
                  <a:tcPr marL="73809" marR="73809" marT="36904" marB="36904"/>
                </a:tc>
                <a:extLst>
                  <a:ext uri="{0D108BD9-81ED-4DB2-BD59-A6C34878D82A}">
                    <a16:rowId xmlns:a16="http://schemas.microsoft.com/office/drawing/2014/main" val="3287574097"/>
                  </a:ext>
                </a:extLst>
              </a:tr>
              <a:tr h="3055679">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pl-PL" sz="1300" kern="1200" dirty="0">
                          <a:effectLst/>
                        </a:rPr>
                        <a:t>Wykrycie, w razie potrzeby ujęcie sprawcy i zebranie danych o nim, wyjaśnienie okoliczności sprawy (w tym rozmiarów szkody i pokrzywdzonych), zabezpieczenie i zebranie dowodów dla sądu – art. 297 § 1 k.p.k. – oraz ewentualnie wniesienie i popieranie aktu oskarżenia przed sądem (albo skierowanie innego wniosku – o warunkowe umorzenie postępowania (art. 336 k.p.k.), o umorzenie postępowania i zastosowanie środków zabezpieczających (art. 324 k.p.k.), o skazanie bez rozprawy (art. 335 k.p.k.)). Realizowana jest głównie przez oskarżyciela publicznego (ale również przez oskarżyciela prywatnego czy posiłkowego).</a:t>
                      </a:r>
                      <a:endParaRPr lang="pl-PL" sz="1300" dirty="0"/>
                    </a:p>
                  </a:txBody>
                  <a:tcPr marL="73809" marR="73809" marT="36904" marB="36904"/>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pl-PL" sz="1300" kern="1200">
                          <a:effectLst/>
                        </a:rPr>
                        <a:t>Obrona praw i interesów oskarżonego, zmierzająca do uzyskania jak najlepszego dla niego rozstrzygnięcia przy wykorzystaniu przewidzianych w k.p.k. instytucji (umożliwienie obrony, odpieranie stawianych zarzutów, prawo do ustanowienia obrońcy, zapoznania się z aktami, prawo do ostatniego głosu, odwołania się od decyzji procesowych itp.).</a:t>
                      </a:r>
                    </a:p>
                    <a:p>
                      <a:pPr algn="just"/>
                      <a:endParaRPr lang="pl-PL" sz="1500"/>
                    </a:p>
                  </a:txBody>
                  <a:tcPr marL="73809" marR="73809" marT="36904" marB="36904"/>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pl-PL" sz="1300" kern="1200">
                          <a:effectLst/>
                        </a:rPr>
                        <a:t>Dążenie do wyjaśnienia istotnych okoliczności sprawy w toku postępowania dowodowego oraz wydanie decyzji w kwestii odpowiedzialności karnej oskarżonego, rozstrzygnięcie o dopuszczalności procesu, poddanie rozstrzygnięcia kontroli na skutek wniesienia środka zaskarżenia; najpełniej realizowana w postępowaniu jurysdykcyjnym (występuje także w postępowaniu przygotowawczym, chociaż w ograniczonym i zmodyfikowanym zakresie np. umorzenia postępowania).</a:t>
                      </a:r>
                      <a:endParaRPr lang="pl-PL" sz="1300" kern="1200">
                        <a:solidFill>
                          <a:schemeClr val="dk1"/>
                        </a:solidFill>
                        <a:effectLst/>
                        <a:latin typeface="+mn-lt"/>
                        <a:ea typeface="+mn-ea"/>
                        <a:cs typeface="+mn-cs"/>
                      </a:endParaRPr>
                    </a:p>
                  </a:txBody>
                  <a:tcPr marL="73809" marR="73809" marT="36904" marB="36904"/>
                </a:tc>
                <a:extLst>
                  <a:ext uri="{0D108BD9-81ED-4DB2-BD59-A6C34878D82A}">
                    <a16:rowId xmlns:a16="http://schemas.microsoft.com/office/drawing/2014/main" val="4177717377"/>
                  </a:ext>
                </a:extLst>
              </a:tr>
            </a:tbl>
          </a:graphicData>
        </a:graphic>
      </p:graphicFrame>
    </p:spTree>
    <p:extLst>
      <p:ext uri="{BB962C8B-B14F-4D97-AF65-F5344CB8AC3E}">
        <p14:creationId xmlns:p14="http://schemas.microsoft.com/office/powerpoint/2010/main" val="397350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78297"/>
            <a:ext cx="8136835" cy="1367942"/>
          </a:xfrm>
        </p:spPr>
        <p:txBody>
          <a:bodyPr anchor="ctr">
            <a:normAutofit/>
          </a:bodyPr>
          <a:lstStyle/>
          <a:p>
            <a:r>
              <a:rPr lang="pl-PL" dirty="0"/>
              <a:t>Cele procesu karnego </a:t>
            </a:r>
          </a:p>
        </p:txBody>
      </p:sp>
      <p:graphicFrame>
        <p:nvGraphicFramePr>
          <p:cNvPr id="5" name="Symbol zastępczy zawartości 2">
            <a:extLst>
              <a:ext uri="{FF2B5EF4-FFF2-40B4-BE49-F238E27FC236}">
                <a16:creationId xmlns:a16="http://schemas.microsoft.com/office/drawing/2014/main" id="{3312CCCB-FB54-40C1-8BD8-03FBFB5056D8}"/>
              </a:ext>
            </a:extLst>
          </p:cNvPr>
          <p:cNvGraphicFramePr>
            <a:graphicFrameLocks noGrp="1"/>
          </p:cNvGraphicFramePr>
          <p:nvPr>
            <p:ph idx="1"/>
            <p:extLst>
              <p:ext uri="{D42A27DB-BD31-4B8C-83A1-F6EECF244321}">
                <p14:modId xmlns:p14="http://schemas.microsoft.com/office/powerpoint/2010/main" val="21590659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480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Cele procesu karnego – art. 2 § 1 k.p.k. (ustawowe)</a:t>
            </a:r>
          </a:p>
        </p:txBody>
      </p:sp>
      <p:sp>
        <p:nvSpPr>
          <p:cNvPr id="3" name="Symbol zastępczy zawartości 2"/>
          <p:cNvSpPr>
            <a:spLocks noGrp="1"/>
          </p:cNvSpPr>
          <p:nvPr>
            <p:ph idx="1"/>
          </p:nvPr>
        </p:nvSpPr>
        <p:spPr/>
        <p:txBody>
          <a:bodyPr>
            <a:normAutofit fontScale="92500" lnSpcReduction="20000"/>
          </a:bodyPr>
          <a:lstStyle/>
          <a:p>
            <a:pPr marL="457200" indent="-457200" algn="just">
              <a:buFont typeface="+mj-lt"/>
              <a:buAutoNum type="arabicPeriod"/>
            </a:pPr>
            <a:r>
              <a:rPr lang="pl-PL" dirty="0">
                <a:latin typeface="+mj-lt"/>
              </a:rPr>
              <a:t>Sprawca przestępstwa został wykryty i pociągnięty do odpowiedzialności karnej, a osoba niewinna</a:t>
            </a:r>
            <a:r>
              <a:rPr lang="pl-PL" u="sng" dirty="0">
                <a:latin typeface="+mj-lt"/>
              </a:rPr>
              <a:t>,</a:t>
            </a:r>
            <a:r>
              <a:rPr lang="pl-PL" dirty="0">
                <a:latin typeface="+mj-lt"/>
              </a:rPr>
              <a:t> nie poniosła tej odpowiedzialności</a:t>
            </a:r>
          </a:p>
          <a:p>
            <a:pPr marL="457200" indent="-457200" algn="just">
              <a:buFont typeface="+mj-lt"/>
              <a:buAutoNum type="arabicPeriod"/>
            </a:pPr>
            <a:r>
              <a:rPr lang="pl-PL" dirty="0">
                <a:latin typeface="+mj-lt"/>
              </a:rPr>
              <a:t>Przez trafne zastosowanie środków przewidzianych w prawie karnym oraz ujawnienie okoliczności sprzyjających popełnieniu przestępstwa osiągnięte zostały zadania postępowania karnego nie tylko w zwalczaniu przestępstw, lecz również w zapobieganiu im oraz umacnianiu poszanowania prawa i zasad współżycia społecznego</a:t>
            </a:r>
          </a:p>
          <a:p>
            <a:pPr marL="457200" indent="-457200" algn="just">
              <a:buFont typeface="+mj-lt"/>
              <a:buAutoNum type="arabicPeriod"/>
            </a:pPr>
            <a:r>
              <a:rPr lang="pl-PL" dirty="0">
                <a:latin typeface="+mj-lt"/>
              </a:rPr>
              <a:t>Uwzględnienie prawnie chronionych interesów pokrzywdzonego przy jednoczesnym poszanowaniu jego godności </a:t>
            </a:r>
          </a:p>
          <a:p>
            <a:pPr marL="457200" indent="-457200" algn="just">
              <a:buFont typeface="+mj-lt"/>
              <a:buAutoNum type="arabicPeriod"/>
            </a:pPr>
            <a:r>
              <a:rPr lang="pl-PL" dirty="0">
                <a:latin typeface="+mj-lt"/>
              </a:rPr>
              <a:t>Rozstrzygnięcie sprawy w rozsądnym terminie </a:t>
            </a:r>
          </a:p>
        </p:txBody>
      </p:sp>
    </p:spTree>
    <p:extLst>
      <p:ext uri="{BB962C8B-B14F-4D97-AF65-F5344CB8AC3E}">
        <p14:creationId xmlns:p14="http://schemas.microsoft.com/office/powerpoint/2010/main" val="161872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Cele procesu karnego – art. 2 § 1 k.p.k.</a:t>
            </a:r>
          </a:p>
        </p:txBody>
      </p:sp>
      <p:sp>
        <p:nvSpPr>
          <p:cNvPr id="3" name="Symbol zastępczy zawartości 2"/>
          <p:cNvSpPr>
            <a:spLocks noGrp="1"/>
          </p:cNvSpPr>
          <p:nvPr>
            <p:ph sz="half" idx="1"/>
          </p:nvPr>
        </p:nvSpPr>
        <p:spPr/>
        <p:txBody>
          <a:bodyPr>
            <a:noAutofit/>
          </a:bodyPr>
          <a:lstStyle/>
          <a:p>
            <a:pPr algn="just"/>
            <a:r>
              <a:rPr lang="pl-PL" sz="1800" b="1" dirty="0"/>
              <a:t>Trafna reakcja karna</a:t>
            </a:r>
            <a:r>
              <a:rPr lang="pl-PL" sz="1800" dirty="0"/>
              <a:t> (art. 2 § 1 pkt 1 i 2)</a:t>
            </a:r>
          </a:p>
          <a:p>
            <a:pPr lvl="1" algn="just"/>
            <a:r>
              <a:rPr lang="pl-PL" sz="1600" dirty="0"/>
              <a:t>osoba winna musi ponieść odpowiedzialność karną </a:t>
            </a:r>
          </a:p>
          <a:p>
            <a:pPr lvl="1" algn="just"/>
            <a:r>
              <a:rPr lang="pl-PL" sz="1600" dirty="0"/>
              <a:t>osoba winna nie poniesie odpowiedzialności karnej wyższej niż na to zasłużyła </a:t>
            </a:r>
          </a:p>
          <a:p>
            <a:pPr lvl="1" algn="just"/>
            <a:r>
              <a:rPr lang="pl-PL" sz="1600" dirty="0"/>
              <a:t>osoba winna nie poniesie odpowiedzialności karnej niższej niż na to zasłużyła </a:t>
            </a:r>
          </a:p>
          <a:p>
            <a:pPr lvl="1" algn="just"/>
            <a:r>
              <a:rPr lang="pl-PL" sz="1600" dirty="0"/>
              <a:t>osoba niewinna nie poniesie odpowiedzialności karnej </a:t>
            </a:r>
          </a:p>
          <a:p>
            <a:pPr algn="just"/>
            <a:r>
              <a:rPr lang="pl-PL" sz="1800" b="1" dirty="0"/>
              <a:t>Prewencja ogólna i szczególna </a:t>
            </a:r>
            <a:r>
              <a:rPr lang="pl-PL" sz="1800" dirty="0"/>
              <a:t>(art. 2 § 1 pkt 2)</a:t>
            </a:r>
          </a:p>
        </p:txBody>
      </p:sp>
      <p:sp>
        <p:nvSpPr>
          <p:cNvPr id="4" name="Symbol zastępczy zawartości 3"/>
          <p:cNvSpPr>
            <a:spLocks noGrp="1"/>
          </p:cNvSpPr>
          <p:nvPr>
            <p:ph sz="half" idx="2"/>
          </p:nvPr>
        </p:nvSpPr>
        <p:spPr/>
        <p:txBody>
          <a:bodyPr>
            <a:noAutofit/>
          </a:bodyPr>
          <a:lstStyle/>
          <a:p>
            <a:pPr algn="just"/>
            <a:r>
              <a:rPr lang="pl-PL" sz="1800" b="1" dirty="0"/>
              <a:t>Ochrona godności i interesów pokrzywdzonego </a:t>
            </a:r>
            <a:r>
              <a:rPr lang="pl-PL" sz="1800" dirty="0"/>
              <a:t>(art. 2 § 1 pkt 3)</a:t>
            </a:r>
          </a:p>
          <a:p>
            <a:pPr algn="just"/>
            <a:r>
              <a:rPr lang="pl-PL" sz="1800" b="1" dirty="0"/>
              <a:t>Sprawność postępowania </a:t>
            </a:r>
            <a:r>
              <a:rPr lang="pl-PL" sz="1800" dirty="0"/>
              <a:t>(art. 2 § 1 pkt 4)</a:t>
            </a:r>
          </a:p>
          <a:p>
            <a:pPr lvl="1" algn="just"/>
            <a:r>
              <a:rPr lang="pl-PL" sz="1600" dirty="0"/>
              <a:t>Por. art. 6 ust. 1 EKPC, art. 14 ust. 1 </a:t>
            </a:r>
            <a:r>
              <a:rPr lang="pl-PL" sz="1600" dirty="0" err="1"/>
              <a:t>MPPOiP</a:t>
            </a:r>
            <a:r>
              <a:rPr lang="pl-PL" sz="1600" dirty="0"/>
              <a:t>, art. 47 KPP, art. 45 ust. 1 Konstytucji</a:t>
            </a:r>
          </a:p>
          <a:p>
            <a:pPr lvl="1" algn="just"/>
            <a:r>
              <a:rPr lang="pl-PL" sz="1600" dirty="0"/>
              <a:t>Art. 2 § 2 – podstawę wszelkich rozstrzygnięć powinny stanowić prawdziwe ustalenia faktyczne </a:t>
            </a:r>
          </a:p>
          <a:p>
            <a:pPr lvl="1" algn="just"/>
            <a:r>
              <a:rPr lang="pl-PL" sz="1600" dirty="0"/>
              <a:t>Sprawność postępowania jest ważna, ale nie najważniejsza. Nie jest celem samym w sobie! </a:t>
            </a:r>
          </a:p>
          <a:p>
            <a:pPr lvl="1" algn="just"/>
            <a:r>
              <a:rPr lang="pl-PL" sz="1600" dirty="0"/>
              <a:t>Nie można abstrakcyjnie określić, czy dane postępowanie jest przewlekłe (trwa zbyt długo). Należy zawsze oceniać przy uwzględnieniu okoliczności konkretnej sprawy. </a:t>
            </a:r>
          </a:p>
        </p:txBody>
      </p:sp>
    </p:spTree>
    <p:extLst>
      <p:ext uri="{BB962C8B-B14F-4D97-AF65-F5344CB8AC3E}">
        <p14:creationId xmlns:p14="http://schemas.microsoft.com/office/powerpoint/2010/main" val="243121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123837"/>
            <a:ext cx="3200401" cy="4601183"/>
          </a:xfrm>
        </p:spPr>
        <p:txBody>
          <a:bodyPr>
            <a:normAutofit/>
          </a:bodyPr>
          <a:lstStyle/>
          <a:p>
            <a:r>
              <a:rPr lang="pl-PL" dirty="0"/>
              <a:t>Sprawiedliwość proceduralna jak cel procesu</a:t>
            </a:r>
          </a:p>
        </p:txBody>
      </p:sp>
      <p:sp>
        <p:nvSpPr>
          <p:cNvPr id="3" name="Symbol zastępczy zawartości 2"/>
          <p:cNvSpPr>
            <a:spLocks noGrp="1"/>
          </p:cNvSpPr>
          <p:nvPr>
            <p:ph idx="1"/>
          </p:nvPr>
        </p:nvSpPr>
        <p:spPr>
          <a:xfrm>
            <a:off x="3910363" y="1388090"/>
            <a:ext cx="7847811" cy="5120640"/>
          </a:xfrm>
        </p:spPr>
        <p:txBody>
          <a:bodyPr>
            <a:normAutofit fontScale="77500" lnSpcReduction="20000"/>
          </a:bodyPr>
          <a:lstStyle/>
          <a:p>
            <a:pPr algn="just"/>
            <a:r>
              <a:rPr lang="pl-PL" dirty="0"/>
              <a:t>Obok celów z art. 2 celem procesu karnego jest osiągnięcie stanu sprawiedliwości proceduralnej </a:t>
            </a:r>
          </a:p>
          <a:p>
            <a:pPr algn="just"/>
            <a:r>
              <a:rPr lang="pl-PL" dirty="0"/>
              <a:t>Sprawiedliwość proceduralna – takie ukształtowanie przepisów prawa karnego procesowego, które pozwoli na sprawiedliwe rozstrzygniecie o przedmiocie procesu. Rozstrzygnięcie sprawy będzie sprawiedliwie, jeżeli nastąpi na podstawie przepisów procesowych ukształtowanych według wymogu „sprawiedliwości”. </a:t>
            </a:r>
          </a:p>
          <a:p>
            <a:pPr marL="0" indent="0" algn="r">
              <a:buNone/>
            </a:pPr>
            <a:r>
              <a:rPr lang="pl-PL" dirty="0"/>
              <a:t>por</a:t>
            </a:r>
            <a:r>
              <a:rPr lang="pl-PL" i="1" dirty="0"/>
              <a:t>. J. Skorupka [w:] J. Skorupka (red.), Proces karny, Warszawa 2016, s. 49</a:t>
            </a:r>
            <a:r>
              <a:rPr lang="pl-PL" dirty="0"/>
              <a:t>.</a:t>
            </a:r>
          </a:p>
          <a:p>
            <a:pPr algn="just"/>
            <a:r>
              <a:rPr lang="pl-PL" dirty="0"/>
              <a:t>Ważny jest nie tylko efekt w postaci określonego rozstrzygnięcia, ale sposób procedowania musi być również właściwy (zgodny z prawem). Nie można osiągnąć sprawiedliwości materialnej bez sprawiedliwości proceduralnej.</a:t>
            </a:r>
          </a:p>
          <a:p>
            <a:pPr algn="just"/>
            <a:r>
              <a:rPr lang="pl-PL" dirty="0"/>
              <a:t>Proces karny powinien być tak ukształtowany, by zagwarantować kompromis między interesem publicznym a interesem jednostki. </a:t>
            </a:r>
          </a:p>
        </p:txBody>
      </p:sp>
    </p:spTree>
    <p:extLst>
      <p:ext uri="{BB962C8B-B14F-4D97-AF65-F5344CB8AC3E}">
        <p14:creationId xmlns:p14="http://schemas.microsoft.com/office/powerpoint/2010/main" val="180911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Przedmiot procesu </a:t>
            </a:r>
          </a:p>
        </p:txBody>
      </p:sp>
      <p:sp>
        <p:nvSpPr>
          <p:cNvPr id="3" name="Symbol zastępczy zawartości 2"/>
          <p:cNvSpPr>
            <a:spLocks noGrp="1"/>
          </p:cNvSpPr>
          <p:nvPr>
            <p:ph idx="1"/>
          </p:nvPr>
        </p:nvSpPr>
        <p:spPr>
          <a:xfrm>
            <a:off x="3952930" y="1384686"/>
            <a:ext cx="8014433" cy="2759139"/>
          </a:xfrm>
        </p:spPr>
        <p:txBody>
          <a:bodyPr/>
          <a:lstStyle/>
          <a:p>
            <a:pPr marL="0" indent="0" algn="r">
              <a:buNone/>
            </a:pPr>
            <a:r>
              <a:rPr lang="pl-PL" b="1" dirty="0">
                <a:solidFill>
                  <a:srgbClr val="FF0000"/>
                </a:solidFill>
              </a:rPr>
              <a:t>Przedmiot procesu karnego – kwestia odpowiedzialności karnej i ewentualnie cywilnej oskarżonego za zarzucone mu przestępstwo. </a:t>
            </a:r>
          </a:p>
          <a:p>
            <a:pPr marL="0" indent="0">
              <a:buNone/>
            </a:pPr>
            <a:endParaRPr lang="pl-PL" dirty="0"/>
          </a:p>
        </p:txBody>
      </p:sp>
      <p:graphicFrame>
        <p:nvGraphicFramePr>
          <p:cNvPr id="4" name="Diagram 3"/>
          <p:cNvGraphicFramePr/>
          <p:nvPr>
            <p:extLst>
              <p:ext uri="{D42A27DB-BD31-4B8C-83A1-F6EECF244321}">
                <p14:modId xmlns:p14="http://schemas.microsoft.com/office/powerpoint/2010/main" val="817468855"/>
              </p:ext>
            </p:extLst>
          </p:nvPr>
        </p:nvGraphicFramePr>
        <p:xfrm>
          <a:off x="3439302" y="2926932"/>
          <a:ext cx="4505322" cy="1652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487669" y="2848296"/>
            <a:ext cx="2400300" cy="1754326"/>
          </a:xfrm>
          <a:prstGeom prst="rect">
            <a:avLst/>
          </a:prstGeom>
          <a:noFill/>
        </p:spPr>
        <p:txBody>
          <a:bodyPr wrap="square" rtlCol="0">
            <a:spAutoFit/>
          </a:bodyPr>
          <a:lstStyle/>
          <a:p>
            <a:pPr algn="just"/>
            <a:r>
              <a:rPr lang="pl-PL" b="1" u="sng" dirty="0"/>
              <a:t>Czyn</a:t>
            </a:r>
            <a:r>
              <a:rPr lang="pl-PL" dirty="0"/>
              <a:t> zarzucony oskarżonemu, który – gdy zarzuty zostaną udowodnione w procesie – zostanie mu przypisany w wyroku </a:t>
            </a:r>
          </a:p>
        </p:txBody>
      </p:sp>
      <p:sp>
        <p:nvSpPr>
          <p:cNvPr id="9" name="pole tekstowe 8"/>
          <p:cNvSpPr txBox="1"/>
          <p:nvPr/>
        </p:nvSpPr>
        <p:spPr>
          <a:xfrm>
            <a:off x="8495958" y="3424428"/>
            <a:ext cx="2175310" cy="923330"/>
          </a:xfrm>
          <a:prstGeom prst="rect">
            <a:avLst/>
          </a:prstGeom>
          <a:noFill/>
        </p:spPr>
        <p:txBody>
          <a:bodyPr wrap="square" rtlCol="0">
            <a:spAutoFit/>
          </a:bodyPr>
          <a:lstStyle/>
          <a:p>
            <a:r>
              <a:rPr lang="pl-PL" dirty="0"/>
              <a:t>Kwalifikacja prawna czynu zarzuconemu oskarżonemu </a:t>
            </a:r>
          </a:p>
        </p:txBody>
      </p:sp>
      <p:sp>
        <p:nvSpPr>
          <p:cNvPr id="6" name="pole tekstowe 5"/>
          <p:cNvSpPr txBox="1"/>
          <p:nvPr/>
        </p:nvSpPr>
        <p:spPr>
          <a:xfrm>
            <a:off x="0" y="5285941"/>
            <a:ext cx="11939081" cy="1477328"/>
          </a:xfrm>
          <a:prstGeom prst="rect">
            <a:avLst/>
          </a:prstGeom>
          <a:noFill/>
        </p:spPr>
        <p:txBody>
          <a:bodyPr wrap="square" rtlCol="0">
            <a:spAutoFit/>
          </a:bodyPr>
          <a:lstStyle/>
          <a:p>
            <a:r>
              <a:rPr lang="pl-PL" dirty="0"/>
              <a:t>Podstawa wszczęcia postępowania:</a:t>
            </a:r>
          </a:p>
          <a:p>
            <a:pPr marL="342900" indent="-342900">
              <a:buAutoNum type="alphaLcParenR"/>
            </a:pPr>
            <a:r>
              <a:rPr lang="pl-PL" dirty="0"/>
              <a:t>faktyczna – domniemanie podejrzenia przestępstwa; stopnień prawdopodobieństwa popełnienia czynu jest zmienny w toku postępowania </a:t>
            </a:r>
          </a:p>
          <a:p>
            <a:pPr marL="342900" indent="-342900" algn="just">
              <a:buAutoNum type="alphaLcParenR"/>
            </a:pPr>
            <a:r>
              <a:rPr lang="pl-PL" dirty="0"/>
              <a:t>prawna – dopuszczalność prowadzenia postępowania, tj. brak występowania negatywnych przesłanek procesowych (por. art. 17 k.p.k.) </a:t>
            </a:r>
          </a:p>
        </p:txBody>
      </p:sp>
    </p:spTree>
    <p:extLst>
      <p:ext uri="{BB962C8B-B14F-4D97-AF65-F5344CB8AC3E}">
        <p14:creationId xmlns:p14="http://schemas.microsoft.com/office/powerpoint/2010/main" val="121014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DBEAE6-74E7-4A0F-B16E-2FC9CAC88B45}"/>
              </a:ext>
            </a:extLst>
          </p:cNvPr>
          <p:cNvSpPr>
            <a:spLocks noGrp="1"/>
          </p:cNvSpPr>
          <p:nvPr>
            <p:ph type="title"/>
          </p:nvPr>
        </p:nvSpPr>
        <p:spPr/>
        <p:txBody>
          <a:bodyPr/>
          <a:lstStyle/>
          <a:p>
            <a:r>
              <a:rPr lang="pl-PL" dirty="0"/>
              <a:t>Przedmiot procesu </a:t>
            </a:r>
            <a:endParaRPr lang="en-GB" dirty="0"/>
          </a:p>
        </p:txBody>
      </p:sp>
      <p:sp>
        <p:nvSpPr>
          <p:cNvPr id="3" name="Symbol zastępczy zawartości 2">
            <a:extLst>
              <a:ext uri="{FF2B5EF4-FFF2-40B4-BE49-F238E27FC236}">
                <a16:creationId xmlns:a16="http://schemas.microsoft.com/office/drawing/2014/main" id="{3EF8FDFD-B7D0-436B-BE88-91499AB401E8}"/>
              </a:ext>
            </a:extLst>
          </p:cNvPr>
          <p:cNvSpPr>
            <a:spLocks noGrp="1"/>
          </p:cNvSpPr>
          <p:nvPr>
            <p:ph idx="1"/>
          </p:nvPr>
        </p:nvSpPr>
        <p:spPr/>
        <p:txBody>
          <a:bodyPr/>
          <a:lstStyle/>
          <a:p>
            <a:pPr algn="just"/>
            <a:r>
              <a:rPr lang="pl-PL" dirty="0"/>
              <a:t>Przedmiot procesu powinien być niepodzielny i niezmienny w toku postępowania. </a:t>
            </a:r>
          </a:p>
          <a:p>
            <a:pPr algn="just"/>
            <a:r>
              <a:rPr lang="pl-PL" dirty="0"/>
              <a:t>Niezmienność przedmiotu procesu (por. następny slajd) w postępowaniu przygotowawczym ma charakter względny (można zarzucić podejrzanemu nowe przestępstwo, zmienić poprzednio postawione zarzuty – art. 314 k.p.k.). </a:t>
            </a:r>
          </a:p>
          <a:p>
            <a:pPr lvl="1" algn="just"/>
            <a:r>
              <a:rPr lang="pl-PL" dirty="0"/>
              <a:t>Niezmienność przedmiotu procesu nie oznacza niezmienności kwalifikacji prawnej. Przy zachowaniu tożsamości czynu, dane zachowanie można zakwalifikować z innego przepisu k.k.</a:t>
            </a:r>
          </a:p>
          <a:p>
            <a:pPr algn="just"/>
            <a:r>
              <a:rPr lang="pl-PL" dirty="0"/>
              <a:t>Niepodzielność przedmiotu procesu – art. 34 k.p.k. </a:t>
            </a:r>
            <a:endParaRPr lang="en-GB" dirty="0"/>
          </a:p>
        </p:txBody>
      </p:sp>
    </p:spTree>
    <p:extLst>
      <p:ext uri="{BB962C8B-B14F-4D97-AF65-F5344CB8AC3E}">
        <p14:creationId xmlns:p14="http://schemas.microsoft.com/office/powerpoint/2010/main" val="41811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38C0D3-E245-4F7C-B48F-488EB06F6E02}"/>
              </a:ext>
            </a:extLst>
          </p:cNvPr>
          <p:cNvSpPr>
            <a:spLocks noGrp="1"/>
          </p:cNvSpPr>
          <p:nvPr>
            <p:ph type="title"/>
          </p:nvPr>
        </p:nvSpPr>
        <p:spPr>
          <a:xfrm>
            <a:off x="838200" y="278297"/>
            <a:ext cx="8136835" cy="1367942"/>
          </a:xfrm>
        </p:spPr>
        <p:txBody>
          <a:bodyPr anchor="ctr">
            <a:normAutofit/>
          </a:bodyPr>
          <a:lstStyle/>
          <a:p>
            <a:r>
              <a:rPr lang="pl-PL" dirty="0"/>
              <a:t>Przedmiot procesu</a:t>
            </a:r>
          </a:p>
        </p:txBody>
      </p:sp>
      <p:sp>
        <p:nvSpPr>
          <p:cNvPr id="3" name="Symbol zastępczy zawartości 2">
            <a:extLst>
              <a:ext uri="{FF2B5EF4-FFF2-40B4-BE49-F238E27FC236}">
                <a16:creationId xmlns:a16="http://schemas.microsoft.com/office/drawing/2014/main" id="{A3FEBCD1-1BEB-4084-854C-A119EE60171F}"/>
              </a:ext>
            </a:extLst>
          </p:cNvPr>
          <p:cNvSpPr>
            <a:spLocks noGrp="1"/>
          </p:cNvSpPr>
          <p:nvPr>
            <p:ph sz="half" idx="1"/>
          </p:nvPr>
        </p:nvSpPr>
        <p:spPr>
          <a:xfrm>
            <a:off x="838200" y="1825625"/>
            <a:ext cx="10514744" cy="4351338"/>
          </a:xfrm>
        </p:spPr>
        <p:txBody>
          <a:bodyPr>
            <a:normAutofit fontScale="92500"/>
          </a:bodyPr>
          <a:lstStyle/>
          <a:p>
            <a:r>
              <a:rPr lang="pl-PL" sz="2000" dirty="0"/>
              <a:t>Problem tożsamości czynu – czyn, za który oskarżony został skazany, musi być tym samym czynem, o który został oskarżony. Problematyka tożsamości czynu jest bardzo złożona i nie wpracowano dotychczas jednoznacznych kryteriów, które pomogłyby ustalić, czy tożsamość zachodzi czy nie. SN posługuje się pojęciem „zdarzenia historycznego”, które musi być takie samo w całym toku postępowania. </a:t>
            </a:r>
          </a:p>
          <a:p>
            <a:r>
              <a:rPr lang="pl-PL" sz="2000" dirty="0"/>
              <a:t>Wypracowano kryteria negatywne, tzn. kiedy nie można mówić o tożsamości czynu:</a:t>
            </a:r>
          </a:p>
          <a:p>
            <a:pPr>
              <a:buAutoNum type="arabicPeriod"/>
            </a:pPr>
            <a:r>
              <a:rPr lang="pl-PL" sz="2000" dirty="0"/>
              <a:t>nastąpiła zmiana osoby sprawcy (przestępstwo popełnił kto inny)</a:t>
            </a:r>
          </a:p>
          <a:p>
            <a:pPr>
              <a:buAutoNum type="arabicPeriod"/>
            </a:pPr>
            <a:r>
              <a:rPr lang="pl-PL" sz="2000" dirty="0"/>
              <a:t>nastąpiła zamian dobra prawnego (przedmiotu ochrony)</a:t>
            </a:r>
          </a:p>
          <a:p>
            <a:pPr>
              <a:buAutoNum type="arabicPeriod"/>
            </a:pPr>
            <a:r>
              <a:rPr lang="pl-PL" sz="2000" dirty="0"/>
              <a:t>zmienił się pokrzywdzony i jednocześnie wystąpiła jakakolwiek różnica dotycząca czasu, miejsca, przedmiotu wykonawczego lub ustawowych znamion czynu</a:t>
            </a:r>
          </a:p>
          <a:p>
            <a:pPr>
              <a:buAutoNum type="arabicPeriod"/>
            </a:pPr>
            <a:r>
              <a:rPr lang="pl-PL" sz="2000" dirty="0"/>
              <a:t>nie doszło do zmiany pokrzywdzonego, ale ujawniły się różnice (jednocześnie) dotyczące: czasu, miejsca, przedmiotu wykonawczego i ustawowych znamion czynu. </a:t>
            </a:r>
          </a:p>
        </p:txBody>
      </p:sp>
    </p:spTree>
    <p:extLst>
      <p:ext uri="{BB962C8B-B14F-4D97-AF65-F5344CB8AC3E}">
        <p14:creationId xmlns:p14="http://schemas.microsoft.com/office/powerpoint/2010/main" val="222640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EC858D-FEA1-4357-8C94-3282A6351528}"/>
              </a:ext>
            </a:extLst>
          </p:cNvPr>
          <p:cNvSpPr>
            <a:spLocks noGrp="1"/>
          </p:cNvSpPr>
          <p:nvPr>
            <p:ph type="title"/>
          </p:nvPr>
        </p:nvSpPr>
        <p:spPr/>
        <p:txBody>
          <a:bodyPr/>
          <a:lstStyle/>
          <a:p>
            <a:r>
              <a:rPr lang="pl-PL" dirty="0"/>
              <a:t>Prawo karne procesowe </a:t>
            </a:r>
            <a:endParaRPr lang="en-GB" dirty="0"/>
          </a:p>
        </p:txBody>
      </p:sp>
      <p:sp>
        <p:nvSpPr>
          <p:cNvPr id="3" name="Symbol zastępczy zawartości 2">
            <a:extLst>
              <a:ext uri="{FF2B5EF4-FFF2-40B4-BE49-F238E27FC236}">
                <a16:creationId xmlns:a16="http://schemas.microsoft.com/office/drawing/2014/main" id="{BEA285BE-0C72-4229-9731-5D7C67A9C477}"/>
              </a:ext>
            </a:extLst>
          </p:cNvPr>
          <p:cNvSpPr>
            <a:spLocks noGrp="1"/>
          </p:cNvSpPr>
          <p:nvPr>
            <p:ph idx="1"/>
          </p:nvPr>
        </p:nvSpPr>
        <p:spPr/>
        <p:txBody>
          <a:bodyPr>
            <a:normAutofit fontScale="92500" lnSpcReduction="20000"/>
          </a:bodyPr>
          <a:lstStyle/>
          <a:p>
            <a:pPr marL="0" indent="0" algn="ctr">
              <a:buNone/>
            </a:pPr>
            <a:r>
              <a:rPr lang="pl-PL" b="1" dirty="0"/>
              <a:t>Prawo karne procesowe to zbiór przepisów regulujących proces karny przez określenie modelu, czyli zespołu jego podstawowych elementów.</a:t>
            </a:r>
          </a:p>
          <a:p>
            <a:pPr algn="just"/>
            <a:r>
              <a:rPr lang="pl-PL" dirty="0"/>
              <a:t>Prawo karne procesowe ustala porządek dokonywania czynności procesowych, określa ich wzajemne związki, zależności, kolejność ich podejmowania. </a:t>
            </a:r>
          </a:p>
          <a:p>
            <a:pPr algn="just"/>
            <a:r>
              <a:rPr lang="pl-PL" dirty="0"/>
              <a:t>Proces karny to zespół prawnie uregulowanych czynności organów państwa i innych uczestników postępowania. Jest to działalność przemyślana i z góry zaplanowana. </a:t>
            </a:r>
          </a:p>
          <a:p>
            <a:pPr lvl="1" algn="just"/>
            <a:r>
              <a:rPr lang="pl-PL" dirty="0"/>
              <a:t>Ważne pojęcie – </a:t>
            </a:r>
            <a:r>
              <a:rPr lang="pl-PL" b="1" dirty="0"/>
              <a:t>przewidywalność postępowania </a:t>
            </a:r>
            <a:r>
              <a:rPr lang="pl-PL" dirty="0"/>
              <a:t>– chodzi o to, by na podstawie lektury przepisów </a:t>
            </a:r>
            <a:r>
              <a:rPr lang="pl-PL" dirty="0" err="1"/>
              <a:t>kpk</a:t>
            </a:r>
            <a:r>
              <a:rPr lang="pl-PL" dirty="0"/>
              <a:t> i innych ustaw, jednostka była świadoma działań, które są wobec niej podejmowane i wiedziała, w jaki sposób powinna postępować, by efektywnie bronić swoich interesów w toku postępowania. Chodzi o </a:t>
            </a:r>
            <a:r>
              <a:rPr lang="pl-PL" b="1" dirty="0"/>
              <a:t>wyeliminowanie dowolności działania </a:t>
            </a:r>
            <a:r>
              <a:rPr lang="pl-PL" dirty="0"/>
              <a:t>organów procesowych (i innych uczestników postępowania). </a:t>
            </a:r>
            <a:endParaRPr lang="en-GB" dirty="0"/>
          </a:p>
        </p:txBody>
      </p:sp>
    </p:spTree>
    <p:extLst>
      <p:ext uri="{BB962C8B-B14F-4D97-AF65-F5344CB8AC3E}">
        <p14:creationId xmlns:p14="http://schemas.microsoft.com/office/powerpoint/2010/main" val="126212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Uczestnicy procesu</a:t>
            </a:r>
          </a:p>
        </p:txBody>
      </p:sp>
      <p:sp>
        <p:nvSpPr>
          <p:cNvPr id="5" name="Symbol zastępczy tekstu 4"/>
          <p:cNvSpPr>
            <a:spLocks noGrp="1"/>
          </p:cNvSpPr>
          <p:nvPr>
            <p:ph type="body" sz="half" idx="2"/>
          </p:nvPr>
        </p:nvSpPr>
        <p:spPr/>
        <p:txBody>
          <a:bodyPr/>
          <a:lstStyle/>
          <a:p>
            <a:r>
              <a:rPr lang="pl-PL" dirty="0"/>
              <a:t>Każda osoba (fizyczna, prawna), która występując w procesie karnym, spełnia funkcję jej wyznaczoną przez prawo karne procesowe</a:t>
            </a:r>
          </a:p>
          <a:p>
            <a:r>
              <a:rPr lang="pl-PL" dirty="0"/>
              <a:t> </a:t>
            </a:r>
          </a:p>
          <a:p>
            <a:endParaRPr lang="pl-PL" dirty="0"/>
          </a:p>
        </p:txBody>
      </p:sp>
      <p:graphicFrame>
        <p:nvGraphicFramePr>
          <p:cNvPr id="4" name="Diagram 3"/>
          <p:cNvGraphicFramePr/>
          <p:nvPr/>
        </p:nvGraphicFramePr>
        <p:xfrm>
          <a:off x="2954955" y="9625"/>
          <a:ext cx="1105942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58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C4EEBCC6-C40C-4E49-AA50-943150B03D4C}"/>
              </a:ext>
            </a:extLst>
          </p:cNvPr>
          <p:cNvSpPr>
            <a:spLocks noGrp="1"/>
          </p:cNvSpPr>
          <p:nvPr>
            <p:ph type="title"/>
          </p:nvPr>
        </p:nvSpPr>
        <p:spPr/>
        <p:txBody>
          <a:bodyPr/>
          <a:lstStyle/>
          <a:p>
            <a:r>
              <a:rPr lang="pl-PL" dirty="0"/>
              <a:t>Granice procesu karnego </a:t>
            </a:r>
            <a:endParaRPr lang="en-GB" dirty="0"/>
          </a:p>
        </p:txBody>
      </p:sp>
      <p:sp>
        <p:nvSpPr>
          <p:cNvPr id="6" name="Symbol zastępczy zawartości 5">
            <a:extLst>
              <a:ext uri="{FF2B5EF4-FFF2-40B4-BE49-F238E27FC236}">
                <a16:creationId xmlns:a16="http://schemas.microsoft.com/office/drawing/2014/main" id="{66E40B48-2840-449A-9191-7DA926D6D2EB}"/>
              </a:ext>
            </a:extLst>
          </p:cNvPr>
          <p:cNvSpPr>
            <a:spLocks noGrp="1"/>
          </p:cNvSpPr>
          <p:nvPr>
            <p:ph idx="1"/>
          </p:nvPr>
        </p:nvSpPr>
        <p:spPr>
          <a:xfrm>
            <a:off x="197704" y="1892240"/>
            <a:ext cx="7613895" cy="5068860"/>
          </a:xfrm>
        </p:spPr>
        <p:txBody>
          <a:bodyPr>
            <a:normAutofit/>
          </a:bodyPr>
          <a:lstStyle/>
          <a:p>
            <a:pPr algn="just"/>
            <a:r>
              <a:rPr lang="pl-PL" sz="2000" dirty="0"/>
              <a:t>Granice procesu karnego, czyli linie zakreślające obszar dozwolonego działania uczestników postępowania. Proces karny może być prowadzony wyłącznie w granicach wyznaczonych art. 1 k.p.k. </a:t>
            </a:r>
          </a:p>
          <a:p>
            <a:pPr algn="just"/>
            <a:r>
              <a:rPr lang="pl-PL" sz="2000" dirty="0"/>
              <a:t>Granice procesu karnego mają charakter: </a:t>
            </a:r>
            <a:endParaRPr lang="en-GB" sz="2000" dirty="0"/>
          </a:p>
        </p:txBody>
      </p:sp>
      <p:graphicFrame>
        <p:nvGraphicFramePr>
          <p:cNvPr id="7" name="Diagram 6">
            <a:extLst>
              <a:ext uri="{FF2B5EF4-FFF2-40B4-BE49-F238E27FC236}">
                <a16:creationId xmlns:a16="http://schemas.microsoft.com/office/drawing/2014/main" id="{13A0B896-171C-459F-8043-61A035C21F83}"/>
              </a:ext>
            </a:extLst>
          </p:cNvPr>
          <p:cNvGraphicFramePr/>
          <p:nvPr>
            <p:extLst>
              <p:ext uri="{D42A27DB-BD31-4B8C-83A1-F6EECF244321}">
                <p14:modId xmlns:p14="http://schemas.microsoft.com/office/powerpoint/2010/main" val="2061665154"/>
              </p:ext>
            </p:extLst>
          </p:nvPr>
        </p:nvGraphicFramePr>
        <p:xfrm>
          <a:off x="358613" y="4155657"/>
          <a:ext cx="8028564" cy="2512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7">
            <a:extLst>
              <a:ext uri="{FF2B5EF4-FFF2-40B4-BE49-F238E27FC236}">
                <a16:creationId xmlns:a16="http://schemas.microsoft.com/office/drawing/2014/main" id="{8CD58654-3FE7-46B0-8D92-CC4C8A7D3333}"/>
              </a:ext>
            </a:extLst>
          </p:cNvPr>
          <p:cNvSpPr txBox="1"/>
          <p:nvPr/>
        </p:nvSpPr>
        <p:spPr>
          <a:xfrm>
            <a:off x="8029667" y="1435873"/>
            <a:ext cx="3964629" cy="2308324"/>
          </a:xfrm>
          <a:prstGeom prst="rect">
            <a:avLst/>
          </a:prstGeom>
          <a:noFill/>
        </p:spPr>
        <p:txBody>
          <a:bodyPr wrap="square" rtlCol="0">
            <a:spAutoFit/>
          </a:bodyPr>
          <a:lstStyle/>
          <a:p>
            <a:pPr algn="just"/>
            <a:r>
              <a:rPr lang="pl-PL" dirty="0"/>
              <a:t>Granice procesu karnego nie mogą być wyznaczane dowolnie, ale muszą uwzględniać wartości, na których opiera się proces karny – prawdę, sprawiedliwość, godność jednostki i wolność. Proces karny musi znajdować zakorzenienie w Konstytucji!</a:t>
            </a:r>
            <a:endParaRPr lang="en-GB" dirty="0"/>
          </a:p>
        </p:txBody>
      </p:sp>
    </p:spTree>
    <p:extLst>
      <p:ext uri="{BB962C8B-B14F-4D97-AF65-F5344CB8AC3E}">
        <p14:creationId xmlns:p14="http://schemas.microsoft.com/office/powerpoint/2010/main" val="426567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A50BB8-8F67-4A92-BC06-D19DD232CA57}"/>
              </a:ext>
            </a:extLst>
          </p:cNvPr>
          <p:cNvSpPr>
            <a:spLocks noGrp="1"/>
          </p:cNvSpPr>
          <p:nvPr>
            <p:ph type="title"/>
          </p:nvPr>
        </p:nvSpPr>
        <p:spPr>
          <a:xfrm>
            <a:off x="838200" y="278297"/>
            <a:ext cx="8136835" cy="1367942"/>
          </a:xfrm>
        </p:spPr>
        <p:txBody>
          <a:bodyPr anchor="ctr">
            <a:normAutofit/>
          </a:bodyPr>
          <a:lstStyle/>
          <a:p>
            <a:r>
              <a:rPr lang="pl-PL" dirty="0"/>
              <a:t>Znaczenie Konstytucji w procesie karnym </a:t>
            </a:r>
            <a:endParaRPr lang="en-GB" dirty="0"/>
          </a:p>
        </p:txBody>
      </p:sp>
      <p:sp>
        <p:nvSpPr>
          <p:cNvPr id="3" name="Symbol zastępczy zawartości 2">
            <a:extLst>
              <a:ext uri="{FF2B5EF4-FFF2-40B4-BE49-F238E27FC236}">
                <a16:creationId xmlns:a16="http://schemas.microsoft.com/office/drawing/2014/main" id="{4EDE215D-BE26-4358-8537-7B170EA5AD19}"/>
              </a:ext>
            </a:extLst>
          </p:cNvPr>
          <p:cNvSpPr>
            <a:spLocks noGrp="1"/>
          </p:cNvSpPr>
          <p:nvPr>
            <p:ph sz="half" idx="1"/>
          </p:nvPr>
        </p:nvSpPr>
        <p:spPr>
          <a:xfrm>
            <a:off x="838200" y="1825625"/>
            <a:ext cx="10545566" cy="4351338"/>
          </a:xfrm>
        </p:spPr>
        <p:txBody>
          <a:bodyPr>
            <a:normAutofit fontScale="92500" lnSpcReduction="20000"/>
          </a:bodyPr>
          <a:lstStyle/>
          <a:p>
            <a:pPr marL="0" indent="0" algn="just">
              <a:buNone/>
            </a:pPr>
            <a:r>
              <a:rPr lang="pl-PL" sz="2000" dirty="0"/>
              <a:t>Konstytucja wyznacza podstawowe reguły procesu karnego, zwłaszcza te dotyczące gwarancji procesowych. Wywiera wpływ na naczelne zasady procesowe (domniemania niewinności, jawności, prawa do obrony, bezpośredniości, dwuinstancyjności),  prawa i wolności uczestników postępowania (wyznacza standardy </a:t>
            </a:r>
            <a:r>
              <a:rPr lang="pl-PL" sz="2000" dirty="0" err="1"/>
              <a:t>zachowań</a:t>
            </a:r>
            <a:r>
              <a:rPr lang="pl-PL" sz="2000" dirty="0"/>
              <a:t> oraz dopuszczalne ograniczenia praw procesowych, stosowanie środków zapobiegawczych), standardy rzetelności postępowania (bezstronność sędziego, prawo do środka odwoławczego, udział w rozpoznaniu sprawy, publiczność wyroków sądowych) </a:t>
            </a:r>
          </a:p>
          <a:p>
            <a:pPr marL="0" indent="0" algn="just">
              <a:buNone/>
            </a:pPr>
            <a:r>
              <a:rPr lang="pl-PL" sz="2000" i="1" dirty="0"/>
              <a:t>Por. P. Wiliński, Proces karny w świetle Konstytucji, Warszawa 2011, s. 20 – 22.</a:t>
            </a:r>
          </a:p>
          <a:p>
            <a:pPr marL="0" indent="0" algn="just">
              <a:buNone/>
            </a:pPr>
            <a:r>
              <a:rPr lang="pl-PL" sz="2000" dirty="0"/>
              <a:t>Szczególnie ważne w procesie karnym są przepisy regulujące prawa, wolności i obowiązki człowieka i obywatela (rozdział III Konstytucji) !</a:t>
            </a:r>
          </a:p>
          <a:p>
            <a:pPr marL="0" indent="0" algn="just">
              <a:buNone/>
            </a:pPr>
            <a:r>
              <a:rPr lang="pl-PL" sz="2000" dirty="0"/>
              <a:t>Art. 45 ust. 1 – bardzo ważne! </a:t>
            </a:r>
          </a:p>
          <a:p>
            <a:pPr marL="0" indent="0" algn="just">
              <a:buNone/>
            </a:pPr>
            <a:r>
              <a:rPr lang="pl-PL" sz="2000" b="1" u="sng" dirty="0"/>
              <a:t>Każdy ma prawo do sprawiedliwego i jawnego rozpatrzenia sprawy bez nieuzasadnionej zwłoki przez właściwy, niezależny, bezstronny i niezawisły sąd</a:t>
            </a:r>
          </a:p>
          <a:p>
            <a:pPr marL="0" indent="0" algn="just">
              <a:buNone/>
            </a:pPr>
            <a:r>
              <a:rPr lang="pl-PL" sz="2000" dirty="0"/>
              <a:t>Sprawiedliwy proces to taki proces, gdzie strony postępowania posiadają odpowiednie gwarancje procesowe, zabezpieczające ich prawa i interesy w toczącym się postępowaniu. </a:t>
            </a:r>
          </a:p>
          <a:p>
            <a:pPr algn="just"/>
            <a:endParaRPr lang="en-GB" sz="2000" dirty="0"/>
          </a:p>
        </p:txBody>
      </p:sp>
    </p:spTree>
    <p:extLst>
      <p:ext uri="{BB962C8B-B14F-4D97-AF65-F5344CB8AC3E}">
        <p14:creationId xmlns:p14="http://schemas.microsoft.com/office/powerpoint/2010/main" val="218967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5940" y="1091022"/>
            <a:ext cx="2522023" cy="4675955"/>
          </a:xfrm>
        </p:spPr>
        <p:txBody>
          <a:bodyPr>
            <a:normAutofit/>
          </a:bodyPr>
          <a:lstStyle/>
          <a:p>
            <a:r>
              <a:rPr lang="pl-PL" dirty="0"/>
              <a:t>Tryby ścigania przestępstw</a:t>
            </a:r>
          </a:p>
        </p:txBody>
      </p:sp>
      <p:graphicFrame>
        <p:nvGraphicFramePr>
          <p:cNvPr id="6" name="Symbol zastępczy zawartości 5"/>
          <p:cNvGraphicFramePr>
            <a:graphicFrameLocks noGrp="1"/>
          </p:cNvGraphicFramePr>
          <p:nvPr>
            <p:ph idx="1"/>
          </p:nvPr>
        </p:nvGraphicFramePr>
        <p:xfrm>
          <a:off x="1669310" y="568588"/>
          <a:ext cx="9319939" cy="6012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p:cNvSpPr txBox="1"/>
          <p:nvPr/>
        </p:nvSpPr>
        <p:spPr>
          <a:xfrm>
            <a:off x="8676167" y="2274837"/>
            <a:ext cx="3232298" cy="2308324"/>
          </a:xfrm>
          <a:prstGeom prst="rect">
            <a:avLst/>
          </a:prstGeom>
          <a:noFill/>
        </p:spPr>
        <p:txBody>
          <a:bodyPr wrap="square" rtlCol="0">
            <a:spAutoFit/>
          </a:bodyPr>
          <a:lstStyle/>
          <a:p>
            <a:r>
              <a:rPr lang="pl-PL" dirty="0"/>
              <a:t>Art. 157 §  2 i 3, 212 § 1 i 2, 216 §1 i 2, 217 § 1 k.k. </a:t>
            </a:r>
          </a:p>
          <a:p>
            <a:endParaRPr lang="pl-PL" dirty="0"/>
          </a:p>
          <a:p>
            <a:pPr algn="just"/>
            <a:r>
              <a:rPr lang="pl-PL" dirty="0"/>
              <a:t>Postępowanie wszczynane tylko na mocy prywatnego aktu oskarżenia wniesionego przez pokrzywdzonego (lub podmiot wykonujący jego prawa)</a:t>
            </a:r>
          </a:p>
        </p:txBody>
      </p:sp>
    </p:spTree>
    <p:extLst>
      <p:ext uri="{BB962C8B-B14F-4D97-AF65-F5344CB8AC3E}">
        <p14:creationId xmlns:p14="http://schemas.microsoft.com/office/powerpoint/2010/main" val="379636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Wniosek o ściganie – art. 12 </a:t>
            </a:r>
          </a:p>
        </p:txBody>
      </p:sp>
      <p:sp>
        <p:nvSpPr>
          <p:cNvPr id="3" name="Symbol zastępczy zawartości 2"/>
          <p:cNvSpPr>
            <a:spLocks noGrp="1"/>
          </p:cNvSpPr>
          <p:nvPr>
            <p:ph idx="1"/>
          </p:nvPr>
        </p:nvSpPr>
        <p:spPr/>
        <p:txBody>
          <a:bodyPr>
            <a:normAutofit fontScale="70000" lnSpcReduction="20000"/>
          </a:bodyPr>
          <a:lstStyle/>
          <a:p>
            <a:pPr marL="0" indent="0" algn="just">
              <a:buNone/>
            </a:pPr>
            <a:r>
              <a:rPr lang="pl-PL" dirty="0"/>
              <a:t>§ 1. W sprawach o przestępstwa ścigane na wniosek </a:t>
            </a:r>
            <a:r>
              <a:rPr lang="pl-PL" b="1" u="sng" dirty="0"/>
              <a:t>postępowanie z chwilą złożenia wniosku toczy się z urzędu</a:t>
            </a:r>
            <a:r>
              <a:rPr lang="pl-PL" dirty="0"/>
              <a:t>. Organ ścigania poucza osobę uprawnioną do złożenia wniosku o przysługującym jej uprawnieniu.</a:t>
            </a:r>
          </a:p>
          <a:p>
            <a:pPr marL="0" indent="0" algn="just">
              <a:buNone/>
            </a:pPr>
            <a:r>
              <a:rPr lang="pl-PL" dirty="0"/>
              <a:t>§  1a. Uzyskanie wniosku o ściganie należy do oskarżyciela. Jeżeli powodem uzyskania wniosku jest wyłącznie uprzedzenie przez sąd stron o możliwości zakwalifikowania czynu według innego przepisu prawnego, przewidującego ściganie na wniosek, uzyskanie wniosku o ściganie należy do sądu.</a:t>
            </a:r>
          </a:p>
          <a:p>
            <a:pPr marL="0" indent="0" algn="just">
              <a:buNone/>
            </a:pPr>
            <a:r>
              <a:rPr lang="pl-PL" dirty="0"/>
              <a:t>§ 2. W razie złożenia wniosku o ściganie niektórych tylko sprawców obowiązek ścigania </a:t>
            </a:r>
            <a:r>
              <a:rPr lang="pl-PL" b="1" dirty="0"/>
              <a:t>obejmuje również inne osoby, których czyny pozostają w ścisłym związku z czynem osoby wskazanej we wniosku</a:t>
            </a:r>
            <a:r>
              <a:rPr lang="pl-PL" dirty="0"/>
              <a:t>, o czym należy uprzedzić składającego wniosek. Przepisu tego nie stosuje się do najbliższych osoby składającej wniosek.</a:t>
            </a:r>
          </a:p>
          <a:p>
            <a:pPr marL="0" indent="0" algn="just">
              <a:buNone/>
            </a:pPr>
            <a:r>
              <a:rPr lang="pl-PL" dirty="0"/>
              <a:t>§ 3.</a:t>
            </a:r>
            <a:r>
              <a:rPr lang="pl-PL" b="1" dirty="0"/>
              <a:t> Wniosek może być cofnięty w postępowaniu przygotowawczym za zgodą prokuratora, a w postępowaniu sądowym za zgodą sądu - aż </a:t>
            </a:r>
            <a:r>
              <a:rPr lang="pl-PL" dirty="0"/>
              <a:t>do </a:t>
            </a:r>
            <a:r>
              <a:rPr lang="pl-PL" dirty="0">
                <a:solidFill>
                  <a:srgbClr val="FF0000"/>
                </a:solidFill>
              </a:rPr>
              <a:t>zamknięcia przewodu sądowego na pierwszej rozprawie głównej. </a:t>
            </a:r>
            <a:r>
              <a:rPr lang="pl-PL" dirty="0"/>
              <a:t>W sprawach, w których akt oskarżenia wniósł oskarżyciel publiczny, cofnięcie wniosku po rozpoczęciu przewodu sądowego jest skuteczne, jeżeli nie sprzeciwi się temu oskarżyciel publiczny obecny na rozprawie lub posiedzeniu. Ponowne złożenie wniosku jest niedopuszczalne.</a:t>
            </a:r>
          </a:p>
        </p:txBody>
      </p:sp>
    </p:spTree>
    <p:extLst>
      <p:ext uri="{BB962C8B-B14F-4D97-AF65-F5344CB8AC3E}">
        <p14:creationId xmlns:p14="http://schemas.microsoft.com/office/powerpoint/2010/main" val="139535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Stadia postępowania </a:t>
            </a:r>
          </a:p>
        </p:txBody>
      </p:sp>
      <p:graphicFrame>
        <p:nvGraphicFramePr>
          <p:cNvPr id="9" name="Symbol zastępczy zawartości 8"/>
          <p:cNvGraphicFramePr>
            <a:graphicFrameLocks noGrp="1"/>
          </p:cNvGraphicFramePr>
          <p:nvPr>
            <p:ph idx="1"/>
            <p:extLst>
              <p:ext uri="{D42A27DB-BD31-4B8C-83A1-F6EECF244321}">
                <p14:modId xmlns:p14="http://schemas.microsoft.com/office/powerpoint/2010/main" val="4141782429"/>
              </p:ext>
            </p:extLst>
          </p:nvPr>
        </p:nvGraphicFramePr>
        <p:xfrm>
          <a:off x="473725" y="1499191"/>
          <a:ext cx="11224176" cy="4838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Nawias klamrowy zamykający 9"/>
          <p:cNvSpPr/>
          <p:nvPr/>
        </p:nvSpPr>
        <p:spPr>
          <a:xfrm rot="5400000">
            <a:off x="5509771" y="3466214"/>
            <a:ext cx="1152084" cy="3785190"/>
          </a:xfrm>
          <a:prstGeom prst="rightBrace">
            <a:avLst>
              <a:gd name="adj1" fmla="val 25147"/>
              <a:gd name="adj2" fmla="val 5018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1" name="Nawias klamrowy otwierający 10"/>
          <p:cNvSpPr/>
          <p:nvPr/>
        </p:nvSpPr>
        <p:spPr>
          <a:xfrm rot="5400000">
            <a:off x="2613841" y="2066662"/>
            <a:ext cx="603988" cy="1511166"/>
          </a:xfrm>
          <a:prstGeom prst="leftBrace">
            <a:avLst>
              <a:gd name="adj1" fmla="val 27000"/>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2" name="pole tekstowe 11"/>
          <p:cNvSpPr txBox="1"/>
          <p:nvPr/>
        </p:nvSpPr>
        <p:spPr>
          <a:xfrm>
            <a:off x="1594381" y="1294251"/>
            <a:ext cx="2642907" cy="615553"/>
          </a:xfrm>
          <a:prstGeom prst="rect">
            <a:avLst/>
          </a:prstGeom>
          <a:effectLst>
            <a:softEdge rad="63500"/>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l-PL" sz="1600" dirty="0"/>
              <a:t>Postępowanie </a:t>
            </a:r>
            <a:r>
              <a:rPr lang="pl-PL" dirty="0"/>
              <a:t>przejściowe</a:t>
            </a:r>
          </a:p>
          <a:p>
            <a:pPr algn="ctr"/>
            <a:r>
              <a:rPr lang="pl-PL" sz="1600" dirty="0"/>
              <a:t>(oddanie sprawy pod sąd) </a:t>
            </a:r>
          </a:p>
        </p:txBody>
      </p:sp>
      <p:sp>
        <p:nvSpPr>
          <p:cNvPr id="13" name="pole tekstowe 12"/>
          <p:cNvSpPr txBox="1"/>
          <p:nvPr/>
        </p:nvSpPr>
        <p:spPr>
          <a:xfrm>
            <a:off x="3671418" y="6024000"/>
            <a:ext cx="5014763" cy="430887"/>
          </a:xfrm>
          <a:prstGeom prst="rect">
            <a:avLst/>
          </a:prstGeom>
          <a:solidFill>
            <a:schemeClr val="accent1">
              <a:lumMod val="40000"/>
              <a:lumOff val="60000"/>
            </a:schemeClr>
          </a:solidFill>
          <a:effectLst>
            <a:softEdge rad="63500"/>
          </a:effectLst>
        </p:spPr>
        <p:txBody>
          <a:bodyPr wrap="square" rtlCol="0">
            <a:spAutoFit/>
          </a:bodyPr>
          <a:lstStyle/>
          <a:p>
            <a:pPr algn="ctr"/>
            <a:r>
              <a:rPr lang="pl-PL" sz="2200" dirty="0"/>
              <a:t>Postępowanie jurysdykcyjne (sądowe)</a:t>
            </a:r>
          </a:p>
        </p:txBody>
      </p:sp>
      <p:sp>
        <p:nvSpPr>
          <p:cNvPr id="14" name="pole tekstowe 13"/>
          <p:cNvSpPr txBox="1"/>
          <p:nvPr/>
        </p:nvSpPr>
        <p:spPr>
          <a:xfrm>
            <a:off x="9590567" y="2499080"/>
            <a:ext cx="2781701" cy="646331"/>
          </a:xfrm>
          <a:prstGeom prst="rect">
            <a:avLst/>
          </a:prstGeom>
          <a:noFill/>
        </p:spPr>
        <p:txBody>
          <a:bodyPr wrap="square" rtlCol="0">
            <a:spAutoFit/>
          </a:bodyPr>
          <a:lstStyle/>
          <a:p>
            <a:pPr algn="ctr"/>
            <a:r>
              <a:rPr lang="pl-PL" dirty="0"/>
              <a:t>Uregulowane w kodeksie karnym wykonawczym </a:t>
            </a:r>
          </a:p>
        </p:txBody>
      </p:sp>
    </p:spTree>
    <p:extLst>
      <p:ext uri="{BB962C8B-B14F-4D97-AF65-F5344CB8AC3E}">
        <p14:creationId xmlns:p14="http://schemas.microsoft.com/office/powerpoint/2010/main" val="192743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D1FE5061-C76F-4AF2-B9A4-87C2CA93362F}"/>
              </a:ext>
            </a:extLst>
          </p:cNvPr>
          <p:cNvSpPr>
            <a:spLocks noGrp="1"/>
          </p:cNvSpPr>
          <p:nvPr>
            <p:ph type="title"/>
          </p:nvPr>
        </p:nvSpPr>
        <p:spPr>
          <a:xfrm>
            <a:off x="839788" y="1112640"/>
            <a:ext cx="3932237" cy="4623192"/>
          </a:xfrm>
        </p:spPr>
        <p:txBody>
          <a:bodyPr anchor="b">
            <a:normAutofit/>
          </a:bodyPr>
          <a:lstStyle/>
          <a:p>
            <a:r>
              <a:rPr lang="pl-PL" sz="5400" dirty="0"/>
              <a:t>Prawo do rzetelnego procesu </a:t>
            </a:r>
            <a:endParaRPr lang="en-GB" sz="5400" dirty="0"/>
          </a:p>
        </p:txBody>
      </p:sp>
      <p:pic>
        <p:nvPicPr>
          <p:cNvPr id="4098" name="Picture 2" descr="Znalezione obrazy dla zapytania due process">
            <a:extLst>
              <a:ext uri="{FF2B5EF4-FFF2-40B4-BE49-F238E27FC236}">
                <a16:creationId xmlns:a16="http://schemas.microsoft.com/office/drawing/2014/main" id="{D765B7DE-1300-49A7-A1C3-0F30A6ABFE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83188" y="1112641"/>
            <a:ext cx="6172200" cy="4623192"/>
          </a:xfrm>
          <a:prstGeom prst="rect">
            <a:avLst/>
          </a:prstGeom>
          <a:solidFill>
            <a:srgbClr val="FFFFFF"/>
          </a:solidFill>
        </p:spPr>
      </p:pic>
    </p:spTree>
    <p:extLst>
      <p:ext uri="{BB962C8B-B14F-4D97-AF65-F5344CB8AC3E}">
        <p14:creationId xmlns:p14="http://schemas.microsoft.com/office/powerpoint/2010/main" val="139025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20EAFE-CC50-4F0B-99CD-300A0963026E}"/>
              </a:ext>
            </a:extLst>
          </p:cNvPr>
          <p:cNvSpPr>
            <a:spLocks noGrp="1"/>
          </p:cNvSpPr>
          <p:nvPr>
            <p:ph type="title"/>
          </p:nvPr>
        </p:nvSpPr>
        <p:spPr/>
        <p:txBody>
          <a:bodyPr/>
          <a:lstStyle/>
          <a:p>
            <a:r>
              <a:rPr lang="pl-PL" dirty="0"/>
              <a:t>Pojęcie rzetelnego procesu </a:t>
            </a:r>
            <a:endParaRPr lang="en-GB" dirty="0"/>
          </a:p>
        </p:txBody>
      </p:sp>
      <p:sp>
        <p:nvSpPr>
          <p:cNvPr id="3" name="Symbol zastępczy zawartości 2">
            <a:extLst>
              <a:ext uri="{FF2B5EF4-FFF2-40B4-BE49-F238E27FC236}">
                <a16:creationId xmlns:a16="http://schemas.microsoft.com/office/drawing/2014/main" id="{F9FDC816-9BE1-4CC9-932A-4ECE1EE8A6CB}"/>
              </a:ext>
            </a:extLst>
          </p:cNvPr>
          <p:cNvSpPr>
            <a:spLocks noGrp="1"/>
          </p:cNvSpPr>
          <p:nvPr>
            <p:ph idx="1"/>
          </p:nvPr>
        </p:nvSpPr>
        <p:spPr/>
        <p:txBody>
          <a:bodyPr>
            <a:normAutofit fontScale="70000" lnSpcReduction="20000"/>
          </a:bodyPr>
          <a:lstStyle/>
          <a:p>
            <a:pPr algn="just"/>
            <a:r>
              <a:rPr lang="pl-PL" dirty="0"/>
              <a:t>Brak jednoznacznej i ogólnie przyjętej definicji „rzetelnego procesu”. Konwencja jest „żywym instrumentem”, który musi być interpretowany w świetle aktualnych warunków. Pojęcie to cały czas ewoluuje i dostosowuje się do zmieniającej się rzeczywistości, przede wszystkim dzięki orzecznictwu ETPC. </a:t>
            </a:r>
          </a:p>
          <a:p>
            <a:pPr algn="just"/>
            <a:r>
              <a:rPr lang="pl-PL" dirty="0"/>
              <a:t>Nie sposób wymienić wszystkich zasad charakteryzujących rzetelny proces. Podstawowym warunkiem jest zapewnienie każdemu prawa do sądu (niezawisłego, bezstronnego i ustanowionego ustawą) oraz jawnego rozpatrzenia sprawy bez nieuzasadnionej zwłoki (art. 6 ust. 1). Jednak, aby postępowanie można było uznać za prowadzone zgodnie z zasadą rzetelnego procesu, organy wymiaru sprawiedliwości muszą również przestrzegać szczegółowych gwarancji przysługujących jednostce i umożliwić jej obronę swoich interesów (art. 6 ust. 2 i 3). W odniesieniu do oskarżonego kluczowe znaczenie ma respektowanie zasady domniemania niewinności oraz zapewnienie mu czasu na przygotowanie się do obrony – osobiście lub z pomocą obrońcy. Uczestnikom postępowania przysługuje prawo do informacji w zrozumiałym dla nich języku, jak również prawo do korzystania z bezpłatnej pomocy tłumacza. </a:t>
            </a:r>
            <a:endParaRPr lang="en-GB" dirty="0"/>
          </a:p>
        </p:txBody>
      </p:sp>
    </p:spTree>
    <p:extLst>
      <p:ext uri="{BB962C8B-B14F-4D97-AF65-F5344CB8AC3E}">
        <p14:creationId xmlns:p14="http://schemas.microsoft.com/office/powerpoint/2010/main" val="253225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BA4230-5228-4A75-A405-F1840569AFD3}"/>
              </a:ext>
            </a:extLst>
          </p:cNvPr>
          <p:cNvSpPr>
            <a:spLocks noGrp="1"/>
          </p:cNvSpPr>
          <p:nvPr>
            <p:ph type="title"/>
          </p:nvPr>
        </p:nvSpPr>
        <p:spPr/>
        <p:txBody>
          <a:bodyPr>
            <a:normAutofit fontScale="90000"/>
          </a:bodyPr>
          <a:lstStyle/>
          <a:p>
            <a:r>
              <a:rPr lang="pl-PL" dirty="0"/>
              <a:t>Rzetelność procesu karnego a postępowanie przygotowawcze </a:t>
            </a:r>
            <a:endParaRPr lang="en-GB" dirty="0"/>
          </a:p>
        </p:txBody>
      </p:sp>
      <p:sp>
        <p:nvSpPr>
          <p:cNvPr id="3" name="Symbol zastępczy zawartości 2">
            <a:extLst>
              <a:ext uri="{FF2B5EF4-FFF2-40B4-BE49-F238E27FC236}">
                <a16:creationId xmlns:a16="http://schemas.microsoft.com/office/drawing/2014/main" id="{8C08415E-00D9-4FBF-972D-180BF1A109DA}"/>
              </a:ext>
            </a:extLst>
          </p:cNvPr>
          <p:cNvSpPr>
            <a:spLocks noGrp="1"/>
          </p:cNvSpPr>
          <p:nvPr>
            <p:ph idx="1"/>
          </p:nvPr>
        </p:nvSpPr>
        <p:spPr/>
        <p:txBody>
          <a:bodyPr>
            <a:normAutofit lnSpcReduction="10000"/>
          </a:bodyPr>
          <a:lstStyle/>
          <a:p>
            <a:pPr algn="just"/>
            <a:r>
              <a:rPr lang="pl-PL" dirty="0"/>
              <a:t>„Nawet jeśli podstawowym celem Artykułu 6 Konwencji, w odniesieniu do postępowań karnych, jest zapewnienie sprawiedliwego procesu przez „sąd” właściwy do rozpoznania „sprawy karnej’’, to nie wynika z tego, że Artykuł ten nie ma zastosowania w postępowaniu przygotowawczym. Tak więc Artykuł 6, a zwłaszcza jego paragraf 3, może być właściwy zanim sprawa zostanie przekazana do sądu, w zakresie, w jakim rzetelność procesu może zostać poważnie zakłócona przez początkowe niezastosowanie się do jego postanowień”</a:t>
            </a:r>
          </a:p>
          <a:p>
            <a:pPr algn="just"/>
            <a:r>
              <a:rPr lang="pl-PL" dirty="0"/>
              <a:t>Wyrok ETPC w sprawie </a:t>
            </a:r>
            <a:r>
              <a:rPr lang="pl-PL" dirty="0" err="1"/>
              <a:t>Imbrioscia</a:t>
            </a:r>
            <a:r>
              <a:rPr lang="pl-PL" dirty="0"/>
              <a:t> p. Szwajcarii, 24.11.1993 r., § 36</a:t>
            </a:r>
            <a:endParaRPr lang="en-GB" dirty="0"/>
          </a:p>
        </p:txBody>
      </p:sp>
    </p:spTree>
    <p:extLst>
      <p:ext uri="{BB962C8B-B14F-4D97-AF65-F5344CB8AC3E}">
        <p14:creationId xmlns:p14="http://schemas.microsoft.com/office/powerpoint/2010/main" val="46229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32C0F0-6B55-4292-BB88-69127768E455}"/>
              </a:ext>
            </a:extLst>
          </p:cNvPr>
          <p:cNvSpPr>
            <a:spLocks noGrp="1"/>
          </p:cNvSpPr>
          <p:nvPr>
            <p:ph type="title"/>
          </p:nvPr>
        </p:nvSpPr>
        <p:spPr/>
        <p:txBody>
          <a:bodyPr/>
          <a:lstStyle/>
          <a:p>
            <a:r>
              <a:rPr lang="pl-PL" dirty="0"/>
              <a:t>art. 6 EKPC </a:t>
            </a:r>
            <a:endParaRPr lang="en-GB" dirty="0"/>
          </a:p>
        </p:txBody>
      </p:sp>
      <p:sp>
        <p:nvSpPr>
          <p:cNvPr id="3" name="Symbol zastępczy zawartości 2">
            <a:extLst>
              <a:ext uri="{FF2B5EF4-FFF2-40B4-BE49-F238E27FC236}">
                <a16:creationId xmlns:a16="http://schemas.microsoft.com/office/drawing/2014/main" id="{8608747F-9A15-447E-8659-9A1316137E08}"/>
              </a:ext>
            </a:extLst>
          </p:cNvPr>
          <p:cNvSpPr>
            <a:spLocks noGrp="1"/>
          </p:cNvSpPr>
          <p:nvPr>
            <p:ph idx="1"/>
          </p:nvPr>
        </p:nvSpPr>
        <p:spPr>
          <a:xfrm>
            <a:off x="838200" y="1387011"/>
            <a:ext cx="10515600" cy="4789952"/>
          </a:xfrm>
        </p:spPr>
        <p:txBody>
          <a:bodyPr>
            <a:normAutofit fontScale="62500" lnSpcReduction="20000"/>
          </a:bodyPr>
          <a:lstStyle/>
          <a:p>
            <a:pPr marL="0" indent="0" algn="just">
              <a:buNone/>
            </a:pPr>
            <a:r>
              <a:rPr lang="pl-PL" dirty="0"/>
              <a:t>1.  Każdy ma prawo do sprawiedliwego i </a:t>
            </a:r>
            <a:r>
              <a:rPr lang="pl-PL" b="1" dirty="0"/>
              <a:t>publicznego</a:t>
            </a:r>
            <a:r>
              <a:rPr lang="pl-PL" dirty="0"/>
              <a:t> rozpatrzenia jego sprawy </a:t>
            </a:r>
            <a:r>
              <a:rPr lang="pl-PL" b="1" dirty="0"/>
              <a:t>w rozsądnym terminie </a:t>
            </a:r>
            <a:r>
              <a:rPr lang="pl-PL" dirty="0"/>
              <a:t>przez </a:t>
            </a:r>
            <a:r>
              <a:rPr lang="pl-PL" b="1" dirty="0"/>
              <a:t>niezawisły</a:t>
            </a:r>
            <a:r>
              <a:rPr lang="pl-PL" dirty="0"/>
              <a:t> i </a:t>
            </a:r>
            <a:r>
              <a:rPr lang="pl-PL" b="1" dirty="0"/>
              <a:t>bezstronny sąd ustanowiony ustawą </a:t>
            </a:r>
            <a:r>
              <a:rPr lang="pl-PL" dirty="0"/>
              <a:t>przy rozstrzyganiu o jego prawach i obowiązkach o charakterze cywilnym albo o zasadności każdego oskarżenia w wytoczonej przeciwko niemu sprawie karnej. Postępowanie przed sądem jest jawne, jednak prasa i publiczność mogą być wyłączone z całości lub części rozprawy sądowej ze względów obyczajowych, z uwagi na porządek publiczny lub bezpieczeństwo państwowe w społeczeństwie demokratycznym, gdy wymaga tego dobro małoletnich lub gdy służy to ochronie życia prywatnego stron albo też w okolicznościach szczególnych, w granicach uznanych przez sąd za bezwzględnie konieczne, kiedy jawność mogłaby przynieść szkodę interesom wymiaru sprawiedliwości.</a:t>
            </a:r>
          </a:p>
          <a:p>
            <a:pPr marL="0" indent="0" algn="just">
              <a:buNone/>
            </a:pPr>
            <a:r>
              <a:rPr lang="pl-PL" dirty="0"/>
              <a:t>2.  Każdego oskarżonego o popełnienie czynu zagrożonego karą </a:t>
            </a:r>
            <a:r>
              <a:rPr lang="pl-PL" b="1" dirty="0"/>
              <a:t>uważa się za niewinnego do czasu udowodnienia mu winy zgodnie z ustawą.</a:t>
            </a:r>
          </a:p>
          <a:p>
            <a:pPr marL="0" indent="0" algn="just">
              <a:buNone/>
            </a:pPr>
            <a:r>
              <a:rPr lang="pl-PL" dirty="0"/>
              <a:t>3.  Każdy oskarżony o popełnienie czynu zagrożonego karą ma co najmniej prawo do:</a:t>
            </a:r>
          </a:p>
          <a:p>
            <a:pPr marL="400050" lvl="1" indent="0" algn="just">
              <a:buNone/>
            </a:pPr>
            <a:r>
              <a:rPr lang="pl-PL" dirty="0"/>
              <a:t>a) niezwłocznego otrzymania szczegółowej </a:t>
            </a:r>
            <a:r>
              <a:rPr lang="pl-PL" b="1" dirty="0"/>
              <a:t>informacji</a:t>
            </a:r>
            <a:r>
              <a:rPr lang="pl-PL" dirty="0"/>
              <a:t> w języku dla niego zrozumiałym o istocie i przyczynie skierowanego przeciwko niemu oskarżenia;</a:t>
            </a:r>
          </a:p>
          <a:p>
            <a:pPr marL="400050" lvl="1" indent="0" algn="just">
              <a:buNone/>
            </a:pPr>
            <a:r>
              <a:rPr lang="pl-PL" dirty="0"/>
              <a:t>b) posiadania </a:t>
            </a:r>
            <a:r>
              <a:rPr lang="pl-PL" b="1" dirty="0"/>
              <a:t>odpowiedniego czasu i możliwości do przygotowania obrony</a:t>
            </a:r>
            <a:r>
              <a:rPr lang="pl-PL" dirty="0"/>
              <a:t>;</a:t>
            </a:r>
          </a:p>
          <a:p>
            <a:pPr marL="400050" lvl="1" indent="0" algn="just">
              <a:buNone/>
            </a:pPr>
            <a:r>
              <a:rPr lang="pl-PL" dirty="0"/>
              <a:t>c) </a:t>
            </a:r>
            <a:r>
              <a:rPr lang="pl-PL" b="1" dirty="0"/>
              <a:t>bronienia się osobiście lub przez ustanowionego przez siebie obrońcę</a:t>
            </a:r>
            <a:r>
              <a:rPr lang="pl-PL" dirty="0"/>
              <a:t>, a jeśli nie ma wystarczających środków na pokrycie kosztów obrony - do bezpłatnego korzystania z pomocy obrońcy wyznaczonego z urzędu, gdy wymaga tego dobro wymiaru sprawiedliwości;</a:t>
            </a:r>
          </a:p>
          <a:p>
            <a:pPr marL="400050" lvl="1" indent="0" algn="just">
              <a:buNone/>
            </a:pPr>
            <a:r>
              <a:rPr lang="pl-PL" dirty="0"/>
              <a:t>d) </a:t>
            </a:r>
            <a:r>
              <a:rPr lang="pl-PL" b="1" dirty="0"/>
              <a:t>przesłuchania lub spowodowania przesłuchania świadków </a:t>
            </a:r>
            <a:r>
              <a:rPr lang="pl-PL" dirty="0"/>
              <a:t>oskarżenia oraz żądania obecności i przesłuchania świadków obrony na takich samych warunkach jak świadków oskarżenia;</a:t>
            </a:r>
          </a:p>
          <a:p>
            <a:pPr marL="400050" lvl="1" indent="0" algn="just">
              <a:buNone/>
            </a:pPr>
            <a:r>
              <a:rPr lang="pl-PL" dirty="0"/>
              <a:t>e) korzystania z bezpłatnej pomocy </a:t>
            </a:r>
            <a:r>
              <a:rPr lang="pl-PL" b="1" dirty="0"/>
              <a:t>tłumacza</a:t>
            </a:r>
            <a:r>
              <a:rPr lang="pl-PL" dirty="0"/>
              <a:t>, jeżeli nie rozumie lub nie mówi językiem używanym w sądzie.</a:t>
            </a:r>
          </a:p>
          <a:p>
            <a:pPr marL="0" indent="0" algn="just">
              <a:buNone/>
            </a:pPr>
            <a:endParaRPr lang="en-GB" dirty="0"/>
          </a:p>
        </p:txBody>
      </p:sp>
    </p:spTree>
    <p:extLst>
      <p:ext uri="{BB962C8B-B14F-4D97-AF65-F5344CB8AC3E}">
        <p14:creationId xmlns:p14="http://schemas.microsoft.com/office/powerpoint/2010/main" val="321365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9DF5B284-11F1-438C-8CA2-7F2423781CA1}"/>
              </a:ext>
            </a:extLst>
          </p:cNvPr>
          <p:cNvSpPr>
            <a:spLocks noGrp="1"/>
          </p:cNvSpPr>
          <p:nvPr>
            <p:ph type="title"/>
          </p:nvPr>
        </p:nvSpPr>
        <p:spPr>
          <a:xfrm>
            <a:off x="1478522" y="1480930"/>
            <a:ext cx="5301138" cy="3254321"/>
          </a:xfrm>
        </p:spPr>
        <p:txBody>
          <a:bodyPr vert="horz" lIns="91440" tIns="45720" rIns="91440" bIns="45720" rtlCol="0" anchor="b">
            <a:noAutofit/>
          </a:bodyPr>
          <a:lstStyle/>
          <a:p>
            <a:pPr algn="l"/>
            <a:r>
              <a:rPr lang="pl-PL" sz="4800" dirty="0"/>
              <a:t>Wyzwania współczesnego procesu karnego </a:t>
            </a:r>
            <a:endParaRPr lang="en-US" sz="4800" dirty="0"/>
          </a:p>
        </p:txBody>
      </p:sp>
      <p:pic>
        <p:nvPicPr>
          <p:cNvPr id="1028" name="Picture 4" descr="Znalezione obrazy dla zapytania challenge clipart">
            <a:hlinkClick r:id="rId2"/>
            <a:extLst>
              <a:ext uri="{FF2B5EF4-FFF2-40B4-BE49-F238E27FC236}">
                <a16:creationId xmlns:a16="http://schemas.microsoft.com/office/drawing/2014/main" id="{DCBF32ED-E5E3-4FC8-9D76-7220A967A2B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05675" y="1129291"/>
            <a:ext cx="3415614" cy="3834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36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8103C1-24F8-449B-9F1C-62E344B3A8D5}"/>
              </a:ext>
            </a:extLst>
          </p:cNvPr>
          <p:cNvSpPr>
            <a:spLocks noGrp="1"/>
          </p:cNvSpPr>
          <p:nvPr>
            <p:ph type="title"/>
          </p:nvPr>
        </p:nvSpPr>
        <p:spPr/>
        <p:txBody>
          <a:bodyPr/>
          <a:lstStyle/>
          <a:p>
            <a:r>
              <a:rPr lang="pl-PL" dirty="0"/>
              <a:t>Warunki rzetelnego procesu </a:t>
            </a:r>
            <a:endParaRPr lang="en-GB" dirty="0"/>
          </a:p>
        </p:txBody>
      </p:sp>
      <p:sp>
        <p:nvSpPr>
          <p:cNvPr id="3" name="Symbol zastępczy zawartości 2">
            <a:extLst>
              <a:ext uri="{FF2B5EF4-FFF2-40B4-BE49-F238E27FC236}">
                <a16:creationId xmlns:a16="http://schemas.microsoft.com/office/drawing/2014/main" id="{D6F8DAAC-7876-4097-AF28-376BFE2620D9}"/>
              </a:ext>
            </a:extLst>
          </p:cNvPr>
          <p:cNvSpPr>
            <a:spLocks noGrp="1"/>
          </p:cNvSpPr>
          <p:nvPr>
            <p:ph idx="1"/>
          </p:nvPr>
        </p:nvSpPr>
        <p:spPr/>
        <p:txBody>
          <a:bodyPr>
            <a:normAutofit fontScale="70000" lnSpcReduction="20000"/>
          </a:bodyPr>
          <a:lstStyle/>
          <a:p>
            <a:pPr algn="just"/>
            <a:r>
              <a:rPr lang="pl-PL" dirty="0"/>
              <a:t>Rzetelność postępowania sądowego musi znajdować odzwierciedlenie w:</a:t>
            </a:r>
          </a:p>
          <a:p>
            <a:pPr lvl="1" algn="just"/>
            <a:r>
              <a:rPr lang="pl-PL" dirty="0"/>
              <a:t>organizacji sądownictwa </a:t>
            </a:r>
          </a:p>
          <a:p>
            <a:pPr lvl="1" algn="just"/>
            <a:r>
              <a:rPr lang="pl-PL" dirty="0"/>
              <a:t>zasadach postępowania karnego. </a:t>
            </a:r>
          </a:p>
          <a:p>
            <a:pPr algn="just"/>
            <a:r>
              <a:rPr lang="pl-PL" dirty="0"/>
              <a:t>Organizacja sądownictwa, która pozwala na uznanie procesu za rzetelny:</a:t>
            </a:r>
          </a:p>
          <a:p>
            <a:pPr lvl="1" algn="just">
              <a:buFont typeface="+mj-lt"/>
              <a:buAutoNum type="arabicPeriod"/>
            </a:pPr>
            <a:r>
              <a:rPr lang="pl-PL" b="1" dirty="0"/>
              <a:t>sąd musi być ustanowiony ustawą </a:t>
            </a:r>
            <a:r>
              <a:rPr lang="pl-PL" dirty="0"/>
              <a:t>– zakaz powoływania sądów </a:t>
            </a:r>
            <a:r>
              <a:rPr lang="pl-PL" i="1" dirty="0"/>
              <a:t>ad hoc </a:t>
            </a:r>
            <a:r>
              <a:rPr lang="pl-PL" dirty="0"/>
              <a:t>oraz wymóg ustawowego ustalenia jurysdykcji sądu w danej sprawie; wymóg odnosi się także do procedury wyznaczania składu orzekającego, określenia składu orzekającego, umocowania sędziów oraz wskazania przesłanek ich wyłączenia (i możliwości stron składania wniosków o wyłączenie); </a:t>
            </a:r>
          </a:p>
          <a:p>
            <a:pPr lvl="1" algn="just">
              <a:buFont typeface="+mj-lt"/>
              <a:buAutoNum type="arabicPeriod"/>
            </a:pPr>
            <a:r>
              <a:rPr lang="pl-PL" b="1" dirty="0"/>
              <a:t>niezawisłość</a:t>
            </a:r>
            <a:r>
              <a:rPr lang="pl-PL" dirty="0"/>
              <a:t> – w EKPC niezawisłość odnosi się do sądu jako instytucji (w polskiej literaturze. Konstytucji – niezależność sądu) oraz do sędziego jako osoby orzekającej; ważne są 3 elementy niezawisłości: długość kadencji sędziego, sposób ich mianowania; istnienie mechanizmów zabezpieczających przed naciskami zewnętrznymi (odrębność m.in. od władzy wykonawczej) </a:t>
            </a:r>
          </a:p>
          <a:p>
            <a:pPr lvl="1" algn="just">
              <a:buFont typeface="+mj-lt"/>
              <a:buAutoNum type="arabicPeriod"/>
            </a:pPr>
            <a:r>
              <a:rPr lang="pl-PL" b="1" dirty="0"/>
              <a:t>bezstronność</a:t>
            </a:r>
            <a:r>
              <a:rPr lang="pl-PL" dirty="0"/>
              <a:t> </a:t>
            </a:r>
          </a:p>
          <a:p>
            <a:pPr marL="0" indent="0" algn="ctr">
              <a:buNone/>
            </a:pPr>
            <a:r>
              <a:rPr lang="pl-PL" b="1" dirty="0">
                <a:solidFill>
                  <a:srgbClr val="FF0000"/>
                </a:solidFill>
              </a:rPr>
              <a:t>Celem jest budowanie społecznego zaufania do wymiaru sprawiedliwości</a:t>
            </a:r>
            <a:r>
              <a:rPr lang="pl-PL" dirty="0"/>
              <a:t>. Organ orzekający nie może być postrzegany jak funkcjonariusz wykonujący polecenia przełożonych </a:t>
            </a:r>
          </a:p>
        </p:txBody>
      </p:sp>
    </p:spTree>
    <p:extLst>
      <p:ext uri="{BB962C8B-B14F-4D97-AF65-F5344CB8AC3E}">
        <p14:creationId xmlns:p14="http://schemas.microsoft.com/office/powerpoint/2010/main" val="379385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298C6A-09B0-4616-97F4-456DA3DB06AA}"/>
              </a:ext>
            </a:extLst>
          </p:cNvPr>
          <p:cNvSpPr>
            <a:spLocks noGrp="1"/>
          </p:cNvSpPr>
          <p:nvPr>
            <p:ph type="title"/>
          </p:nvPr>
        </p:nvSpPr>
        <p:spPr/>
        <p:txBody>
          <a:bodyPr>
            <a:normAutofit fontScale="90000"/>
          </a:bodyPr>
          <a:lstStyle/>
          <a:p>
            <a:r>
              <a:rPr lang="pl-PL" dirty="0"/>
              <a:t>Baka p. Węgrom </a:t>
            </a:r>
            <a:br>
              <a:rPr lang="pl-PL" dirty="0"/>
            </a:br>
            <a:r>
              <a:rPr lang="pl-PL" dirty="0"/>
              <a:t>Wyrok Wielkiej Izby ETPC z 23.06.2016 r.</a:t>
            </a:r>
            <a:endParaRPr lang="en-GB" dirty="0"/>
          </a:p>
        </p:txBody>
      </p:sp>
      <p:sp>
        <p:nvSpPr>
          <p:cNvPr id="3" name="Symbol zastępczy zawartości 2">
            <a:extLst>
              <a:ext uri="{FF2B5EF4-FFF2-40B4-BE49-F238E27FC236}">
                <a16:creationId xmlns:a16="http://schemas.microsoft.com/office/drawing/2014/main" id="{2E9C30EB-E279-4347-B7F2-BE34FD3AFFC1}"/>
              </a:ext>
            </a:extLst>
          </p:cNvPr>
          <p:cNvSpPr>
            <a:spLocks noGrp="1"/>
          </p:cNvSpPr>
          <p:nvPr>
            <p:ph idx="1"/>
          </p:nvPr>
        </p:nvSpPr>
        <p:spPr/>
        <p:txBody>
          <a:bodyPr>
            <a:normAutofit fontScale="92500" lnSpcReduction="10000"/>
          </a:bodyPr>
          <a:lstStyle/>
          <a:p>
            <a:pPr marL="0" indent="0" algn="just">
              <a:buNone/>
            </a:pPr>
            <a:r>
              <a:rPr lang="pl-PL" sz="1800" dirty="0"/>
              <a:t>Jednocześnie Trybunał podkreśla, że mając na uwadze w szczególności rosnące znaczenie trójpodziału władzy i zabezpieczenia niezależności sądownictwa, </a:t>
            </a:r>
            <a:r>
              <a:rPr lang="pl-PL" sz="1800" b="1" dirty="0"/>
              <a:t>wszelkie ingerencje w wolność wyrażania opinii przez sędziów na stanowisku takim jak stanowisko skarżącego wymagają uważnej analizy ze strony Trybunału. </a:t>
            </a:r>
            <a:r>
              <a:rPr lang="pl-PL" sz="1800" dirty="0"/>
              <a:t>Ponadto kwestie dotyczące funkcjonowania wymiaru sprawiedliwości </a:t>
            </a:r>
            <a:r>
              <a:rPr lang="pl-PL" sz="1800" b="1" dirty="0"/>
              <a:t>wchodzą w zakres interesu publicznego, nad którym debata zazwyczaj objęta jest wysokim poziomem ochrony na podstawie art. 10. </a:t>
            </a:r>
            <a:r>
              <a:rPr lang="pl-PL" sz="1800" dirty="0"/>
              <a:t>Nawet jeżeli kwestia, której dotyczy debata, ma </a:t>
            </a:r>
            <a:r>
              <a:rPr lang="pl-PL" sz="1800" b="1" dirty="0"/>
              <a:t>implikacje polityczne, nie jest to wystarczającym powodem ku temu, aby zabraniać sędziemu wypowiadania się w danej sprawie</a:t>
            </a:r>
            <a:r>
              <a:rPr lang="pl-PL" sz="1800" dirty="0"/>
              <a:t>. Kwestie dotyczące trójpodziału władzy mogą wiązać się w społeczeństwie demokratycznym z bardzo ważnymi zagadnieniami, o których społeczeństwo ma zasadne prawo być informowane i które wchodzą w zakres debaty politycznej </a:t>
            </a:r>
          </a:p>
          <a:p>
            <a:pPr marL="0" indent="0" algn="just">
              <a:buNone/>
            </a:pPr>
            <a:r>
              <a:rPr lang="pl-PL" sz="1800" dirty="0"/>
              <a:t>166. W kontekście art. 10 Konwencji Trybunał musi uwzględnić okoliczności i ogólny kontekst, w których padły dane wypowiedzi. Musi przyjrzeć się zaskarżonej ingerencji w świetle całej sprawy zwracając szczególną uwagę na stanowisko zajmowane przez skarżącego, jego wypowiedzi i kontekst, w jakim padły.</a:t>
            </a:r>
          </a:p>
          <a:p>
            <a:pPr marL="0" indent="0" algn="just">
              <a:buNone/>
            </a:pPr>
            <a:r>
              <a:rPr lang="pl-PL" sz="1800" dirty="0"/>
              <a:t>167. Trybunał </a:t>
            </a:r>
            <a:r>
              <a:rPr lang="pl-PL" sz="1800" b="1" dirty="0"/>
              <a:t>przypomina również o „mrożącym efekcie”, jaki groźba sankcji wywiera na wykonywanie prawa do wolności wyrażania opinii, w szczególności w przypadku innych sędziów chcących uczestniczyć w debacie publicznej poświęconej wymiarowi sprawiedliwości i sądownictwu</a:t>
            </a:r>
            <a:r>
              <a:rPr lang="pl-PL" sz="1800" dirty="0"/>
              <a:t>. Skutek ten, który działa na szkodę społeczeństwa jako całości, jest </a:t>
            </a:r>
            <a:r>
              <a:rPr lang="pl-PL" sz="1800" b="1" dirty="0"/>
              <a:t>również czynnikiem dotyczącym proporcjonalności sankcji lub nałożonego środka karnego</a:t>
            </a:r>
            <a:r>
              <a:rPr lang="pl-PL" sz="1800" dirty="0"/>
              <a:t>.</a:t>
            </a:r>
            <a:endParaRPr lang="en-GB" sz="1800" dirty="0"/>
          </a:p>
        </p:txBody>
      </p:sp>
    </p:spTree>
    <p:extLst>
      <p:ext uri="{BB962C8B-B14F-4D97-AF65-F5344CB8AC3E}">
        <p14:creationId xmlns:p14="http://schemas.microsoft.com/office/powerpoint/2010/main" val="86350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5010CF-E91F-454F-A154-94DC828ACD27}"/>
              </a:ext>
            </a:extLst>
          </p:cNvPr>
          <p:cNvSpPr>
            <a:spLocks noGrp="1"/>
          </p:cNvSpPr>
          <p:nvPr>
            <p:ph type="title"/>
          </p:nvPr>
        </p:nvSpPr>
        <p:spPr/>
        <p:txBody>
          <a:bodyPr/>
          <a:lstStyle/>
          <a:p>
            <a:r>
              <a:rPr lang="pl-PL" dirty="0"/>
              <a:t>Warunki rzetelnego procesu wprost wyrażone w EKPC</a:t>
            </a:r>
            <a:endParaRPr lang="en-GB" dirty="0"/>
          </a:p>
        </p:txBody>
      </p:sp>
      <p:sp>
        <p:nvSpPr>
          <p:cNvPr id="3" name="Symbol zastępczy zawartości 2">
            <a:extLst>
              <a:ext uri="{FF2B5EF4-FFF2-40B4-BE49-F238E27FC236}">
                <a16:creationId xmlns:a16="http://schemas.microsoft.com/office/drawing/2014/main" id="{1D6AB48C-7FB4-4B4C-AEF4-F9BC368B04FB}"/>
              </a:ext>
            </a:extLst>
          </p:cNvPr>
          <p:cNvSpPr>
            <a:spLocks noGrp="1"/>
          </p:cNvSpPr>
          <p:nvPr>
            <p:ph idx="1"/>
          </p:nvPr>
        </p:nvSpPr>
        <p:spPr/>
        <p:txBody>
          <a:bodyPr>
            <a:normAutofit fontScale="77500" lnSpcReduction="20000"/>
          </a:bodyPr>
          <a:lstStyle/>
          <a:p>
            <a:pPr algn="just">
              <a:buFont typeface="+mj-lt"/>
              <a:buAutoNum type="arabicPeriod"/>
            </a:pPr>
            <a:r>
              <a:rPr lang="pl-PL" b="1" dirty="0"/>
              <a:t>Jawność postępowania </a:t>
            </a:r>
            <a:r>
              <a:rPr lang="pl-PL" dirty="0"/>
              <a:t>(publiczność procesu) – jawność zewnętrzna; jawność postępowania przed sądem i jawność ogłoszenia wyroku </a:t>
            </a:r>
          </a:p>
          <a:p>
            <a:pPr algn="just">
              <a:buFont typeface="+mj-lt"/>
              <a:buAutoNum type="arabicPeriod"/>
            </a:pPr>
            <a:r>
              <a:rPr lang="pl-PL" dirty="0"/>
              <a:t>Rozstrzygnięcie sprawy </a:t>
            </a:r>
            <a:r>
              <a:rPr lang="pl-PL" b="1" dirty="0"/>
              <a:t>w rozsądnym terminie </a:t>
            </a:r>
          </a:p>
          <a:p>
            <a:pPr algn="just">
              <a:buFont typeface="+mj-lt"/>
              <a:buAutoNum type="arabicPeriod"/>
            </a:pPr>
            <a:r>
              <a:rPr lang="pl-PL" b="1" dirty="0"/>
              <a:t>Domniemanie niewinności </a:t>
            </a:r>
            <a:r>
              <a:rPr lang="pl-PL" dirty="0"/>
              <a:t>– naruszone także wtedy, gdy oskarżony będzie zobowiązany do wytłumaczenia okoliczności sprawy, mimo że brak jest dowodów dla niego niekorzystnych (odwrócenie reguły in dubio pro </a:t>
            </a:r>
            <a:r>
              <a:rPr lang="pl-PL" dirty="0" err="1"/>
              <a:t>reo</a:t>
            </a:r>
            <a:r>
              <a:rPr lang="pl-PL" dirty="0"/>
              <a:t>)</a:t>
            </a:r>
          </a:p>
          <a:p>
            <a:pPr algn="just">
              <a:buFont typeface="+mj-lt"/>
              <a:buAutoNum type="arabicPeriod"/>
            </a:pPr>
            <a:r>
              <a:rPr lang="pl-PL" dirty="0"/>
              <a:t>Prawo do informacji o przyczynach </a:t>
            </a:r>
            <a:r>
              <a:rPr lang="pl-PL" b="1" dirty="0"/>
              <a:t>oskarżenia</a:t>
            </a:r>
            <a:r>
              <a:rPr lang="pl-PL" dirty="0"/>
              <a:t> – należy informować także o zmianach zarzutu, żeby osoba przeciwko której prowadzone jest postępowanie nie była zaskoczona zmianą kierunku postępowania </a:t>
            </a:r>
          </a:p>
          <a:p>
            <a:pPr algn="just">
              <a:buFont typeface="+mj-lt"/>
              <a:buAutoNum type="arabicPeriod"/>
            </a:pPr>
            <a:r>
              <a:rPr lang="pl-PL" b="1" dirty="0"/>
              <a:t>Odpowiedni czas na przygotowanie się do obrony </a:t>
            </a:r>
            <a:r>
              <a:rPr lang="pl-PL" dirty="0"/>
              <a:t>– ważny element to efektywny dostęp do materiału dowodowego (jawność wewnętrzna)</a:t>
            </a:r>
          </a:p>
          <a:p>
            <a:pPr algn="just">
              <a:buFont typeface="+mj-lt"/>
              <a:buAutoNum type="arabicPeriod"/>
            </a:pPr>
            <a:r>
              <a:rPr lang="pl-PL" dirty="0"/>
              <a:t>Prawo do korzystania z pomocy</a:t>
            </a:r>
            <a:r>
              <a:rPr lang="pl-PL" b="1" dirty="0"/>
              <a:t> obrońcy</a:t>
            </a:r>
            <a:r>
              <a:rPr lang="pl-PL" dirty="0"/>
              <a:t> </a:t>
            </a:r>
            <a:endParaRPr lang="en-GB" dirty="0"/>
          </a:p>
        </p:txBody>
      </p:sp>
    </p:spTree>
    <p:extLst>
      <p:ext uri="{BB962C8B-B14F-4D97-AF65-F5344CB8AC3E}">
        <p14:creationId xmlns:p14="http://schemas.microsoft.com/office/powerpoint/2010/main" val="4724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3EAE86-FCD3-408F-9683-9CA5AB6B397E}"/>
              </a:ext>
            </a:extLst>
          </p:cNvPr>
          <p:cNvSpPr>
            <a:spLocks noGrp="1"/>
          </p:cNvSpPr>
          <p:nvPr>
            <p:ph type="title"/>
          </p:nvPr>
        </p:nvSpPr>
        <p:spPr/>
        <p:txBody>
          <a:bodyPr/>
          <a:lstStyle/>
          <a:p>
            <a:r>
              <a:rPr lang="pl-PL" dirty="0"/>
              <a:t>Warunki rzetelnego procesu wprost wyrażone w EKPC</a:t>
            </a:r>
            <a:endParaRPr lang="en-GB" dirty="0"/>
          </a:p>
        </p:txBody>
      </p:sp>
      <p:sp>
        <p:nvSpPr>
          <p:cNvPr id="3" name="Symbol zastępczy zawartości 2">
            <a:extLst>
              <a:ext uri="{FF2B5EF4-FFF2-40B4-BE49-F238E27FC236}">
                <a16:creationId xmlns:a16="http://schemas.microsoft.com/office/drawing/2014/main" id="{4576CED4-A984-47D1-8709-610B67D1C1A7}"/>
              </a:ext>
            </a:extLst>
          </p:cNvPr>
          <p:cNvSpPr>
            <a:spLocks noGrp="1"/>
          </p:cNvSpPr>
          <p:nvPr>
            <p:ph idx="1"/>
          </p:nvPr>
        </p:nvSpPr>
        <p:spPr/>
        <p:txBody>
          <a:bodyPr>
            <a:normAutofit fontScale="85000" lnSpcReduction="20000"/>
          </a:bodyPr>
          <a:lstStyle/>
          <a:p>
            <a:pPr algn="just">
              <a:buFont typeface="+mj-lt"/>
              <a:buAutoNum type="arabicPeriod" startAt="7"/>
            </a:pPr>
            <a:r>
              <a:rPr lang="pl-PL" b="1" dirty="0"/>
              <a:t>Obecność przy przesłuchaniu świadków </a:t>
            </a:r>
            <a:r>
              <a:rPr lang="pl-PL" dirty="0"/>
              <a:t>– nie jest to uprawnienie o charakterze bezwzględnym (absolutnym)</a:t>
            </a:r>
          </a:p>
          <a:p>
            <a:pPr lvl="1" algn="just">
              <a:buFont typeface="Arial" panose="020B0604020202020204" pitchFamily="34" charset="0"/>
              <a:buChar char="•"/>
            </a:pPr>
            <a:r>
              <a:rPr lang="pl-PL" dirty="0"/>
              <a:t>jeden z warunków respektowania równości broni w procesie – należy zapewnić oskarżonemu, by był obecny podczas przesłuchania wszystkich świadków, chyba że jest to utrudnione lub niemożliwe. W takich okolicznościach należy zapewnić możliwość ustosunkowania się do złożonych zeznań; </a:t>
            </a:r>
          </a:p>
          <a:p>
            <a:pPr lvl="1" algn="just">
              <a:buFont typeface="Arial" panose="020B0604020202020204" pitchFamily="34" charset="0"/>
              <a:buChar char="•"/>
            </a:pPr>
            <a:r>
              <a:rPr lang="pl-PL" dirty="0"/>
              <a:t>niekiedy niemożność przesłuchania świadków może wynikać z niechęci świadków do osobistego stawiennictwa będącego skutkiem szczególnych okoliczności sprawy – np. świadek jest małoletni, przestępstwo jest szczególnie wrażliwe; istnieją obawy o bezpieczeństwo świadka (problem – świadek anonimowy i wiarygodność świadka anonimowego)</a:t>
            </a:r>
          </a:p>
          <a:p>
            <a:pPr algn="just">
              <a:buFont typeface="+mj-lt"/>
              <a:buAutoNum type="arabicPeriod" startAt="8"/>
            </a:pPr>
            <a:r>
              <a:rPr lang="pl-PL" dirty="0"/>
              <a:t>Prawo do korzystania z pomocy </a:t>
            </a:r>
            <a:r>
              <a:rPr lang="pl-PL" b="1" dirty="0"/>
              <a:t>tłumacza</a:t>
            </a:r>
            <a:r>
              <a:rPr lang="pl-PL" dirty="0"/>
              <a:t> – nie trzeba tłumaczyć wszystkich akt sprawy, ale tylko te materiały, które są niezbędne dla zapewnienia rzetelności postępowania. W przypadku rozprawy można poprzestać na ustnym tłumaczeniu. </a:t>
            </a:r>
            <a:endParaRPr lang="en-GB" dirty="0"/>
          </a:p>
        </p:txBody>
      </p:sp>
    </p:spTree>
    <p:extLst>
      <p:ext uri="{BB962C8B-B14F-4D97-AF65-F5344CB8AC3E}">
        <p14:creationId xmlns:p14="http://schemas.microsoft.com/office/powerpoint/2010/main" val="111128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CC02FC-0436-4FD2-9CCE-1FD37B78712D}"/>
              </a:ext>
            </a:extLst>
          </p:cNvPr>
          <p:cNvSpPr>
            <a:spLocks noGrp="1"/>
          </p:cNvSpPr>
          <p:nvPr>
            <p:ph type="title"/>
          </p:nvPr>
        </p:nvSpPr>
        <p:spPr/>
        <p:txBody>
          <a:bodyPr/>
          <a:lstStyle/>
          <a:p>
            <a:r>
              <a:rPr lang="pl-PL" dirty="0"/>
              <a:t>Warunki rzetelnego procesu niewyrażone wprost w EKPC</a:t>
            </a:r>
            <a:endParaRPr lang="en-GB" dirty="0"/>
          </a:p>
        </p:txBody>
      </p:sp>
      <p:sp>
        <p:nvSpPr>
          <p:cNvPr id="3" name="Symbol zastępczy zawartości 2">
            <a:extLst>
              <a:ext uri="{FF2B5EF4-FFF2-40B4-BE49-F238E27FC236}">
                <a16:creationId xmlns:a16="http://schemas.microsoft.com/office/drawing/2014/main" id="{6DCDA56B-9025-43B8-85BF-9F3A6E7DC9EE}"/>
              </a:ext>
            </a:extLst>
          </p:cNvPr>
          <p:cNvSpPr>
            <a:spLocks noGrp="1"/>
          </p:cNvSpPr>
          <p:nvPr>
            <p:ph idx="1"/>
          </p:nvPr>
        </p:nvSpPr>
        <p:spPr/>
        <p:txBody>
          <a:bodyPr>
            <a:normAutofit fontScale="70000" lnSpcReduction="20000"/>
          </a:bodyPr>
          <a:lstStyle/>
          <a:p>
            <a:pPr algn="just">
              <a:buFont typeface="+mj-lt"/>
              <a:buAutoNum type="arabicPeriod"/>
            </a:pPr>
            <a:r>
              <a:rPr lang="pl-PL" b="1" dirty="0"/>
              <a:t>Prawo dostępu do sądu </a:t>
            </a:r>
            <a:r>
              <a:rPr lang="pl-PL" dirty="0"/>
              <a:t>– mniej istotne w sprawach karnych, ale warto pamiętać o pokrzywdzonym (dostępie pokrzywdzonego) do sądu, tj. prawie do zainicjowania postępowania w sprawach karnych. </a:t>
            </a:r>
          </a:p>
          <a:p>
            <a:pPr lvl="1" algn="just">
              <a:buFont typeface="Arial" panose="020B0604020202020204" pitchFamily="34" charset="0"/>
              <a:buChar char="•"/>
            </a:pPr>
            <a:r>
              <a:rPr lang="pl-PL" dirty="0"/>
              <a:t>zob. wyrok ETPC w sprawie </a:t>
            </a:r>
            <a:r>
              <a:rPr lang="pl-PL" dirty="0" err="1"/>
              <a:t>Khaylo</a:t>
            </a:r>
            <a:r>
              <a:rPr lang="pl-PL" dirty="0"/>
              <a:t> p. Ukrainie (13.11.2008 r.); EKPC nie przyznaje pokrzywdzonemu prawa do prywatnej zemsty w sprawach karnych ani </a:t>
            </a:r>
            <a:r>
              <a:rPr lang="pl-PL" i="1" dirty="0" err="1"/>
              <a:t>actio</a:t>
            </a:r>
            <a:r>
              <a:rPr lang="pl-PL" i="1" dirty="0"/>
              <a:t> </a:t>
            </a:r>
            <a:r>
              <a:rPr lang="pl-PL" i="1" dirty="0" err="1"/>
              <a:t>popularis</a:t>
            </a:r>
            <a:r>
              <a:rPr lang="pl-PL" i="1" dirty="0"/>
              <a:t> </a:t>
            </a:r>
            <a:endParaRPr lang="pl-PL" dirty="0"/>
          </a:p>
          <a:p>
            <a:pPr algn="just">
              <a:buFont typeface="+mj-lt"/>
              <a:buAutoNum type="arabicPeriod"/>
            </a:pPr>
            <a:r>
              <a:rPr lang="pl-PL" b="1" dirty="0"/>
              <a:t>Równość broni</a:t>
            </a:r>
            <a:r>
              <a:rPr lang="pl-PL" dirty="0"/>
              <a:t> – każdej ze stron należy zapewnić rozsądną sposobność przedstawienia sprawy nie stawiając jej w położeniu wyraźnie i istotnie gorszym wobec jej przeciwnika; </a:t>
            </a:r>
          </a:p>
          <a:p>
            <a:pPr lvl="1" algn="just">
              <a:buFont typeface="Arial" panose="020B0604020202020204" pitchFamily="34" charset="0"/>
              <a:buChar char="•"/>
            </a:pPr>
            <a:r>
              <a:rPr lang="pl-PL" dirty="0"/>
              <a:t>ważna słuszna równowaga między stronami; nie powinno się traktować oskarżonego w sposób zmniejszający jego odporność fizyczną i psychiczną  </a:t>
            </a:r>
          </a:p>
          <a:p>
            <a:pPr algn="just">
              <a:buFont typeface="+mj-lt"/>
              <a:buAutoNum type="arabicPeriod"/>
            </a:pPr>
            <a:r>
              <a:rPr lang="pl-PL" b="1" dirty="0"/>
              <a:t>Kontradyktoryjność postępowania przed sądem </a:t>
            </a:r>
            <a:r>
              <a:rPr lang="pl-PL" dirty="0"/>
              <a:t>– oskarżyciel i oskarżony muszą mieć możliwość uzyskania informacji na temat materiału dowodowego, skomentowania go i odniesienia się do wypowiedzi drugiej strony; strony postępowania sądowego muszą zostać rzeczywiście wysłuchane</a:t>
            </a:r>
          </a:p>
          <a:p>
            <a:pPr lvl="1" algn="just">
              <a:buFont typeface="Arial" panose="020B0604020202020204" pitchFamily="34" charset="0"/>
              <a:buChar char="•"/>
            </a:pPr>
            <a:r>
              <a:rPr lang="pl-PL" dirty="0"/>
              <a:t>równość broni w dostępie do materiału dowodowego jest warunkiem kontradyktoryjności (jawność wewnętrzna), ale nie jest to uprawnienie o charakterze absolutnym i można ograniczyć dostęp do informacji, np. gdyby ich ujawnienie prowadziło do ujawnienia tajnych metod pracy policji. </a:t>
            </a:r>
            <a:r>
              <a:rPr lang="pl-PL" b="1" dirty="0"/>
              <a:t>Ograniczenia muszą być niezbędne </a:t>
            </a:r>
            <a:endParaRPr lang="en-GB" dirty="0"/>
          </a:p>
        </p:txBody>
      </p:sp>
    </p:spTree>
    <p:extLst>
      <p:ext uri="{BB962C8B-B14F-4D97-AF65-F5344CB8AC3E}">
        <p14:creationId xmlns:p14="http://schemas.microsoft.com/office/powerpoint/2010/main" val="345475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01167B-F470-4100-BA8C-CB846BED3EAB}"/>
              </a:ext>
            </a:extLst>
          </p:cNvPr>
          <p:cNvSpPr>
            <a:spLocks noGrp="1"/>
          </p:cNvSpPr>
          <p:nvPr>
            <p:ph type="title"/>
          </p:nvPr>
        </p:nvSpPr>
        <p:spPr/>
        <p:txBody>
          <a:bodyPr/>
          <a:lstStyle/>
          <a:p>
            <a:r>
              <a:rPr lang="pl-PL" dirty="0"/>
              <a:t>Inne elementy rzetelności postępowania </a:t>
            </a:r>
            <a:endParaRPr lang="en-GB" dirty="0"/>
          </a:p>
        </p:txBody>
      </p:sp>
      <p:sp>
        <p:nvSpPr>
          <p:cNvPr id="3" name="Symbol zastępczy zawartości 2">
            <a:extLst>
              <a:ext uri="{FF2B5EF4-FFF2-40B4-BE49-F238E27FC236}">
                <a16:creationId xmlns:a16="http://schemas.microsoft.com/office/drawing/2014/main" id="{9570FF23-18E3-4F61-9B57-E5BDC31E8AE5}"/>
              </a:ext>
            </a:extLst>
          </p:cNvPr>
          <p:cNvSpPr>
            <a:spLocks noGrp="1"/>
          </p:cNvSpPr>
          <p:nvPr>
            <p:ph idx="1"/>
          </p:nvPr>
        </p:nvSpPr>
        <p:spPr/>
        <p:txBody>
          <a:bodyPr/>
          <a:lstStyle/>
          <a:p>
            <a:pPr algn="just">
              <a:buFont typeface="+mj-lt"/>
              <a:buAutoNum type="arabicPeriod"/>
            </a:pPr>
            <a:r>
              <a:rPr lang="pl-PL" dirty="0"/>
              <a:t>Prawo do milczenia – nie można wywodzić z milczenia oskarżonego negatywnych dla niego konsekwencji </a:t>
            </a:r>
          </a:p>
          <a:p>
            <a:pPr>
              <a:buFont typeface="+mj-lt"/>
              <a:buAutoNum type="arabicPeriod"/>
            </a:pPr>
            <a:r>
              <a:rPr lang="pl-PL" dirty="0"/>
              <a:t>Zasada </a:t>
            </a:r>
            <a:r>
              <a:rPr lang="pl-PL" dirty="0" err="1"/>
              <a:t>ne</a:t>
            </a:r>
            <a:r>
              <a:rPr lang="pl-PL" dirty="0"/>
              <a:t> bis in </a:t>
            </a:r>
            <a:r>
              <a:rPr lang="pl-PL" dirty="0" err="1"/>
              <a:t>idem</a:t>
            </a:r>
            <a:r>
              <a:rPr lang="pl-PL" dirty="0"/>
              <a:t> (art. 4 protokołu 7 do EKPC)</a:t>
            </a:r>
          </a:p>
          <a:p>
            <a:pPr>
              <a:buFont typeface="+mj-lt"/>
              <a:buAutoNum type="arabicPeriod"/>
            </a:pPr>
            <a:r>
              <a:rPr lang="pl-PL" dirty="0"/>
              <a:t>Prawo do odwołania się (art. 2 protokołu 7 do EKPC)</a:t>
            </a:r>
            <a:endParaRPr lang="en-GB" dirty="0"/>
          </a:p>
        </p:txBody>
      </p:sp>
    </p:spTree>
    <p:extLst>
      <p:ext uri="{BB962C8B-B14F-4D97-AF65-F5344CB8AC3E}">
        <p14:creationId xmlns:p14="http://schemas.microsoft.com/office/powerpoint/2010/main" val="376024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6B46D819-6087-4CC8-9151-BB22B0DF76B4}"/>
              </a:ext>
            </a:extLst>
          </p:cNvPr>
          <p:cNvSpPr>
            <a:spLocks noGrp="1"/>
          </p:cNvSpPr>
          <p:nvPr>
            <p:ph type="title"/>
          </p:nvPr>
        </p:nvSpPr>
        <p:spPr/>
        <p:txBody>
          <a:bodyPr>
            <a:normAutofit fontScale="90000"/>
          </a:bodyPr>
          <a:lstStyle/>
          <a:p>
            <a:r>
              <a:rPr lang="pl-PL" dirty="0"/>
              <a:t>Koncepcja rzetelnego procesu w świecie nowych technologii</a:t>
            </a:r>
          </a:p>
        </p:txBody>
      </p:sp>
      <p:sp>
        <p:nvSpPr>
          <p:cNvPr id="5" name="Symbol zastępczy zawartości 4">
            <a:extLst>
              <a:ext uri="{FF2B5EF4-FFF2-40B4-BE49-F238E27FC236}">
                <a16:creationId xmlns:a16="http://schemas.microsoft.com/office/drawing/2014/main" id="{3DF7611F-BDD4-4B76-A550-35FBBDBFBA45}"/>
              </a:ext>
            </a:extLst>
          </p:cNvPr>
          <p:cNvSpPr>
            <a:spLocks noGrp="1"/>
          </p:cNvSpPr>
          <p:nvPr>
            <p:ph idx="1"/>
          </p:nvPr>
        </p:nvSpPr>
        <p:spPr>
          <a:xfrm>
            <a:off x="1371599" y="2286000"/>
            <a:ext cx="10093569" cy="3886200"/>
          </a:xfrm>
        </p:spPr>
        <p:txBody>
          <a:bodyPr>
            <a:normAutofit fontScale="85000" lnSpcReduction="20000"/>
          </a:bodyPr>
          <a:lstStyle/>
          <a:p>
            <a:pPr algn="just"/>
            <a:r>
              <a:rPr lang="pl-PL" dirty="0"/>
              <a:t>Granice ingerencji w prawo do prywatności – czy dopuszczalna jest totalna inwigilacja społeczeństwa, której celem jest zapobieganie przestępczości? </a:t>
            </a:r>
          </a:p>
          <a:p>
            <a:pPr lvl="1" algn="just"/>
            <a:r>
              <a:rPr lang="pl-PL" dirty="0"/>
              <a:t>Wyrok ETPC z 13.09.2019 r. w sprawie </a:t>
            </a:r>
            <a:r>
              <a:rPr lang="pl-PL" i="1" dirty="0"/>
              <a:t>Big </a:t>
            </a:r>
            <a:r>
              <a:rPr lang="pl-PL" i="1" dirty="0" err="1"/>
              <a:t>Brother</a:t>
            </a:r>
            <a:r>
              <a:rPr lang="pl-PL" i="1" dirty="0"/>
              <a:t> Watch i inni przeciwko Wielkiej Brytanii</a:t>
            </a:r>
          </a:p>
          <a:p>
            <a:pPr algn="just"/>
            <a:r>
              <a:rPr lang="pl-PL" dirty="0"/>
              <a:t>Dostęp do prywatnych danych jednostki – czy dopuszczalna jest tylko kontrola w czasie rzeczywistym czy także całej historii np. maili, wiadomości SMS i na komunikatorach (</a:t>
            </a:r>
            <a:r>
              <a:rPr lang="pl-PL" dirty="0" err="1"/>
              <a:t>whatsapp</a:t>
            </a:r>
            <a:r>
              <a:rPr lang="pl-PL" dirty="0"/>
              <a:t>, Messenger). </a:t>
            </a:r>
          </a:p>
          <a:p>
            <a:pPr lvl="1" algn="just"/>
            <a:r>
              <a:rPr lang="pl-PL" dirty="0">
                <a:hlinkClick r:id="rId2"/>
              </a:rPr>
              <a:t>https://citizenlab.ca/2018/09/hide-and-seek-tracking-nso-groups-pegasus-spyware-to-operations-in-45-countries/</a:t>
            </a:r>
            <a:r>
              <a:rPr lang="pl-PL" dirty="0"/>
              <a:t> </a:t>
            </a:r>
          </a:p>
          <a:p>
            <a:pPr algn="just"/>
            <a:r>
              <a:rPr lang="pl-PL" dirty="0"/>
              <a:t>Jaki jest (powinien być) cel totalnej inwigilacji (przy uznaniu, że jest ona niezbędna)? </a:t>
            </a:r>
          </a:p>
          <a:p>
            <a:pPr algn="just"/>
            <a:endParaRPr lang="pl-PL" dirty="0"/>
          </a:p>
        </p:txBody>
      </p:sp>
    </p:spTree>
    <p:extLst>
      <p:ext uri="{BB962C8B-B14F-4D97-AF65-F5344CB8AC3E}">
        <p14:creationId xmlns:p14="http://schemas.microsoft.com/office/powerpoint/2010/main" val="7732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439414B-E554-4BE5-8198-F33D3933034E}"/>
              </a:ext>
            </a:extLst>
          </p:cNvPr>
          <p:cNvSpPr>
            <a:spLocks noGrp="1"/>
          </p:cNvSpPr>
          <p:nvPr>
            <p:ph type="title"/>
          </p:nvPr>
        </p:nvSpPr>
        <p:spPr/>
        <p:txBody>
          <a:bodyPr/>
          <a:lstStyle/>
          <a:p>
            <a:r>
              <a:rPr lang="pl-PL" dirty="0"/>
              <a:t>Przestępczość transgraniczna i międzynarodowa </a:t>
            </a:r>
          </a:p>
        </p:txBody>
      </p:sp>
      <p:sp>
        <p:nvSpPr>
          <p:cNvPr id="3" name="Symbol zastępczy zawartości 2">
            <a:extLst>
              <a:ext uri="{FF2B5EF4-FFF2-40B4-BE49-F238E27FC236}">
                <a16:creationId xmlns:a16="http://schemas.microsoft.com/office/drawing/2014/main" id="{7CB8EA29-8014-4FA5-BDB2-3AE6FABABB52}"/>
              </a:ext>
            </a:extLst>
          </p:cNvPr>
          <p:cNvSpPr>
            <a:spLocks noGrp="1"/>
          </p:cNvSpPr>
          <p:nvPr>
            <p:ph idx="1"/>
          </p:nvPr>
        </p:nvSpPr>
        <p:spPr/>
        <p:txBody>
          <a:bodyPr/>
          <a:lstStyle/>
          <a:p>
            <a:pPr algn="just"/>
            <a:r>
              <a:rPr lang="pl-PL" dirty="0"/>
              <a:t>Terroryzm, przestępczość zorganizowana m.in. handel narkotykami, handel ludźmi, pranie pieniędzy, korupcja, cyberprzestępczość</a:t>
            </a:r>
          </a:p>
          <a:p>
            <a:pPr algn="just"/>
            <a:r>
              <a:rPr lang="pl-PL" dirty="0"/>
              <a:t>Przestępstwa popełniane są niezależnie od granic poszczególnych państw, ale postępowanie karne musi gdzieś być prowadzone. </a:t>
            </a:r>
          </a:p>
          <a:p>
            <a:pPr algn="just"/>
            <a:r>
              <a:rPr lang="pl-PL" dirty="0"/>
              <a:t>Jak wybrać państwo do prowadzenia postępowania karnego i jak zapobiegać konfliktom jurysdykcyjnym? </a:t>
            </a:r>
          </a:p>
          <a:p>
            <a:pPr algn="just"/>
            <a:r>
              <a:rPr lang="pl-PL" dirty="0"/>
              <a:t>Jak zagwarantować dopuszczalność (legalność) dowodów pochodzących z innego państwa?</a:t>
            </a:r>
          </a:p>
        </p:txBody>
      </p:sp>
    </p:spTree>
    <p:extLst>
      <p:ext uri="{BB962C8B-B14F-4D97-AF65-F5344CB8AC3E}">
        <p14:creationId xmlns:p14="http://schemas.microsoft.com/office/powerpoint/2010/main" val="5777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52C66C-3D34-4F92-93A8-4DF1E1594B35}"/>
              </a:ext>
            </a:extLst>
          </p:cNvPr>
          <p:cNvSpPr>
            <a:spLocks noGrp="1"/>
          </p:cNvSpPr>
          <p:nvPr>
            <p:ph type="title"/>
          </p:nvPr>
        </p:nvSpPr>
        <p:spPr/>
        <p:txBody>
          <a:bodyPr/>
          <a:lstStyle/>
          <a:p>
            <a:r>
              <a:rPr lang="pl-PL" dirty="0"/>
              <a:t>Wpływ prawa unijnego na prawo krajowe</a:t>
            </a:r>
          </a:p>
        </p:txBody>
      </p:sp>
      <p:sp>
        <p:nvSpPr>
          <p:cNvPr id="3" name="Symbol zastępczy zawartości 2">
            <a:extLst>
              <a:ext uri="{FF2B5EF4-FFF2-40B4-BE49-F238E27FC236}">
                <a16:creationId xmlns:a16="http://schemas.microsoft.com/office/drawing/2014/main" id="{614614DB-78BD-4D34-BA94-C58081FCF391}"/>
              </a:ext>
            </a:extLst>
          </p:cNvPr>
          <p:cNvSpPr>
            <a:spLocks noGrp="1"/>
          </p:cNvSpPr>
          <p:nvPr>
            <p:ph idx="1"/>
          </p:nvPr>
        </p:nvSpPr>
        <p:spPr>
          <a:xfrm>
            <a:off x="1371600" y="2285999"/>
            <a:ext cx="10403058" cy="4255477"/>
          </a:xfrm>
        </p:spPr>
        <p:txBody>
          <a:bodyPr>
            <a:normAutofit fontScale="92500" lnSpcReduction="20000"/>
          </a:bodyPr>
          <a:lstStyle/>
          <a:p>
            <a:pPr algn="just"/>
            <a:r>
              <a:rPr lang="pl-PL" dirty="0"/>
              <a:t>Prawo UE w coraz większym stopniu wpływa na krajowy proces karny. W ostatnich 10 latach uchwalono dyrektywy, które oddziałują na pozycję oskarżonego, świadków, ofiar przestępstwa. </a:t>
            </a:r>
          </a:p>
          <a:p>
            <a:pPr lvl="1" algn="just"/>
            <a:r>
              <a:rPr lang="pl-PL" dirty="0"/>
              <a:t>M.in. dyrektywę 2013/48 w sprawie prawa dostępu do adwokata, dyrektywę 2012/13 w sprawie prawa do informacji w postępowaniu karnym, dyrektywę 2016/343 w sprawie wzmocnienia domniemania niewinności i prawa do obecności podczas rozprawy, dyrektywę 2016/800 w sprawie wzmocnienia gwarancji procesowych dziecka w procesie karnym, dyrektywę 2016/1919 w sprawie prawa do pomocy prawnej z urzędu w procesie karnym </a:t>
            </a:r>
            <a:r>
              <a:rPr lang="pl-PL" dirty="0">
                <a:sym typeface="Wingdings" panose="05000000000000000000" pitchFamily="2" charset="2"/>
              </a:rPr>
              <a:t> dyrektywy dotyczą praw oskarżonego.</a:t>
            </a:r>
          </a:p>
          <a:p>
            <a:pPr algn="just"/>
            <a:r>
              <a:rPr lang="pl-PL" dirty="0">
                <a:sym typeface="Wingdings" panose="05000000000000000000" pitchFamily="2" charset="2"/>
              </a:rPr>
              <a:t>Co jeżeli państwo nie implementuje przepisów unijnych? Jak oskarżony/pokrzywdzony może korzystać z praw, które przysługują mu na gruncie prawa unijnego? </a:t>
            </a:r>
            <a:endParaRPr lang="pl-PL" dirty="0"/>
          </a:p>
        </p:txBody>
      </p:sp>
    </p:spTree>
    <p:extLst>
      <p:ext uri="{BB962C8B-B14F-4D97-AF65-F5344CB8AC3E}">
        <p14:creationId xmlns:p14="http://schemas.microsoft.com/office/powerpoint/2010/main" val="147818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509FFE-16A6-4D6A-AEA0-27510C91C579}"/>
              </a:ext>
            </a:extLst>
          </p:cNvPr>
          <p:cNvSpPr>
            <a:spLocks noGrp="1"/>
          </p:cNvSpPr>
          <p:nvPr>
            <p:ph type="title"/>
          </p:nvPr>
        </p:nvSpPr>
        <p:spPr/>
        <p:txBody>
          <a:bodyPr>
            <a:noAutofit/>
          </a:bodyPr>
          <a:lstStyle/>
          <a:p>
            <a:r>
              <a:rPr lang="pl-PL" sz="3200" dirty="0"/>
              <a:t>Wprowadzanie przepisów jawnie sprzecznych z międzynarodowymi standardami ochrony praw jednostki w procesie karnym </a:t>
            </a:r>
          </a:p>
        </p:txBody>
      </p:sp>
      <p:sp>
        <p:nvSpPr>
          <p:cNvPr id="3" name="Symbol zastępczy zawartości 2">
            <a:extLst>
              <a:ext uri="{FF2B5EF4-FFF2-40B4-BE49-F238E27FC236}">
                <a16:creationId xmlns:a16="http://schemas.microsoft.com/office/drawing/2014/main" id="{88E86FEA-78F7-430B-A987-7EAD385A9406}"/>
              </a:ext>
            </a:extLst>
          </p:cNvPr>
          <p:cNvSpPr>
            <a:spLocks noGrp="1"/>
          </p:cNvSpPr>
          <p:nvPr>
            <p:ph idx="1"/>
          </p:nvPr>
        </p:nvSpPr>
        <p:spPr/>
        <p:txBody>
          <a:bodyPr/>
          <a:lstStyle/>
          <a:p>
            <a:pPr algn="just"/>
            <a:r>
              <a:rPr lang="pl-PL" dirty="0"/>
              <a:t>Najważniejsze znaczenie w kreowaniu standardów ochrony praw jednostki w procesie karnym ma ETPC (Europejski Trybunał Praw Człowieka). </a:t>
            </a:r>
          </a:p>
          <a:p>
            <a:pPr algn="just"/>
            <a:r>
              <a:rPr lang="pl-PL" dirty="0"/>
              <a:t>Ustawodawcy państw Rady Europy (nie tylko Polski) wprowadzają przepisy jawnie sprzeczne z tym, czego od państw wymaga ETPC. </a:t>
            </a:r>
          </a:p>
          <a:p>
            <a:pPr algn="just"/>
            <a:r>
              <a:rPr lang="pl-PL" dirty="0"/>
              <a:t>Jak w drodze wykładni prawa naprawić błędy ustawodawcy? </a:t>
            </a:r>
          </a:p>
          <a:p>
            <a:pPr lvl="1" algn="just"/>
            <a:r>
              <a:rPr lang="pl-PL" dirty="0"/>
              <a:t>Wykładnia prokonwencyjna</a:t>
            </a:r>
          </a:p>
        </p:txBody>
      </p:sp>
    </p:spTree>
    <p:extLst>
      <p:ext uri="{BB962C8B-B14F-4D97-AF65-F5344CB8AC3E}">
        <p14:creationId xmlns:p14="http://schemas.microsoft.com/office/powerpoint/2010/main" val="420651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C4FFE4-5A58-4B3B-854D-ED3056869FA2}"/>
              </a:ext>
            </a:extLst>
          </p:cNvPr>
          <p:cNvSpPr>
            <a:spLocks noGrp="1"/>
          </p:cNvSpPr>
          <p:nvPr>
            <p:ph type="title"/>
          </p:nvPr>
        </p:nvSpPr>
        <p:spPr/>
        <p:txBody>
          <a:bodyPr>
            <a:normAutofit fontScale="90000"/>
          </a:bodyPr>
          <a:lstStyle/>
          <a:p>
            <a:r>
              <a:rPr lang="pl-PL" dirty="0"/>
              <a:t>Korzystanie z nowych technologii w procesie karnym </a:t>
            </a:r>
          </a:p>
        </p:txBody>
      </p:sp>
      <p:sp>
        <p:nvSpPr>
          <p:cNvPr id="3" name="Symbol zastępczy zawartości 2">
            <a:extLst>
              <a:ext uri="{FF2B5EF4-FFF2-40B4-BE49-F238E27FC236}">
                <a16:creationId xmlns:a16="http://schemas.microsoft.com/office/drawing/2014/main" id="{683D8F6F-6E98-4274-A1FB-1F2837D07435}"/>
              </a:ext>
            </a:extLst>
          </p:cNvPr>
          <p:cNvSpPr>
            <a:spLocks noGrp="1"/>
          </p:cNvSpPr>
          <p:nvPr>
            <p:ph idx="1"/>
          </p:nvPr>
        </p:nvSpPr>
        <p:spPr/>
        <p:txBody>
          <a:bodyPr>
            <a:normAutofit lnSpcReduction="10000"/>
          </a:bodyPr>
          <a:lstStyle/>
          <a:p>
            <a:r>
              <a:rPr lang="pl-PL" dirty="0"/>
              <a:t>Istnieją algorytmy, które pozwalają m.in. na obliczenie stopnia prawdopodobieństwa powrotu do przestępstwa. </a:t>
            </a:r>
          </a:p>
          <a:p>
            <a:pPr algn="just"/>
            <a:r>
              <a:rPr lang="pl-PL" dirty="0"/>
              <a:t>Algorytm COMPAS (obecnie już nieużywany w USA) – obliczał stopień prawdopodobieństwa recydywy na podstawie kwestionariusza i wskaźnik trafności obliczeń szacowano na 70%.</a:t>
            </a:r>
          </a:p>
          <a:p>
            <a:pPr algn="just"/>
            <a:r>
              <a:rPr lang="pl-PL" dirty="0"/>
              <a:t>Dostrzegając problem nieprzewidywalności orzeczeń sądów, pojawiają się propozycje wprowadzenia w sprawach o drobne przestępstwa algorytmu, który wymierzy odpowiednią karę.</a:t>
            </a:r>
          </a:p>
          <a:p>
            <a:pPr lvl="1" algn="just"/>
            <a:r>
              <a:rPr lang="pl-PL" dirty="0">
                <a:hlinkClick r:id="rId2"/>
              </a:rPr>
              <a:t>https://futurism.com/the-byte/estonia-robot-judge</a:t>
            </a:r>
            <a:r>
              <a:rPr lang="pl-PL" dirty="0"/>
              <a:t>  </a:t>
            </a:r>
          </a:p>
        </p:txBody>
      </p:sp>
    </p:spTree>
    <p:extLst>
      <p:ext uri="{BB962C8B-B14F-4D97-AF65-F5344CB8AC3E}">
        <p14:creationId xmlns:p14="http://schemas.microsoft.com/office/powerpoint/2010/main" val="30137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yw1">
  <a:themeElements>
    <a:clrScheme name="Niestandardowy 1">
      <a:dk1>
        <a:sysClr val="windowText" lastClr="000000"/>
      </a:dk1>
      <a:lt1>
        <a:sysClr val="window" lastClr="FFFFFF"/>
      </a:lt1>
      <a:dk2>
        <a:srgbClr val="373545"/>
      </a:dk2>
      <a:lt2>
        <a:srgbClr val="CEDBE6"/>
      </a:lt2>
      <a:accent1>
        <a:srgbClr val="246680"/>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Niestandardowy 6">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yw1" id="{C5043BEF-157B-4F4F-A430-6A00DA8698E1}" vid="{34C1EB7B-62B4-4FA8-8909-9B801D86D854}"/>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5000</Words>
  <Application>Microsoft Office PowerPoint</Application>
  <PresentationFormat>Panoramiczny</PresentationFormat>
  <Paragraphs>278</Paragraphs>
  <Slides>45</Slides>
  <Notes>1</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45</vt:i4>
      </vt:variant>
    </vt:vector>
  </HeadingPairs>
  <TitlesOfParts>
    <vt:vector size="49" baseType="lpstr">
      <vt:lpstr>Arial</vt:lpstr>
      <vt:lpstr>Calibri</vt:lpstr>
      <vt:lpstr>Century Gothic</vt:lpstr>
      <vt:lpstr>Motyw1</vt:lpstr>
      <vt:lpstr>Postępowanie karne </vt:lpstr>
      <vt:lpstr>Podręczniki z postępowania karnego </vt:lpstr>
      <vt:lpstr>Prawo karne procesowe </vt:lpstr>
      <vt:lpstr>Wyzwania współczesnego procesu karnego </vt:lpstr>
      <vt:lpstr>Koncepcja rzetelnego procesu w świecie nowych technologii</vt:lpstr>
      <vt:lpstr>Przestępczość transgraniczna i międzynarodowa </vt:lpstr>
      <vt:lpstr>Wpływ prawa unijnego na prawo krajowe</vt:lpstr>
      <vt:lpstr>Wprowadzanie przepisów jawnie sprzecznych z międzynarodowymi standardami ochrony praw jednostki w procesie karnym </vt:lpstr>
      <vt:lpstr>Korzystanie z nowych technologii w procesie karnym </vt:lpstr>
      <vt:lpstr>Warto przeczytać:</vt:lpstr>
      <vt:lpstr>Podstawowe pojęcia z postępowania karnego </vt:lpstr>
      <vt:lpstr>Istota procesu </vt:lpstr>
      <vt:lpstr>Aksjologiczne podstawy procesu karnego </vt:lpstr>
      <vt:lpstr>Źródła prawa karnego procesowego </vt:lpstr>
      <vt:lpstr>Źródła prawa karnego procesowego </vt:lpstr>
      <vt:lpstr>Źródła prawa karnego procesowego </vt:lpstr>
      <vt:lpstr>Prawo UE – dla oskarżonego</vt:lpstr>
      <vt:lpstr>Prawo UE – dla pokrzywdzonego </vt:lpstr>
      <vt:lpstr>Prawo UE – współpraca wymiarów sprawiedliwości </vt:lpstr>
      <vt:lpstr>art. 6 ust. 1 i 2 EKPC</vt:lpstr>
      <vt:lpstr>Art. 6 ust. 3 EKPC – Konwencyjny standard minimalny praw procesowych oskarżonego </vt:lpstr>
      <vt:lpstr>Funkcje procesowe  </vt:lpstr>
      <vt:lpstr>Cele procesu karnego </vt:lpstr>
      <vt:lpstr>Cele procesu karnego – art. 2 § 1 k.p.k. (ustawowe)</vt:lpstr>
      <vt:lpstr>Cele procesu karnego – art. 2 § 1 k.p.k.</vt:lpstr>
      <vt:lpstr>Sprawiedliwość proceduralna jak cel procesu</vt:lpstr>
      <vt:lpstr>Przedmiot procesu </vt:lpstr>
      <vt:lpstr>Przedmiot procesu </vt:lpstr>
      <vt:lpstr>Przedmiot procesu</vt:lpstr>
      <vt:lpstr>Uczestnicy procesu</vt:lpstr>
      <vt:lpstr>Granice procesu karnego </vt:lpstr>
      <vt:lpstr>Znaczenie Konstytucji w procesie karnym </vt:lpstr>
      <vt:lpstr>Tryby ścigania przestępstw</vt:lpstr>
      <vt:lpstr>Wniosek o ściganie – art. 12 </vt:lpstr>
      <vt:lpstr>Stadia postępowania </vt:lpstr>
      <vt:lpstr>Prawo do rzetelnego procesu </vt:lpstr>
      <vt:lpstr>Pojęcie rzetelnego procesu </vt:lpstr>
      <vt:lpstr>Rzetelność procesu karnego a postępowanie przygotowawcze </vt:lpstr>
      <vt:lpstr>art. 6 EKPC </vt:lpstr>
      <vt:lpstr>Warunki rzetelnego procesu </vt:lpstr>
      <vt:lpstr>Baka p. Węgrom  Wyrok Wielkiej Izby ETPC z 23.06.2016 r.</vt:lpstr>
      <vt:lpstr>Warunki rzetelnego procesu wprost wyrażone w EKPC</vt:lpstr>
      <vt:lpstr>Warunki rzetelnego procesu wprost wyrażone w EKPC</vt:lpstr>
      <vt:lpstr>Warunki rzetelnego procesu niewyrażone wprost w EKPC</vt:lpstr>
      <vt:lpstr>Inne elementy rzetelności postępowania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Postępowanie karne </dc:title>
  <dc:creator>Dominika Czerniak</dc:creator>
  <cp:lastModifiedBy>Dominika Czerniak</cp:lastModifiedBy>
  <cp:revision>3</cp:revision>
  <dcterms:created xsi:type="dcterms:W3CDTF">2021-10-07T20:07:52Z</dcterms:created>
  <dcterms:modified xsi:type="dcterms:W3CDTF">2022-10-10T09:39:57Z</dcterms:modified>
</cp:coreProperties>
</file>