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0D5"/>
          </a:solidFill>
        </a:fill>
      </a:tcStyle>
    </a:wholeTbl>
    <a:band2H>
      <a:tcTxStyle b="def" i="def"/>
      <a:tcStyle>
        <a:tcBdr/>
        <a:fill>
          <a:solidFill>
            <a:srgbClr val="EBF0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EDF0"/>
          </a:solidFill>
        </a:fill>
      </a:tcStyle>
    </a:wholeTbl>
    <a:band2H>
      <a:tcTxStyle b="def" i="def"/>
      <a:tcStyle>
        <a:tcBdr/>
        <a:fill>
          <a:solidFill>
            <a:srgbClr val="F1F6F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E5E5"/>
          </a:solidFill>
        </a:fill>
      </a:tcStyle>
    </a:wholeTbl>
    <a:band2H>
      <a:tcTxStyle b="def" i="def"/>
      <a:tcStyle>
        <a:tcBdr/>
        <a:fill>
          <a:solidFill>
            <a:srgbClr val="FBF3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0" name="Shape 10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Rockwel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6 Redondear rectángulo de esquina diagonal"/>
          <p:cNvSpPr/>
          <p:nvPr/>
        </p:nvSpPr>
        <p:spPr>
          <a:xfrm>
            <a:off x="164589" y="146303"/>
            <a:ext cx="8814822" cy="2505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25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1275" y="21600"/>
                  <a:pt x="20875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325" y="0"/>
                  <a:pt x="725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Rockwell"/>
              </a:defRPr>
            </a:pPr>
          </a:p>
        </p:txBody>
      </p:sp>
      <p:sp>
        <p:nvSpPr>
          <p:cNvPr id="14" name="Tekst tytułowy"/>
          <p:cNvSpPr txBox="1"/>
          <p:nvPr>
            <p:ph type="title"/>
          </p:nvPr>
        </p:nvSpPr>
        <p:spPr>
          <a:xfrm>
            <a:off x="464234" y="381000"/>
            <a:ext cx="8229601" cy="2209801"/>
          </a:xfrm>
          <a:prstGeom prst="rect">
            <a:avLst/>
          </a:prstGeom>
        </p:spPr>
        <p:txBody>
          <a:bodyPr/>
          <a:lstStyle>
            <a:lvl1pPr indent="0">
              <a:defRPr sz="4800"/>
            </a:lvl1pPr>
          </a:lstStyle>
          <a:p>
            <a:pPr/>
            <a:r>
              <a:t>Tekst tytułowy</a:t>
            </a:r>
          </a:p>
        </p:txBody>
      </p:sp>
      <p:sp>
        <p:nvSpPr>
          <p:cNvPr id="15" name="Treść - poziom 1…"/>
          <p:cNvSpPr txBox="1"/>
          <p:nvPr>
            <p:ph type="body" sz="quarter" idx="1"/>
          </p:nvPr>
        </p:nvSpPr>
        <p:spPr>
          <a:xfrm>
            <a:off x="2133600" y="2819400"/>
            <a:ext cx="6560234" cy="1752600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</a:lvl1pPr>
            <a:lvl2pPr marL="0" indent="0" algn="r">
              <a:buClrTx/>
              <a:buSzTx/>
              <a:buNone/>
            </a:lvl2pPr>
            <a:lvl3pPr marL="0" indent="0" algn="r">
              <a:buClrTx/>
              <a:buSzTx/>
              <a:buNone/>
            </a:lvl3pPr>
            <a:lvl4pPr marL="0" indent="0" algn="r">
              <a:buClrTx/>
              <a:buSzTx/>
              <a:buNone/>
            </a:lvl4pPr>
            <a:lvl5pPr marL="0" indent="0" algn="r">
              <a:buClrTx/>
              <a:buSzTx/>
              <a:buNone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" name="Numer slajdu"/>
          <p:cNvSpPr txBox="1"/>
          <p:nvPr>
            <p:ph type="sldNum" sz="quarter" idx="2"/>
          </p:nvPr>
        </p:nvSpPr>
        <p:spPr>
          <a:xfrm>
            <a:off x="8760583" y="6500135"/>
            <a:ext cx="342659" cy="29205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24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ncabezado de sección">
    <p:bg>
      <p:bgPr>
        <a:solidFill>
          <a:srgbClr val="676A5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6 Rectángulo"/>
          <p:cNvSpPr/>
          <p:nvPr/>
        </p:nvSpPr>
        <p:spPr>
          <a:xfrm>
            <a:off x="1000127" y="3265677"/>
            <a:ext cx="7406641" cy="1270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Rockwell"/>
              </a:defRPr>
            </a:pPr>
          </a:p>
        </p:txBody>
      </p:sp>
      <p:sp>
        <p:nvSpPr>
          <p:cNvPr id="33" name="Tekst tytułowy"/>
          <p:cNvSpPr txBox="1"/>
          <p:nvPr>
            <p:ph type="title"/>
          </p:nvPr>
        </p:nvSpPr>
        <p:spPr>
          <a:xfrm>
            <a:off x="722376" y="498230"/>
            <a:ext cx="7772401" cy="2731008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68BF6F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4" name="Treść - poziom 1…"/>
          <p:cNvSpPr txBox="1"/>
          <p:nvPr>
            <p:ph type="body" sz="quarter" idx="1"/>
          </p:nvPr>
        </p:nvSpPr>
        <p:spPr>
          <a:xfrm>
            <a:off x="722312" y="3287712"/>
            <a:ext cx="7772401" cy="1509716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2000"/>
            </a:lvl1pPr>
            <a:lvl2pPr marL="0" indent="0" algn="r">
              <a:buClrTx/>
              <a:buSzTx/>
              <a:buNone/>
              <a:defRPr sz="2000"/>
            </a:lvl2pPr>
            <a:lvl3pPr marL="0" indent="0" algn="r">
              <a:buClrTx/>
              <a:buSzTx/>
              <a:buNone/>
              <a:defRPr sz="2000"/>
            </a:lvl3pPr>
            <a:lvl4pPr marL="0" indent="0" algn="r">
              <a:buClrTx/>
              <a:buSzTx/>
              <a:buNone/>
              <a:defRPr sz="2000"/>
            </a:lvl4pPr>
            <a:lvl5pPr marL="0" indent="0" algn="r">
              <a:buClrTx/>
              <a:buSzTx/>
              <a:buNone/>
              <a:defRPr sz="20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" name="Numer slajdu"/>
          <p:cNvSpPr txBox="1"/>
          <p:nvPr>
            <p:ph type="sldNum" sz="quarter" idx="2"/>
          </p:nvPr>
        </p:nvSpPr>
        <p:spPr>
          <a:xfrm>
            <a:off x="8760583" y="6504800"/>
            <a:ext cx="342659" cy="29205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3" name="Treść - poziom 1…"/>
          <p:cNvSpPr txBox="1"/>
          <p:nvPr>
            <p:ph type="body" sz="half" idx="1"/>
          </p:nvPr>
        </p:nvSpPr>
        <p:spPr>
          <a:xfrm>
            <a:off x="457200" y="1645920"/>
            <a:ext cx="4038600" cy="452628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678180" indent="-266700">
              <a:defRPr sz="2800"/>
            </a:lvl2pPr>
            <a:lvl3pPr marL="899769" indent="-268833">
              <a:defRPr sz="2800"/>
            </a:lvl3pPr>
            <a:lvl4pPr marL="1107438" indent="-284480">
              <a:defRPr sz="2800"/>
            </a:lvl4pPr>
            <a:lvl5pPr marL="1290319" indent="-284480">
              <a:defRPr sz="28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4" name="Numer slajdu"/>
          <p:cNvSpPr txBox="1"/>
          <p:nvPr>
            <p:ph type="sldNum" sz="quarter" idx="2"/>
          </p:nvPr>
        </p:nvSpPr>
        <p:spPr>
          <a:xfrm>
            <a:off x="8762712" y="6505699"/>
            <a:ext cx="342659" cy="29205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6 Redondear rectángulo de esquina diagonal"/>
          <p:cNvSpPr/>
          <p:nvPr/>
        </p:nvSpPr>
        <p:spPr>
          <a:xfrm>
            <a:off x="164592" y="147085"/>
            <a:ext cx="8810847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Rockwell"/>
              </a:defRPr>
            </a:pPr>
          </a:p>
        </p:txBody>
      </p:sp>
      <p:sp>
        <p:nvSpPr>
          <p:cNvPr id="52" name="9 Rectángulo"/>
          <p:cNvSpPr/>
          <p:nvPr/>
        </p:nvSpPr>
        <p:spPr>
          <a:xfrm>
            <a:off x="616741" y="2163435"/>
            <a:ext cx="3749046" cy="1270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8" tIns="45718" rIns="45718" bIns="45718" anchor="b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Rockwell"/>
              </a:defRPr>
            </a:pPr>
          </a:p>
        </p:txBody>
      </p:sp>
      <p:sp>
        <p:nvSpPr>
          <p:cNvPr id="53" name="10 Rectángulo"/>
          <p:cNvSpPr/>
          <p:nvPr/>
        </p:nvSpPr>
        <p:spPr>
          <a:xfrm>
            <a:off x="4800600" y="2163435"/>
            <a:ext cx="3749041" cy="1270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8" tIns="45718" rIns="45718" bIns="45718" anchor="b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Rockwell"/>
              </a:defRPr>
            </a:pPr>
          </a:p>
        </p:txBody>
      </p:sp>
      <p:sp>
        <p:nvSpPr>
          <p:cNvPr id="54" name="Tekst tytułowy"/>
          <p:cNvSpPr txBox="1"/>
          <p:nvPr>
            <p:ph type="title"/>
          </p:nvPr>
        </p:nvSpPr>
        <p:spPr>
          <a:xfrm>
            <a:off x="457200" y="25194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5" name="Treść - poziom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91436">
              <a:buClrTx/>
              <a:buSzTx/>
              <a:buNone/>
              <a:defRPr cap="all" sz="2200"/>
            </a:lvl1pPr>
            <a:lvl2pPr marL="0" indent="91436">
              <a:buClrTx/>
              <a:buSzTx/>
              <a:buNone/>
              <a:defRPr cap="all" sz="2200"/>
            </a:lvl2pPr>
            <a:lvl3pPr marL="0" indent="91436">
              <a:buClrTx/>
              <a:buSzTx/>
              <a:buNone/>
              <a:defRPr cap="all" sz="2200"/>
            </a:lvl3pPr>
            <a:lvl4pPr marL="0" indent="91436">
              <a:buClrTx/>
              <a:buSzTx/>
              <a:buNone/>
              <a:defRPr cap="all" sz="2200"/>
            </a:lvl4pPr>
            <a:lvl5pPr marL="0" indent="91436">
              <a:buClrTx/>
              <a:buSzTx/>
              <a:buNone/>
              <a:defRPr cap="all" sz="2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6" name="3 Marcador de texto"/>
          <p:cNvSpPr/>
          <p:nvPr>
            <p:ph type="body" sz="quarter" idx="13"/>
          </p:nvPr>
        </p:nvSpPr>
        <p:spPr>
          <a:xfrm>
            <a:off x="4645025" y="1535112"/>
            <a:ext cx="4041775" cy="639766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7" name="Numer slajdu"/>
          <p:cNvSpPr txBox="1"/>
          <p:nvPr>
            <p:ph type="sldNum" sz="quarter" idx="2"/>
          </p:nvPr>
        </p:nvSpPr>
        <p:spPr>
          <a:xfrm>
            <a:off x="8762712" y="6505699"/>
            <a:ext cx="342659" cy="29205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kst tytułowy"/>
          <p:cNvSpPr txBox="1"/>
          <p:nvPr>
            <p:ph type="title"/>
          </p:nvPr>
        </p:nvSpPr>
        <p:spPr>
          <a:xfrm>
            <a:off x="457200" y="25321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6 Redondear rectángulo de esquina diagonal"/>
          <p:cNvSpPr/>
          <p:nvPr/>
        </p:nvSpPr>
        <p:spPr>
          <a:xfrm>
            <a:off x="164592" y="147085"/>
            <a:ext cx="8810847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Rockwell"/>
              </a:defRPr>
            </a:pPr>
          </a:p>
        </p:txBody>
      </p:sp>
      <p:sp>
        <p:nvSpPr>
          <p:cNvPr id="7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ido con título">
    <p:bg>
      <p:bgPr>
        <a:solidFill>
          <a:srgbClr val="676A5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7 Rectángulo"/>
          <p:cNvSpPr/>
          <p:nvPr/>
        </p:nvSpPr>
        <p:spPr>
          <a:xfrm>
            <a:off x="5057552" y="1055877"/>
            <a:ext cx="3749043" cy="1270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Rockwell"/>
              </a:defRPr>
            </a:pPr>
          </a:p>
        </p:txBody>
      </p:sp>
      <p:sp>
        <p:nvSpPr>
          <p:cNvPr id="81" name="Tekst tytułowy"/>
          <p:cNvSpPr txBox="1"/>
          <p:nvPr>
            <p:ph type="title"/>
          </p:nvPr>
        </p:nvSpPr>
        <p:spPr>
          <a:xfrm>
            <a:off x="4963135" y="304800"/>
            <a:ext cx="3931921" cy="762000"/>
          </a:xfrm>
          <a:prstGeom prst="rect">
            <a:avLst/>
          </a:prstGeom>
        </p:spPr>
        <p:txBody>
          <a:bodyPr/>
          <a:lstStyle>
            <a:lvl1pPr indent="0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82" name="Treść - poziom 1…"/>
          <p:cNvSpPr txBox="1"/>
          <p:nvPr>
            <p:ph type="body" sz="quarter" idx="1"/>
          </p:nvPr>
        </p:nvSpPr>
        <p:spPr>
          <a:xfrm>
            <a:off x="4963135" y="1107560"/>
            <a:ext cx="3931921" cy="10668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1400"/>
            </a:lvl1pPr>
            <a:lvl2pPr marL="0" indent="0" algn="r">
              <a:buClrTx/>
              <a:buSzTx/>
              <a:buNone/>
              <a:defRPr sz="1400"/>
            </a:lvl2pPr>
            <a:lvl3pPr marL="0" indent="0" algn="r">
              <a:buClrTx/>
              <a:buSzTx/>
              <a:buNone/>
              <a:defRPr sz="1400"/>
            </a:lvl3pPr>
            <a:lvl4pPr marL="0" indent="0" algn="r">
              <a:buClrTx/>
              <a:buSzTx/>
              <a:buNone/>
              <a:defRPr sz="1400"/>
            </a:lvl4pPr>
            <a:lvl5pPr marL="0" indent="0" algn="r">
              <a:buClrTx/>
              <a:buSz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3" name="Numer slajdu"/>
          <p:cNvSpPr txBox="1"/>
          <p:nvPr>
            <p:ph type="sldNum" sz="quarter" idx="2"/>
          </p:nvPr>
        </p:nvSpPr>
        <p:spPr>
          <a:xfrm>
            <a:off x="8760583" y="6504800"/>
            <a:ext cx="342659" cy="29205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kst tytułowy"/>
          <p:cNvSpPr txBox="1"/>
          <p:nvPr>
            <p:ph type="title"/>
          </p:nvPr>
        </p:nvSpPr>
        <p:spPr>
          <a:xfrm>
            <a:off x="3040439" y="4724400"/>
            <a:ext cx="5486407" cy="664536"/>
          </a:xfrm>
          <a:prstGeom prst="rect">
            <a:avLst/>
          </a:prstGeom>
        </p:spPr>
        <p:txBody>
          <a:bodyPr/>
          <a:lstStyle>
            <a:lvl1pPr indent="0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91" name="Treść - poziom 1…"/>
          <p:cNvSpPr txBox="1"/>
          <p:nvPr>
            <p:ph type="body" sz="quarter" idx="1"/>
          </p:nvPr>
        </p:nvSpPr>
        <p:spPr>
          <a:xfrm>
            <a:off x="3040439" y="5388936"/>
            <a:ext cx="5486407" cy="912259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  <a:defRPr sz="1400"/>
            </a:lvl1pPr>
            <a:lvl2pPr marL="678180" indent="-266700" algn="r">
              <a:buClrTx/>
              <a:defRPr sz="1400"/>
            </a:lvl2pPr>
            <a:lvl3pPr marL="899769" indent="-268833" algn="r">
              <a:buClrTx/>
              <a:defRPr sz="1400"/>
            </a:lvl3pPr>
            <a:lvl4pPr marL="1107438" indent="-284480" algn="r">
              <a:buClrTx/>
              <a:defRPr sz="1400"/>
            </a:lvl4pPr>
            <a:lvl5pPr marL="1290319" indent="-284480" algn="r">
              <a:buClrTx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2" name="12 Marcador de posición de imagen"/>
          <p:cNvSpPr/>
          <p:nvPr>
            <p:ph type="pic" idx="13"/>
          </p:nvPr>
        </p:nvSpPr>
        <p:spPr>
          <a:xfrm>
            <a:off x="304800" y="249862"/>
            <a:ext cx="8534400" cy="4343404"/>
          </a:xfrm>
          <a:prstGeom prst="rect">
            <a:avLst/>
          </a:prstGeom>
          <a:ln w="11000" cap="rnd">
            <a:solidFill>
              <a:srgbClr val="9C9F8D">
                <a:alpha val="88000"/>
              </a:srgbClr>
            </a:solidFill>
            <a:round/>
          </a:ln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Numer slajdu"/>
          <p:cNvSpPr txBox="1"/>
          <p:nvPr>
            <p:ph type="sldNum" sz="quarter" idx="2"/>
          </p:nvPr>
        </p:nvSpPr>
        <p:spPr>
          <a:xfrm>
            <a:off x="8760583" y="6500135"/>
            <a:ext cx="342659" cy="29205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dondear rectángulo de esquina diagonal"/>
          <p:cNvSpPr/>
          <p:nvPr/>
        </p:nvSpPr>
        <p:spPr>
          <a:xfrm>
            <a:off x="164592" y="147085"/>
            <a:ext cx="8810847" cy="65653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00" y="0"/>
                </a:moveTo>
                <a:lnTo>
                  <a:pt x="21600" y="0"/>
                </a:lnTo>
                <a:lnTo>
                  <a:pt x="21600" y="19050"/>
                </a:lnTo>
                <a:cubicBezTo>
                  <a:pt x="21600" y="20458"/>
                  <a:pt x="20749" y="21600"/>
                  <a:pt x="19700" y="21600"/>
                </a:cubicBezTo>
                <a:lnTo>
                  <a:pt x="0" y="21600"/>
                </a:lnTo>
                <a:lnTo>
                  <a:pt x="0" y="2550"/>
                </a:lnTo>
                <a:cubicBezTo>
                  <a:pt x="0" y="1142"/>
                  <a:pt x="851" y="0"/>
                  <a:pt x="1900" y="0"/>
                </a:cubicBezTo>
                <a:close/>
              </a:path>
            </a:pathLst>
          </a:custGeom>
          <a:solidFill>
            <a:srgbClr val="878A79">
              <a:alpha val="64999"/>
            </a:srgbClr>
          </a:solidFill>
          <a:ln w="11000" cap="rnd">
            <a:solidFill>
              <a:srgbClr val="9C9F8D">
                <a:alpha val="88000"/>
              </a:srgbClr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Rockwell"/>
              </a:defRPr>
            </a:pPr>
          </a:p>
        </p:txBody>
      </p:sp>
      <p:sp>
        <p:nvSpPr>
          <p:cNvPr id="3" name="6 Rectángulo"/>
          <p:cNvSpPr/>
          <p:nvPr/>
        </p:nvSpPr>
        <p:spPr>
          <a:xfrm>
            <a:off x="588391" y="1422808"/>
            <a:ext cx="8001001" cy="1270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sx="100000" sy="100000" kx="0" ky="0" algn="b" rotWithShape="0" blurRad="12700" dist="12900" dir="5400000">
              <a:srgbClr val="000000">
                <a:alpha val="75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Rockwell"/>
              </a:defRPr>
            </a:pPr>
          </a:p>
        </p:txBody>
      </p:sp>
      <p:sp>
        <p:nvSpPr>
          <p:cNvPr id="4" name="Tekst tytułowy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5" name="Treść - poziom 1…"/>
          <p:cNvSpPr txBox="1"/>
          <p:nvPr>
            <p:ph type="body" idx="1"/>
          </p:nvPr>
        </p:nvSpPr>
        <p:spPr>
          <a:xfrm>
            <a:off x="457200" y="1646234"/>
            <a:ext cx="8229600" cy="45262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" name="Numer slajdu"/>
          <p:cNvSpPr txBox="1"/>
          <p:nvPr>
            <p:ph type="sldNum" sz="quarter" idx="2"/>
          </p:nvPr>
        </p:nvSpPr>
        <p:spPr>
          <a:xfrm>
            <a:off x="8760583" y="6505699"/>
            <a:ext cx="342659" cy="29205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600">
                <a:solidFill>
                  <a:srgbClr val="DFE0D4"/>
                </a:solidFill>
                <a:latin typeface="+mj-lt"/>
                <a:ea typeface="+mj-ea"/>
                <a:cs typeface="+mj-cs"/>
                <a:sym typeface="Rockwel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1pPr>
      <a:lvl2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2pPr>
      <a:lvl3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3pPr>
      <a:lvl4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4pPr>
      <a:lvl5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5pPr>
      <a:lvl6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6pPr>
      <a:lvl7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7pPr>
      <a:lvl8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8pPr>
      <a:lvl9pPr marL="0" marR="0" indent="54864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600" u="none">
          <a:ln>
            <a:noFill/>
          </a:ln>
          <a:solidFill>
            <a:srgbClr val="E7E9CA"/>
          </a:solidFill>
          <a:effectLst>
            <a:outerShdw sx="100000" sy="100000" kx="0" ky="0" algn="b" rotWithShape="0" blurRad="38100" dist="25500" dir="5400000">
              <a:srgbClr val="000000">
                <a:alpha val="75000"/>
              </a:srgbClr>
            </a:outerShdw>
          </a:effectLst>
          <a:uFillTx/>
          <a:latin typeface="+mj-lt"/>
          <a:ea typeface="+mj-ea"/>
          <a:cs typeface="+mj-cs"/>
          <a:sym typeface="Rockwell"/>
        </a:defRPr>
      </a:lvl9pPr>
    </p:titleStyle>
    <p:bodyStyle>
      <a:lvl1pPr marL="292100" marR="0" indent="-292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70000"/>
        <a:buFontTx/>
        <a:buChar char="⦿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1pPr>
      <a:lvl2pPr marL="692833" marR="0" indent="-28135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9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2pPr>
      <a:lvl3pPr marL="898097" marR="0" indent="-26716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3pPr>
      <a:lvl4pPr marL="1115566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4pPr>
      <a:lvl5pPr marL="1313848" marR="0" indent="-3080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5pPr>
      <a:lvl6pPr marL="1506727" marR="0" indent="-308863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6pPr>
      <a:lvl7pPr marL="1728216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7pPr>
      <a:lvl8pPr marL="1911094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8pPr>
      <a:lvl9pPr marL="2093976" marR="0" indent="-347472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Rockwel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ckwel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1 Título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>
            <a:lvl1pPr algn="ctr">
              <a:defRPr b="1" i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Moralność Etyka Prawo</a:t>
            </a:r>
          </a:p>
        </p:txBody>
      </p:sp>
      <p:sp>
        <p:nvSpPr>
          <p:cNvPr id="103" name="2 Marcador de contenido"/>
          <p:cNvSpPr txBox="1"/>
          <p:nvPr>
            <p:ph type="body" sz="half" idx="1"/>
          </p:nvPr>
        </p:nvSpPr>
        <p:spPr>
          <a:xfrm>
            <a:off x="457200" y="1645920"/>
            <a:ext cx="4038600" cy="4526282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pic>
        <p:nvPicPr>
          <p:cNvPr id="104" name="4 Marcador de contenido" descr="4 Marcador de contenido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37370" y="1552453"/>
            <a:ext cx="3394476" cy="45259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Czesław Znamierowski</a:t>
            </a:r>
          </a:p>
        </p:txBody>
      </p:sp>
      <p:sp>
        <p:nvSpPr>
          <p:cNvPr id="134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zaproponował, by słowo „moralność” zarezerwować jedynie dla tych postaw, które darzymy moralnym szacunkiem, natomiast ogół moralnych zachowań człowieka nazwać etosem. </a:t>
            </a:r>
          </a:p>
          <a:p>
            <a:pPr/>
            <a:r>
              <a:t>Moralnością nazywalibyśmy zatem </a:t>
            </a:r>
            <a:r>
              <a:rPr b="1"/>
              <a:t>uznane reguły zachowania człowieka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Etologia</a:t>
            </a:r>
          </a:p>
        </p:txBody>
      </p:sp>
      <p:sp>
        <p:nvSpPr>
          <p:cNvPr id="137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opisowa nauka o moralności</a:t>
            </a:r>
            <a:r>
              <a:rPr b="0"/>
              <a:t>. </a:t>
            </a:r>
          </a:p>
          <a:p>
            <a:pPr>
              <a:defRPr b="1"/>
            </a:pPr>
          </a:p>
          <a:p>
            <a:pPr/>
            <a:r>
              <a:t>Opis działania może być również wieloaspektowy, </a:t>
            </a:r>
          </a:p>
          <a:p>
            <a:pPr/>
            <a:r>
              <a:t>etologią będzie zarówno socjologia moralności, jak i psychologia moralności.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Moralna semantyka</a:t>
            </a:r>
          </a:p>
        </p:txBody>
      </p:sp>
      <p:sp>
        <p:nvSpPr>
          <p:cNvPr id="140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Można opisywać sam język charakterystyczny dla moralnej refleksji, czyli uprawiać moralną semantykę. Dyscyplina ta, w sposób szczególny rozwijana w anglosaskiej filozofii moralnej, ma charakter metaprzedmiotowy.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Socjologia moralności</a:t>
            </a:r>
          </a:p>
        </p:txBody>
      </p:sp>
      <p:sp>
        <p:nvSpPr>
          <p:cNvPr id="143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Traktuje moralność jako fakt społeczny, bada więc moralność różnych społeczności na przestrzeni czasu i zmieniających się warunków społeczno – kulturowych.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Socjologia moralności</a:t>
            </a:r>
          </a:p>
        </p:txBody>
      </p:sp>
      <p:sp>
        <p:nvSpPr>
          <p:cNvPr id="146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  <a:r>
              <a:t>Badania socjologii moralności pokazują różnorodność i zmienność moralnych zwyczajów i reguł.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Relatywizm moralny</a:t>
            </a:r>
          </a:p>
        </p:txBody>
      </p:sp>
      <p:sp>
        <p:nvSpPr>
          <p:cNvPr id="149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Pogląd, zgodnie z którym nie istnieją uniwersalne i niezmienne normy moralne. Te bowiem są zdaniem relatywistów względne, zależne od standardów określających konkretny kontekst moralny, czyli zwyczajów i norm akceptowanych w określonym miejscu i czasie.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>
            <a:lvl1pPr indent="53218" defTabSz="886966">
              <a:defRPr sz="3900">
                <a:effectLst>
                  <a:outerShdw sx="100000" sy="100000" kx="0" ky="0" algn="b" rotWithShape="0" blurRad="38100" dist="24735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Przedmiot socjologii moralności</a:t>
            </a:r>
          </a:p>
        </p:txBody>
      </p:sp>
      <p:sp>
        <p:nvSpPr>
          <p:cNvPr id="152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Jej przedmiotem są również związki, jakie zachodzą pomiędzy ludzkimi poglądami na temat moralności a statusem społecznym, płcią czy stanem majątkowym, a nawet klimatem.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etyka</a:t>
            </a:r>
          </a:p>
        </p:txBody>
      </p:sp>
      <p:sp>
        <p:nvSpPr>
          <p:cNvPr id="155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Jest filozoficzną i normatywną teorią moralnej powinności działania.</a:t>
            </a:r>
          </a:p>
          <a:p>
            <a:pPr/>
          </a:p>
          <a:p>
            <a:pPr/>
            <a:r>
              <a:t> </a:t>
            </a:r>
            <a:r>
              <a:rPr b="1">
                <a:solidFill>
                  <a:srgbClr val="000000"/>
                </a:solidFill>
              </a:rPr>
              <a:t>Przedmiotem materialnym etyki jest rozumne i wolne działanie człowieka.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Antropologia filozoficzna</a:t>
            </a:r>
          </a:p>
        </p:txBody>
      </p:sp>
      <p:sp>
        <p:nvSpPr>
          <p:cNvPr id="158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</a:p>
          <a:p>
            <a:pPr/>
            <a:r>
              <a:t>Dyscyplina, której przedmiotem jest filozoficzny namysł nad człowiekiem.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Etyka</a:t>
            </a:r>
          </a:p>
        </p:txBody>
      </p:sp>
      <p:sp>
        <p:nvSpPr>
          <p:cNvPr id="161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Etyka nie jest jedyną teorią moralności o normatywnym charakterze. Taki charakter też mają wszelkiego rodzaju teologie moralne. </a:t>
            </a:r>
          </a:p>
          <a:p>
            <a:pPr>
              <a:defRPr b="1">
                <a:solidFill>
                  <a:srgbClr val="000000"/>
                </a:solidFill>
              </a:defRPr>
            </a:pPr>
            <a:r>
              <a:t>Etyka różni się od teologii źródłami poznania.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1 Título"/>
          <p:cNvSpPr txBox="1"/>
          <p:nvPr>
            <p:ph type="ctrTitle"/>
          </p:nvPr>
        </p:nvSpPr>
        <p:spPr>
          <a:xfrm>
            <a:off x="467543" y="620684"/>
            <a:ext cx="8229601" cy="1538073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Czym jest moralność?</a:t>
            </a:r>
          </a:p>
        </p:txBody>
      </p:sp>
      <p:sp>
        <p:nvSpPr>
          <p:cNvPr id="107" name="2 Subtítulo"/>
          <p:cNvSpPr txBox="1"/>
          <p:nvPr>
            <p:ph type="subTitle" idx="1"/>
          </p:nvPr>
        </p:nvSpPr>
        <p:spPr>
          <a:xfrm>
            <a:off x="251519" y="2819398"/>
            <a:ext cx="8442316" cy="3057878"/>
          </a:xfrm>
          <a:prstGeom prst="rect">
            <a:avLst/>
          </a:prstGeom>
        </p:spPr>
        <p:txBody>
          <a:bodyPr/>
          <a:lstStyle/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Norma prawna </a:t>
            </a:r>
          </a:p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 a </a:t>
            </a:r>
          </a:p>
          <a:p>
            <a:pPr algn="l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norma moralna</a:t>
            </a:r>
          </a:p>
        </p:txBody>
      </p:sp>
      <p:grpSp>
        <p:nvGrpSpPr>
          <p:cNvPr id="110" name="3 Imagen"/>
          <p:cNvGrpSpPr/>
          <p:nvPr/>
        </p:nvGrpSpPr>
        <p:grpSpPr>
          <a:xfrm>
            <a:off x="4582339" y="2872168"/>
            <a:ext cx="3181396" cy="2952338"/>
            <a:chOff x="0" y="-1"/>
            <a:chExt cx="3181394" cy="2952337"/>
          </a:xfrm>
        </p:grpSpPr>
        <p:sp>
          <p:nvSpPr>
            <p:cNvPr id="108" name="Kształt"/>
            <p:cNvSpPr/>
            <p:nvPr/>
          </p:nvSpPr>
          <p:spPr>
            <a:xfrm>
              <a:off x="-1" y="-2"/>
              <a:ext cx="3181396" cy="295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00"/>
                  </a:moveTo>
                  <a:cubicBezTo>
                    <a:pt x="0" y="403"/>
                    <a:pt x="374" y="0"/>
                    <a:pt x="835" y="0"/>
                  </a:cubicBezTo>
                  <a:lnTo>
                    <a:pt x="20765" y="0"/>
                  </a:lnTo>
                  <a:cubicBezTo>
                    <a:pt x="21226" y="0"/>
                    <a:pt x="21600" y="403"/>
                    <a:pt x="21600" y="900"/>
                  </a:cubicBezTo>
                  <a:lnTo>
                    <a:pt x="21600" y="20700"/>
                  </a:lnTo>
                  <a:cubicBezTo>
                    <a:pt x="21600" y="21197"/>
                    <a:pt x="21226" y="21600"/>
                    <a:pt x="20765" y="21600"/>
                  </a:cubicBezTo>
                  <a:lnTo>
                    <a:pt x="835" y="21600"/>
                  </a:lnTo>
                  <a:cubicBezTo>
                    <a:pt x="374" y="21600"/>
                    <a:pt x="0" y="21197"/>
                    <a:pt x="0" y="207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Rockwell"/>
                </a:defRPr>
              </a:pPr>
            </a:p>
          </p:txBody>
        </p:sp>
        <p:pic>
          <p:nvPicPr>
            <p:cNvPr id="109" name="image3.jpeg" descr="image3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" b="0"/>
            <a:stretch>
              <a:fillRect/>
            </a:stretch>
          </p:blipFill>
          <p:spPr>
            <a:xfrm>
              <a:off x="-1" y="-2"/>
              <a:ext cx="3181351" cy="295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35" y="0"/>
                  </a:moveTo>
                  <a:cubicBezTo>
                    <a:pt x="374" y="0"/>
                    <a:pt x="0" y="403"/>
                    <a:pt x="0" y="900"/>
                  </a:cubicBezTo>
                  <a:lnTo>
                    <a:pt x="0" y="20700"/>
                  </a:lnTo>
                  <a:cubicBezTo>
                    <a:pt x="0" y="21197"/>
                    <a:pt x="374" y="21600"/>
                    <a:pt x="835" y="21600"/>
                  </a:cubicBezTo>
                  <a:lnTo>
                    <a:pt x="20765" y="21600"/>
                  </a:lnTo>
                  <a:cubicBezTo>
                    <a:pt x="21226" y="21600"/>
                    <a:pt x="21600" y="21197"/>
                    <a:pt x="21600" y="20700"/>
                  </a:cubicBezTo>
                  <a:lnTo>
                    <a:pt x="21600" y="900"/>
                  </a:lnTo>
                  <a:cubicBezTo>
                    <a:pt x="21600" y="403"/>
                    <a:pt x="21226" y="0"/>
                    <a:pt x="20765" y="0"/>
                  </a:cubicBezTo>
                  <a:lnTo>
                    <a:pt x="835" y="0"/>
                  </a:lnTo>
                  <a:close/>
                </a:path>
              </a:pathLst>
            </a:custGeom>
            <a:ln w="76200" cap="sq">
              <a:solidFill>
                <a:srgbClr val="EAEAEA"/>
              </a:solidFill>
              <a:prstDash val="solid"/>
              <a:miter lim="800000"/>
            </a:ln>
            <a:effectLst>
              <a:reflection blurRad="0" stA="33000" stPos="0" endA="0" endPos="40000" dist="0" dir="5400000" fadeDir="5400000" sx="100000" sy="-100000" kx="0" ky="0" algn="bl" rotWithShape="0"/>
            </a:effectLst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Tadeusz Kotarbiński</a:t>
            </a:r>
          </a:p>
        </p:txBody>
      </p:sp>
      <p:sp>
        <p:nvSpPr>
          <p:cNvPr id="164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Twierdził, że racjonalna, filozoficznie ugruntowana etyka jest zbędna. </a:t>
            </a:r>
          </a:p>
          <a:p>
            <a:pPr/>
            <a:r>
              <a:t>W jego ocenie </a:t>
            </a:r>
            <a:r>
              <a:rPr b="1">
                <a:solidFill>
                  <a:srgbClr val="000000"/>
                </a:solidFill>
              </a:rPr>
              <a:t>każdy porządny człowiek radzi sobie z odróżnieniem dobra od zła.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>
            <a:lvl1pPr indent="51569" defTabSz="859536">
              <a:defRPr sz="4300">
                <a:effectLst>
                  <a:outerShdw sx="100000" sy="100000" kx="0" ky="0" algn="b" rotWithShape="0" blurRad="38100" dist="23970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Sokrates i „metoda akuszera”</a:t>
            </a:r>
          </a:p>
        </p:txBody>
      </p:sp>
      <p:sp>
        <p:nvSpPr>
          <p:cNvPr id="167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 marL="283336" indent="-283336" defTabSz="886966">
              <a:lnSpc>
                <a:spcPct val="80000"/>
              </a:lnSpc>
              <a:defRPr sz="2800"/>
            </a:pPr>
            <a:r>
              <a:t>Sokrates, uznawany za ojca etyki, prowadził z młodymi ludźmi w Atenach dyskurs, który został </a:t>
            </a:r>
            <a:r>
              <a:rPr>
                <a:solidFill>
                  <a:srgbClr val="000000"/>
                </a:solidFill>
              </a:rPr>
              <a:t>nazwany </a:t>
            </a:r>
            <a:r>
              <a:rPr b="1">
                <a:solidFill>
                  <a:srgbClr val="000000"/>
                </a:solidFill>
              </a:rPr>
              <a:t>metodą akuszera</a:t>
            </a:r>
            <a:r>
              <a:rPr>
                <a:solidFill>
                  <a:srgbClr val="000000"/>
                </a:solidFill>
              </a:rPr>
              <a:t>. Był zdania, że </a:t>
            </a:r>
            <a:r>
              <a:rPr b="1">
                <a:solidFill>
                  <a:srgbClr val="000000"/>
                </a:solidFill>
              </a:rPr>
              <a:t>moralna prawda tkwi w człowieku</a:t>
            </a:r>
            <a:r>
              <a:rPr>
                <a:solidFill>
                  <a:srgbClr val="000000"/>
                </a:solidFill>
              </a:rPr>
              <a:t>. </a:t>
            </a:r>
            <a:r>
              <a:rPr b="1">
                <a:solidFill>
                  <a:srgbClr val="000000"/>
                </a:solidFill>
              </a:rPr>
              <a:t>Trzeba mu tylko pomóc w jej odkrywaniu,</a:t>
            </a:r>
            <a:r>
              <a:rPr>
                <a:solidFill>
                  <a:srgbClr val="000000"/>
                </a:solidFill>
              </a:rPr>
              <a:t> </a:t>
            </a:r>
            <a:r>
              <a:t>a sposobem po temu była umiejętnie prowadzona dyskusja, w której interlokutorzy Sokratesa, odpowiadając krok po kroku na zadawane im pytania, sami dochodzili do ważkich moralnie wniosków.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0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9D3232"/>
                </a:solidFill>
              </a:defRPr>
            </a:pPr>
            <a:r>
              <a:t>Etyka jest teorią moralnego działania człowieka. </a:t>
            </a:r>
          </a:p>
          <a:p>
            <a:pPr/>
            <a:r>
              <a:t>Odniesienie do działania nadaje jej wymiar praktyczny.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3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Etyki można się nauczyć jak wszelkich innych przedmiotów. </a:t>
            </a:r>
          </a:p>
          <a:p>
            <a:pPr/>
          </a:p>
          <a:p>
            <a:pPr>
              <a:defRPr b="1">
                <a:solidFill>
                  <a:srgbClr val="45472B"/>
                </a:solidFill>
              </a:defRPr>
            </a:pPr>
            <a:r>
              <a:t>Etyka to jednak szczególna dyscyplina.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6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Słuchając wykładu z etyki, nie mamy poczucia odkrywania zupełnie nowych, nieznanych nam dotąd praw. Przeciwnie, zauważamy, że przekazywane nam treści nie są zupełnie nowe. </a:t>
            </a:r>
          </a:p>
          <a:p>
            <a:pPr/>
            <a:r>
              <a:t>W przypadku etyki prawniczej jest trochę inaczej z uwagi na kodeksy etyczne.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Specyfika nauczania etyki</a:t>
            </a:r>
          </a:p>
        </p:txBody>
      </p:sp>
      <p:sp>
        <p:nvSpPr>
          <p:cNvPr id="179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 marL="266394" indent="-266394" defTabSz="833930">
              <a:lnSpc>
                <a:spcPct val="90000"/>
              </a:lnSpc>
              <a:defRPr sz="2800"/>
            </a:pPr>
            <a:r>
              <a:t>Na wykładzie z etyki można </a:t>
            </a:r>
            <a:r>
              <a:rPr b="1" i="1">
                <a:solidFill>
                  <a:srgbClr val="FF0000"/>
                </a:solidFill>
              </a:rPr>
              <a:t>posiąść wiedzę na temat tego, co jest moralnie słuszne, ale nie można się nauczyć moralnie słusznego postępowania. </a:t>
            </a:r>
            <a:r>
              <a:t>To drugie jest znacznie trudniejsze. Pozostajemy wolni w swoich moralnych wyborach. </a:t>
            </a:r>
          </a:p>
          <a:p>
            <a:pPr marL="266394" indent="-266394" defTabSz="833930">
              <a:lnSpc>
                <a:spcPct val="90000"/>
              </a:lnSpc>
              <a:defRPr b="1" sz="2800">
                <a:solidFill>
                  <a:srgbClr val="FFFF00"/>
                </a:solidFill>
              </a:defRPr>
            </a:pPr>
            <a:r>
              <a:t>Znaczenie wolnej woli dla moralnego działania człowieka podkreślał Immanuel Kant</a:t>
            </a:r>
            <a:r>
              <a:rPr b="0">
                <a:solidFill>
                  <a:srgbClr val="FFFFFF"/>
                </a:solidFill>
              </a:rPr>
              <a:t>. Moralność ma charakter uwewnętrzniony.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2 Marcador de contenido"/>
          <p:cNvSpPr txBox="1"/>
          <p:nvPr>
            <p:ph type="body" sz="half" idx="1"/>
          </p:nvPr>
        </p:nvSpPr>
        <p:spPr>
          <a:xfrm>
            <a:off x="539548" y="1673424"/>
            <a:ext cx="4038607" cy="5184577"/>
          </a:xfrm>
          <a:prstGeom prst="rect">
            <a:avLst/>
          </a:prstGeom>
        </p:spPr>
        <p:txBody>
          <a:bodyPr/>
          <a:lstStyle>
            <a:lvl1pPr>
              <a:buSzTx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Stara się też ustalić związki funkcjonalne pomiędzy moralnością, religią i prawem, a także innymi czynnikami: sytuacją społeczno – ekonomiczną czy wpływem autorytetów moralnych.</a:t>
            </a:r>
          </a:p>
        </p:txBody>
      </p:sp>
      <p:pic>
        <p:nvPicPr>
          <p:cNvPr id="182" name="5 Marcador de contenido" descr="5 Marcador de contenido"/>
          <p:cNvPicPr>
            <a:picLocks noChangeAspect="1"/>
          </p:cNvPicPr>
          <p:nvPr/>
        </p:nvPicPr>
        <p:blipFill>
          <a:blip r:embed="rId2">
            <a:extLst/>
          </a:blip>
          <a:srcRect l="0" t="0" r="0" b="3"/>
          <a:stretch>
            <a:fillRect/>
          </a:stretch>
        </p:blipFill>
        <p:spPr>
          <a:xfrm>
            <a:off x="4644006" y="3861048"/>
            <a:ext cx="4038601" cy="1769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577" y="0"/>
                </a:moveTo>
                <a:cubicBezTo>
                  <a:pt x="706" y="0"/>
                  <a:pt x="0" y="1612"/>
                  <a:pt x="0" y="3600"/>
                </a:cubicBezTo>
                <a:lnTo>
                  <a:pt x="0" y="21600"/>
                </a:lnTo>
                <a:lnTo>
                  <a:pt x="20023" y="21600"/>
                </a:lnTo>
                <a:cubicBezTo>
                  <a:pt x="20894" y="21600"/>
                  <a:pt x="21600" y="19988"/>
                  <a:pt x="21600" y="18000"/>
                </a:cubicBezTo>
                <a:lnTo>
                  <a:pt x="21600" y="0"/>
                </a:lnTo>
                <a:lnTo>
                  <a:pt x="1577" y="0"/>
                </a:lnTo>
                <a:close/>
              </a:path>
            </a:pathLst>
          </a:custGeom>
          <a:ln w="88900" cap="sq">
            <a:solidFill>
              <a:srgbClr val="FFFFFF"/>
            </a:solidFill>
            <a:miter/>
          </a:ln>
          <a:effectLst>
            <a:outerShdw sx="100000" sy="100000" kx="0" ky="0" algn="b" rotWithShape="0" blurRad="254000" dist="0" dir="0">
              <a:srgbClr val="000000">
                <a:alpha val="43000"/>
              </a:srgbClr>
            </a:outerShdw>
          </a:effectLst>
        </p:spPr>
      </p:pic>
      <p:sp>
        <p:nvSpPr>
          <p:cNvPr id="183" name="Tytuł 3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Socjologia moralności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Moralność – pojęcie </a:t>
            </a:r>
          </a:p>
        </p:txBody>
      </p:sp>
      <p:sp>
        <p:nvSpPr>
          <p:cNvPr id="113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Moralność – podobnie jak wiele innych powszechnie stosowanych terminów trudno jest zdefiniować, chociaż jesteśmy głęboko przekonani, że właściwie rozumiemy każdy z nich</a:t>
            </a:r>
            <a:r>
              <a:rPr b="0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>
            <a:lvl1pPr indent="49926" defTabSz="832102">
              <a:defRPr sz="3700">
                <a:effectLst>
                  <a:outerShdw sx="100000" sy="100000" kx="0" ky="0" algn="b" rotWithShape="0" blurRad="38100" dist="23205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Problemy z definiowaniem moralności</a:t>
            </a:r>
          </a:p>
        </p:txBody>
      </p:sp>
      <p:sp>
        <p:nvSpPr>
          <p:cNvPr id="116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Skąd się biorą problemy związane z definiowaniem moralności?</a:t>
            </a:r>
          </a:p>
          <a:p>
            <a:pPr>
              <a:defRPr i="1"/>
            </a:pPr>
          </a:p>
          <a:p>
            <a:pPr>
              <a:defRPr i="1"/>
            </a:pPr>
          </a:p>
          <a:p>
            <a:pPr>
              <a:defRPr i="1"/>
            </a:pPr>
            <a:r>
              <a:t>Po pierwsze</a:t>
            </a:r>
            <a:r>
              <a:rPr i="0"/>
              <a:t>, moralność jest przedmiotem wielu nauk: socjologii, psychologii, filozofii czy teologii.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>
            <a:lvl1pPr indent="49926" defTabSz="832102">
              <a:defRPr sz="3700">
                <a:effectLst>
                  <a:outerShdw sx="100000" sy="100000" kx="0" ky="0" algn="b" rotWithShape="0" blurRad="38100" dist="23205" dir="540000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pPr/>
            <a:r>
              <a:t>Problemy z definiowaniem moralności</a:t>
            </a:r>
          </a:p>
        </p:txBody>
      </p:sp>
      <p:sp>
        <p:nvSpPr>
          <p:cNvPr id="119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>
              <a:defRPr i="1"/>
            </a:pPr>
          </a:p>
          <a:p>
            <a:pPr>
              <a:defRPr i="1"/>
            </a:pPr>
          </a:p>
          <a:p>
            <a:pPr>
              <a:defRPr i="1"/>
            </a:pPr>
            <a:r>
              <a:t>Po drugie</a:t>
            </a:r>
            <a:r>
              <a:rPr i="0"/>
              <a:t>, terminem „moralność” na ogół nie posługujemy się bez określonej kwalifikacji.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 indent="44988" defTabSz="749808">
              <a:defRPr sz="3700">
                <a:effectLst>
                  <a:outerShdw sx="100000" sy="100000" kx="0" ky="0" algn="b" rotWithShape="0" blurRad="25400" dist="20910" dir="5400000">
                    <a:srgbClr val="000000">
                      <a:alpha val="75000"/>
                    </a:srgbClr>
                  </a:outerShdw>
                </a:effectLst>
              </a:defRPr>
            </a:pPr>
          </a:p>
        </p:txBody>
      </p:sp>
      <p:sp>
        <p:nvSpPr>
          <p:cNvPr id="122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  <a:r>
              <a:t>Filozoficzny namysł nad moralnością w V wieku p.n.e. zaowocował powstaniem etyki.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Maria Ossowska</a:t>
            </a:r>
          </a:p>
        </p:txBody>
      </p:sp>
      <p:sp>
        <p:nvSpPr>
          <p:cNvPr id="125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</a:p>
          <a:p>
            <a:pPr/>
            <a:r>
              <a:t>zauważyła, że to, co potocznie nazywamy moralnością, stanowi całość wieloaspektową i niespójną.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 indent="44988" defTabSz="749808">
              <a:defRPr sz="3700">
                <a:effectLst>
                  <a:outerShdw sx="100000" sy="100000" kx="0" ky="0" algn="b" rotWithShape="0" blurRad="25400" dist="20910" dir="5400000">
                    <a:srgbClr val="000000">
                      <a:alpha val="75000"/>
                    </a:srgbClr>
                  </a:outerShdw>
                </a:effectLst>
              </a:defRPr>
            </a:pPr>
          </a:p>
        </p:txBody>
      </p:sp>
      <p:sp>
        <p:nvSpPr>
          <p:cNvPr id="128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Wszystkie nauki badające fenomen moralności pozostają zgodne co do tego, że moralność jest istotnie związana z rozumnym i wolnym działaniem człowieka.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ytuł 1"/>
          <p:cNvSpPr txBox="1"/>
          <p:nvPr>
            <p:ph type="title"/>
          </p:nvPr>
        </p:nvSpPr>
        <p:spPr>
          <a:xfrm>
            <a:off x="457200" y="253536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Działanie moralne</a:t>
            </a:r>
          </a:p>
        </p:txBody>
      </p:sp>
      <p:sp>
        <p:nvSpPr>
          <p:cNvPr id="131" name="Symbol zastępczy zawartości 2"/>
          <p:cNvSpPr txBox="1"/>
          <p:nvPr>
            <p:ph type="body" idx="1"/>
          </p:nvPr>
        </p:nvSpPr>
        <p:spPr>
          <a:xfrm>
            <a:off x="457200" y="1646233"/>
            <a:ext cx="8229600" cy="4526286"/>
          </a:xfrm>
          <a:prstGeom prst="rect">
            <a:avLst/>
          </a:prstGeom>
        </p:spPr>
        <p:txBody>
          <a:bodyPr/>
          <a:lstStyle/>
          <a:p>
            <a:pPr/>
            <a:r>
              <a:t>Kiedy działanie nazywamy moralnym, mamy na myśli jego pozytywną ocenę.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  <a:r>
              <a:t> Moraliści zwykli posługiwać się terminem „moralny” również bez przymiotnika, mając na uwadze działanie specyficzne dla rozumnych i wolnych istot.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Fundición">
  <a:themeElements>
    <a:clrScheme name="Fundició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00FF"/>
      </a:hlink>
      <a:folHlink>
        <a:srgbClr val="FF00FF"/>
      </a:folHlink>
    </a:clrScheme>
    <a:fontScheme name="Fundición">
      <a:majorFont>
        <a:latin typeface="Rockwell"/>
        <a:ea typeface="Rockwell"/>
        <a:cs typeface="Rockwell"/>
      </a:majorFont>
      <a:minorFont>
        <a:latin typeface="Helvetica"/>
        <a:ea typeface="Helvetica"/>
        <a:cs typeface="Helvetica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Fundición">
  <a:themeElements>
    <a:clrScheme name="Fundició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0000FF"/>
      </a:hlink>
      <a:folHlink>
        <a:srgbClr val="FF00FF"/>
      </a:folHlink>
    </a:clrScheme>
    <a:fontScheme name="Fundición">
      <a:majorFont>
        <a:latin typeface="Rockwell"/>
        <a:ea typeface="Rockwell"/>
        <a:cs typeface="Rockwell"/>
      </a:majorFont>
      <a:minorFont>
        <a:latin typeface="Helvetica"/>
        <a:ea typeface="Helvetica"/>
        <a:cs typeface="Helvetica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43137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43137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