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BCC"/>
          </a:solidFill>
        </a:fill>
      </a:tcStyle>
    </a:wholeTbl>
    <a:band2H>
      <a:tcTxStyle b="def" i="def"/>
      <a:tcStyle>
        <a:tcBdr/>
        <a:fill>
          <a:solidFill>
            <a:srgbClr val="EB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BDB"/>
          </a:solidFill>
        </a:fill>
      </a:tcStyle>
    </a:wholeTbl>
    <a:band2H>
      <a:tcTxStyle b="def" i="def"/>
      <a:tcStyle>
        <a:tcBdr/>
        <a:fill>
          <a:solidFill>
            <a:srgbClr val="F2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Shape 7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38" name="Shape 7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1pPr>
    <a:lvl2pPr indent="2286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2pPr>
    <a:lvl3pPr indent="4572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3pPr>
    <a:lvl4pPr indent="6858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4pPr>
    <a:lvl5pPr indent="9144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5pPr>
    <a:lvl6pPr indent="11430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6pPr>
    <a:lvl7pPr indent="13716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7pPr>
    <a:lvl8pPr indent="16002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8pPr>
    <a:lvl9pPr indent="18288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7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4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29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41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5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52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6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63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4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4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7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reść - poziom 1…"/>
          <p:cNvSpPr txBox="1"/>
          <p:nvPr>
            <p:ph type="body" idx="1"/>
          </p:nvPr>
        </p:nvSpPr>
        <p:spPr>
          <a:xfrm>
            <a:off x="3132138" y="1557337"/>
            <a:ext cx="5761038" cy="4572004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5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76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77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7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79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8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0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91" name="Symbol zastępczy obrazu 2"/>
          <p:cNvSpPr/>
          <p:nvPr>
            <p:ph type="pic" sz="quarter" idx="14"/>
          </p:nvPr>
        </p:nvSpPr>
        <p:spPr>
          <a:xfrm>
            <a:off x="3160204" y="1574263"/>
            <a:ext cx="2815494" cy="19796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2" name="Symbol zastępczy obrazu 2"/>
          <p:cNvSpPr/>
          <p:nvPr>
            <p:ph type="pic" sz="quarter" idx="15"/>
          </p:nvPr>
        </p:nvSpPr>
        <p:spPr>
          <a:xfrm>
            <a:off x="6069588" y="1574263"/>
            <a:ext cx="2815492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94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0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05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6" name="Symbol zastępczy obrazu 2"/>
          <p:cNvSpPr/>
          <p:nvPr>
            <p:ph type="pic" sz="quarter" idx="14"/>
          </p:nvPr>
        </p:nvSpPr>
        <p:spPr>
          <a:xfrm>
            <a:off x="3160204" y="4324570"/>
            <a:ext cx="2815494" cy="18047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7" name="Symbol zastępczy obrazu 2"/>
          <p:cNvSpPr/>
          <p:nvPr>
            <p:ph type="pic" sz="quarter" idx="15"/>
          </p:nvPr>
        </p:nvSpPr>
        <p:spPr>
          <a:xfrm>
            <a:off x="6069588" y="4324572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09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1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5" cy="790905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486453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664027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0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5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221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6" cy="790905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222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24" name="Prostokąt 2"/>
          <p:cNvSpPr/>
          <p:nvPr/>
        </p:nvSpPr>
        <p:spPr>
          <a:xfrm>
            <a:off x="4211959" y="6561348"/>
            <a:ext cx="4932041" cy="29665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25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3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3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90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8" name="Numer slajdu"/>
          <p:cNvSpPr txBox="1"/>
          <p:nvPr>
            <p:ph type="sldNum" sz="quarter" idx="2"/>
          </p:nvPr>
        </p:nvSpPr>
        <p:spPr>
          <a:xfrm>
            <a:off x="6553200" y="6356350"/>
            <a:ext cx="394798" cy="370837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48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90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/>
          <p:nvPr>
            <p:ph type="sldNum" sz="quarter" idx="2"/>
          </p:nvPr>
        </p:nvSpPr>
        <p:spPr>
          <a:xfrm>
            <a:off x="6553200" y="6356350"/>
            <a:ext cx="394798" cy="370837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9" name="Symbol zastępczy obrazu 8"/>
          <p:cNvSpPr/>
          <p:nvPr>
            <p:ph type="pic" idx="13"/>
          </p:nvPr>
        </p:nvSpPr>
        <p:spPr>
          <a:xfrm>
            <a:off x="-3" y="1412775"/>
            <a:ext cx="9144004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26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0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71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27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1" name="Symbol zastępczy obrazu 8"/>
          <p:cNvSpPr/>
          <p:nvPr>
            <p:ph type="pic" idx="13"/>
          </p:nvPr>
        </p:nvSpPr>
        <p:spPr>
          <a:xfrm>
            <a:off x="0" y="1172775"/>
            <a:ext cx="9144000" cy="427235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82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3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84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285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9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367186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97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0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08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4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20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2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3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32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4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43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51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5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54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4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5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6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Treść - poziom 1…"/>
          <p:cNvSpPr txBox="1"/>
          <p:nvPr>
            <p:ph type="body" idx="1"/>
          </p:nvPr>
        </p:nvSpPr>
        <p:spPr>
          <a:xfrm>
            <a:off x="3132138" y="1557337"/>
            <a:ext cx="5761038" cy="4572004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66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67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68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6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70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" name="Symbol zastępczy obrazu 8"/>
          <p:cNvSpPr/>
          <p:nvPr>
            <p:ph type="pic" idx="13"/>
          </p:nvPr>
        </p:nvSpPr>
        <p:spPr>
          <a:xfrm>
            <a:off x="-3" y="1412775"/>
            <a:ext cx="9144004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9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78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7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1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82" name="Symbol zastępczy obrazu 2"/>
          <p:cNvSpPr/>
          <p:nvPr>
            <p:ph type="pic" sz="quarter" idx="14"/>
          </p:nvPr>
        </p:nvSpPr>
        <p:spPr>
          <a:xfrm>
            <a:off x="3160204" y="1574263"/>
            <a:ext cx="2815494" cy="19796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3" name="Symbol zastępczy obrazu 2"/>
          <p:cNvSpPr/>
          <p:nvPr>
            <p:ph type="pic" sz="quarter" idx="15"/>
          </p:nvPr>
        </p:nvSpPr>
        <p:spPr>
          <a:xfrm>
            <a:off x="6069588" y="1574263"/>
            <a:ext cx="2815492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85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93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9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395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96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7" name="Symbol zastępczy obrazu 2"/>
          <p:cNvSpPr/>
          <p:nvPr>
            <p:ph type="pic" sz="quarter" idx="14"/>
          </p:nvPr>
        </p:nvSpPr>
        <p:spPr>
          <a:xfrm>
            <a:off x="3160204" y="4324570"/>
            <a:ext cx="2815494" cy="18047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8" name="Symbol zastępczy obrazu 2"/>
          <p:cNvSpPr/>
          <p:nvPr>
            <p:ph type="pic" sz="quarter" idx="15"/>
          </p:nvPr>
        </p:nvSpPr>
        <p:spPr>
          <a:xfrm>
            <a:off x="6069588" y="4324572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00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0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5" cy="790905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486453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664027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1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5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412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6" cy="790905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413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1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15" name="Prostokąt 2"/>
          <p:cNvSpPr/>
          <p:nvPr/>
        </p:nvSpPr>
        <p:spPr>
          <a:xfrm>
            <a:off x="4211959" y="6561348"/>
            <a:ext cx="4932041" cy="29665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16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25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427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28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90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29" name="Numer slajdu"/>
          <p:cNvSpPr txBox="1"/>
          <p:nvPr>
            <p:ph type="sldNum" sz="quarter" idx="2"/>
          </p:nvPr>
        </p:nvSpPr>
        <p:spPr>
          <a:xfrm>
            <a:off x="6553200" y="6356350"/>
            <a:ext cx="394798" cy="370837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43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4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4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50" name="Symbol zastępczy obrazu 8"/>
          <p:cNvSpPr/>
          <p:nvPr>
            <p:ph type="pic" idx="13"/>
          </p:nvPr>
        </p:nvSpPr>
        <p:spPr>
          <a:xfrm>
            <a:off x="-3" y="1412775"/>
            <a:ext cx="9144004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451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1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2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46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464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2" name="Symbol zastępczy obrazu 8"/>
          <p:cNvSpPr/>
          <p:nvPr>
            <p:ph type="pic" idx="13"/>
          </p:nvPr>
        </p:nvSpPr>
        <p:spPr>
          <a:xfrm>
            <a:off x="0" y="1172775"/>
            <a:ext cx="9144000" cy="427235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73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4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75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476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477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85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8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367186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8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96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9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99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" name="Symbol zastępczy obrazu 8"/>
          <p:cNvSpPr/>
          <p:nvPr>
            <p:ph type="pic" idx="13"/>
          </p:nvPr>
        </p:nvSpPr>
        <p:spPr>
          <a:xfrm>
            <a:off x="-3" y="1412775"/>
            <a:ext cx="9144004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8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0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4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1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11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19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2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521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23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3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34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42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4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54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45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4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46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5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5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Treść - poziom 1…"/>
          <p:cNvSpPr txBox="1"/>
          <p:nvPr>
            <p:ph type="body" idx="1"/>
          </p:nvPr>
        </p:nvSpPr>
        <p:spPr>
          <a:xfrm>
            <a:off x="3132138" y="1557337"/>
            <a:ext cx="5761038" cy="4572004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7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58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59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6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61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69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7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571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72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3" name="Symbol zastępczy obrazu 2"/>
          <p:cNvSpPr/>
          <p:nvPr>
            <p:ph type="pic" sz="quarter" idx="14"/>
          </p:nvPr>
        </p:nvSpPr>
        <p:spPr>
          <a:xfrm>
            <a:off x="3160204" y="1574263"/>
            <a:ext cx="2815494" cy="19796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74" name="Symbol zastępczy obrazu 2"/>
          <p:cNvSpPr/>
          <p:nvPr>
            <p:ph type="pic" sz="quarter" idx="15"/>
          </p:nvPr>
        </p:nvSpPr>
        <p:spPr>
          <a:xfrm>
            <a:off x="6069588" y="1574263"/>
            <a:ext cx="2815492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7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76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8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8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586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7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88" name="Symbol zastępczy obrazu 2"/>
          <p:cNvSpPr/>
          <p:nvPr>
            <p:ph type="pic" sz="quarter" idx="14"/>
          </p:nvPr>
        </p:nvSpPr>
        <p:spPr>
          <a:xfrm>
            <a:off x="3160204" y="4324570"/>
            <a:ext cx="2815494" cy="18047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89" name="Symbol zastępczy obrazu 2"/>
          <p:cNvSpPr/>
          <p:nvPr>
            <p:ph type="pic" sz="quarter" idx="15"/>
          </p:nvPr>
        </p:nvSpPr>
        <p:spPr>
          <a:xfrm>
            <a:off x="6069588" y="4324572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9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91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0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601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5" cy="790905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486453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664027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02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5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603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6" cy="790905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604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0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06" name="Prostokąt 2"/>
          <p:cNvSpPr/>
          <p:nvPr/>
        </p:nvSpPr>
        <p:spPr>
          <a:xfrm>
            <a:off x="4211959" y="6561348"/>
            <a:ext cx="4932041" cy="29665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07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608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616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61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1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90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20" name="Numer slajdu"/>
          <p:cNvSpPr txBox="1"/>
          <p:nvPr>
            <p:ph type="sldNum" sz="quarter" idx="2"/>
          </p:nvPr>
        </p:nvSpPr>
        <p:spPr>
          <a:xfrm>
            <a:off x="6553200" y="6356350"/>
            <a:ext cx="394798" cy="370837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62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2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63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631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Symbol zastępczy obrazu 8"/>
          <p:cNvSpPr/>
          <p:nvPr>
            <p:ph type="pic" idx="13"/>
          </p:nvPr>
        </p:nvSpPr>
        <p:spPr>
          <a:xfrm>
            <a:off x="-3" y="1412775"/>
            <a:ext cx="9144004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6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39" name="Symbol zastępczy obrazu 8"/>
          <p:cNvSpPr/>
          <p:nvPr>
            <p:ph type="pic" idx="13"/>
          </p:nvPr>
        </p:nvSpPr>
        <p:spPr>
          <a:xfrm>
            <a:off x="-3" y="1412775"/>
            <a:ext cx="9144004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0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Prostokąt 22"/>
          <p:cNvSpPr/>
          <p:nvPr/>
        </p:nvSpPr>
        <p:spPr>
          <a:xfrm flipV="1">
            <a:off x="5410182" y="3810000"/>
            <a:ext cx="3733823" cy="910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8" name="Prostokąt 23"/>
          <p:cNvSpPr/>
          <p:nvPr/>
        </p:nvSpPr>
        <p:spPr>
          <a:xfrm flipV="1">
            <a:off x="5410200" y="3897010"/>
            <a:ext cx="3733802" cy="192028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9" name="Prostokąt 24"/>
          <p:cNvSpPr/>
          <p:nvPr/>
        </p:nvSpPr>
        <p:spPr>
          <a:xfrm flipV="1">
            <a:off x="5410200" y="4113388"/>
            <a:ext cx="3733802" cy="12704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0" name="Prostokąt 25"/>
          <p:cNvSpPr/>
          <p:nvPr/>
        </p:nvSpPr>
        <p:spPr>
          <a:xfrm flipV="1">
            <a:off x="5410200" y="4164403"/>
            <a:ext cx="1965962" cy="18292"/>
          </a:xfrm>
          <a:prstGeom prst="rect">
            <a:avLst/>
          </a:prstGeom>
          <a:solidFill>
            <a:srgbClr val="438086">
              <a:alpha val="6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1" name="Prostokąt 26"/>
          <p:cNvSpPr/>
          <p:nvPr/>
        </p:nvSpPr>
        <p:spPr>
          <a:xfrm flipV="1">
            <a:off x="5410200" y="4197791"/>
            <a:ext cx="1965962" cy="12704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2" name="Prostokąt zaokrąglony 29"/>
          <p:cNvSpPr/>
          <p:nvPr/>
        </p:nvSpPr>
        <p:spPr>
          <a:xfrm>
            <a:off x="5410200" y="3962400"/>
            <a:ext cx="3063240" cy="2743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3" name="Prostokąt zaokrąglony 30"/>
          <p:cNvSpPr/>
          <p:nvPr/>
        </p:nvSpPr>
        <p:spPr>
          <a:xfrm>
            <a:off x="7376507" y="4060983"/>
            <a:ext cx="1600204" cy="365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4" name="Prostokąt 6"/>
          <p:cNvSpPr/>
          <p:nvPr/>
        </p:nvSpPr>
        <p:spPr>
          <a:xfrm>
            <a:off x="1" y="3649662"/>
            <a:ext cx="9144001" cy="244172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5" name="Prostokąt 9"/>
          <p:cNvSpPr/>
          <p:nvPr/>
        </p:nvSpPr>
        <p:spPr>
          <a:xfrm>
            <a:off x="0" y="3675526"/>
            <a:ext cx="9144001" cy="140681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6" name="Prostokąt 10"/>
          <p:cNvSpPr/>
          <p:nvPr/>
        </p:nvSpPr>
        <p:spPr>
          <a:xfrm flipV="1">
            <a:off x="6414051" y="3643091"/>
            <a:ext cx="2729954" cy="248434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7" name="Prostokąt 18"/>
          <p:cNvSpPr/>
          <p:nvPr/>
        </p:nvSpPr>
        <p:spPr>
          <a:xfrm>
            <a:off x="0" y="-1"/>
            <a:ext cx="9144000" cy="3701702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8" name="Tekst tytułowy"/>
          <p:cNvSpPr txBox="1"/>
          <p:nvPr>
            <p:ph type="title"/>
          </p:nvPr>
        </p:nvSpPr>
        <p:spPr>
          <a:xfrm>
            <a:off x="457200" y="2401884"/>
            <a:ext cx="8458200" cy="1470029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59" name="Treść - poziom 1…"/>
          <p:cNvSpPr txBox="1"/>
          <p:nvPr>
            <p:ph type="body" sz="quarter" idx="1"/>
          </p:nvPr>
        </p:nvSpPr>
        <p:spPr>
          <a:xfrm>
            <a:off x="457200" y="3899937"/>
            <a:ext cx="4953000" cy="1752604"/>
          </a:xfrm>
          <a:prstGeom prst="rect">
            <a:avLst/>
          </a:prstGeom>
        </p:spPr>
        <p:txBody>
          <a:bodyPr/>
          <a:lstStyle>
            <a:lvl1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1pPr>
            <a:lvl2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2pPr>
            <a:lvl3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3pPr>
            <a:lvl4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4pPr>
            <a:lvl5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0" name="Numer slajdu"/>
          <p:cNvSpPr txBox="1"/>
          <p:nvPr>
            <p:ph type="sldNum" sz="quarter" idx="2"/>
          </p:nvPr>
        </p:nvSpPr>
        <p:spPr>
          <a:xfrm>
            <a:off x="8725130" y="8760"/>
            <a:ext cx="342671" cy="35813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68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9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Tekst tytułowy"/>
          <p:cNvSpPr txBox="1"/>
          <p:nvPr>
            <p:ph type="title"/>
          </p:nvPr>
        </p:nvSpPr>
        <p:spPr>
          <a:xfrm>
            <a:off x="722312" y="1981200"/>
            <a:ext cx="7772401" cy="1362075"/>
          </a:xfrm>
          <a:prstGeom prst="rect">
            <a:avLst/>
          </a:prstGeom>
        </p:spPr>
        <p:txBody>
          <a:bodyPr anchor="b"/>
          <a:lstStyle>
            <a:lvl1pPr>
              <a:defRPr b="1" sz="4300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38100" dist="38100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77" name="Treść - poziom 1…"/>
          <p:cNvSpPr txBox="1"/>
          <p:nvPr>
            <p:ph type="body" sz="quarter" idx="1"/>
          </p:nvPr>
        </p:nvSpPr>
        <p:spPr>
          <a:xfrm>
            <a:off x="722312" y="3367087"/>
            <a:ext cx="7772401" cy="1509716"/>
          </a:xfrm>
          <a:prstGeom prst="rect">
            <a:avLst/>
          </a:prstGeom>
        </p:spPr>
        <p:txBody>
          <a:bodyPr/>
          <a:lstStyle>
            <a:lvl1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1pPr>
            <a:lvl2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2pPr>
            <a:lvl3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3pPr>
            <a:lvl4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4pPr>
            <a:lvl5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7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86" name="Treść - poziom 1…"/>
          <p:cNvSpPr txBox="1"/>
          <p:nvPr>
            <p:ph type="body" sz="half" idx="1"/>
          </p:nvPr>
        </p:nvSpPr>
        <p:spPr>
          <a:xfrm>
            <a:off x="457200" y="2249422"/>
            <a:ext cx="4038600" cy="4525966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 marL="671361" indent="-259882">
              <a:defRPr sz="2000"/>
            </a:lvl2pPr>
            <a:lvl3pPr marL="947927" indent="-243838">
              <a:defRPr sz="2000"/>
            </a:lvl3pPr>
            <a:lvl4pPr marL="1201927" indent="-223519">
              <a:defRPr sz="2000"/>
            </a:lvl4pPr>
            <a:lvl5pPr marL="1410208" indent="-203200">
              <a:defRPr sz="20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Tekst tytułowy"/>
          <p:cNvSpPr txBox="1"/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95" name="Treść - poziom 1…"/>
          <p:cNvSpPr txBox="1"/>
          <p:nvPr>
            <p:ph type="body" sz="quarter" idx="1"/>
          </p:nvPr>
        </p:nvSpPr>
        <p:spPr>
          <a:xfrm>
            <a:off x="381000" y="2244968"/>
            <a:ext cx="4041648" cy="457202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>
            <a:lvl1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1pPr>
            <a:lvl2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2pPr>
            <a:lvl3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3pPr>
            <a:lvl4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4pPr>
            <a:lvl5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96" name="Symbol zastępczy tekstu 3"/>
          <p:cNvSpPr/>
          <p:nvPr>
            <p:ph type="body" sz="quarter" idx="13"/>
          </p:nvPr>
        </p:nvSpPr>
        <p:spPr>
          <a:xfrm>
            <a:off x="4721225" y="2244968"/>
            <a:ext cx="4041775" cy="457202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/>
          <a:p>
            <a:pPr marL="318209" indent="-222746" defTabSz="795527">
              <a:spcBef>
                <a:spcPts val="200"/>
              </a:spcBef>
              <a:defRPr sz="2436"/>
            </a:pPr>
          </a:p>
        </p:txBody>
      </p:sp>
      <p:sp>
        <p:nvSpPr>
          <p:cNvPr id="69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Tekst tytułowy"/>
          <p:cNvSpPr txBox="1"/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70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Tekst tytułowy"/>
          <p:cNvSpPr txBox="1"/>
          <p:nvPr>
            <p:ph type="title"/>
          </p:nvPr>
        </p:nvSpPr>
        <p:spPr>
          <a:xfrm>
            <a:off x="5353496" y="1101970"/>
            <a:ext cx="3383282" cy="877828"/>
          </a:xfrm>
          <a:prstGeom prst="rect">
            <a:avLst/>
          </a:prstGeom>
        </p:spPr>
        <p:txBody>
          <a:bodyPr anchor="b"/>
          <a:lstStyle>
            <a:lvl1pPr>
              <a:defRPr b="1" sz="1800"/>
            </a:lvl1pPr>
          </a:lstStyle>
          <a:p>
            <a:pPr/>
            <a:r>
              <a:t>Tekst tytułowy</a:t>
            </a:r>
          </a:p>
        </p:txBody>
      </p:sp>
      <p:sp>
        <p:nvSpPr>
          <p:cNvPr id="720" name="Treść - poziom 1…"/>
          <p:cNvSpPr txBox="1"/>
          <p:nvPr>
            <p:ph type="body" sz="half" idx="1"/>
          </p:nvPr>
        </p:nvSpPr>
        <p:spPr>
          <a:xfrm>
            <a:off x="5353496" y="2010727"/>
            <a:ext cx="3383282" cy="4617721"/>
          </a:xfrm>
          <a:prstGeom prst="rect">
            <a:avLst/>
          </a:prstGeom>
        </p:spPr>
        <p:txBody>
          <a:bodyPr/>
          <a:lstStyle>
            <a:lvl1pPr marL="0" indent="9144">
              <a:buClrTx/>
              <a:buSzTx/>
              <a:buFontTx/>
              <a:buNone/>
              <a:defRPr sz="1400"/>
            </a:lvl1pPr>
            <a:lvl2pPr marL="0" indent="9144">
              <a:buClrTx/>
              <a:buSzTx/>
              <a:buFontTx/>
              <a:buNone/>
              <a:defRPr sz="1400"/>
            </a:lvl2pPr>
            <a:lvl3pPr marL="0" indent="9144">
              <a:buClrTx/>
              <a:buSzTx/>
              <a:buFontTx/>
              <a:buNone/>
              <a:defRPr sz="1400"/>
            </a:lvl3pPr>
            <a:lvl4pPr marL="0" indent="9144">
              <a:buClrTx/>
              <a:buSzTx/>
              <a:buFontTx/>
              <a:buNone/>
              <a:defRPr sz="1400"/>
            </a:lvl4pPr>
            <a:lvl5pPr marL="0" indent="9144">
              <a:buClrTx/>
              <a:buSzTx/>
              <a:buFont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2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Tekst tytułowy"/>
          <p:cNvSpPr txBox="1"/>
          <p:nvPr>
            <p:ph type="title"/>
          </p:nvPr>
        </p:nvSpPr>
        <p:spPr>
          <a:xfrm>
            <a:off x="5440433" y="1109160"/>
            <a:ext cx="586807" cy="4681638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729" name="Symbol zastępczy obrazu 2"/>
          <p:cNvSpPr/>
          <p:nvPr>
            <p:ph type="pic" sz="half" idx="13"/>
          </p:nvPr>
        </p:nvSpPr>
        <p:spPr>
          <a:xfrm>
            <a:off x="403670" y="1143000"/>
            <a:ext cx="4572002" cy="4572000"/>
          </a:xfrm>
          <a:prstGeom prst="rect">
            <a:avLst/>
          </a:prstGeom>
          <a:ln w="50800">
            <a:solidFill>
              <a:srgbClr val="FFFFFF"/>
            </a:solidFill>
            <a:miter lim="800000"/>
          </a:ln>
          <a:effectLst>
            <a:outerShdw sx="100000" sy="100000" kx="0" ky="0" algn="b" rotWithShape="0" blurRad="63500" dist="31750" dir="4800000">
              <a:srgbClr val="000000">
                <a:alpha val="25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30" name="Treść - poziom 1…"/>
          <p:cNvSpPr txBox="1"/>
          <p:nvPr>
            <p:ph type="body" sz="quarter" idx="1"/>
          </p:nvPr>
        </p:nvSpPr>
        <p:spPr>
          <a:xfrm>
            <a:off x="6088443" y="3274307"/>
            <a:ext cx="2590804" cy="25164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3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3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3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3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3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3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8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8" cy="856805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Symbol zastępczy obrazu 8"/>
          <p:cNvSpPr/>
          <p:nvPr>
            <p:ph type="pic" idx="13"/>
          </p:nvPr>
        </p:nvSpPr>
        <p:spPr>
          <a:xfrm>
            <a:off x="0" y="1172775"/>
            <a:ext cx="9144000" cy="427235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1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94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0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367186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06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4" cy="157938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17" name="Numer slajdu"/>
          <p:cNvSpPr txBox="1"/>
          <p:nvPr>
            <p:ph type="sldNum" sz="quarter" idx="2"/>
          </p:nvPr>
        </p:nvSpPr>
        <p:spPr>
          <a:xfrm>
            <a:off x="6255290" y="6215382"/>
            <a:ext cx="297911" cy="281937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7"/>
          <p:cNvSpPr/>
          <p:nvPr/>
        </p:nvSpPr>
        <p:spPr>
          <a:xfrm>
            <a:off x="1" y="366816"/>
            <a:ext cx="9144001" cy="84412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3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" name="Prostokąt 29"/>
          <p:cNvSpPr/>
          <p:nvPr/>
        </p:nvSpPr>
        <p:spPr>
          <a:xfrm>
            <a:off x="0" y="308275"/>
            <a:ext cx="9144001" cy="91446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5" name="Prostokąt 30"/>
          <p:cNvSpPr/>
          <p:nvPr/>
        </p:nvSpPr>
        <p:spPr>
          <a:xfrm flipV="1">
            <a:off x="5410182" y="360246"/>
            <a:ext cx="3733823" cy="91091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" name="Prostokąt 31"/>
          <p:cNvSpPr/>
          <p:nvPr/>
        </p:nvSpPr>
        <p:spPr>
          <a:xfrm flipV="1">
            <a:off x="5410200" y="440111"/>
            <a:ext cx="3733802" cy="180039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" name="Prostokąt zaokrąglony 32"/>
          <p:cNvSpPr/>
          <p:nvPr/>
        </p:nvSpPr>
        <p:spPr>
          <a:xfrm>
            <a:off x="5407338" y="497503"/>
            <a:ext cx="3063244" cy="2743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8" name="Prostokąt zaokrąglony 33"/>
          <p:cNvSpPr/>
          <p:nvPr/>
        </p:nvSpPr>
        <p:spPr>
          <a:xfrm>
            <a:off x="7373646" y="588942"/>
            <a:ext cx="1600204" cy="365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" name="Prostokąt 34"/>
          <p:cNvSpPr/>
          <p:nvPr/>
        </p:nvSpPr>
        <p:spPr>
          <a:xfrm>
            <a:off x="9084964" y="-2001"/>
            <a:ext cx="57630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0" name="Prostokąt 35"/>
          <p:cNvSpPr/>
          <p:nvPr/>
        </p:nvSpPr>
        <p:spPr>
          <a:xfrm>
            <a:off x="9044481" y="-2001"/>
            <a:ext cx="274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" name="Prostokąt 36"/>
          <p:cNvSpPr/>
          <p:nvPr/>
        </p:nvSpPr>
        <p:spPr>
          <a:xfrm>
            <a:off x="9023649" y="-2001"/>
            <a:ext cx="1270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2" name="Prostokąt 37"/>
          <p:cNvSpPr/>
          <p:nvPr/>
        </p:nvSpPr>
        <p:spPr>
          <a:xfrm>
            <a:off x="8975421" y="-2001"/>
            <a:ext cx="27435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" name="Prostokąt 38"/>
          <p:cNvSpPr/>
          <p:nvPr/>
        </p:nvSpPr>
        <p:spPr>
          <a:xfrm>
            <a:off x="8915675" y="378"/>
            <a:ext cx="54868" cy="585220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" name="Prostokąt 39"/>
          <p:cNvSpPr/>
          <p:nvPr/>
        </p:nvSpPr>
        <p:spPr>
          <a:xfrm>
            <a:off x="8871694" y="378"/>
            <a:ext cx="12704" cy="585220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5" name="Tekst tytułowy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16" name="Treść - poziom 1…"/>
          <p:cNvSpPr txBox="1"/>
          <p:nvPr>
            <p:ph type="body" idx="1"/>
          </p:nvPr>
        </p:nvSpPr>
        <p:spPr>
          <a:xfrm>
            <a:off x="457200" y="2249422"/>
            <a:ext cx="8229600" cy="4325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" name="Numer slajdu"/>
          <p:cNvSpPr txBox="1"/>
          <p:nvPr>
            <p:ph type="sldNum" sz="quarter" idx="2"/>
          </p:nvPr>
        </p:nvSpPr>
        <p:spPr>
          <a:xfrm>
            <a:off x="8594066" y="9896"/>
            <a:ext cx="342671" cy="3581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b">
            <a:spAutoFit/>
          </a:bodyPr>
          <a:lstStyle>
            <a:lvl1pPr algn="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65758" marR="0" indent="-256031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677357" marR="0" indent="-265878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960119" marR="0" indent="-25603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1234438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1463038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1710944" marR="0" indent="-28448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1965959" marR="0" indent="-320038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2188460" marR="0" indent="-34137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2423159" marR="0" indent="-36575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ymbol zastępczy zawartości 2"/>
          <p:cNvSpPr txBox="1"/>
          <p:nvPr>
            <p:ph type="body" idx="1"/>
          </p:nvPr>
        </p:nvSpPr>
        <p:spPr>
          <a:xfrm>
            <a:off x="457200" y="1196749"/>
            <a:ext cx="8229600" cy="5280255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b="1" sz="4000"/>
            </a:pPr>
            <a:r>
              <a:t>Etyka zawodowa prawników - wprowadzenie</a:t>
            </a: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  <a:defRPr>
                <a:solidFill>
                  <a:srgbClr val="323341"/>
                </a:solidFill>
              </a:defRPr>
            </a:pPr>
            <a:r>
              <a:t>Etyka zawodów prawniczych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Zawody zaufania publicznego</a:t>
            </a:r>
          </a:p>
        </p:txBody>
      </p:sp>
      <p:sp>
        <p:nvSpPr>
          <p:cNvPr id="76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Polegają zawsze na świadczeniu pomocy prawnej innym ludziom, z reguły w sytuacjach zagrożenia dla ich rozmaitych dóbr.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Zawody zaufania publicznego</a:t>
            </a:r>
          </a:p>
        </p:txBody>
      </p:sp>
      <p:sp>
        <p:nvSpPr>
          <p:cNvPr id="76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indent="-256030">
              <a:defRPr sz="3600"/>
            </a:pPr>
          </a:p>
          <a:p>
            <a:pPr indent="-256030">
              <a:defRPr sz="3600"/>
            </a:pPr>
            <a:r>
              <a:t>Wykonywanie takiego zawodu łączy się z przyjmowaniem informacji dotyczących sfery życia osobistego.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Zawody zaufania publicznego</a:t>
            </a:r>
          </a:p>
        </p:txBody>
      </p:sp>
      <p:sp>
        <p:nvSpPr>
          <p:cNvPr id="76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Poza odpowiednim przygotowaniem merytorycznym  wymagana jest także </a:t>
            </a:r>
            <a:r>
              <a:rPr b="1"/>
              <a:t>określona postawa etyczna</a:t>
            </a:r>
            <a:r>
              <a:t>. </a:t>
            </a:r>
          </a:p>
          <a:p>
            <a:pPr marL="0" indent="109728">
              <a:buSzTx/>
              <a:buNone/>
            </a:pPr>
          </a:p>
          <a:p>
            <a:pPr>
              <a:defRPr>
                <a:solidFill>
                  <a:srgbClr val="C00000"/>
                </a:solidFill>
              </a:defRPr>
            </a:pPr>
            <a:r>
              <a:t>„nieskazitelny charakter”;  „rękojmia prawidłowego wykonywania zawodu”…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7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Według </a:t>
            </a:r>
            <a:r>
              <a:rPr b="1" i="1"/>
              <a:t>kategorii relacji </a:t>
            </a:r>
            <a:r>
              <a:t>podstawowe znaczenie mają </a:t>
            </a:r>
            <a:r>
              <a:rPr i="1"/>
              <a:t>interakcje społeczne</a:t>
            </a:r>
            <a:r>
              <a:t>, w których uczestniczą przedstawiciele zawodu i osoby, które korzystają z  ich usług.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7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Szczególny rodzaj relacji, który charakteryzuje </a:t>
            </a:r>
            <a:r>
              <a:rPr b="1"/>
              <a:t>lekarza i pacjenta </a:t>
            </a:r>
            <a:r>
              <a:t>można określić jako </a:t>
            </a:r>
            <a:r>
              <a:rPr b="1"/>
              <a:t>troskę</a:t>
            </a:r>
            <a:r>
              <a:t>. </a:t>
            </a:r>
          </a:p>
          <a:p>
            <a:pPr marL="0" indent="109728">
              <a:buSzTx/>
              <a:buNone/>
            </a:pPr>
          </a:p>
          <a:p>
            <a:pPr/>
            <a:r>
              <a:t>Najbliżej typowi </a:t>
            </a:r>
            <a:r>
              <a:rPr b="1"/>
              <a:t>relacji opartej na trosce wydaje się być zawód adwokata czy też radcy prawnego</a:t>
            </a:r>
            <a:r>
              <a:rPr b="1" sz="3200"/>
              <a:t>. </a:t>
            </a:r>
            <a:r>
              <a:rPr sz="320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7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4400"/>
            </a:pPr>
            <a:r>
              <a:t>Klient zdaje się na wiedzę i doświadczenie profesjonalisty, ufa, że prawnik nie nadużyje zaufania, z jakim zostały mu powierzone sekretne sprawy. Ważny jest </a:t>
            </a:r>
            <a:r>
              <a:rPr b="1"/>
              <a:t>element zaufania</a:t>
            </a:r>
            <a:r>
              <a:rPr sz="280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7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3200"/>
            </a:lvl1pPr>
          </a:lstStyle>
          <a:p>
            <a:pPr/>
            <a:r>
              <a:t>Prawnik powinien zachować realną niezależność w ocenie spraw klienta, a także niezależność od własnych emocji wynikających z nadmiernego zaangażowania.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8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3300"/>
            </a:pPr>
            <a:r>
              <a:t>Rolę społeczną prawnika </a:t>
            </a:r>
            <a:r>
              <a:rPr b="0"/>
              <a:t>wyznaczają</a:t>
            </a:r>
            <a:endParaRPr sz="2500"/>
          </a:p>
          <a:p>
            <a:pPr>
              <a:buFontTx/>
              <a:buChar char="-"/>
              <a:defRPr b="1" i="1" sz="3300">
                <a:solidFill>
                  <a:srgbClr val="C00000"/>
                </a:solidFill>
              </a:defRPr>
            </a:pPr>
            <a:r>
              <a:t>społeczna doniosłość zadań</a:t>
            </a:r>
            <a:r>
              <a:rPr b="0" i="0">
                <a:solidFill>
                  <a:srgbClr val="000000"/>
                </a:solidFill>
              </a:rPr>
              <a:t>, które realizuje,</a:t>
            </a:r>
            <a:endParaRPr sz="2500"/>
          </a:p>
          <a:p>
            <a:pPr>
              <a:buFontTx/>
              <a:buChar char="-"/>
              <a:defRPr sz="3300"/>
            </a:pPr>
            <a:r>
              <a:t> </a:t>
            </a:r>
            <a:r>
              <a:rPr b="1" i="1">
                <a:solidFill>
                  <a:srgbClr val="C00000"/>
                </a:solidFill>
              </a:rPr>
              <a:t>miejsce danego zawodu w strukturze zawodowej</a:t>
            </a:r>
            <a:r>
              <a:rPr b="1">
                <a:solidFill>
                  <a:srgbClr val="C00000"/>
                </a:solidFill>
              </a:rPr>
              <a:t> </a:t>
            </a:r>
            <a:r>
              <a:t>oraz</a:t>
            </a:r>
            <a:endParaRPr sz="2500"/>
          </a:p>
          <a:p>
            <a:pPr>
              <a:buFontTx/>
              <a:buChar char="-"/>
              <a:defRPr sz="3300"/>
            </a:pPr>
            <a:r>
              <a:t> </a:t>
            </a:r>
            <a:r>
              <a:rPr b="1" i="1">
                <a:solidFill>
                  <a:srgbClr val="C00000"/>
                </a:solidFill>
              </a:rPr>
              <a:t>charakter czynności zawodowych</a:t>
            </a:r>
            <a:r>
              <a:rPr b="1">
                <a:solidFill>
                  <a:srgbClr val="C00000"/>
                </a:solidFill>
              </a:rPr>
              <a:t> </a:t>
            </a:r>
            <a:r>
              <a:t>wykonywanych w ramach danego zawodu.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8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 marL="0" indent="109728">
              <a:buSzTx/>
              <a:buNone/>
            </a:pPr>
            <a:r>
              <a:t>Rolą: </a:t>
            </a:r>
          </a:p>
          <a:p>
            <a:pPr>
              <a:defRPr b="1"/>
            </a:pPr>
            <a:r>
              <a:t>sędziów</a:t>
            </a:r>
            <a:r>
              <a:rPr b="0"/>
              <a:t> jest wymiar sprawiedliwości;</a:t>
            </a:r>
          </a:p>
          <a:p>
            <a:pPr/>
            <a:r>
              <a:t> </a:t>
            </a:r>
            <a:r>
              <a:rPr b="1"/>
              <a:t>notariuszy </a:t>
            </a:r>
            <a:r>
              <a:t>nadawanie prywatnym dokumentom  prawnym wymaganej treści i formy;  </a:t>
            </a:r>
          </a:p>
          <a:p>
            <a:pPr/>
            <a:r>
              <a:t> </a:t>
            </a:r>
            <a:r>
              <a:rPr b="1"/>
              <a:t>adwokatów i radców prawnych </a:t>
            </a:r>
            <a:r>
              <a:t>– pomoc prawna.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8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4800"/>
            </a:pPr>
            <a:r>
              <a:t>Etyka sędziowska oparta jest głównie  na kategorii </a:t>
            </a:r>
            <a:r>
              <a:rPr i="1">
                <a:solidFill>
                  <a:srgbClr val="C00000"/>
                </a:solidFill>
              </a:rPr>
              <a:t>roli społecznej</a:t>
            </a:r>
            <a:r>
              <a:t>, a </a:t>
            </a:r>
            <a:r>
              <a:rPr i="1"/>
              <a:t>nie relacji</a:t>
            </a:r>
            <a:r>
              <a:rPr b="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ymbol zastępczy zawartości 2"/>
          <p:cNvSpPr txBox="1"/>
          <p:nvPr>
            <p:ph type="body" idx="1"/>
          </p:nvPr>
        </p:nvSpPr>
        <p:spPr>
          <a:xfrm>
            <a:off x="251519" y="1628799"/>
            <a:ext cx="8642351" cy="4751390"/>
          </a:xfrm>
          <a:prstGeom prst="rect">
            <a:avLst/>
          </a:prstGeom>
        </p:spPr>
        <p:txBody>
          <a:bodyPr/>
          <a:lstStyle/>
          <a:p>
            <a:pPr marL="0" indent="109728">
              <a:lnSpc>
                <a:spcPct val="80000"/>
              </a:lnSpc>
              <a:buSzTx/>
              <a:buNone/>
              <a:defRPr sz="3300"/>
            </a:pPr>
            <a:r>
              <a:t>W samym sposobie teoretyzowania na tematy moralne w ogóle widoczne jest pewne rozróżnienie: </a:t>
            </a:r>
          </a:p>
          <a:p>
            <a:pPr marL="0" indent="109728">
              <a:lnSpc>
                <a:spcPct val="80000"/>
              </a:lnSpc>
              <a:buSzTx/>
              <a:buNone/>
              <a:defRPr b="1" i="1" sz="3300">
                <a:solidFill>
                  <a:srgbClr val="FF0000"/>
                </a:solidFill>
              </a:defRPr>
            </a:pPr>
            <a:r>
              <a:t>deontologia jako etyka obowiązków</a:t>
            </a:r>
            <a:r>
              <a:rPr b="0" i="0"/>
              <a:t> </a:t>
            </a:r>
            <a:r>
              <a:rPr b="0" i="0">
                <a:solidFill>
                  <a:srgbClr val="000000"/>
                </a:solidFill>
              </a:rPr>
              <a:t>różni się od </a:t>
            </a:r>
            <a:r>
              <a:rPr b="0" i="0">
                <a:solidFill>
                  <a:srgbClr val="00B050"/>
                </a:solidFill>
              </a:rPr>
              <a:t>etyki oceniającej czyny ze względu  na moralnie dobre cele lub pożądane konsekwencje, zwanej </a:t>
            </a:r>
            <a:r>
              <a:rPr>
                <a:solidFill>
                  <a:srgbClr val="00B050"/>
                </a:solidFill>
              </a:rPr>
              <a:t>etyką teleologiczną </a:t>
            </a:r>
            <a:r>
              <a:rPr b="0" i="0">
                <a:solidFill>
                  <a:srgbClr val="00B050"/>
                </a:solidFill>
              </a:rPr>
              <a:t>lub </a:t>
            </a:r>
            <a:r>
              <a:rPr>
                <a:solidFill>
                  <a:srgbClr val="00B050"/>
                </a:solidFill>
              </a:rPr>
              <a:t>konsekwencjolistyczną. </a:t>
            </a:r>
            <a:endParaRPr sz="4800">
              <a:solidFill>
                <a:srgbClr val="00B050"/>
              </a:solidFill>
            </a:endParaRPr>
          </a:p>
          <a:p>
            <a:pPr marL="0" indent="109728">
              <a:lnSpc>
                <a:spcPct val="80000"/>
              </a:lnSpc>
              <a:buSzTx/>
              <a:buNone/>
              <a:defRPr sz="3300"/>
            </a:pPr>
            <a:r>
              <a:t>Różni się ona także od </a:t>
            </a:r>
            <a:r>
              <a:rPr b="1" i="1"/>
              <a:t>etyki cnót osobistych.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Kodeksy etyki zawodowej</a:t>
            </a:r>
          </a:p>
        </p:txBody>
      </p:sp>
      <p:sp>
        <p:nvSpPr>
          <p:cNvPr id="79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Wśród norm kodeksowych można wyróżnić kilka ich rodzajów ze względu na założone wartości:</a:t>
            </a:r>
          </a:p>
          <a:p>
            <a:pPr indent="-256030"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Normy, które można określić jako ściśle moralne;</a:t>
            </a:r>
          </a:p>
          <a:p>
            <a:pPr indent="-256030"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 określające wykonywanie zawodu;</a:t>
            </a:r>
          </a:p>
          <a:p>
            <a:pPr indent="-256030"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 dotyczące godności zawodu;</a:t>
            </a:r>
          </a:p>
          <a:p>
            <a:pPr indent="-256030"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 prakseologiczne.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9536">
              <a:defRPr sz="3300"/>
            </a:lvl1pPr>
          </a:lstStyle>
          <a:p>
            <a:pPr/>
            <a:r>
              <a:t>Etyka zawodowa a moralność powszechna</a:t>
            </a:r>
          </a:p>
        </p:txBody>
      </p:sp>
      <p:sp>
        <p:nvSpPr>
          <p:cNvPr id="79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Etyka zawodowa prawników poprzez niektóre normy jest moralnością grupową, której nie da się odczytać jako uniwersalnej.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Etyczność prawnika</a:t>
            </a:r>
          </a:p>
        </p:txBody>
      </p:sp>
      <p:sp>
        <p:nvSpPr>
          <p:cNvPr id="79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000"/>
            </a:pPr>
          </a:p>
          <a:p>
            <a:pPr>
              <a:defRPr sz="4000"/>
            </a:pPr>
            <a:r>
              <a:t>Kompetencje etyczne prawnika w istocie są warunkiem poznania prawa.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Symbol zastępczy zawartości 2"/>
          <p:cNvSpPr txBox="1"/>
          <p:nvPr>
            <p:ph type="body" idx="1"/>
          </p:nvPr>
        </p:nvSpPr>
        <p:spPr>
          <a:xfrm>
            <a:off x="457200" y="980725"/>
            <a:ext cx="8229600" cy="5593813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b="1" sz="3600"/>
            </a:pPr>
            <a:r>
              <a:t>Kodeksy etyczne </a:t>
            </a:r>
            <a:r>
              <a:rPr b="0"/>
              <a:t>są traktowane podobnie do aktów prawnych. </a:t>
            </a:r>
          </a:p>
          <a:p>
            <a:pPr marL="0" indent="109728">
              <a:buSzTx/>
              <a:buNone/>
              <a:defRPr sz="3600"/>
            </a:pPr>
          </a:p>
          <a:p>
            <a:pPr marL="0" indent="109728">
              <a:buSzTx/>
              <a:buNone/>
              <a:defRPr sz="3600"/>
            </a:pPr>
            <a:r>
              <a:t>Ich naruszenie pociąga za sobą </a:t>
            </a:r>
            <a:r>
              <a:rPr i="1"/>
              <a:t>odpowiedzialność </a:t>
            </a:r>
            <a:r>
              <a:rPr b="1" i="1" sz="5400"/>
              <a:t> </a:t>
            </a:r>
            <a:r>
              <a:rPr i="1"/>
              <a:t>dyscyplinarną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Symbol zastępczy zawartości 2"/>
          <p:cNvSpPr txBox="1"/>
          <p:nvPr>
            <p:ph type="body" idx="1"/>
          </p:nvPr>
        </p:nvSpPr>
        <p:spPr>
          <a:xfrm>
            <a:off x="251519" y="1052736"/>
            <a:ext cx="8642351" cy="5400600"/>
          </a:xfrm>
          <a:prstGeom prst="rect">
            <a:avLst/>
          </a:prstGeom>
        </p:spPr>
        <p:txBody>
          <a:bodyPr/>
          <a:lstStyle/>
          <a:p>
            <a:pPr>
              <a:defRPr sz="4800">
                <a:solidFill>
                  <a:srgbClr val="462F1E"/>
                </a:solidFill>
              </a:defRPr>
            </a:pPr>
            <a:r>
              <a:t>W sprawach dyscyplinarnych orzekają </a:t>
            </a:r>
            <a:r>
              <a:rPr b="1"/>
              <a:t>sądy dyscyplinarne korporacji zawodowych</a:t>
            </a:r>
            <a: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ymbol zastępczy zawartości 2"/>
          <p:cNvSpPr txBox="1"/>
          <p:nvPr>
            <p:ph type="body" idx="1"/>
          </p:nvPr>
        </p:nvSpPr>
        <p:spPr>
          <a:xfrm>
            <a:off x="457200" y="980725"/>
            <a:ext cx="8229600" cy="5593813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pPr/>
            <a:r>
              <a:t>Mimo tych prawnych powiązań wysuwane są różne argumenty przeciwko objaśnianiu natury moralności zawodowej z jurydycznego punktu widzenia.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Symbol zastępczy zawartości 2"/>
          <p:cNvSpPr txBox="1"/>
          <p:nvPr>
            <p:ph type="body" idx="1"/>
          </p:nvPr>
        </p:nvSpPr>
        <p:spPr>
          <a:xfrm>
            <a:off x="457200" y="1052733"/>
            <a:ext cx="8229600" cy="5521805"/>
          </a:xfrm>
          <a:prstGeom prst="rect">
            <a:avLst/>
          </a:prstGeom>
        </p:spPr>
        <p:txBody>
          <a:bodyPr/>
          <a:lstStyle/>
          <a:p>
            <a:pPr indent="-256030">
              <a:defRPr sz="3600"/>
            </a:pPr>
          </a:p>
          <a:p>
            <a:pPr indent="-256030">
              <a:defRPr sz="3600"/>
            </a:pPr>
          </a:p>
          <a:p>
            <a:pPr indent="-256030">
              <a:defRPr sz="3600"/>
            </a:pPr>
            <a:r>
              <a:t>Ustawy dotyczące zawodów prawniczych upoważniają samorząd zawodowy do ustalania zasad etyki zawodowej.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ymbol zastępczy zawartości 2"/>
          <p:cNvSpPr txBox="1"/>
          <p:nvPr>
            <p:ph type="body" idx="1"/>
          </p:nvPr>
        </p:nvSpPr>
        <p:spPr>
          <a:xfrm>
            <a:off x="457200" y="836709"/>
            <a:ext cx="8229600" cy="5737831"/>
          </a:xfrm>
          <a:prstGeom prst="rect">
            <a:avLst/>
          </a:prstGeom>
        </p:spPr>
        <p:txBody>
          <a:bodyPr/>
          <a:lstStyle>
            <a:lvl1pPr marL="0" indent="109728">
              <a:buSzTx/>
              <a:buNone/>
              <a:defRPr b="1" i="1" sz="4400"/>
            </a:lvl1pPr>
          </a:lstStyle>
          <a:p>
            <a:pPr/>
            <a:r>
              <a:t>Quasi – prawny charakter zasad etyki zawodowej sprawia niekiedy, że zbiory etyki zawodowej są traktowane jako swoiste instrukcje postępowania prawników.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Źródła etyki zawodowej</a:t>
            </a:r>
          </a:p>
        </p:txBody>
      </p:sp>
      <p:sp>
        <p:nvSpPr>
          <p:cNvPr id="75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 marL="0" indent="109728">
              <a:buSzTx/>
              <a:buNone/>
              <a:defRPr sz="3600"/>
            </a:pPr>
            <a:r>
              <a:t>Są poszukiwane w indywidualnym i zbiorowym korporacyjnym doświadczeniu wartości.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3600"/>
            </a:lvl1pPr>
          </a:lstStyle>
          <a:p>
            <a:pPr/>
            <a:r>
              <a:t>Etyczna wspólnota komunikacyjna</a:t>
            </a:r>
          </a:p>
        </p:txBody>
      </p:sp>
      <p:sp>
        <p:nvSpPr>
          <p:cNvPr id="75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pPr/>
            <a:r>
              <a:t>Korporacja prawników może być charakteryzowana  jako etyczna wspólnota komunikacyjna.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Helvetica"/>
        <a:ea typeface="Helvetica"/>
        <a:cs typeface="Helvetica"/>
      </a:majorFont>
      <a:minorFont>
        <a:latin typeface="Segoe UI"/>
        <a:ea typeface="Segoe UI"/>
        <a:cs typeface="Segoe UI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Helvetica"/>
        <a:ea typeface="Helvetica"/>
        <a:cs typeface="Helvetica"/>
      </a:majorFont>
      <a:minorFont>
        <a:latin typeface="Segoe UI"/>
        <a:ea typeface="Segoe UI"/>
        <a:cs typeface="Segoe UI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