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handoutMasterIdLst>
    <p:handoutMasterId r:id="rId44"/>
  </p:handoutMasterIdLst>
  <p:sldIdLst>
    <p:sldId id="257" r:id="rId2"/>
    <p:sldId id="299" r:id="rId3"/>
    <p:sldId id="319" r:id="rId4"/>
    <p:sldId id="309" r:id="rId5"/>
    <p:sldId id="320" r:id="rId6"/>
    <p:sldId id="321" r:id="rId7"/>
    <p:sldId id="322" r:id="rId8"/>
    <p:sldId id="333" r:id="rId9"/>
    <p:sldId id="334" r:id="rId10"/>
    <p:sldId id="335" r:id="rId11"/>
    <p:sldId id="339" r:id="rId12"/>
    <p:sldId id="314" r:id="rId13"/>
    <p:sldId id="310" r:id="rId14"/>
    <p:sldId id="324" r:id="rId15"/>
    <p:sldId id="325" r:id="rId16"/>
    <p:sldId id="326" r:id="rId17"/>
    <p:sldId id="331" r:id="rId18"/>
    <p:sldId id="332" r:id="rId19"/>
    <p:sldId id="311" r:id="rId20"/>
    <p:sldId id="329" r:id="rId21"/>
    <p:sldId id="338" r:id="rId22"/>
    <p:sldId id="327" r:id="rId23"/>
    <p:sldId id="336" r:id="rId24"/>
    <p:sldId id="330" r:id="rId25"/>
    <p:sldId id="337" r:id="rId26"/>
    <p:sldId id="352" r:id="rId27"/>
    <p:sldId id="353" r:id="rId28"/>
    <p:sldId id="312" r:id="rId29"/>
    <p:sldId id="340" r:id="rId30"/>
    <p:sldId id="341" r:id="rId31"/>
    <p:sldId id="342" r:id="rId32"/>
    <p:sldId id="343" r:id="rId33"/>
    <p:sldId id="344" r:id="rId34"/>
    <p:sldId id="261" r:id="rId35"/>
    <p:sldId id="348" r:id="rId36"/>
    <p:sldId id="349" r:id="rId37"/>
    <p:sldId id="350" r:id="rId38"/>
    <p:sldId id="263" r:id="rId39"/>
    <p:sldId id="358" r:id="rId40"/>
    <p:sldId id="258" r:id="rId41"/>
    <p:sldId id="313" r:id="rId42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94497-BCD9-419D-B64F-8EA00BD3ED8F}" type="datetimeFigureOut">
              <a:rPr lang="pl-PL" smtClean="0"/>
              <a:pPr/>
              <a:t>2022-11-29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F0EE6-D794-49D6-865A-026E40B17C1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228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2022-11-29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2022-11-29</a:t>
            </a:fld>
            <a:endParaRPr lang="pl-PL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 fontScale="90000"/>
          </a:bodyPr>
          <a:lstStyle/>
          <a:p>
            <a:r>
              <a:rPr lang="pl-PL" sz="6700" b="1" dirty="0" smtClean="0"/>
              <a:t>Podmioty uprawnione informacyjnie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r>
              <a:rPr lang="pl-PL" dirty="0" smtClean="0"/>
              <a:t>Zasada powszechności podmiotowej - szeroki zakres podmiotów uprawnionych informacyjnie (Art. 61 ust. 1 Konstytucji RP oraz art. 2 ust. 1 </a:t>
            </a:r>
            <a:r>
              <a:rPr lang="pl-PL" dirty="0" err="1" smtClean="0"/>
              <a:t>u.d.i.p</a:t>
            </a:r>
            <a:r>
              <a:rPr lang="pl-PL" dirty="0" smtClean="0"/>
              <a:t>.)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7744" y="260648"/>
            <a:ext cx="8229600" cy="1143000"/>
          </a:xfrm>
        </p:spPr>
        <p:txBody>
          <a:bodyPr>
            <a:noAutofit/>
          </a:bodyPr>
          <a:lstStyle/>
          <a:p>
            <a:r>
              <a:rPr lang="pl-PL" sz="3600" b="1" dirty="0" smtClean="0"/>
              <a:t>Uzasadnienie dla szerokiego identyfikowania strony uprawnionej informacyjnie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 smtClean="0"/>
              <a:t>W państwie demokratycznym konstytucyjne przepisy dotyczące praw obywatelskich poza wyjątkiem dotyczącym pewnych praw o czysto politycznych charakterze</a:t>
            </a:r>
            <a:r>
              <a:rPr lang="pl-PL" dirty="0" smtClean="0"/>
              <a:t> np. prawo wyborcze </a:t>
            </a:r>
            <a:r>
              <a:rPr lang="pl-PL" b="1" dirty="0" smtClean="0"/>
              <a:t>dotyczą również cudzoziemców</a:t>
            </a:r>
            <a:r>
              <a:rPr lang="pl-PL" dirty="0" smtClean="0"/>
              <a:t> (wyr. TK z 20.10.1992, K 1/92).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8155229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Uzasadnienie szerokiego identyfikowania strony uprawnionej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Gdyby wprowadzono ograniczenie prawa do informacji wyłącznie dla obywateli polskich, to nie byłoby żadnej przeszkody  by obywatel innego państwa zwrócił się do obywatela  państwa polskiego o zdobycie dla niego na podstawie  </a:t>
            </a:r>
            <a:r>
              <a:rPr lang="pl-PL" dirty="0" err="1" smtClean="0"/>
              <a:t>udip</a:t>
            </a:r>
            <a:r>
              <a:rPr lang="pl-PL" dirty="0" smtClean="0"/>
              <a:t> informacji, a to sprzyjałoby  powstawaniu mechanizmów korupcyjnych.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6515404"/>
      </p:ext>
    </p:extLst>
  </p:cSld>
  <p:clrMapOvr>
    <a:masterClrMapping/>
  </p:clrMapOvr>
  <p:transition>
    <p:wipe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Odmienne stanowisko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pl-PL" b="1" dirty="0"/>
              <a:t>Odmienne stanowisko zajmuje P. Szkudlarek wskazując, że gdyby ustrojodawca chciał szeroko identyfikować stronę uprawioną to posłużyłby się pojęciem każdego. </a:t>
            </a:r>
            <a:endParaRPr lang="pl-PL" b="1" dirty="0" smtClean="0"/>
          </a:p>
          <a:p>
            <a:pPr marL="0" lvl="0" indent="0" algn="just">
              <a:buNone/>
            </a:pPr>
            <a:r>
              <a:rPr lang="pl-PL" dirty="0" smtClean="0"/>
              <a:t>Odwołał </a:t>
            </a:r>
            <a:r>
              <a:rPr lang="pl-PL" dirty="0"/>
              <a:t>się przy tym do odmienności pomiędzy art. 61 i 54 Konstytucji RP. Zdaniem P. Szkudlarka wchodzące w zakres merytoryczny konstrukcji jawności regulacje określone treścią art. 54 i 61 wykazują rozbieżności, albowiem </a:t>
            </a:r>
            <a:r>
              <a:rPr lang="pl-PL" b="1" dirty="0"/>
              <a:t>art. 54 tworzy uprawnienie do pozyskiwania </a:t>
            </a:r>
            <a:r>
              <a:rPr lang="pl-PL" b="1" dirty="0" smtClean="0"/>
              <a:t>informacji (każdy ma prawo…), </a:t>
            </a:r>
            <a:r>
              <a:rPr lang="pl-PL" b="1" dirty="0"/>
              <a:t>zaś art. 61 kształtuje legitymację do jej </a:t>
            </a:r>
            <a:r>
              <a:rPr lang="pl-PL" b="1" dirty="0" smtClean="0"/>
              <a:t>pozyskania samodzielnego lub na żądanie (obywatel ma prawo…), </a:t>
            </a:r>
            <a:r>
              <a:rPr lang="pl-PL" b="1" dirty="0"/>
              <a:t>która jest silniejsza, daje bowiem pewniejszą gwarancję do jej </a:t>
            </a:r>
            <a:r>
              <a:rPr lang="pl-PL" b="1" dirty="0" smtClean="0"/>
              <a:t>otrzymania i ono powinno przysługiwać tylko obywatelom polskim.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7016208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Strona uprawniona informacyjnie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W. </a:t>
            </a:r>
            <a:r>
              <a:rPr lang="pl-PL" dirty="0" err="1"/>
              <a:t>Sokolewicz</a:t>
            </a:r>
            <a:r>
              <a:rPr lang="pl-PL" dirty="0"/>
              <a:t> odwołując się do uregulowań konstytucyjnych podnosi, że </a:t>
            </a:r>
            <a:r>
              <a:rPr lang="pl-PL" b="1" dirty="0"/>
              <a:t>proces rozmaitego określania strony podmiotowej </a:t>
            </a:r>
            <a:r>
              <a:rPr lang="pl-PL" b="1" dirty="0" smtClean="0"/>
              <a:t>w konstytucji i ustawie </a:t>
            </a:r>
            <a:r>
              <a:rPr lang="pl-PL" dirty="0" smtClean="0"/>
              <a:t>(obywatel</a:t>
            </a:r>
            <a:r>
              <a:rPr lang="pl-PL" dirty="0"/>
              <a:t>, </a:t>
            </a:r>
            <a:r>
              <a:rPr lang="pl-PL" dirty="0" smtClean="0"/>
              <a:t>czy to w znaczeniu obywatela polskiego lub szerzej, jak również każdy</a:t>
            </a:r>
            <a:r>
              <a:rPr lang="pl-PL" dirty="0"/>
              <a:t>)</a:t>
            </a:r>
            <a:r>
              <a:rPr lang="pl-PL" b="1" dirty="0"/>
              <a:t> ma na celu zagwarantowanie uprawnienia do informacji każdemu, </a:t>
            </a:r>
            <a:r>
              <a:rPr lang="pl-PL" dirty="0" smtClean="0"/>
              <a:t>tj. co więcej nie tylko osobie fizycznej, ale i również osobie prawnej oraz jednostce organizacyjnej nieposiadającej osobowości prawnej (bez względu na posiadaną siedzibę, jak również w całkowitym uniezależnieniu od miejsca wykonywania działalności gospodarczej.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5714183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Art. 2 ust. 1 </a:t>
            </a:r>
            <a:r>
              <a:rPr lang="pl-PL" b="1" dirty="0" err="1" smtClean="0"/>
              <a:t>u.d.i.p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Ustawowe </a:t>
            </a:r>
            <a:r>
              <a:rPr lang="pl-PL" b="1" dirty="0"/>
              <a:t>określenie każdego ma na celu objęcie katalogiem strony uprawnionej </a:t>
            </a:r>
            <a:r>
              <a:rPr lang="pl-PL" b="1" dirty="0" smtClean="0"/>
              <a:t>informacyjnie następujących podmiotów:</a:t>
            </a:r>
            <a:endParaRPr lang="pl-PL" b="1" dirty="0"/>
          </a:p>
          <a:p>
            <a:pPr algn="just"/>
            <a:r>
              <a:rPr lang="pl-PL" dirty="0"/>
              <a:t>1.	</a:t>
            </a:r>
            <a:r>
              <a:rPr lang="pl-PL" dirty="0" smtClean="0"/>
              <a:t>osoby fizyczne </a:t>
            </a:r>
            <a:r>
              <a:rPr lang="pl-PL" dirty="0"/>
              <a:t>(w tym obywateli polskich, obywateli kraju UE, </a:t>
            </a:r>
            <a:r>
              <a:rPr lang="pl-PL" dirty="0" smtClean="0"/>
              <a:t>obywateli kraju trzeciego - cudzoziemców </a:t>
            </a:r>
            <a:r>
              <a:rPr lang="pl-PL" dirty="0"/>
              <a:t>oraz </a:t>
            </a:r>
            <a:r>
              <a:rPr lang="pl-PL" dirty="0" smtClean="0"/>
              <a:t>bezpaństwowców);</a:t>
            </a:r>
            <a:endParaRPr lang="pl-PL" dirty="0"/>
          </a:p>
          <a:p>
            <a:pPr algn="just"/>
            <a:r>
              <a:rPr lang="pl-PL" dirty="0"/>
              <a:t>2.	nieformalne grupy jednostek (zespoły osób, np. koło studenckie, komitet mieszkańców ), </a:t>
            </a:r>
          </a:p>
          <a:p>
            <a:pPr algn="just"/>
            <a:r>
              <a:rPr lang="pl-PL" dirty="0"/>
              <a:t>3.	</a:t>
            </a:r>
            <a:r>
              <a:rPr lang="pl-PL" dirty="0" smtClean="0"/>
              <a:t>polskie </a:t>
            </a:r>
            <a:r>
              <a:rPr lang="pl-PL" dirty="0"/>
              <a:t>i </a:t>
            </a:r>
            <a:r>
              <a:rPr lang="pl-PL" dirty="0" smtClean="0"/>
              <a:t>zagraniczne osoby prawne, </a:t>
            </a:r>
            <a:r>
              <a:rPr lang="pl-PL" dirty="0"/>
              <a:t>jak i </a:t>
            </a:r>
            <a:r>
              <a:rPr lang="pl-PL" dirty="0" smtClean="0"/>
              <a:t>ułomne osoby prawne </a:t>
            </a:r>
            <a:r>
              <a:rPr lang="pl-PL" dirty="0"/>
              <a:t>(</a:t>
            </a:r>
            <a:r>
              <a:rPr lang="pl-PL" dirty="0" smtClean="0"/>
              <a:t>jednostki organizacyjne nieposiadające </a:t>
            </a:r>
            <a:r>
              <a:rPr lang="pl-PL" dirty="0"/>
              <a:t>osobowości prawnej, </a:t>
            </a:r>
            <a:r>
              <a:rPr lang="pl-PL" dirty="0" smtClean="0"/>
              <a:t>takie </a:t>
            </a:r>
            <a:r>
              <a:rPr lang="pl-PL" dirty="0"/>
              <a:t>jak np. organizacja społeczna).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Krąg podmiotów uprawnionych informacyjnie obejmuje m.in..: spółki osobowe jak i kapitałowe, stowarzyszenia  rejestrowe jak i zwykle, fundacje, związki zawodowe, partie polityczne, organizacje pozarządowe, redakcje czasopism, spółdzielnie, wspólnoty mieszkaniowe.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485522"/>
      </p:ext>
    </p:extLst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Art. 2 ust. 1 </a:t>
            </a:r>
            <a:r>
              <a:rPr lang="pl-PL" b="1" dirty="0" err="1" smtClean="0"/>
              <a:t>u.d.i.p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Zakres niniejszego katalogu </a:t>
            </a:r>
            <a:r>
              <a:rPr lang="pl-PL" b="1" dirty="0"/>
              <a:t>nie obejmuje organów administracji publicznej, które potencjalnie mogłyby ubiegać się o dostarczenie im informacji publicznej, której same (mimo realizacji zadań publicznych) nie posiadają. </a:t>
            </a:r>
            <a:r>
              <a:rPr lang="pl-PL" b="1" dirty="0" smtClean="0"/>
              <a:t> Nie ma możliwości aby posiadały one wszystkie informacje publiczne.</a:t>
            </a:r>
          </a:p>
          <a:p>
            <a:pPr algn="just"/>
            <a:r>
              <a:rPr lang="pl-PL" dirty="0" smtClean="0"/>
              <a:t>Warto </a:t>
            </a:r>
            <a:r>
              <a:rPr lang="pl-PL" dirty="0"/>
              <a:t>by w tym miejscu przywołać zawartość art. 106 § 1 k.p.a., który odnosi się do </a:t>
            </a:r>
            <a:r>
              <a:rPr lang="pl-PL" b="1" dirty="0"/>
              <a:t>instytucji współdziałania organów administracji publicznej, nie zapominając jednocześnie, że postępowanie w przedmiocie udostępnienia informacji publicznej jest </a:t>
            </a:r>
            <a:r>
              <a:rPr lang="pl-PL" b="1" i="1" dirty="0"/>
              <a:t>quasi</a:t>
            </a:r>
            <a:r>
              <a:rPr lang="pl-PL" b="1" dirty="0"/>
              <a:t> postępowaniem administracyjnym. </a:t>
            </a:r>
            <a:r>
              <a:rPr lang="pl-PL" dirty="0"/>
              <a:t>W jednym z orzeczeń sądu administracyjnego dokonano podkreślenia, że „uregulowanie ustawowe wskazujące na „każdego” nie przewiduje uprawnienia organu administracji publicznej do występowania do innego podmiotu zobowiązanego informacyjnie na podstawie art. </a:t>
            </a:r>
            <a:r>
              <a:rPr lang="pl-PL" dirty="0" smtClean="0"/>
              <a:t>2 ust. </a:t>
            </a:r>
            <a:r>
              <a:rPr lang="pl-PL" smtClean="0"/>
              <a:t>1 </a:t>
            </a:r>
            <a:r>
              <a:rPr lang="pl-PL" dirty="0" err="1"/>
              <a:t>u.d.i.p</a:t>
            </a:r>
            <a:r>
              <a:rPr lang="pl-PL" dirty="0"/>
              <a:t>. o udzielenie informacji o sprawach </a:t>
            </a:r>
            <a:r>
              <a:rPr lang="pl-PL" dirty="0" smtClean="0"/>
              <a:t>publicznych.</a:t>
            </a:r>
          </a:p>
        </p:txBody>
      </p:sp>
    </p:spTree>
    <p:extLst>
      <p:ext uri="{BB962C8B-B14F-4D97-AF65-F5344CB8AC3E}">
        <p14:creationId xmlns:p14="http://schemas.microsoft.com/office/powerpoint/2010/main" val="3094950393"/>
      </p:ext>
    </p:extLst>
  </p:cSld>
  <p:clrMapOvr>
    <a:masterClrMapping/>
  </p:clrMapOvr>
  <p:transition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Wyrok </a:t>
            </a:r>
            <a:r>
              <a:rPr lang="pl-PL" b="1" dirty="0"/>
              <a:t>NSA z dnia 30 stycznia 2014 r</a:t>
            </a:r>
            <a:r>
              <a:rPr lang="pl-PL" b="1" dirty="0" smtClean="0"/>
              <a:t>.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„</a:t>
            </a:r>
            <a:r>
              <a:rPr lang="pl-PL" dirty="0"/>
              <a:t>Celem ustawy o dostępie do informacji publicznej jest informowanie obywateli o stanie "spraw publicznych", a nie zdobywanie przez organy administracji publicznej informacji od innych podmiotów</a:t>
            </a:r>
            <a:r>
              <a:rPr lang="pl-PL" b="1" dirty="0"/>
              <a:t>…"każdy" oznacza każdego człowieka lub podmiot prawa prywatnego”, </a:t>
            </a:r>
            <a:r>
              <a:rPr lang="pl-PL" dirty="0"/>
              <a:t>w żadnym jednak razie nie dotyczy organów administracji publicznej, będących w swej istocie zobowiązanymi informacyjnie, albowiem one same powinny w swych działaniach nakierowanych na pozyskiwanie potrzebnych im informacji publicznych opierać się na uregulowaniach prawa konstytucyjnego oraz administracyjnego.  „</a:t>
            </a:r>
            <a:r>
              <a:rPr lang="pl-PL" b="1" dirty="0"/>
              <a:t>Termin "każdy" nie może być inaczej rozumiany, zważywszy na cel i sens ustawy o dostępie do informacji publicznej, przyjętej dla urzeczywistnienia idei transparentności władzy publicznej”. </a:t>
            </a:r>
          </a:p>
        </p:txBody>
      </p:sp>
    </p:spTree>
    <p:extLst>
      <p:ext uri="{BB962C8B-B14F-4D97-AF65-F5344CB8AC3E}">
        <p14:creationId xmlns:p14="http://schemas.microsoft.com/office/powerpoint/2010/main" val="4123449575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Organ władzy publicznej jako wnioskodawca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Co do zasady organy w ramach funkcjonowania tzw. dobrej administracji powinny do sprawnego współdziałania wykorzystywać, bądź </a:t>
            </a:r>
            <a:r>
              <a:rPr lang="pl-PL" b="1" dirty="0" smtClean="0"/>
              <a:t>przepisy ustaw szczególnych (ustrojowe), bądź też ogólne zasady konstytucyjne</a:t>
            </a:r>
            <a:r>
              <a:rPr lang="pl-PL" dirty="0" smtClean="0"/>
              <a:t> nakazujące harmonijne współdziałanie organów władzy publicznej i innych podmiotów realizujących przekazane im zadania publiczne (Wyr. NSA z 11.05.2011 r, I OSK 177/11);</a:t>
            </a:r>
          </a:p>
          <a:p>
            <a:pPr marL="0" indent="0" algn="just">
              <a:buNone/>
            </a:pPr>
            <a:r>
              <a:rPr lang="pl-PL" b="1" dirty="0" smtClean="0"/>
              <a:t>Dostęp do informacji publicznej jest instytucją społecznego kontrolowania, a więc to podmioty spoza aparatu władzy publicznej mają je kontrolować a nie one same siebie wzajemnie (P. Szustakiewicz)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995992282"/>
      </p:ext>
    </p:extLst>
  </p:cSld>
  <p:clrMapOvr>
    <a:masterClrMapping/>
  </p:clrMapOvr>
  <p:transition>
    <p:wipe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Organ władzy publicznej jako wnioskodawca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Wniosek o udzielenie informacji publicznej  złożony przez organ władzy publicznej powinien być </a:t>
            </a:r>
            <a:r>
              <a:rPr lang="pl-PL" b="1" dirty="0" smtClean="0"/>
              <a:t>pozostawiony bez rozpoznania, o czym należy poinformować wnioskodawcę będącym organem władzy publicznej za pomocą pisma powiadamiającego doręczonego przy użyciu takiego sposobu jakiego użył sam wnioskodawca.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21134607"/>
      </p:ext>
    </p:extLst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Art. 2 ust. 1 </a:t>
            </a:r>
            <a:r>
              <a:rPr lang="pl-PL" b="1" dirty="0" err="1" smtClean="0"/>
              <a:t>u.d.i.p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Z drugiej jednakże strony nic nie stoi na przeszkodzie temu, aby </a:t>
            </a:r>
            <a:r>
              <a:rPr lang="pl-PL" b="1" dirty="0"/>
              <a:t>tzw. podmioty </a:t>
            </a:r>
            <a:r>
              <a:rPr lang="pl-PL" b="1" dirty="0" smtClean="0"/>
              <a:t>administrujące </a:t>
            </a:r>
            <a:r>
              <a:rPr lang="pl-PL" dirty="0" smtClean="0"/>
              <a:t>korzystały </a:t>
            </a:r>
            <a:r>
              <a:rPr lang="pl-PL" dirty="0"/>
              <a:t>z powszechnego prawa do informacji (w tym z uregulowań </a:t>
            </a:r>
            <a:r>
              <a:rPr lang="pl-PL" dirty="0" err="1"/>
              <a:t>u.d.i.p</a:t>
            </a:r>
            <a:r>
              <a:rPr lang="pl-PL" dirty="0"/>
              <a:t>.), wówczas gdy nie realizują one zadań publicznych</a:t>
            </a:r>
            <a:r>
              <a:rPr lang="pl-PL" dirty="0" smtClean="0"/>
              <a:t>, nie dysponują środkami publicznymi, </a:t>
            </a:r>
            <a:r>
              <a:rPr lang="pl-PL" dirty="0"/>
              <a:t>ale działają jako </a:t>
            </a:r>
            <a:r>
              <a:rPr lang="pl-PL" dirty="0" smtClean="0"/>
              <a:t>zwykłe podmioty </a:t>
            </a:r>
            <a:r>
              <a:rPr lang="pl-PL" dirty="0"/>
              <a:t>prawa prywatnego -  tak jak każda inna osoba prawna, czy też </a:t>
            </a:r>
            <a:r>
              <a:rPr lang="pl-PL" dirty="0" smtClean="0"/>
              <a:t>jak każda </a:t>
            </a:r>
            <a:r>
              <a:rPr lang="pl-PL" dirty="0"/>
              <a:t>inna ułomna osoba </a:t>
            </a:r>
            <a:r>
              <a:rPr lang="pl-PL" dirty="0" smtClean="0"/>
              <a:t>prawna. </a:t>
            </a:r>
            <a:r>
              <a:rPr lang="pl-PL" b="1" dirty="0" smtClean="0"/>
              <a:t>Prawo do informacji przysługuje każdemu a jednym z  celów ustawy o dostępie jest transparentność zachowań podmiotów publicznych, co może przyczyniać się do zwiększenia poczucia odpowiedzialności za wystąpienia publiczne i utrzymanie publicznej debaty na powszechnie akceptowanym poziomie.</a:t>
            </a:r>
            <a:endParaRPr lang="pl-PL" b="1" dirty="0"/>
          </a:p>
          <a:p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1915902454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Art. 61 ust. 1 Konstytucji i art. 2 </a:t>
            </a:r>
            <a:r>
              <a:rPr lang="pl-PL" b="1" dirty="0" err="1" smtClean="0"/>
              <a:t>u.d.i.p</a:t>
            </a:r>
            <a:r>
              <a:rPr lang="pl-PL" dirty="0" smtClean="0"/>
              <a:t>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Zawartość art. 2 </a:t>
            </a:r>
            <a:r>
              <a:rPr lang="pl-PL" dirty="0" err="1"/>
              <a:t>u.d.i.p</a:t>
            </a:r>
            <a:r>
              <a:rPr lang="pl-PL" dirty="0"/>
              <a:t>. </a:t>
            </a:r>
            <a:r>
              <a:rPr lang="pl-PL" dirty="0" smtClean="0"/>
              <a:t>ust. 1 uwidacznia</a:t>
            </a:r>
            <a:r>
              <a:rPr lang="pl-PL" dirty="0"/>
              <a:t>, że prawo dostępu do informacji publicznej przysługuje </a:t>
            </a:r>
            <a:r>
              <a:rPr lang="pl-PL" b="1" dirty="0"/>
              <a:t>każdemu.</a:t>
            </a:r>
            <a:r>
              <a:rPr lang="pl-PL" dirty="0"/>
              <a:t> </a:t>
            </a:r>
            <a:r>
              <a:rPr lang="pl-PL" b="1" dirty="0"/>
              <a:t>W zakresie podmiotów legitymowanych informacyjnie ustawodawca </a:t>
            </a:r>
            <a:r>
              <a:rPr lang="pl-PL" b="1" dirty="0" smtClean="0"/>
              <a:t>zajął stanowisko o </a:t>
            </a:r>
            <a:r>
              <a:rPr lang="pl-PL" b="1" dirty="0"/>
              <a:t>szerokim identyfikowaniu strony uprawnionej </a:t>
            </a:r>
            <a:r>
              <a:rPr lang="pl-PL" b="1" dirty="0" smtClean="0"/>
              <a:t>informacyjnie, tj. podmiotów które </a:t>
            </a:r>
            <a:r>
              <a:rPr lang="pl-PL" b="1" dirty="0"/>
              <a:t>mogą ubiegać się o interesujące ich informacje </a:t>
            </a:r>
            <a:r>
              <a:rPr lang="pl-PL" b="1" dirty="0" smtClean="0"/>
              <a:t>publiczne, które mogą same sięgać po interesujące je informacje publiczne (korzystać z tych informacji).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16432516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Atrybuty osoby fizycznej będącej stroną zainteresowaną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/>
              <a:t>Pełnoletniość;</a:t>
            </a:r>
          </a:p>
          <a:p>
            <a:pPr algn="just"/>
            <a:r>
              <a:rPr lang="pl-PL" dirty="0" smtClean="0"/>
              <a:t>Zdolność do czynność prawnych;</a:t>
            </a:r>
          </a:p>
          <a:p>
            <a:pPr marL="0" indent="0" algn="just">
              <a:buNone/>
            </a:pPr>
            <a:r>
              <a:rPr lang="pl-PL" dirty="0" smtClean="0"/>
              <a:t>Rozbieżność poglądów w doktrynie i orzecznictwie, co do tego czy wnioskodawca ubiegający się o informację powinien mieć ukończony 18 rok życia i czy powinien posiadać pełną zdolność do czynności prawnych;</a:t>
            </a:r>
          </a:p>
          <a:p>
            <a:pPr marL="0" indent="0" algn="just">
              <a:buNone/>
            </a:pPr>
            <a:r>
              <a:rPr lang="pl-PL" dirty="0" smtClean="0"/>
              <a:t>Badanie legalności działania osoby będącej wnioskodawcą  i jej atrybutów na etapie przedkładania wniosku jest bardzo utrudnione, </a:t>
            </a:r>
            <a:r>
              <a:rPr lang="pl-PL" b="1" dirty="0" smtClean="0"/>
              <a:t>bo wnioskodawca nie musi być w pełni zidentyfikowany. Wynika to z braku ustawowego określenia wymagań formalnych wniosku.</a:t>
            </a:r>
          </a:p>
        </p:txBody>
      </p:sp>
    </p:spTree>
    <p:extLst>
      <p:ext uri="{BB962C8B-B14F-4D97-AF65-F5344CB8AC3E}">
        <p14:creationId xmlns:p14="http://schemas.microsoft.com/office/powerpoint/2010/main" val="723353370"/>
      </p:ext>
    </p:extLst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Atrybuty osoby fizycznej będącej stroną zainteresowaną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Każdy </a:t>
            </a:r>
            <a:r>
              <a:rPr lang="pl-PL" dirty="0" smtClean="0"/>
              <a:t>wniosek  niezależnie od </a:t>
            </a:r>
            <a:r>
              <a:rPr lang="pl-PL" dirty="0"/>
              <a:t>tego </a:t>
            </a:r>
            <a:r>
              <a:rPr lang="pl-PL" dirty="0" smtClean="0"/>
              <a:t>w jakiej formie jest przedłożony (pisemnej, „elektronicznej”, ustnej), </a:t>
            </a:r>
            <a:r>
              <a:rPr lang="pl-PL" dirty="0"/>
              <a:t>musi </a:t>
            </a:r>
            <a:r>
              <a:rPr lang="pl-PL" dirty="0" smtClean="0"/>
              <a:t>zawierać </a:t>
            </a:r>
            <a:r>
              <a:rPr lang="pl-PL" dirty="0"/>
              <a:t>takie dane i być na tyle </a:t>
            </a:r>
            <a:r>
              <a:rPr lang="pl-PL" dirty="0" smtClean="0"/>
              <a:t>precyzyjny, </a:t>
            </a:r>
            <a:r>
              <a:rPr lang="pl-PL" dirty="0"/>
              <a:t>aby </a:t>
            </a:r>
            <a:r>
              <a:rPr lang="pl-PL" dirty="0" smtClean="0"/>
              <a:t>możliwe </a:t>
            </a:r>
            <a:r>
              <a:rPr lang="pl-PL" dirty="0"/>
              <a:t>było jego </a:t>
            </a:r>
            <a:r>
              <a:rPr lang="pl-PL" dirty="0" smtClean="0"/>
              <a:t>załatwienie zgodnie </a:t>
            </a:r>
            <a:r>
              <a:rPr lang="pl-PL" dirty="0"/>
              <a:t>z prawem (musi być </a:t>
            </a:r>
            <a:r>
              <a:rPr lang="pl-PL" dirty="0" smtClean="0"/>
              <a:t>podany </a:t>
            </a:r>
            <a:r>
              <a:rPr lang="pl-PL" dirty="0"/>
              <a:t>minimalny zakres danych). Zakres ten jest </a:t>
            </a:r>
            <a:r>
              <a:rPr lang="pl-PL" dirty="0" smtClean="0"/>
              <a:t>zróżnicowany </a:t>
            </a:r>
            <a:r>
              <a:rPr lang="pl-PL" dirty="0"/>
              <a:t>w </a:t>
            </a:r>
            <a:r>
              <a:rPr lang="pl-PL" dirty="0" smtClean="0"/>
              <a:t>zależności </a:t>
            </a:r>
            <a:r>
              <a:rPr lang="pl-PL" dirty="0"/>
              <a:t>od formy </a:t>
            </a:r>
            <a:r>
              <a:rPr lang="pl-PL" dirty="0" smtClean="0"/>
              <a:t>wnioskowania </a:t>
            </a:r>
            <a:r>
              <a:rPr lang="pl-PL" dirty="0"/>
              <a:t>i </a:t>
            </a:r>
            <a:r>
              <a:rPr lang="pl-PL" dirty="0" smtClean="0"/>
              <a:t>sposobu doręczenia </a:t>
            </a:r>
            <a:r>
              <a:rPr lang="pl-PL" dirty="0"/>
              <a:t>wnioskowanych </a:t>
            </a:r>
            <a:r>
              <a:rPr lang="pl-PL" dirty="0" smtClean="0"/>
              <a:t>informacji  </a:t>
            </a:r>
            <a:r>
              <a:rPr lang="pl-PL" dirty="0"/>
              <a:t>na </a:t>
            </a:r>
            <a:r>
              <a:rPr lang="pl-PL" dirty="0" smtClean="0"/>
              <a:t>które </a:t>
            </a:r>
            <a:r>
              <a:rPr lang="pl-PL" dirty="0"/>
              <a:t>wskazuje </a:t>
            </a:r>
            <a:r>
              <a:rPr lang="pl-PL" dirty="0" smtClean="0"/>
              <a:t>zainteresowany. Np. </a:t>
            </a:r>
            <a:r>
              <a:rPr lang="pl-PL" dirty="0"/>
              <a:t>w przypadku formy </a:t>
            </a:r>
            <a:r>
              <a:rPr lang="pl-PL" dirty="0" smtClean="0"/>
              <a:t>„elektronicznej”  wystarczające będzie podanie </a:t>
            </a:r>
            <a:r>
              <a:rPr lang="pl-PL" dirty="0"/>
              <a:t>adresu </a:t>
            </a:r>
            <a:r>
              <a:rPr lang="pl-PL" dirty="0" smtClean="0"/>
              <a:t>e - </a:t>
            </a:r>
            <a:r>
              <a:rPr lang="pl-PL" dirty="0"/>
              <a:t>mail, przy </a:t>
            </a:r>
            <a:r>
              <a:rPr lang="pl-PL" dirty="0" smtClean="0"/>
              <a:t>doręczaniu w </a:t>
            </a:r>
            <a:r>
              <a:rPr lang="pl-PL" dirty="0"/>
              <a:t>formie tradycyjnej  - za pomocą poczty </a:t>
            </a:r>
            <a:r>
              <a:rPr lang="pl-PL" dirty="0" smtClean="0"/>
              <a:t>potrzebne będzie imię, nazwisko </a:t>
            </a:r>
            <a:r>
              <a:rPr lang="pl-PL" dirty="0"/>
              <a:t>i adres do </a:t>
            </a:r>
            <a:r>
              <a:rPr lang="pl-PL" dirty="0" smtClean="0"/>
              <a:t>korespondencji.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3517829"/>
      </p:ext>
    </p:extLst>
  </p:cSld>
  <p:clrMapOvr>
    <a:masterClrMapping/>
  </p:clrMapOvr>
  <p:transition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b="1" dirty="0" smtClean="0"/>
              <a:t>Atrybuty osoby fizycznej będącej stroną zainteresowaną informacyjnie (brak jednolitości w doktrynie</a:t>
            </a:r>
            <a:r>
              <a:rPr lang="pl-PL" b="1" dirty="0" smtClean="0"/>
              <a:t>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I grupa poglądów:</a:t>
            </a:r>
          </a:p>
          <a:p>
            <a:pPr marL="0" indent="0" algn="just">
              <a:buNone/>
            </a:pPr>
            <a:r>
              <a:rPr lang="pl-PL" dirty="0" smtClean="0"/>
              <a:t>Postępowanie w sprawie udzielenia informacji publicznej jest postępowaniem odformalizowanym i uproszczonym, ale i jednocześnie jest częścią prawa administracyjnego (jest postępowaniem administracyjnym), w którym niepełnoletni i ubezwłasnowolnieni muszą działać za pomocą swoich przedstawicieli. Nie ma więc powodów aby stosować tutaj  reguły inne niż  w pozostałych dziedzinach prawa administracyjnego. Wyjątek taki, gdyby był  - z pewnością byłby zapisany w ustawie (</a:t>
            </a:r>
            <a:r>
              <a:rPr lang="pl-PL" dirty="0" err="1" smtClean="0"/>
              <a:t>udip</a:t>
            </a:r>
            <a:r>
              <a:rPr lang="pl-PL" dirty="0" smtClean="0"/>
              <a:t>). Wniosek złożony przez osobę niepełnoletnią lub też ubezwłasnowolnioną  powinien być pozostawiony bez rozpoznania przy jednoczesnym powiadomieniu za pomocą pisma (M. Bidziński, M. </a:t>
            </a:r>
            <a:r>
              <a:rPr lang="pl-PL" dirty="0" err="1"/>
              <a:t>C</a:t>
            </a:r>
            <a:r>
              <a:rPr lang="pl-PL" dirty="0" err="1" smtClean="0"/>
              <a:t>hmaj</a:t>
            </a:r>
            <a:r>
              <a:rPr lang="pl-PL" dirty="0" smtClean="0"/>
              <a:t>).</a:t>
            </a:r>
          </a:p>
          <a:p>
            <a:pPr marL="0" indent="0" algn="just">
              <a:buNone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856745758"/>
      </p:ext>
    </p:extLst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Atrybuty osoby fizycznej będącej stroną zainteresowaną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I grupa poglądów:</a:t>
            </a:r>
          </a:p>
          <a:p>
            <a:pPr marL="0" indent="0" algn="just">
              <a:buNone/>
            </a:pPr>
            <a:r>
              <a:rPr lang="pl-PL" dirty="0" smtClean="0"/>
              <a:t>Osoby fizyczne składające wniosek o udostępnienie informacji muszą być pełnoletnie  i nieubezwłasnowolnione. Wykładnia systemowa wyraźnie na to wskazuje, że osoby ubezwłasnowolnione i niepełnoletnie  nie mogą żądać informacji publicznej, o ile nie działają przez pełnomocników. (P. Szustakiewicz). Podobnie I. Kamińska i M. </a:t>
            </a:r>
            <a:r>
              <a:rPr lang="pl-PL" dirty="0" err="1" smtClean="0"/>
              <a:t>Rozbicka</a:t>
            </a:r>
            <a:r>
              <a:rPr lang="pl-PL" dirty="0" smtClean="0"/>
              <a:t> - Ostrowska.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9273437"/>
      </p:ext>
    </p:extLst>
  </p:cSld>
  <p:clrMapOvr>
    <a:masterClrMapping/>
  </p:clrMapOvr>
  <p:transition>
    <p:wipe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Atrybuty osoby fizycznej będącej stroną zainteresowaną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Co </a:t>
            </a:r>
            <a:r>
              <a:rPr lang="pl-PL" b="1" dirty="0" smtClean="0"/>
              <a:t>jednak </a:t>
            </a:r>
            <a:r>
              <a:rPr lang="pl-PL" b="1" dirty="0"/>
              <a:t>wówczas gdy wnioskodawca dzwoni po informację </a:t>
            </a:r>
            <a:r>
              <a:rPr lang="pl-PL" b="1" dirty="0" smtClean="0"/>
              <a:t>publiczną </a:t>
            </a:r>
            <a:r>
              <a:rPr lang="pl-PL" b="1" dirty="0"/>
              <a:t>lub </a:t>
            </a:r>
            <a:r>
              <a:rPr lang="pl-PL" b="1" dirty="0" smtClean="0"/>
              <a:t>też </a:t>
            </a:r>
            <a:r>
              <a:rPr lang="pl-PL" b="1" dirty="0"/>
              <a:t>wysyła zapytanie </a:t>
            </a:r>
            <a:r>
              <a:rPr lang="pl-PL" b="1" dirty="0" smtClean="0"/>
              <a:t>e -mailowe?  W </a:t>
            </a:r>
            <a:r>
              <a:rPr lang="pl-PL" b="1" dirty="0"/>
              <a:t>jaki </a:t>
            </a:r>
            <a:r>
              <a:rPr lang="pl-PL" b="1" dirty="0" smtClean="0"/>
              <a:t>sposób </a:t>
            </a:r>
            <a:r>
              <a:rPr lang="pl-PL" b="1" dirty="0"/>
              <a:t>sprawdzić wiek i posiadanie zdolności do czynności prawnych – jest </a:t>
            </a:r>
            <a:r>
              <a:rPr lang="pl-PL" b="1" dirty="0" smtClean="0"/>
              <a:t>to kwestia bardzo problematyczna. </a:t>
            </a:r>
            <a:r>
              <a:rPr lang="pl-PL" dirty="0" smtClean="0"/>
              <a:t>Nie ma możliwości ustalenia wnioskodawcy, a  tym samym adresata udzielonej informacji publicznej. </a:t>
            </a:r>
            <a:r>
              <a:rPr lang="pl-PL" b="1" dirty="0" smtClean="0"/>
              <a:t>Jeszcze większe problemy powstają wówczas gdy zachodzi konieczność odmowy udostępnienia lub umorzenia postępowania, które wiążą się z koniecznością doręczenia decyzji administracyjnej (osobie pełnoletniej i posiadającej pełną zdolność do czynności prawnych – tylko takie osoby mogą być stroną postępowania administracyjnego).</a:t>
            </a:r>
          </a:p>
          <a:p>
            <a:pPr marL="0" indent="0" algn="just">
              <a:buNone/>
            </a:pPr>
            <a:r>
              <a:rPr lang="pl-PL" b="1" dirty="0" smtClean="0"/>
              <a:t>Należy pamiętać, że od momentu wydania decyzji, do postępowania </a:t>
            </a:r>
            <a:r>
              <a:rPr lang="pl-PL" b="1" dirty="0" err="1" smtClean="0"/>
              <a:t>ws</a:t>
            </a:r>
            <a:r>
              <a:rPr lang="pl-PL" b="1" dirty="0" smtClean="0"/>
              <a:t>. udostępnienia informacji publicznej zastosowanie posiadają regulacje KPA.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628729975"/>
      </p:ext>
    </p:extLst>
  </p:cSld>
  <p:clrMapOvr>
    <a:masterClrMapping/>
  </p:clrMapOvr>
  <p:transition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Atrybuty osoby fizycznej będącej stroną zainteresowaną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II grupa poglądów:</a:t>
            </a:r>
            <a:endParaRPr lang="pl-PL" b="1" dirty="0"/>
          </a:p>
          <a:p>
            <a:pPr marL="0" indent="0" algn="just">
              <a:buNone/>
            </a:pPr>
            <a:r>
              <a:rPr lang="pl-PL" dirty="0" smtClean="0"/>
              <a:t>Korzystanie z prawa do informacji nie zależy od </a:t>
            </a:r>
            <a:r>
              <a:rPr lang="pl-PL" b="1" dirty="0" smtClean="0"/>
              <a:t>wieku osoby występującej z wnioskiem, ani od posiadania przez nią pełnej zdolności do czynności prawnej. Przysługuje ono więc  zarówno osobom posiadającym pełną, jak i ograniczoną zdolność do czynności prawnych </a:t>
            </a:r>
            <a:r>
              <a:rPr lang="pl-PL" dirty="0" smtClean="0"/>
              <a:t>(A. Piskorz – Ryń)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370867"/>
      </p:ext>
    </p:extLst>
  </p:cSld>
  <p:clrMapOvr>
    <a:masterClrMapping/>
  </p:clrMapOvr>
  <p:transition>
    <p:pull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Atrybuty osoby fizycznej będącej stroną zainteresowaną informacyjnie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II grupa poglądów:</a:t>
            </a:r>
          </a:p>
          <a:p>
            <a:pPr marL="0" indent="0" algn="just">
              <a:buNone/>
            </a:pPr>
            <a:r>
              <a:rPr lang="pl-PL" dirty="0" smtClean="0"/>
              <a:t>Stanowisko P. </a:t>
            </a:r>
            <a:r>
              <a:rPr lang="pl-PL" dirty="0" err="1" smtClean="0"/>
              <a:t>Sitniewskiego</a:t>
            </a:r>
            <a:r>
              <a:rPr lang="pl-PL" dirty="0" smtClean="0"/>
              <a:t>:</a:t>
            </a:r>
          </a:p>
          <a:p>
            <a:pPr algn="just"/>
            <a:r>
              <a:rPr lang="pl-PL" dirty="0" smtClean="0"/>
              <a:t>Osoby w wieku poniżej 13 lat lub ubezwłasnowolnione całkowicie  - nieposiadające zdolności do czynności prawnych  nie mogą skutecznie składać wniosków o udostępnienie informacji publicznej, wnioski ich pozostawia się bez rozpoznania, wszelkie czynności  dokonane przez takie osoby  zarówno  sferze prawa cywilnego jak i administracyjnego są nieważne;</a:t>
            </a:r>
          </a:p>
          <a:p>
            <a:pPr algn="just"/>
            <a:r>
              <a:rPr lang="pl-PL" dirty="0" smtClean="0"/>
              <a:t>Osoby z ograniczoną zdolnością do czynności prawnych  mogą skutecznie składać wnioski o udzielenie informacji publicznej, wnioski powinny być rozpatrzone zgodnie z istniejącą procedurą, w razie potrzeby wydania decyzji, wszystkie pisma, wnioski łącznie z decyzją powinny być doręczone przedstawicielowi.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0867007"/>
      </p:ext>
    </p:extLst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 smtClean="0"/>
              <a:t>Atrybuty osoby występującej w imieniu osoby prawnej i ułomnej osoby prawnej oraz kwestia prawidłowej reprezentacji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W postępowaniu o udostępnienie informacji publicznej tak jak w każdym innym postępowaniu administracyjnym , konieczne jest ustalenie czy osoby działające w imieniu osoby prawnej lub ułomniej osoby prawnej są umocowane do jej reprezentowania. Jeżeli umocowania takiego brak nie należy wniosku  traktować jako wniosku osoby fizycznej, która go </a:t>
            </a:r>
            <a:r>
              <a:rPr lang="pl-PL" dirty="0" smtClean="0"/>
              <a:t>złożyła, informacja nie powinna zostać udostępniona </a:t>
            </a:r>
            <a:r>
              <a:rPr lang="pl-PL" dirty="0"/>
              <a:t>(wyr. WSA z 30.04.2007 r., II SA/ WA 2404/06</a:t>
            </a:r>
            <a:r>
              <a:rPr lang="pl-PL" dirty="0" smtClean="0"/>
              <a:t>); Wniosek powinien zostać pozostawiony bez </a:t>
            </a:r>
            <a:r>
              <a:rPr lang="pl-PL" dirty="0"/>
              <a:t>rozpoznania; Zasadą jest , że prawo do informacji przysługuje każdemu, ale to nie oznacza że wnioskować może każdy w imieniu </a:t>
            </a:r>
            <a:r>
              <a:rPr lang="pl-PL" dirty="0" smtClean="0"/>
              <a:t>każdego (tym bardziej nie bez jego zgody czy wiedzy);</a:t>
            </a:r>
            <a:endParaRPr lang="pl-PL" dirty="0"/>
          </a:p>
          <a:p>
            <a:pPr algn="just"/>
            <a:r>
              <a:rPr lang="pl-PL" dirty="0" smtClean="0"/>
              <a:t>Odmienny pogląd w doktrynie: </a:t>
            </a:r>
            <a:r>
              <a:rPr lang="pl-PL" dirty="0"/>
              <a:t>na etapie przyjmowania wniosku o udostępnienie informacji publicznej oraz w trakcie jej udostępniania nie powinno być sprawdzane ani wymagane aby podmiot występujący o informację publiczną dysponował  prawem do reprezentowania podmiotu (</a:t>
            </a:r>
            <a:r>
              <a:rPr lang="pl-PL" dirty="0" smtClean="0"/>
              <a:t>pełnomocnictwo, </a:t>
            </a:r>
            <a:r>
              <a:rPr lang="pl-PL" dirty="0"/>
              <a:t>prokura) (K. Kędzierska</a:t>
            </a:r>
            <a:r>
              <a:rPr lang="pl-PL" dirty="0" smtClean="0"/>
              <a:t>).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707793"/>
      </p:ext>
    </p:extLst>
  </p:cSld>
  <p:clrMapOvr>
    <a:masterClrMapping/>
  </p:clrMapOvr>
  <p:transition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Czy wnioskodawca może pozostawać anonimowy?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Wnioskodawca nie musi  ujawniać informacji o sobie, tym samym na etapie składania wniosku może pozostawać anonimowy licząc na pozytywne załatwienie sprawy;</a:t>
            </a:r>
          </a:p>
          <a:p>
            <a:pPr algn="just"/>
            <a:r>
              <a:rPr lang="pl-PL" b="1" dirty="0" smtClean="0"/>
              <a:t>Obowiązkowe jest określenie we wniosku sposobu i formy udostępnienia, przekazania wnioskowanej informacji; Jedyny wymóg formalny, którego można doszukać się w zawartości </a:t>
            </a:r>
            <a:r>
              <a:rPr lang="pl-PL" b="1" dirty="0" err="1" smtClean="0"/>
              <a:t>udip</a:t>
            </a:r>
            <a:r>
              <a:rPr lang="pl-PL" b="1" dirty="0" smtClean="0"/>
              <a:t>;</a:t>
            </a:r>
          </a:p>
          <a:p>
            <a:pPr algn="just"/>
            <a:r>
              <a:rPr lang="pl-PL" dirty="0" smtClean="0"/>
              <a:t>Każdy anonimowy wnioskodawca musi jednak być świadomy , iż brak jego identyfikacji na kolejnych etapach postępowania wnioskowego może utrudnić jego pozytywne zakończenie a nawet doprowadzić do pozostawienia sprawy bez rozpoznania. </a:t>
            </a:r>
          </a:p>
          <a:p>
            <a:pPr algn="just"/>
            <a:r>
              <a:rPr lang="pl-PL" dirty="0" smtClean="0"/>
              <a:t>Istotne znaczenie posiada czy wnioskujący podał w swym wniosku jakiekolwiek dane umożliwiające podmiotowi zobowiązanemu przekazanie odpowiedzi na wniosek (adres e-mail, adres do korespondencji).</a:t>
            </a:r>
          </a:p>
        </p:txBody>
      </p:sp>
    </p:spTree>
    <p:extLst>
      <p:ext uri="{BB962C8B-B14F-4D97-AF65-F5344CB8AC3E}">
        <p14:creationId xmlns:p14="http://schemas.microsoft.com/office/powerpoint/2010/main" val="38143411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Czy wnioskodawca może pozostawać anonimowy?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Organ </a:t>
            </a:r>
            <a:r>
              <a:rPr lang="pl-PL" dirty="0" smtClean="0"/>
              <a:t>zobowiązany </a:t>
            </a:r>
            <a:r>
              <a:rPr lang="pl-PL" b="1" dirty="0" smtClean="0"/>
              <a:t>ma jednak prawo domagać się danych, które pozwolą na należyte określenie podmiotu wobec którego mają być podjęte czynności związane z realizacją wniosku</a:t>
            </a:r>
            <a:r>
              <a:rPr lang="pl-PL" dirty="0" smtClean="0"/>
              <a:t>;</a:t>
            </a:r>
            <a:endParaRPr lang="pl-PL" dirty="0"/>
          </a:p>
          <a:p>
            <a:pPr algn="just"/>
            <a:r>
              <a:rPr lang="pl-PL" dirty="0"/>
              <a:t>Ujawnienie danych </a:t>
            </a:r>
            <a:r>
              <a:rPr lang="pl-PL" dirty="0" smtClean="0"/>
              <a:t>jest </a:t>
            </a:r>
            <a:r>
              <a:rPr lang="pl-PL" dirty="0"/>
              <a:t>niezbędne w sytuacji  gdy podmiot zobowiązany  przygotowuje się  do wydania decyzji </a:t>
            </a:r>
            <a:r>
              <a:rPr lang="pl-PL" dirty="0" smtClean="0"/>
              <a:t>administracyjnej; </a:t>
            </a:r>
          </a:p>
          <a:p>
            <a:pPr algn="just"/>
            <a:r>
              <a:rPr lang="pl-PL" dirty="0" smtClean="0"/>
              <a:t>Niektóre </a:t>
            </a:r>
            <a:r>
              <a:rPr lang="pl-PL" dirty="0"/>
              <a:t>wyroki </a:t>
            </a:r>
            <a:r>
              <a:rPr lang="pl-PL" dirty="0" smtClean="0"/>
              <a:t>sądów administracyjnych wskazują, </a:t>
            </a:r>
            <a:r>
              <a:rPr lang="pl-PL" dirty="0"/>
              <a:t>że taki obowiązek ma również miejsce w sytuacji </a:t>
            </a:r>
            <a:r>
              <a:rPr lang="pl-PL" dirty="0" smtClean="0"/>
              <a:t>wysyłania </a:t>
            </a:r>
            <a:r>
              <a:rPr lang="pl-PL" b="1" dirty="0"/>
              <a:t>powiadomienia o konieczności uiszczenia opłaty tytułem udostępnienia informacji.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1813721"/>
      </p:ext>
    </p:extLst>
  </p:cSld>
  <p:clrMapOvr>
    <a:masterClrMapping/>
  </p:clrMapOvr>
  <p:transition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Art. 61 ust. 1 oraz art. 2 ust. 1 </a:t>
            </a:r>
            <a:r>
              <a:rPr lang="pl-PL" b="1" dirty="0" err="1" smtClean="0"/>
              <a:t>u.d.i.p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Podobnym twierdzeniem (o szerokim kwalifikowaniu podmiotów zainteresowanych) można się posłużyć w odniesieniu do konstytucyjnie wyróżnionej grupy uprawnionych informacyjnie (na płaszczyźnie art. 61 ust. 1). Jest to możliwe pomimo posłużenia się przez ustrojodawcę krótkim i jednocześnie wywołującym wątpliwości interpretacyjne określeniem </a:t>
            </a:r>
            <a:r>
              <a:rPr lang="pl-PL" b="1" dirty="0" smtClean="0"/>
              <a:t>obywatela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1003249"/>
      </p:ext>
    </p:extLst>
  </p:cSld>
  <p:clrMapOvr>
    <a:masterClrMapping/>
  </p:clrMapOvr>
  <p:transition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Kiedy wnioskodawca musi się ujawnić?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Identyfikacja wnioskodawcy jest wymagana w sytuacji gdy podmiot zobowiązany stwierdza, że zachodzi konieczność wydania decyzji administracyjnej. Tj. 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Decyzji odmawiającej ze względu na potrzebę ochrony określonego dobra chronionego przepisem szczególnym - art. 5 </a:t>
            </a:r>
            <a:r>
              <a:rPr lang="pl-PL" dirty="0" err="1" smtClean="0"/>
              <a:t>u.d.i.p</a:t>
            </a:r>
            <a:r>
              <a:rPr lang="pl-PL" dirty="0" smtClean="0"/>
              <a:t> lub w związku z niewykazaniem przez zaineresowanego szczególnej istotności dla interesu publicznego w związku z informacją przetworzoną;</a:t>
            </a:r>
          </a:p>
          <a:p>
            <a:pPr marL="514350" indent="-514350" algn="just">
              <a:buAutoNum type="arabicPeriod"/>
            </a:pPr>
            <a:r>
              <a:rPr lang="pl-PL" dirty="0" smtClean="0"/>
              <a:t>Decyzji umarzającej w związku z  wycofaniem wniosku, bądź też z brakiem zmiany formy lub sposobu przy użyciu których informacja może być udostępniona z uwagi na możliwości techniczne podmiotu zobowiązanego.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8303944"/>
      </p:ext>
    </p:extLst>
  </p:cSld>
  <p:clrMapOvr>
    <a:masterClrMapping/>
  </p:clrMapOvr>
  <p:transition>
    <p:wedg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Kiedy wnioskodawca musi się ujawnić?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Od momentu gdy podmiot zobowiązany ustalił konieczność wydania decyzji administracyjnej postępowanie wszczęte  na wniosek wchodzi w fazę postępowania regulowanego ściśle przepisami KPA;</a:t>
            </a:r>
          </a:p>
          <a:p>
            <a:pPr algn="just"/>
            <a:r>
              <a:rPr lang="pl-PL" b="1" dirty="0" smtClean="0"/>
              <a:t>Art. 107 kpa określa składniki typowej decyzji administracyjnej, jednym z nich jest oznaczenie strony – stron postępowania</a:t>
            </a:r>
            <a:r>
              <a:rPr lang="pl-PL" dirty="0" smtClean="0"/>
              <a:t>;</a:t>
            </a:r>
          </a:p>
          <a:p>
            <a:pPr algn="just"/>
            <a:r>
              <a:rPr lang="pl-PL" dirty="0" smtClean="0"/>
              <a:t>Nie istnieje zatem możliwość wydania decyzji anonimowej, gdyż stoi to w sprzeczności z istotą decyzji administracyjnej jako aktu </a:t>
            </a:r>
            <a:r>
              <a:rPr lang="pl-PL" b="1" dirty="0" smtClean="0"/>
              <a:t>konkretnego i indywidualnego o ściśle określonym adresacie  do którego skierowane jest władcze rozstrzygnięcie organu.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00098533"/>
      </p:ext>
    </p:extLst>
  </p:cSld>
  <p:clrMapOvr>
    <a:masterClrMapping/>
  </p:clrMapOvr>
  <p:transition>
    <p:pull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Kiedy wnioskodawca musi się ujawnić?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Podmiot zobowiązany do którego wpłynął wniosek anonimowy  w sytuacji zaistnienia potrzeby  wydania decyzji administracyjnej musi </a:t>
            </a:r>
            <a:r>
              <a:rPr lang="pl-PL" b="1" dirty="0" smtClean="0"/>
              <a:t>wezwać wnioskodawcę do uzupełnienia braków formalnych w terminie 7 dni pod rygorem pozostawienia  wniosku bez rozpoznania. Pismo to można uznać za czynność materialno - techniczną korzystającą z formuły wezwania, o którym mowa w art. 64 par. 2 KPA.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192132716"/>
      </p:ext>
    </p:extLst>
  </p:cSld>
  <p:clrMapOvr>
    <a:masterClrMapping/>
  </p:clrMapOvr>
  <p:transition>
    <p:wipe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Zadanie do analizy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Anonim pyta organ drogą e - mailową o cztery sprawy, zadaje 4 odrębne pytania, czy nadal może pozostawać anonimowy, jeśli?</a:t>
            </a:r>
          </a:p>
          <a:p>
            <a:pPr marL="0" indent="0" algn="just">
              <a:buNone/>
            </a:pPr>
            <a:r>
              <a:rPr lang="pl-PL" dirty="0" smtClean="0"/>
              <a:t>1. dwa pierwsze pytania dotyczą informacji publicznej i w drugim zachodzi konieczność uiszczenia opłaty tytułem poniesionych kosztów przez zobowiązanego; w żadnym z nich nie ma przesłanek do odmowy czy umorzenia postępowania;</a:t>
            </a:r>
          </a:p>
          <a:p>
            <a:pPr marL="0" indent="0" algn="just">
              <a:buNone/>
            </a:pPr>
            <a:r>
              <a:rPr lang="pl-PL" dirty="0" smtClean="0"/>
              <a:t>2. pytanie 3 wiąże się z koniecznością przetworzenia informacji;</a:t>
            </a:r>
          </a:p>
          <a:p>
            <a:pPr marL="0" indent="0" algn="just">
              <a:buNone/>
            </a:pPr>
            <a:r>
              <a:rPr lang="pl-PL" dirty="0" smtClean="0"/>
              <a:t>3. pytanie 4 w ocenie zobowiązanego nie dotyczy informacji publicznej</a:t>
            </a:r>
          </a:p>
          <a:p>
            <a:pPr marL="0" indent="0" algn="just">
              <a:buNone/>
            </a:pPr>
            <a:r>
              <a:rPr lang="pl-PL" dirty="0" smtClean="0"/>
              <a:t>Jak powinien zachować się zobowiązany, jakie czynności powinny być przez niego podjęte?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405293"/>
      </p:ext>
    </p:extLst>
  </p:cSld>
  <p:clrMapOvr>
    <a:masterClrMapping/>
  </p:clrMapOvr>
  <p:transition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/>
              <a:t>Pytanie?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Czy dziennikarze posiadają specjalne uprawnienia w zakresie prawa do informacji </a:t>
            </a:r>
            <a:r>
              <a:rPr lang="pl-PL" dirty="0" smtClean="0"/>
              <a:t>publicznej? Jak to wygląda w sensie prawnym i teoretycznym, a jak w sensie praktycznym?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Zadanie do analizy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Do Kancelarii Prezesa Rady Ministrów wpłynął jednobrzmiący wniosek pochodzący od trzech  różnych podmiotów: od studenta II roku prawa, od dziennikarza reprezentującego gazetę lokalną, od dziennikarza reprezentującego Gazetę Prawną? Wszyscy wnoszą o przeprowadzenie analizy na temat przyczyn, które były podstawą do zastosowania przez premiera w ostatnich pięciu lat trybu z art.  96 ust. 2 ustawy z dnia 8 marca 1990 r. o samorządzie gminnym? Któremu z tych podmiotów  łatwiej będzie uzyskać informację publiczną? Kto faktycznie może liczyć na uzyskanie informacji publicznej objętej wnioskowaniem?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8361524"/>
      </p:ext>
    </p:extLst>
  </p:cSld>
  <p:clrMapOvr>
    <a:masterClrMapping/>
  </p:clrMapOvr>
  <p:transition>
    <p:wip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Art. 96 ust. 2  </a:t>
            </a:r>
            <a:r>
              <a:rPr lang="pl-PL" b="1" dirty="0" err="1" smtClean="0"/>
              <a:t>u.s.g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Jeżeli powtarzającego się naruszenia Konstytucji lub ustaw dopuszcza się wójt, wojewoda wzywa wójta do zaprzestania naruszeń, </a:t>
            </a:r>
            <a:r>
              <a:rPr lang="pl-PL" dirty="0" smtClean="0"/>
              <a:t>a jeżeli </a:t>
            </a:r>
            <a:r>
              <a:rPr lang="pl-PL" dirty="0"/>
              <a:t>wezwanie to nie odnosi  skutku </a:t>
            </a:r>
            <a:r>
              <a:rPr lang="pl-PL" dirty="0" smtClean="0"/>
              <a:t>– występuje z wnioskiem </a:t>
            </a:r>
            <a:r>
              <a:rPr lang="pl-PL" dirty="0"/>
              <a:t>do Prezesa Rady Ministrów </a:t>
            </a:r>
            <a:r>
              <a:rPr lang="pl-PL" dirty="0" smtClean="0"/>
              <a:t>o odwołanie </a:t>
            </a:r>
            <a:r>
              <a:rPr lang="pl-PL" dirty="0"/>
              <a:t>wójta. </a:t>
            </a:r>
            <a:r>
              <a:rPr lang="pl-PL" b="1" dirty="0" smtClean="0"/>
              <a:t>W przypadku </a:t>
            </a:r>
            <a:r>
              <a:rPr lang="pl-PL" b="1" dirty="0"/>
              <a:t>odwołania wójta Prezes Rady Ministrów, na wniosek ministra właściwego  do  spraw  administracji  publicznej,  wyznacza  osobę,  która  do  czasu wyboru wójta pełni jego </a:t>
            </a:r>
            <a:r>
              <a:rPr lang="pl-PL" b="1" dirty="0" smtClean="0"/>
              <a:t>funkcję.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04380052"/>
      </p:ext>
    </p:extLst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b="1" dirty="0" smtClean="0"/>
              <a:t>Pytanie?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Czy podmiot zobowiązany może badać uprawnienie do reprezentacji po stronie wnioskodawcy, jeżeli </a:t>
            </a:r>
            <a:r>
              <a:rPr lang="pl-PL" dirty="0" smtClean="0"/>
              <a:t>wnioskodawcą </a:t>
            </a:r>
            <a:r>
              <a:rPr lang="pl-PL" dirty="0"/>
              <a:t>jest osobą prawną</a:t>
            </a:r>
            <a:r>
              <a:rPr lang="pl-PL" dirty="0" smtClean="0"/>
              <a:t>? Czy </a:t>
            </a:r>
            <a:r>
              <a:rPr lang="pl-PL" dirty="0" err="1" smtClean="0"/>
              <a:t>udip</a:t>
            </a:r>
            <a:r>
              <a:rPr lang="pl-PL" dirty="0" smtClean="0"/>
              <a:t> zawiera stosowne regulacje  w tym zakresie? Jakie działanie w tym zakresie może podjąć podmiot zobowiązany informacyjnie?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9454788"/>
      </p:ext>
    </p:extLst>
  </p:cSld>
  <p:clrMapOvr>
    <a:masterClrMapping/>
  </p:clrMapOvr>
  <p:transition>
    <p:wedg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269776"/>
            <a:ext cx="8229600" cy="1143000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>Pytanie?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300" dirty="0" smtClean="0"/>
              <a:t> </a:t>
            </a:r>
            <a:r>
              <a:rPr lang="pl-PL" sz="3600" dirty="0"/>
              <a:t>Czy fakt, że wnioskodawcą jest radny ma wpływ na sposób rozpatrzenia </a:t>
            </a:r>
            <a:r>
              <a:rPr lang="pl-PL" sz="3600" dirty="0" smtClean="0"/>
              <a:t>wniosku o udzielenie informacji przetworzonej? Jak wygląda to od strony prawnej, teoretycznej i praktycznej?</a:t>
            </a:r>
            <a:endParaRPr lang="pl-PL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Pytanie?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Jak należy postępować z wnioskami osób małoletnich</a:t>
            </a:r>
            <a:r>
              <a:rPr lang="pl-PL" dirty="0" smtClean="0"/>
              <a:t>? Jak to wygląda w praktyce </a:t>
            </a:r>
            <a:r>
              <a:rPr lang="pl-PL" smtClean="0"/>
              <a:t>przy uwzględnieniu </a:t>
            </a:r>
            <a:r>
              <a:rPr lang="pl-PL" dirty="0" smtClean="0"/>
              <a:t>uregulowań </a:t>
            </a:r>
            <a:r>
              <a:rPr lang="pl-PL" dirty="0" err="1" smtClean="0"/>
              <a:t>udip</a:t>
            </a:r>
            <a:r>
              <a:rPr lang="pl-PL" dirty="0" smtClean="0"/>
              <a:t>?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2556250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Art. 61 ust. 1 i art. 2 ust. 1 </a:t>
            </a:r>
            <a:r>
              <a:rPr lang="pl-PL" b="1" dirty="0" err="1" smtClean="0"/>
              <a:t>u.d.i.p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Jak wskazuje art. 61 ust. 1 ustawy zasadniczej: „</a:t>
            </a:r>
            <a:r>
              <a:rPr lang="pl-PL" b="1" dirty="0"/>
              <a:t>Obywatel</a:t>
            </a:r>
            <a:r>
              <a:rPr lang="pl-PL" dirty="0"/>
              <a:t>  ma  prawo  do  uzyskiwania  informacji  o  działalności organów  władzy  publicznej  oraz  osób  pełniących  funkcje  publiczne….”. </a:t>
            </a:r>
            <a:r>
              <a:rPr lang="pl-PL" b="1" dirty="0"/>
              <a:t>Nie jest to jednak równoznaczne (choć wykładnia językowa sugeruje tego rodzaju postrzeganie) z ograniczeniem legitymacji w zakresie powszechnego prawa do informacji publicznej wyłącznie do obywatela polskiego, czy też ogólnie określając do </a:t>
            </a:r>
            <a:r>
              <a:rPr lang="pl-PL" b="1" dirty="0" smtClean="0"/>
              <a:t>obywatela (jakiegokolwiek państwa – w tym cudzoziemca) </a:t>
            </a:r>
            <a:r>
              <a:rPr lang="pl-PL" b="1" dirty="0"/>
              <a:t>z jednoczesnym wykluczeniem kategorii bezpaństwowca – apatrydy.</a:t>
            </a: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40822394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/>
            <a:r>
              <a:rPr lang="pl-PL" sz="4500" b="1" dirty="0" smtClean="0"/>
              <a:t>Dziękuję za uwagę!</a:t>
            </a:r>
          </a:p>
        </p:txBody>
      </p:sp>
    </p:spTree>
  </p:cSld>
  <p:clrMapOvr>
    <a:masterClrMapping/>
  </p:clrMapOvr>
  <p:transition>
    <p:wedg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Literatura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pl-PL" dirty="0"/>
              <a:t>1.	P. </a:t>
            </a:r>
            <a:r>
              <a:rPr lang="pl-PL" dirty="0" err="1"/>
              <a:t>Sitniewski</a:t>
            </a:r>
            <a:r>
              <a:rPr lang="pl-PL" dirty="0"/>
              <a:t>, Ustawa o dostępie do informacji publicznej. Komentarz, Wrocław, 2011</a:t>
            </a:r>
          </a:p>
          <a:p>
            <a:r>
              <a:rPr lang="pl-PL" dirty="0"/>
              <a:t>2.	I. Kamińska, M. </a:t>
            </a:r>
            <a:r>
              <a:rPr lang="pl-PL" dirty="0" err="1"/>
              <a:t>Rozbicka-Ostrowska</a:t>
            </a:r>
            <a:r>
              <a:rPr lang="pl-PL" dirty="0"/>
              <a:t>, Ustawa o dostępie do informacji publicznej. Komentarz, Warszawa 2012</a:t>
            </a:r>
          </a:p>
          <a:p>
            <a:r>
              <a:rPr lang="pl-PL" dirty="0"/>
              <a:t>3.	T. R. Aleksandrowicz, Komentarz do ustawy o dostępie do informacji publicznej, Warszawa 2008</a:t>
            </a:r>
          </a:p>
          <a:p>
            <a:r>
              <a:rPr lang="pl-PL" dirty="0"/>
              <a:t>4.	M. Jabłoński, K. Wygoda, Ustawa o dostępie do informacji publicznej. Komentarz Wrocław 2002 </a:t>
            </a:r>
          </a:p>
          <a:p>
            <a:r>
              <a:rPr lang="pl-PL" dirty="0"/>
              <a:t>5.	M. Bernaczyk, K. Wygoda, M. Jabłoński, Biuletyn Informacji Publicznej. Informatyzacja administracji, Wrocław 2005</a:t>
            </a:r>
          </a:p>
          <a:p>
            <a:r>
              <a:rPr lang="pl-PL" dirty="0"/>
              <a:t>6.	M. Jabłoński, K. Wygoda, Dostęp do informacji publicznej i jego granice; Wrocław 2002</a:t>
            </a:r>
          </a:p>
          <a:p>
            <a:r>
              <a:rPr lang="pl-PL" dirty="0"/>
              <a:t>7.	M. Bernaczyk, Obowiązek bezwnioskowego udostępniania informacji publicznej; Warszawa 2008</a:t>
            </a:r>
          </a:p>
          <a:p>
            <a:r>
              <a:rPr lang="pl-PL" dirty="0"/>
              <a:t>8.	M. Zaremba, Prawo dostępu do informacji publicznej. Zagadnienia praktyczne, Warszawa 2009</a:t>
            </a:r>
          </a:p>
          <a:p>
            <a:r>
              <a:rPr lang="pl-PL" dirty="0"/>
              <a:t>9.	M. Bidziński, M. </a:t>
            </a:r>
            <a:r>
              <a:rPr lang="pl-PL" dirty="0" err="1"/>
              <a:t>Chmaj</a:t>
            </a:r>
            <a:r>
              <a:rPr lang="pl-PL" dirty="0"/>
              <a:t>, P. Szustakiewicz, Ustawa o dostępie do informacji publicznej, Komentarz, Warszawa 2010</a:t>
            </a:r>
          </a:p>
          <a:p>
            <a:r>
              <a:rPr lang="pl-PL" dirty="0"/>
              <a:t>10. P. Szustakiewicz (red.), Dostęp do informacji publicznej, Warszawa 2016</a:t>
            </a:r>
          </a:p>
          <a:p>
            <a:r>
              <a:rPr lang="pl-PL" dirty="0"/>
              <a:t>11.A. </a:t>
            </a:r>
            <a:r>
              <a:rPr lang="pl-PL" dirty="0" err="1"/>
              <a:t>Gałąch</a:t>
            </a:r>
            <a:r>
              <a:rPr lang="pl-PL" dirty="0"/>
              <a:t>, K. Kędzierska, A. Lipiński, B. Opaliński, B. Pietrzak, P. Szustakiewicz, A. </a:t>
            </a:r>
            <a:r>
              <a:rPr lang="pl-PL" dirty="0" err="1"/>
              <a:t>Zolotar</a:t>
            </a:r>
            <a:r>
              <a:rPr lang="pl-PL" dirty="0"/>
              <a:t>- Wiśniewska, Dostęp do informacji publicznej a prawo do prywatności, Warszawa 2015,</a:t>
            </a:r>
          </a:p>
          <a:p>
            <a:r>
              <a:rPr lang="pl-PL" dirty="0"/>
              <a:t>12. P. </a:t>
            </a:r>
            <a:r>
              <a:rPr lang="pl-PL" dirty="0" err="1"/>
              <a:t>Sitniewski</a:t>
            </a:r>
            <a:r>
              <a:rPr lang="pl-PL" dirty="0"/>
              <a:t>, Dostęp do informacji publicznej. Pytanie i odpowiedz. Wzory pism, Warszawa 2016,</a:t>
            </a:r>
          </a:p>
          <a:p>
            <a:r>
              <a:rPr lang="pl-PL" dirty="0"/>
              <a:t>13. P. </a:t>
            </a:r>
            <a:r>
              <a:rPr lang="pl-PL" dirty="0" err="1"/>
              <a:t>Sitniewski</a:t>
            </a:r>
            <a:r>
              <a:rPr lang="pl-PL" dirty="0"/>
              <a:t>, Ustawa o ponownym wykorzystywaniu informacji sektora publicznego. Komentarz, Warszawa 2017,</a:t>
            </a:r>
          </a:p>
        </p:txBody>
      </p:sp>
    </p:spTree>
    <p:extLst>
      <p:ext uri="{BB962C8B-B14F-4D97-AF65-F5344CB8AC3E}">
        <p14:creationId xmlns:p14="http://schemas.microsoft.com/office/powerpoint/2010/main" val="3356977946"/>
      </p:ext>
    </p:extLst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000" b="1" dirty="0" smtClean="0"/>
              <a:t>Uzasadnienie szerokiego identyfikowania strony uprawnionej informacyjnie (argumenty przemawiające za wyjściem poza ramy konstytucyjnie określonego „obywatela”)</a:t>
            </a:r>
            <a:endParaRPr lang="pl-PL" sz="2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Powszechne </a:t>
            </a:r>
            <a:r>
              <a:rPr lang="pl-PL" dirty="0"/>
              <a:t>prawo do informacji jest prawem konstytucyjnym, jest prawem wolnościowym, jest prawem człowieka, jest publicznym prawem podmiotowym i </a:t>
            </a:r>
            <a:r>
              <a:rPr lang="pl-PL" b="1" dirty="0"/>
              <a:t>przede wszystkim uprawnieniem politycznym wymagającym szerokiego interpretowania podmiotu uprawnionego, </a:t>
            </a:r>
            <a:r>
              <a:rPr lang="pl-PL" b="1" dirty="0" smtClean="0"/>
              <a:t>podmiotu, </a:t>
            </a:r>
            <a:r>
              <a:rPr lang="pl-PL" b="1" dirty="0"/>
              <a:t>któremu </a:t>
            </a:r>
            <a:r>
              <a:rPr lang="pl-PL" b="1" dirty="0" smtClean="0"/>
              <a:t>prawo ma przysługiwać</a:t>
            </a:r>
            <a:r>
              <a:rPr lang="pl-PL" b="1" dirty="0"/>
              <a:t>; </a:t>
            </a:r>
            <a:endParaRPr lang="pl-PL" b="1" dirty="0" smtClean="0"/>
          </a:p>
          <a:p>
            <a:pPr algn="just"/>
            <a:r>
              <a:rPr lang="pl-PL" b="1" dirty="0"/>
              <a:t>Założenie o powszechności strony podmiotowej (zasada powszechności) </a:t>
            </a:r>
            <a:r>
              <a:rPr lang="pl-PL" b="1" dirty="0" smtClean="0"/>
              <a:t>w obrębie prawa </a:t>
            </a:r>
            <a:r>
              <a:rPr lang="pl-PL" b="1" dirty="0"/>
              <a:t>do informacji pozwala na zajęcie stanowiska o szerokim interpretowaniu podmiotów uprawnionych informacyjnie, </a:t>
            </a:r>
            <a:r>
              <a:rPr lang="pl-PL" dirty="0"/>
              <a:t>a tym samym pozwala na przekroczenie granicy wąskiego interpretowania kategorii obywatela poza ramy jednostki powiązanej szczególnym węzłem z państwem, którego narodowość ona reprezentuje.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83503751"/>
      </p:ext>
    </p:extLst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/>
              <a:t>Uzasadnienie szerokiego identyfikowania strony uprawnionej informacyjnie….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b="1" dirty="0"/>
              <a:t>Za szerokim identyfikowaniem strony uprawnionej przemawiają również uregulowania prawa międzynarodowego i prawa unijnego </a:t>
            </a:r>
            <a:r>
              <a:rPr lang="pl-PL" dirty="0"/>
              <a:t>(zob. Konwencję o Ochronie Praw Człowieka i Podstawowych Wolności sporządzoną w Rzymie dnia 4 listopada 1950 r., zmienioną następnie Protokołami nr 3, 5 i 8 oraz uzupełnioną Protokołem nr 2 - Dz. U. z 1993 r., nr 61, poz. 284, Międzynarodowy Pakt Praw Obywatelskich i Politycznych otwarty do podpisu w Nowym Jorku dnia 19 grudnia 1966 r. - Dz. U. z 1997 r., nr 38, poz. 167; Powszechną Deklarację Praw Człowieka ONZ z dnia 10 grudnia 1948 r. (https://amnesty.org.pl/wp-content/uploads/2016/04/Powszechna_Deklaracja_Praw_Czlowieka.pdf ); Rozporządzenie </a:t>
            </a:r>
            <a:r>
              <a:rPr lang="pl-PL" dirty="0" smtClean="0"/>
              <a:t>nr </a:t>
            </a:r>
            <a:r>
              <a:rPr lang="pl-PL" dirty="0"/>
              <a:t>1049/2001 Parlamentu Europejskiego i Rady z dnia 30 maja 2001 r. w sprawie publicznego dostępu do dokumentów PE, Rady i Komisji - Dz. Urz. U.E. L 145 z dnia 31 maja 2001 r., s. </a:t>
            </a:r>
            <a:r>
              <a:rPr lang="pl-PL" dirty="0" smtClean="0"/>
              <a:t>43.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1358145"/>
      </p:ext>
    </p:extLst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/>
              <a:t>Uzasadnienie szerokiego identyfikowania strony uprawnionej informacyjnie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Polski system prawny zakłada działanie racjonalnego ustawodawcy, a zatem wskazuje na aktywność takiego ustawodawcy, który nie pozwoliłby sobie na </a:t>
            </a:r>
            <a:r>
              <a:rPr lang="pl-PL" dirty="0" smtClean="0"/>
              <a:t>to, </a:t>
            </a:r>
            <a:r>
              <a:rPr lang="pl-PL" dirty="0"/>
              <a:t>aby uregulowania </a:t>
            </a:r>
            <a:r>
              <a:rPr lang="pl-PL" dirty="0" smtClean="0"/>
              <a:t>ustawowe </a:t>
            </a:r>
            <a:r>
              <a:rPr lang="pl-PL" dirty="0" err="1" smtClean="0"/>
              <a:t>u.d.i.p</a:t>
            </a:r>
            <a:r>
              <a:rPr lang="pl-PL" dirty="0"/>
              <a:t>. posługujące się pojęciem </a:t>
            </a:r>
            <a:r>
              <a:rPr lang="pl-PL" b="1" dirty="0"/>
              <a:t>każdego</a:t>
            </a:r>
            <a:r>
              <a:rPr lang="pl-PL" dirty="0"/>
              <a:t> jako podmiotu uprawnionego informacyjnie (co więcej obowiązujące od </a:t>
            </a:r>
            <a:r>
              <a:rPr lang="pl-PL" dirty="0" smtClean="0"/>
              <a:t>tylu </a:t>
            </a:r>
            <a:r>
              <a:rPr lang="pl-PL" dirty="0"/>
              <a:t>lat) pozostawały w sprzeczności z uregulowaniami konstytucyjnymi.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288012"/>
      </p:ext>
    </p:extLst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Autofit/>
          </a:bodyPr>
          <a:lstStyle/>
          <a:p>
            <a:r>
              <a:rPr lang="pl-PL" sz="3600" b="1" dirty="0" smtClean="0"/>
              <a:t>Uzasadnienie szerokiego identyfikowania strony uprawnionej informacyjnie….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l-PL" dirty="0" smtClean="0"/>
              <a:t>Dziennikarze realizują swoje prawo do informacji w oparciu o uregulowania </a:t>
            </a:r>
            <a:r>
              <a:rPr lang="pl-PL" dirty="0" err="1" smtClean="0"/>
              <a:t>u.d.i.p</a:t>
            </a:r>
            <a:r>
              <a:rPr lang="pl-PL" dirty="0" smtClean="0"/>
              <a:t>.;</a:t>
            </a:r>
          </a:p>
          <a:p>
            <a:pPr algn="just"/>
            <a:r>
              <a:rPr lang="pl-PL" dirty="0"/>
              <a:t>Art</a:t>
            </a:r>
            <a:r>
              <a:rPr lang="pl-PL" dirty="0" smtClean="0"/>
              <a:t>. 3a. pr. </a:t>
            </a:r>
            <a:r>
              <a:rPr lang="pl-PL" dirty="0" err="1" smtClean="0"/>
              <a:t>pr</a:t>
            </a:r>
            <a:r>
              <a:rPr lang="pl-PL" dirty="0" smtClean="0"/>
              <a:t>: W </a:t>
            </a:r>
            <a:r>
              <a:rPr lang="pl-PL" dirty="0"/>
              <a:t>zakresie prawa dostępu prasy do informacji publicznej stosuje się przepisy ustawy z dnia 6 września 2001 r. o dostępie do informacji </a:t>
            </a:r>
            <a:r>
              <a:rPr lang="pl-PL" dirty="0" smtClean="0"/>
              <a:t>publicznej.</a:t>
            </a:r>
          </a:p>
          <a:p>
            <a:pPr algn="just"/>
            <a:r>
              <a:rPr lang="pl-PL" dirty="0" smtClean="0"/>
              <a:t>Dziennikarzem jest </a:t>
            </a:r>
            <a:r>
              <a:rPr lang="pl-PL" b="1" dirty="0" smtClean="0"/>
              <a:t>osoba (nie obywatel polski, nie obywatel)</a:t>
            </a:r>
            <a:r>
              <a:rPr lang="pl-PL" dirty="0" smtClean="0"/>
              <a:t> </a:t>
            </a:r>
            <a:r>
              <a:rPr lang="pl-PL" dirty="0"/>
              <a:t>zajmująca się redagowaniem, tworzeniem lub przygotowywaniem materiałów prasowych, pozostająca w stosunku pracy z </a:t>
            </a:r>
            <a:r>
              <a:rPr lang="pl-PL" dirty="0" smtClean="0"/>
              <a:t>redakcją, </a:t>
            </a:r>
            <a:r>
              <a:rPr lang="pl-PL" dirty="0"/>
              <a:t>albo zajmująca się taką działalnością na rzecz i z upoważnienia </a:t>
            </a:r>
            <a:r>
              <a:rPr lang="pl-PL" dirty="0" smtClean="0"/>
              <a:t>redakcji (art. 7 ust. 2 pkt. 5 pr. </a:t>
            </a:r>
            <a:r>
              <a:rPr lang="pl-PL" dirty="0" err="1" smtClean="0"/>
              <a:t>pr</a:t>
            </a:r>
            <a:r>
              <a:rPr lang="pl-PL" dirty="0" smtClean="0"/>
              <a:t>), </a:t>
            </a:r>
            <a:r>
              <a:rPr lang="pl-PL" b="1" dirty="0" smtClean="0"/>
              <a:t>a zatem dziennikarzem może być nie tylko obywatel polski, ale i cudzoziemiec i apatryda</a:t>
            </a:r>
            <a:r>
              <a:rPr lang="pl-PL" dirty="0"/>
              <a:t> </a:t>
            </a:r>
            <a:r>
              <a:rPr lang="pl-PL" dirty="0" smtClean="0"/>
              <a:t>bo ustawodawca wskazuje na osobę – posługuje się ogólnym określeniem;</a:t>
            </a:r>
          </a:p>
          <a:p>
            <a:pPr algn="just"/>
            <a:r>
              <a:rPr lang="pl-PL" dirty="0" smtClean="0"/>
              <a:t>Przy założeniu wąskiej interpretacji ograniczającej się do osoby obywatela dziennikarz (nie obywatel polski) mógłby wnioskować o informację publiczną na podstawie pr. pr. bez naruszenia uregulowań konstytucyjnych (konkretnie zaś określając na podstawie uregulowań </a:t>
            </a:r>
            <a:r>
              <a:rPr lang="pl-PL" dirty="0" err="1" smtClean="0"/>
              <a:t>udip</a:t>
            </a:r>
            <a:r>
              <a:rPr lang="pl-PL" dirty="0" smtClean="0"/>
              <a:t> bo do nich odsyła pr.pr.), a zwykły cudzoziemiec w związku z  art. 61 ust. 1 Konstytucji RP  tego prawa byłby pozbawiony – stąd konieczność szerokiego intepretowania konstytucyjnego pojęcia obywatel (nie tylko jako obywatel polski) </a:t>
            </a:r>
            <a:r>
              <a:rPr lang="pl-PL" b="1" dirty="0" smtClean="0"/>
              <a:t>bo dochodziłoby do naruszenia zasady równości z art. 32 Konstytucji RP.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284296905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Uzasadnienie szerokiego identyfikowania strony uprawnionej informacyjnie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Konstytucja  zawiera jedynie minimalny standard ochrony, ponad który ustawodawcy wolno jest działać.  </a:t>
            </a:r>
          </a:p>
          <a:p>
            <a:pPr marL="0" indent="0" algn="just">
              <a:buNone/>
            </a:pPr>
            <a:r>
              <a:rPr lang="pl-PL" dirty="0" smtClean="0"/>
              <a:t>Uregulowania </a:t>
            </a:r>
            <a:r>
              <a:rPr lang="pl-PL" dirty="0" err="1"/>
              <a:t>u.d.i.p</a:t>
            </a:r>
            <a:r>
              <a:rPr lang="pl-PL" dirty="0"/>
              <a:t>. w swej istocie miały służyć rozwinięciu, dookreśleniu i uzupełnieniu uregulowań konstytucyjnych, a zatem w swoim założeniu nie miały i nie mogą pozostawać w sprzeczności z kwalifikacją podmiotową określoną w treści ustawy zasadniczej.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0674734"/>
      </p:ext>
    </p:extLst>
  </p:cSld>
  <p:clrMapOvr>
    <a:masterClrMapping/>
  </p:clrMapOvr>
  <p:transition>
    <p:wip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2431</TotalTime>
  <Words>3317</Words>
  <Application>Microsoft Office PowerPoint</Application>
  <PresentationFormat>Pokaz na ekranie (4:3)</PresentationFormat>
  <Paragraphs>131</Paragraphs>
  <Slides>41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41</vt:i4>
      </vt:variant>
    </vt:vector>
  </HeadingPairs>
  <TitlesOfParts>
    <vt:vector size="46" baseType="lpstr">
      <vt:lpstr>Calibri</vt:lpstr>
      <vt:lpstr>Franklin Gothic Book</vt:lpstr>
      <vt:lpstr>Franklin Gothic Medium</vt:lpstr>
      <vt:lpstr>Wingdings 2</vt:lpstr>
      <vt:lpstr>Trek</vt:lpstr>
      <vt:lpstr>Podmioty uprawnione informacyjnie</vt:lpstr>
      <vt:lpstr>Art. 61 ust. 1 Konstytucji i art. 2 u.d.i.p. </vt:lpstr>
      <vt:lpstr>Art. 61 ust. 1 oraz art. 2 ust. 1 u.d.i.p.</vt:lpstr>
      <vt:lpstr>Art. 61 ust. 1 i art. 2 ust. 1 u.d.i.p.</vt:lpstr>
      <vt:lpstr>Uzasadnienie szerokiego identyfikowania strony uprawnionej informacyjnie (argumenty przemawiające za wyjściem poza ramy konstytucyjnie określonego „obywatela”)</vt:lpstr>
      <vt:lpstr>Uzasadnienie szerokiego identyfikowania strony uprawnionej informacyjnie….</vt:lpstr>
      <vt:lpstr>Uzasadnienie szerokiego identyfikowania strony uprawnionej informacyjnie</vt:lpstr>
      <vt:lpstr>Uzasadnienie szerokiego identyfikowania strony uprawnionej informacyjnie….</vt:lpstr>
      <vt:lpstr>Uzasadnienie szerokiego identyfikowania strony uprawnionej informacyjnie</vt:lpstr>
      <vt:lpstr>Uzasadnienie dla szerokiego identyfikowania strony uprawnionej informacyjnie</vt:lpstr>
      <vt:lpstr>Uzasadnienie szerokiego identyfikowania strony uprawnionej informacyjnie</vt:lpstr>
      <vt:lpstr>Odmienne stanowisko</vt:lpstr>
      <vt:lpstr>Strona uprawniona informacyjnie</vt:lpstr>
      <vt:lpstr>Art. 2 ust. 1 u.d.i.p.</vt:lpstr>
      <vt:lpstr>Art. 2 ust. 1 u.d.i.p.</vt:lpstr>
      <vt:lpstr>Wyrok NSA z dnia 30 stycznia 2014 r. </vt:lpstr>
      <vt:lpstr>Organ władzy publicznej jako wnioskodawca</vt:lpstr>
      <vt:lpstr>Organ władzy publicznej jako wnioskodawca</vt:lpstr>
      <vt:lpstr>Art. 2 ust. 1 u.d.i.p.</vt:lpstr>
      <vt:lpstr>Atrybuty osoby fizycznej będącej stroną zainteresowaną informacyjnie</vt:lpstr>
      <vt:lpstr>Atrybuty osoby fizycznej będącej stroną zainteresowaną informacyjnie</vt:lpstr>
      <vt:lpstr>Atrybuty osoby fizycznej będącej stroną zainteresowaną informacyjnie (brak jednolitości w doktrynie)</vt:lpstr>
      <vt:lpstr>Atrybuty osoby fizycznej będącej stroną zainteresowaną informacyjnie</vt:lpstr>
      <vt:lpstr>Atrybuty osoby fizycznej będącej stroną zainteresowaną informacyjnie</vt:lpstr>
      <vt:lpstr>Atrybuty osoby fizycznej będącej stroną zainteresowaną informacyjnie</vt:lpstr>
      <vt:lpstr>Atrybuty osoby fizycznej będącej stroną zainteresowaną informacyjnie</vt:lpstr>
      <vt:lpstr>Atrybuty osoby występującej w imieniu osoby prawnej i ułomnej osoby prawnej oraz kwestia prawidłowej reprezentacji</vt:lpstr>
      <vt:lpstr>Czy wnioskodawca może pozostawać anonimowy?</vt:lpstr>
      <vt:lpstr>Czy wnioskodawca może pozostawać anonimowy?</vt:lpstr>
      <vt:lpstr>Kiedy wnioskodawca musi się ujawnić?</vt:lpstr>
      <vt:lpstr>Kiedy wnioskodawca musi się ujawnić?</vt:lpstr>
      <vt:lpstr>Kiedy wnioskodawca musi się ujawnić?</vt:lpstr>
      <vt:lpstr>Zadanie do analizy</vt:lpstr>
      <vt:lpstr>Pytanie?</vt:lpstr>
      <vt:lpstr>Zadanie do analizy</vt:lpstr>
      <vt:lpstr>Art. 96 ust. 2  u.s.g</vt:lpstr>
      <vt:lpstr>Pytanie?</vt:lpstr>
      <vt:lpstr>Pytanie?</vt:lpstr>
      <vt:lpstr>Pytanie?</vt:lpstr>
      <vt:lpstr>Prezentacja programu PowerPoint</vt:lpstr>
      <vt:lpstr>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265</cp:revision>
  <cp:lastPrinted>2021-10-25T19:07:01Z</cp:lastPrinted>
  <dcterms:created xsi:type="dcterms:W3CDTF">2012-03-01T14:48:30Z</dcterms:created>
  <dcterms:modified xsi:type="dcterms:W3CDTF">2022-11-29T11:06:15Z</dcterms:modified>
</cp:coreProperties>
</file>