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391" r:id="rId3"/>
    <p:sldId id="397" r:id="rId4"/>
    <p:sldId id="336" r:id="rId5"/>
    <p:sldId id="368" r:id="rId6"/>
    <p:sldId id="299" r:id="rId7"/>
    <p:sldId id="319" r:id="rId8"/>
    <p:sldId id="363" r:id="rId9"/>
    <p:sldId id="365" r:id="rId10"/>
    <p:sldId id="366" r:id="rId11"/>
    <p:sldId id="310" r:id="rId12"/>
    <p:sldId id="404" r:id="rId13"/>
    <p:sldId id="406" r:id="rId14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57F3B0-EB89-4A71-BE49-0F23B9026ECB}" type="datetimeFigureOut">
              <a:rPr lang="pl-PL" smtClean="0"/>
              <a:t>2021-11-25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9EA962-F504-4CD7-B0F0-4973D311FD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90362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D65AB6-1520-464D-A8C0-86D553B5F8D7}" type="datetimeFigureOut">
              <a:rPr lang="pl-PL" smtClean="0"/>
              <a:pPr/>
              <a:t>2021-11-25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8434D7-3032-4B82-AC84-55D90E27DC2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476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785BC-1785-4F61-A9BC-D499A6B939EF}" type="datetime1">
              <a:rPr lang="pl-PL" smtClean="0"/>
              <a:pPr/>
              <a:t>2021-11-25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3338-4FED-4DEA-B5C3-448F6BB5B8B3}" type="datetime1">
              <a:rPr lang="pl-PL" smtClean="0"/>
              <a:pPr/>
              <a:t>2021-11-25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B207F-184D-4DE4-A146-76236752C103}" type="datetime1">
              <a:rPr lang="pl-PL" smtClean="0"/>
              <a:pPr/>
              <a:t>2021-11-25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3C611-4621-4AF5-B2A3-089B9A8E7F3E}" type="datetime1">
              <a:rPr lang="pl-PL" smtClean="0"/>
              <a:pPr/>
              <a:t>2021-11-25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9DCB-BECB-4EA9-8923-3295A352FBE6}" type="datetime1">
              <a:rPr lang="pl-PL" smtClean="0"/>
              <a:pPr/>
              <a:t>2021-11-25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7C9B-7F31-41C6-AED9-EB7568CADA50}" type="datetime1">
              <a:rPr lang="pl-PL" smtClean="0"/>
              <a:pPr/>
              <a:t>2021-11-25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5DEE-4A9B-4D87-B268-01BB3FDBA4B7}" type="datetime1">
              <a:rPr lang="pl-PL" smtClean="0"/>
              <a:pPr/>
              <a:t>2021-11-25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708E9-AAF3-46C4-8CEC-DB7EC67827E4}" type="datetime1">
              <a:rPr lang="pl-PL" smtClean="0"/>
              <a:pPr/>
              <a:t>2021-11-25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946B-E61A-4D7E-A464-6DAEFF07318F}" type="datetime1">
              <a:rPr lang="pl-PL" smtClean="0"/>
              <a:pPr/>
              <a:t>2021-11-25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F068B-D3A9-4426-8A1E-EB1F30444627}" type="datetime1">
              <a:rPr lang="pl-PL" smtClean="0"/>
              <a:pPr/>
              <a:t>2021-11-25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CC8CF-A8C0-4D1B-BA7C-61C9355C933C}" type="datetime1">
              <a:rPr lang="pl-PL" smtClean="0"/>
              <a:pPr/>
              <a:t>2021-11-25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D85D8-BD79-4B6A-AF38-51CD001DEDC7}" type="datetime1">
              <a:rPr lang="pl-PL" smtClean="0"/>
              <a:pPr/>
              <a:t>2021-11-25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352928" cy="3123779"/>
          </a:xfrm>
        </p:spPr>
        <p:txBody>
          <a:bodyPr>
            <a:normAutofit fontScale="90000"/>
          </a:bodyPr>
          <a:lstStyle/>
          <a:p>
            <a:r>
              <a:rPr lang="pl-PL" sz="6700" b="1" dirty="0" smtClean="0"/>
              <a:t>Dziennik Urzędowy Unii Europejskiej </a:t>
            </a:r>
            <a:br>
              <a:rPr lang="pl-PL" sz="6700" b="1" dirty="0" smtClean="0"/>
            </a:br>
            <a:r>
              <a:rPr lang="pl-PL" sz="6700" b="1" dirty="0" smtClean="0"/>
              <a:t>EURLEX</a:t>
            </a:r>
            <a:endParaRPr lang="pl-PL" sz="3000" i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39552" y="4437112"/>
            <a:ext cx="8136904" cy="2207096"/>
          </a:xfrm>
        </p:spPr>
        <p:txBody>
          <a:bodyPr anchor="b">
            <a:normAutofit/>
          </a:bodyPr>
          <a:lstStyle/>
          <a:p>
            <a:pPr algn="just"/>
            <a:r>
              <a:rPr lang="pl-PL" dirty="0" smtClean="0"/>
              <a:t>                      Zagadnienia ogólne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Wyszukiwanie proste i zaawansowane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451328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Polecenie 7.</a:t>
            </a:r>
          </a:p>
          <a:p>
            <a:pPr marL="0" indent="0" algn="just">
              <a:buNone/>
            </a:pPr>
            <a:r>
              <a:rPr lang="pl-PL" dirty="0" smtClean="0"/>
              <a:t>Dysponując następującym nr </a:t>
            </a:r>
            <a:r>
              <a:rPr lang="pl-PL" dirty="0" err="1" smtClean="0"/>
              <a:t>Celex</a:t>
            </a:r>
            <a:r>
              <a:rPr lang="pl-PL" dirty="0"/>
              <a:t> </a:t>
            </a:r>
            <a:r>
              <a:rPr lang="pl-PL" dirty="0" smtClean="0"/>
              <a:t>32011?12* ustal: co to za akt jeżeli ma </a:t>
            </a:r>
            <a:r>
              <a:rPr lang="pl-PL" dirty="0"/>
              <a:t>dotyczyć </a:t>
            </a:r>
            <a:r>
              <a:rPr lang="pl-PL" dirty="0" smtClean="0"/>
              <a:t>subskrypcji przez </a:t>
            </a:r>
            <a:r>
              <a:rPr lang="pl-PL" dirty="0"/>
              <a:t>Unię Europejską dodatkowych udziałów w kapitale Europejskiego Banku Odbudowy i </a:t>
            </a:r>
            <a:r>
              <a:rPr lang="pl-PL" dirty="0" smtClean="0"/>
              <a:t>Rozwoju, podaj nr naturalny, adres publikacyjny  oraz datę ważności?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18887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Wyszukiwanie orzeczeń TS UE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384929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4000" b="1" dirty="0" smtClean="0"/>
              <a:t>Polecenie 1. </a:t>
            </a:r>
          </a:p>
          <a:p>
            <a:pPr marL="0" indent="0" algn="just">
              <a:buNone/>
            </a:pPr>
            <a:r>
              <a:rPr lang="pl-PL" sz="4000" dirty="0" smtClean="0"/>
              <a:t>Podaj </a:t>
            </a:r>
            <a:r>
              <a:rPr lang="pl-PL" sz="4000" dirty="0"/>
              <a:t>nr CELEX i datę wydania wyroku TS UE w sprawie C-125/09?</a:t>
            </a:r>
            <a:endParaRPr lang="pl-PL" sz="4000" dirty="0" smtClean="0"/>
          </a:p>
        </p:txBody>
      </p:sp>
    </p:spTree>
    <p:extLst>
      <p:ext uri="{BB962C8B-B14F-4D97-AF65-F5344CB8AC3E}">
        <p14:creationId xmlns:p14="http://schemas.microsoft.com/office/powerpoint/2010/main" val="2515714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 orzeczeń TS UE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 smtClean="0"/>
              <a:t>Polecenie 2. </a:t>
            </a:r>
          </a:p>
          <a:p>
            <a:pPr marL="0" indent="0" algn="just">
              <a:buNone/>
            </a:pPr>
            <a:r>
              <a:rPr lang="pl-PL" dirty="0" smtClean="0"/>
              <a:t>Proszę </a:t>
            </a:r>
            <a:r>
              <a:rPr lang="pl-PL" dirty="0"/>
              <a:t>podać nr sprawy C w której zostało wydane następujące orzeczenie TS UE , podaj nr CELEX niniejszego orzeczenia:</a:t>
            </a:r>
          </a:p>
          <a:p>
            <a:pPr marL="0" indent="0" algn="just">
              <a:buNone/>
            </a:pPr>
            <a:r>
              <a:rPr lang="pl-PL" dirty="0"/>
              <a:t>Postanowienie Trybunału (dziewiąta izba) z dnia 19 czerwca 2014 r. Republika Grecka przeciwko Komisji Europejskiej</a:t>
            </a:r>
          </a:p>
          <a:p>
            <a:pPr marL="0" indent="0">
              <a:buNone/>
            </a:pPr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415742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 orzeczeń TS UE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 smtClean="0"/>
              <a:t>Polecenie 3. </a:t>
            </a:r>
          </a:p>
          <a:p>
            <a:pPr marL="0" indent="0" algn="just">
              <a:buNone/>
            </a:pPr>
            <a:r>
              <a:rPr lang="pl-PL" dirty="0" smtClean="0"/>
              <a:t>Dysponując informacją, że jest to 386 orzeczenie w 2019 roku ustal co to za orzeczenie, określ prawną formę orzeczenia, datę wydania, nr </a:t>
            </a:r>
            <a:r>
              <a:rPr lang="pl-PL" dirty="0" err="1" smtClean="0"/>
              <a:t>celex</a:t>
            </a:r>
            <a:r>
              <a:rPr lang="pl-PL" dirty="0" smtClean="0"/>
              <a:t> oraz nr sprawy C?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57949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 za pomocą adresu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 smtClean="0"/>
              <a:t>Polecenie 1. </a:t>
            </a:r>
          </a:p>
          <a:p>
            <a:pPr marL="0" indent="0" algn="just">
              <a:buNone/>
            </a:pPr>
            <a:r>
              <a:rPr lang="pl-PL" dirty="0" smtClean="0"/>
              <a:t>Proszę podać nr naturalny (referencyjny) i nr </a:t>
            </a:r>
            <a:r>
              <a:rPr lang="pl-PL" dirty="0" err="1" smtClean="0"/>
              <a:t>Celex</a:t>
            </a:r>
            <a:r>
              <a:rPr lang="pl-PL" dirty="0" smtClean="0"/>
              <a:t> aktu UE , który został opublikowany pod następującym adresem: DZU UE L 18 z 23.01.2015r., s. 485;</a:t>
            </a:r>
          </a:p>
          <a:p>
            <a:pPr marL="0" indent="0" algn="just">
              <a:buNone/>
            </a:pPr>
            <a:r>
              <a:rPr lang="pl-PL" dirty="0" smtClean="0"/>
              <a:t>Wskaż tytuł traktatu stanowiącego podstawę dla niniejszego aktu, który został odnaleziony?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7665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 za pomocą adresu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3081" y="1556792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b="1" dirty="0" smtClean="0"/>
              <a:t>Polecenie 2.</a:t>
            </a:r>
          </a:p>
          <a:p>
            <a:pPr marL="0" indent="0" algn="just">
              <a:buNone/>
            </a:pPr>
            <a:r>
              <a:rPr lang="pl-PL" dirty="0" smtClean="0"/>
              <a:t>Dysponując następującymi adresami publikacyjnymi wskaż nr CELEX , nr naturalny i akt prawa pierwotnego będący podstawą prawną poszukiwanego aktu, który został opublikowany w DZ UE? </a:t>
            </a:r>
          </a:p>
          <a:p>
            <a:pPr marL="514350" indent="-514350" algn="just">
              <a:buAutoNum type="arabicPeriod"/>
            </a:pPr>
            <a:r>
              <a:rPr lang="pl-PL" dirty="0" smtClean="0"/>
              <a:t>DZ.U. UE L 58 z 9.03. 2010 r., s. 5;</a:t>
            </a:r>
          </a:p>
          <a:p>
            <a:pPr marL="514350" indent="-514350" algn="just">
              <a:buAutoNum type="arabicPeriod"/>
            </a:pPr>
            <a:r>
              <a:rPr lang="pl-PL" dirty="0" smtClean="0"/>
              <a:t>DZ.U. UE C 4 z 8.01.2014 r., s. 1;</a:t>
            </a:r>
          </a:p>
          <a:p>
            <a:pPr marL="514350" indent="-514350" algn="just">
              <a:buAutoNum type="arabicPeriod"/>
            </a:pPr>
            <a:r>
              <a:rPr lang="pl-PL" dirty="0" smtClean="0"/>
              <a:t>DZ.U. UE L 4 z 9.01. 2014 r. ,s. 49;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92451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Wyszukiwanie proste i zaawansowane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b="1" dirty="0" smtClean="0"/>
              <a:t>Polecenie: 1 </a:t>
            </a:r>
          </a:p>
          <a:p>
            <a:pPr marL="0" indent="0" algn="just">
              <a:buNone/>
            </a:pPr>
            <a:r>
              <a:rPr lang="pl-PL" dirty="0" smtClean="0"/>
              <a:t>Podaj adres publikacyjny </a:t>
            </a:r>
            <a:r>
              <a:rPr lang="pl-PL" dirty="0"/>
              <a:t>aktu: Rozporządzenie Komisji (UE) </a:t>
            </a:r>
            <a:r>
              <a:rPr lang="pl-PL" dirty="0" smtClean="0"/>
              <a:t>….. ….ustanawiające </a:t>
            </a:r>
            <a:r>
              <a:rPr lang="pl-PL" dirty="0"/>
              <a:t>zamknięcie połowów rai bruzdowanej w wodach Unii obszaru 9 w odniesieniu do statków pływających pod banderą </a:t>
            </a:r>
            <a:r>
              <a:rPr lang="pl-PL" dirty="0" smtClean="0"/>
              <a:t>Hiszpanii. Wskaż nr </a:t>
            </a:r>
            <a:r>
              <a:rPr lang="pl-PL" dirty="0" err="1" smtClean="0"/>
              <a:t>Celex</a:t>
            </a:r>
            <a:r>
              <a:rPr lang="pl-PL" dirty="0" smtClean="0"/>
              <a:t> niniejszego aktu, datę wydania i opublikowania, podaj co najmniej jeden dokument dla którego to rozporządzenie stanowi podstawę prawną?</a:t>
            </a:r>
            <a:endParaRPr lang="pl-PL" dirty="0"/>
          </a:p>
          <a:p>
            <a:pPr marL="0" indent="0" algn="just">
              <a:buNone/>
            </a:pPr>
            <a:endParaRPr lang="pl-PL" b="1" dirty="0" smtClean="0"/>
          </a:p>
          <a:p>
            <a:pPr marL="0" indent="0" algn="just">
              <a:buNone/>
            </a:pPr>
            <a:endParaRPr lang="pl-PL" b="1" dirty="0" smtClean="0"/>
          </a:p>
        </p:txBody>
      </p:sp>
    </p:spTree>
    <p:extLst>
      <p:ext uri="{BB962C8B-B14F-4D97-AF65-F5344CB8AC3E}">
        <p14:creationId xmlns:p14="http://schemas.microsoft.com/office/powerpoint/2010/main" val="696101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Wyszukiwanie proste i zaawansowane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196752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b="1" dirty="0" smtClean="0"/>
              <a:t>Polecenie 2.</a:t>
            </a:r>
          </a:p>
          <a:p>
            <a:pPr marL="0" indent="0" algn="just">
              <a:buNone/>
            </a:pPr>
            <a:r>
              <a:rPr lang="pl-PL" dirty="0" smtClean="0"/>
              <a:t>Podaj pełny tytuł aktu prawa wtórnego PE i Rady wydanego w związku z COVID – 19, opublikowanego w 2020 r.  Jeżeli w skład numeru naturalnego wchodzi liczba 1043. Podaj nr CELEX, datę wejścia w życie, adres publikacyjny aktu, podaj co najmniej jedno hasło </a:t>
            </a:r>
            <a:r>
              <a:rPr lang="pl-PL" dirty="0" err="1" smtClean="0"/>
              <a:t>eurovoc</a:t>
            </a:r>
            <a:r>
              <a:rPr lang="pl-PL" dirty="0" smtClean="0"/>
              <a:t> za pomocą którego można odnaleźć ten dokument?  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60492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Wyszukiwanie proste i zaawansowane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475797" y="1556792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Polecenie 3.</a:t>
            </a:r>
          </a:p>
          <a:p>
            <a:pPr marL="0" indent="0" algn="just">
              <a:buNone/>
            </a:pPr>
            <a:r>
              <a:rPr lang="pl-PL" dirty="0" smtClean="0"/>
              <a:t>Podaj adres publikacyjny i autora dyrektywy  2012/18/ UE z dnia 4 lipca  2012 r. ? Podaj datę wdrożenia do porządku prawnego, datę opublikowania? Ile państw członkowskich  jest adresatem tej dyrektywy. Wskaż jej podstawę prawną?</a:t>
            </a:r>
          </a:p>
        </p:txBody>
      </p:sp>
    </p:spTree>
    <p:extLst>
      <p:ext uri="{BB962C8B-B14F-4D97-AF65-F5344CB8AC3E}">
        <p14:creationId xmlns:p14="http://schemas.microsoft.com/office/powerpoint/2010/main" val="1164325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Wyszukiwanie proste i zaawansowane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Polecenie 4.</a:t>
            </a:r>
          </a:p>
          <a:p>
            <a:pPr marL="0" indent="0" algn="just">
              <a:buNone/>
            </a:pPr>
            <a:r>
              <a:rPr lang="pl-PL" dirty="0" smtClean="0"/>
              <a:t>Podaj pełny tytuł i  adres publikacyjny aktu posiadającego następujący nr CELEX 32008?076* uchylającego inną decyzję UE?  Podaj datę wejścia w życie i nr procedury ustawodawczej?</a:t>
            </a:r>
          </a:p>
        </p:txBody>
      </p:sp>
    </p:spTree>
    <p:extLst>
      <p:ext uri="{BB962C8B-B14F-4D97-AF65-F5344CB8AC3E}">
        <p14:creationId xmlns:p14="http://schemas.microsoft.com/office/powerpoint/2010/main" val="1215269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Wyszukiwanie proste i zaawansowane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Polecenie 5. </a:t>
            </a:r>
          </a:p>
          <a:p>
            <a:pPr marL="0" indent="0" algn="just">
              <a:buNone/>
            </a:pPr>
            <a:r>
              <a:rPr lang="pl-PL" dirty="0" smtClean="0"/>
              <a:t>Podaj adres publikacyjny traktatu o UE wersji skonsolidowanej z 2016? Podaj tytuły </a:t>
            </a:r>
            <a:r>
              <a:rPr lang="pl-PL" dirty="0" smtClean="0"/>
              <a:t>rozdziałów traktatu? </a:t>
            </a:r>
            <a:r>
              <a:rPr lang="pl-PL" dirty="0" smtClean="0"/>
              <a:t>Ile protokołów obejmuje niniejszy traktat? </a:t>
            </a:r>
          </a:p>
        </p:txBody>
      </p:sp>
    </p:spTree>
    <p:extLst>
      <p:ext uri="{BB962C8B-B14F-4D97-AF65-F5344CB8AC3E}">
        <p14:creationId xmlns:p14="http://schemas.microsoft.com/office/powerpoint/2010/main" val="2951852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Wyszukiwanie proste i zaawansowane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2137" y="1556792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b="1" dirty="0" smtClean="0"/>
              <a:t>Polecenie 6.</a:t>
            </a:r>
          </a:p>
          <a:p>
            <a:pPr marL="0" indent="0" algn="just">
              <a:buNone/>
            </a:pPr>
            <a:r>
              <a:rPr lang="pl-PL" dirty="0" smtClean="0"/>
              <a:t>Podaj adres publikacyjny i nr </a:t>
            </a:r>
            <a:r>
              <a:rPr lang="pl-PL" dirty="0" err="1" smtClean="0"/>
              <a:t>Celex</a:t>
            </a:r>
            <a:r>
              <a:rPr lang="pl-PL" dirty="0" smtClean="0"/>
              <a:t>  Rozporządzenia </a:t>
            </a:r>
            <a:r>
              <a:rPr lang="pl-PL" dirty="0"/>
              <a:t>Parlamentu Europejskiego i Rady (UE) nr </a:t>
            </a:r>
            <a:r>
              <a:rPr lang="pl-PL" dirty="0" smtClean="0"/>
              <a:t>229 ustanawiającego </a:t>
            </a:r>
            <a:r>
              <a:rPr lang="pl-PL" dirty="0"/>
              <a:t>szczególne środki dotyczące rolnictwa dla mniejszych wysp Morza </a:t>
            </a:r>
            <a:r>
              <a:rPr lang="pl-PL" dirty="0" smtClean="0"/>
              <a:t>Egejskiego ? Jakie rozporządzenie zostało uchylone pod jego wpływem podaj jego nr </a:t>
            </a:r>
            <a:r>
              <a:rPr lang="pl-PL" dirty="0" err="1" smtClean="0"/>
              <a:t>celex</a:t>
            </a:r>
            <a:r>
              <a:rPr lang="pl-PL" dirty="0" smtClean="0"/>
              <a:t>. Wskaż co najmniej jeden akt prawny dla którego to rozporządzenie jest podstawą prawną?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773955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5783</TotalTime>
  <Words>584</Words>
  <Application>Microsoft Office PowerPoint</Application>
  <PresentationFormat>Pokaz na ekranie (4:3)</PresentationFormat>
  <Paragraphs>43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6" baseType="lpstr">
      <vt:lpstr>Arial</vt:lpstr>
      <vt:lpstr>Calibri</vt:lpstr>
      <vt:lpstr>Motyw pakietu Office</vt:lpstr>
      <vt:lpstr>Dziennik Urzędowy Unii Europejskiej  EURLEX</vt:lpstr>
      <vt:lpstr>Wyszukiwanie za pomocą adresu </vt:lpstr>
      <vt:lpstr>Wyszukiwanie za pomocą adresu</vt:lpstr>
      <vt:lpstr>Wyszukiwanie proste i zaawansowane</vt:lpstr>
      <vt:lpstr>Wyszukiwanie proste i zaawansowane</vt:lpstr>
      <vt:lpstr>Wyszukiwanie proste i zaawansowane</vt:lpstr>
      <vt:lpstr>Wyszukiwanie proste i zaawansowane</vt:lpstr>
      <vt:lpstr>Wyszukiwanie proste i zaawansowane</vt:lpstr>
      <vt:lpstr>Wyszukiwanie proste i zaawansowane</vt:lpstr>
      <vt:lpstr>Wyszukiwanie proste i zaawansowane</vt:lpstr>
      <vt:lpstr>Wyszukiwanie orzeczeń TS UE</vt:lpstr>
      <vt:lpstr>Wyszukiwanie orzeczeń TS UE</vt:lpstr>
      <vt:lpstr>Wyszukiwanie orzeczeń TS UE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Podpis elektroniczny  i jego zastosowanie  Konwersatorium K2 semestr letni 2011/2012</dc:title>
  <dc:creator>Sylwia</dc:creator>
  <cp:lastModifiedBy>pc</cp:lastModifiedBy>
  <cp:revision>458</cp:revision>
  <cp:lastPrinted>2020-09-19T14:46:17Z</cp:lastPrinted>
  <dcterms:created xsi:type="dcterms:W3CDTF">2012-03-01T14:48:30Z</dcterms:created>
  <dcterms:modified xsi:type="dcterms:W3CDTF">2021-11-25T15:36:40Z</dcterms:modified>
</cp:coreProperties>
</file>