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7" r:id="rId2"/>
    <p:sldId id="365" r:id="rId3"/>
    <p:sldId id="310" r:id="rId4"/>
    <p:sldId id="367" r:id="rId5"/>
    <p:sldId id="322" r:id="rId6"/>
    <p:sldId id="323" r:id="rId7"/>
    <p:sldId id="261" r:id="rId8"/>
    <p:sldId id="263" r:id="rId9"/>
    <p:sldId id="338" r:id="rId10"/>
    <p:sldId id="369" r:id="rId11"/>
  </p:sldIdLst>
  <p:sldSz cx="9144000" cy="6858000" type="screen4x3"/>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64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0657F3B0-EB89-4A71-BE49-0F23B9026ECB}" type="datetimeFigureOut">
              <a:rPr lang="pl-PL" smtClean="0"/>
              <a:t>2022-11-07</a:t>
            </a:fld>
            <a:endParaRPr lang="pl-PL"/>
          </a:p>
        </p:txBody>
      </p:sp>
      <p:sp>
        <p:nvSpPr>
          <p:cNvPr id="4" name="Symbol zastępczy stopki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CA9EA962-F504-4CD7-B0F0-4973D311FD42}" type="slidenum">
              <a:rPr lang="pl-PL" smtClean="0"/>
              <a:t>‹#›</a:t>
            </a:fld>
            <a:endParaRPr lang="pl-PL"/>
          </a:p>
        </p:txBody>
      </p:sp>
    </p:spTree>
    <p:extLst>
      <p:ext uri="{BB962C8B-B14F-4D97-AF65-F5344CB8AC3E}">
        <p14:creationId xmlns:p14="http://schemas.microsoft.com/office/powerpoint/2010/main" val="28690362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39D65AB6-1520-464D-A8C0-86D553B5F8D7}" type="datetimeFigureOut">
              <a:rPr lang="pl-PL" smtClean="0"/>
              <a:pPr/>
              <a:t>2022-11-07</a:t>
            </a:fld>
            <a:endParaRPr lang="pl-PL"/>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98434D7-3032-4B82-AC84-55D90E27DC23}" type="slidenum">
              <a:rPr lang="pl-PL" smtClean="0"/>
              <a:pPr/>
              <a:t>‹#›</a:t>
            </a:fld>
            <a:endParaRPr lang="pl-PL"/>
          </a:p>
        </p:txBody>
      </p:sp>
    </p:spTree>
    <p:extLst>
      <p:ext uri="{BB962C8B-B14F-4D97-AF65-F5344CB8AC3E}">
        <p14:creationId xmlns:p14="http://schemas.microsoft.com/office/powerpoint/2010/main" val="114476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158785BC-1785-4F61-A9BC-D499A6B939EF}" type="datetime1">
              <a:rPr lang="pl-PL" smtClean="0"/>
              <a:pPr/>
              <a:t>2022-11-07</a:t>
            </a:fld>
            <a:endParaRPr lang="pl-PL"/>
          </a:p>
        </p:txBody>
      </p:sp>
      <p:sp>
        <p:nvSpPr>
          <p:cNvPr id="5" name="Symbol zastępczy stopki 4"/>
          <p:cNvSpPr>
            <a:spLocks noGrp="1"/>
          </p:cNvSpPr>
          <p:nvPr>
            <p:ph type="ftr" sz="quarter" idx="11"/>
          </p:nvPr>
        </p:nvSpPr>
        <p:spPr/>
        <p:txBody>
          <a:bodyPr/>
          <a:lstStyle/>
          <a:p>
            <a:r>
              <a:rPr lang="pl-PL" smtClean="0"/>
              <a:t>SPODO</a:t>
            </a:r>
            <a:endParaRPr lang="pl-PL"/>
          </a:p>
        </p:txBody>
      </p:sp>
      <p:sp>
        <p:nvSpPr>
          <p:cNvPr id="6" name="Symbol zastępczy numeru slajdu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09B03338-4FED-4DEA-B5C3-448F6BB5B8B3}" type="datetime1">
              <a:rPr lang="pl-PL" smtClean="0"/>
              <a:pPr/>
              <a:t>2022-11-07</a:t>
            </a:fld>
            <a:endParaRPr lang="pl-PL"/>
          </a:p>
        </p:txBody>
      </p:sp>
      <p:sp>
        <p:nvSpPr>
          <p:cNvPr id="5" name="Symbol zastępczy stopki 4"/>
          <p:cNvSpPr>
            <a:spLocks noGrp="1"/>
          </p:cNvSpPr>
          <p:nvPr>
            <p:ph type="ftr" sz="quarter" idx="11"/>
          </p:nvPr>
        </p:nvSpPr>
        <p:spPr/>
        <p:txBody>
          <a:bodyPr/>
          <a:lstStyle/>
          <a:p>
            <a:r>
              <a:rPr lang="pl-PL" smtClean="0"/>
              <a:t>SPODO</a:t>
            </a:r>
            <a:endParaRPr lang="pl-PL"/>
          </a:p>
        </p:txBody>
      </p:sp>
      <p:sp>
        <p:nvSpPr>
          <p:cNvPr id="6" name="Symbol zastępczy numeru slajdu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50FB207F-184D-4DE4-A146-76236752C103}" type="datetime1">
              <a:rPr lang="pl-PL" smtClean="0"/>
              <a:pPr/>
              <a:t>2022-11-07</a:t>
            </a:fld>
            <a:endParaRPr lang="pl-PL"/>
          </a:p>
        </p:txBody>
      </p:sp>
      <p:sp>
        <p:nvSpPr>
          <p:cNvPr id="5" name="Symbol zastępczy stopki 4"/>
          <p:cNvSpPr>
            <a:spLocks noGrp="1"/>
          </p:cNvSpPr>
          <p:nvPr>
            <p:ph type="ftr" sz="quarter" idx="11"/>
          </p:nvPr>
        </p:nvSpPr>
        <p:spPr/>
        <p:txBody>
          <a:bodyPr/>
          <a:lstStyle/>
          <a:p>
            <a:r>
              <a:rPr lang="pl-PL" smtClean="0"/>
              <a:t>SPODO</a:t>
            </a:r>
            <a:endParaRPr lang="pl-PL"/>
          </a:p>
        </p:txBody>
      </p:sp>
      <p:sp>
        <p:nvSpPr>
          <p:cNvPr id="6" name="Symbol zastępczy numeru slajdu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ABD3C611-4621-4AF5-B2A3-089B9A8E7F3E}" type="datetime1">
              <a:rPr lang="pl-PL" smtClean="0"/>
              <a:pPr/>
              <a:t>2022-11-07</a:t>
            </a:fld>
            <a:endParaRPr lang="pl-PL"/>
          </a:p>
        </p:txBody>
      </p:sp>
      <p:sp>
        <p:nvSpPr>
          <p:cNvPr id="5" name="Symbol zastępczy stopki 4"/>
          <p:cNvSpPr>
            <a:spLocks noGrp="1"/>
          </p:cNvSpPr>
          <p:nvPr>
            <p:ph type="ftr" sz="quarter" idx="11"/>
          </p:nvPr>
        </p:nvSpPr>
        <p:spPr/>
        <p:txBody>
          <a:bodyPr/>
          <a:lstStyle/>
          <a:p>
            <a:r>
              <a:rPr lang="pl-PL" smtClean="0"/>
              <a:t>SPODO</a:t>
            </a:r>
            <a:endParaRPr lang="pl-PL"/>
          </a:p>
        </p:txBody>
      </p:sp>
      <p:sp>
        <p:nvSpPr>
          <p:cNvPr id="6" name="Symbol zastępczy numeru slajdu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0A7B9DCB-BECB-4EA9-8923-3295A352FBE6}" type="datetime1">
              <a:rPr lang="pl-PL" smtClean="0"/>
              <a:pPr/>
              <a:t>2022-11-07</a:t>
            </a:fld>
            <a:endParaRPr lang="pl-PL"/>
          </a:p>
        </p:txBody>
      </p:sp>
      <p:sp>
        <p:nvSpPr>
          <p:cNvPr id="5" name="Symbol zastępczy stopki 4"/>
          <p:cNvSpPr>
            <a:spLocks noGrp="1"/>
          </p:cNvSpPr>
          <p:nvPr>
            <p:ph type="ftr" sz="quarter" idx="11"/>
          </p:nvPr>
        </p:nvSpPr>
        <p:spPr/>
        <p:txBody>
          <a:bodyPr/>
          <a:lstStyle/>
          <a:p>
            <a:r>
              <a:rPr lang="pl-PL" smtClean="0"/>
              <a:t>SPODO</a:t>
            </a:r>
            <a:endParaRPr lang="pl-PL"/>
          </a:p>
        </p:txBody>
      </p:sp>
      <p:sp>
        <p:nvSpPr>
          <p:cNvPr id="6" name="Symbol zastępczy numeru slajdu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1F817C9B-7F31-41C6-AED9-EB7568CADA50}" type="datetime1">
              <a:rPr lang="pl-PL" smtClean="0"/>
              <a:pPr/>
              <a:t>2022-11-07</a:t>
            </a:fld>
            <a:endParaRPr lang="pl-PL"/>
          </a:p>
        </p:txBody>
      </p:sp>
      <p:sp>
        <p:nvSpPr>
          <p:cNvPr id="6" name="Symbol zastępczy stopki 5"/>
          <p:cNvSpPr>
            <a:spLocks noGrp="1"/>
          </p:cNvSpPr>
          <p:nvPr>
            <p:ph type="ftr" sz="quarter" idx="11"/>
          </p:nvPr>
        </p:nvSpPr>
        <p:spPr/>
        <p:txBody>
          <a:bodyPr/>
          <a:lstStyle/>
          <a:p>
            <a:r>
              <a:rPr lang="pl-PL" smtClean="0"/>
              <a:t>SPODO</a:t>
            </a:r>
            <a:endParaRPr lang="pl-PL"/>
          </a:p>
        </p:txBody>
      </p:sp>
      <p:sp>
        <p:nvSpPr>
          <p:cNvPr id="7" name="Symbol zastępczy numeru slajdu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A66D5DEE-4A9B-4D87-B268-01BB3FDBA4B7}" type="datetime1">
              <a:rPr lang="pl-PL" smtClean="0"/>
              <a:pPr/>
              <a:t>2022-11-07</a:t>
            </a:fld>
            <a:endParaRPr lang="pl-PL"/>
          </a:p>
        </p:txBody>
      </p:sp>
      <p:sp>
        <p:nvSpPr>
          <p:cNvPr id="8" name="Symbol zastępczy stopki 7"/>
          <p:cNvSpPr>
            <a:spLocks noGrp="1"/>
          </p:cNvSpPr>
          <p:nvPr>
            <p:ph type="ftr" sz="quarter" idx="11"/>
          </p:nvPr>
        </p:nvSpPr>
        <p:spPr/>
        <p:txBody>
          <a:bodyPr/>
          <a:lstStyle/>
          <a:p>
            <a:r>
              <a:rPr lang="pl-PL" smtClean="0"/>
              <a:t>SPODO</a:t>
            </a:r>
            <a:endParaRPr lang="pl-PL"/>
          </a:p>
        </p:txBody>
      </p:sp>
      <p:sp>
        <p:nvSpPr>
          <p:cNvPr id="9" name="Symbol zastępczy numeru slajdu 8"/>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9F5708E9-AAF3-46C4-8CEC-DB7EC67827E4}" type="datetime1">
              <a:rPr lang="pl-PL" smtClean="0"/>
              <a:pPr/>
              <a:t>2022-11-07</a:t>
            </a:fld>
            <a:endParaRPr lang="pl-PL"/>
          </a:p>
        </p:txBody>
      </p:sp>
      <p:sp>
        <p:nvSpPr>
          <p:cNvPr id="4" name="Symbol zastępczy stopki 3"/>
          <p:cNvSpPr>
            <a:spLocks noGrp="1"/>
          </p:cNvSpPr>
          <p:nvPr>
            <p:ph type="ftr" sz="quarter" idx="11"/>
          </p:nvPr>
        </p:nvSpPr>
        <p:spPr/>
        <p:txBody>
          <a:bodyPr/>
          <a:lstStyle/>
          <a:p>
            <a:r>
              <a:rPr lang="pl-PL" smtClean="0"/>
              <a:t>SPODO</a:t>
            </a:r>
            <a:endParaRPr lang="pl-PL"/>
          </a:p>
        </p:txBody>
      </p:sp>
      <p:sp>
        <p:nvSpPr>
          <p:cNvPr id="5" name="Symbol zastępczy numeru slajdu 4"/>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47C3946B-E61A-4D7E-A464-6DAEFF07318F}" type="datetime1">
              <a:rPr lang="pl-PL" smtClean="0"/>
              <a:pPr/>
              <a:t>2022-11-07</a:t>
            </a:fld>
            <a:endParaRPr lang="pl-PL"/>
          </a:p>
        </p:txBody>
      </p:sp>
      <p:sp>
        <p:nvSpPr>
          <p:cNvPr id="3" name="Symbol zastępczy stopki 2"/>
          <p:cNvSpPr>
            <a:spLocks noGrp="1"/>
          </p:cNvSpPr>
          <p:nvPr>
            <p:ph type="ftr" sz="quarter" idx="11"/>
          </p:nvPr>
        </p:nvSpPr>
        <p:spPr/>
        <p:txBody>
          <a:bodyPr/>
          <a:lstStyle/>
          <a:p>
            <a:r>
              <a:rPr lang="pl-PL" smtClean="0"/>
              <a:t>SPODO</a:t>
            </a:r>
            <a:endParaRPr lang="pl-PL"/>
          </a:p>
        </p:txBody>
      </p:sp>
      <p:sp>
        <p:nvSpPr>
          <p:cNvPr id="4" name="Symbol zastępczy numeru slajdu 3"/>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EC7F068B-D3A9-4426-8A1E-EB1F30444627}" type="datetime1">
              <a:rPr lang="pl-PL" smtClean="0"/>
              <a:pPr/>
              <a:t>2022-11-07</a:t>
            </a:fld>
            <a:endParaRPr lang="pl-PL"/>
          </a:p>
        </p:txBody>
      </p:sp>
      <p:sp>
        <p:nvSpPr>
          <p:cNvPr id="6" name="Symbol zastępczy stopki 5"/>
          <p:cNvSpPr>
            <a:spLocks noGrp="1"/>
          </p:cNvSpPr>
          <p:nvPr>
            <p:ph type="ftr" sz="quarter" idx="11"/>
          </p:nvPr>
        </p:nvSpPr>
        <p:spPr/>
        <p:txBody>
          <a:bodyPr/>
          <a:lstStyle/>
          <a:p>
            <a:r>
              <a:rPr lang="pl-PL" smtClean="0"/>
              <a:t>SPODO</a:t>
            </a:r>
            <a:endParaRPr lang="pl-PL"/>
          </a:p>
        </p:txBody>
      </p:sp>
      <p:sp>
        <p:nvSpPr>
          <p:cNvPr id="7" name="Symbol zastępczy numeru slajdu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6A8CC8CF-A8C0-4D1B-BA7C-61C9355C933C}" type="datetime1">
              <a:rPr lang="pl-PL" smtClean="0"/>
              <a:pPr/>
              <a:t>2022-11-07</a:t>
            </a:fld>
            <a:endParaRPr lang="pl-PL"/>
          </a:p>
        </p:txBody>
      </p:sp>
      <p:sp>
        <p:nvSpPr>
          <p:cNvPr id="6" name="Symbol zastępczy stopki 5"/>
          <p:cNvSpPr>
            <a:spLocks noGrp="1"/>
          </p:cNvSpPr>
          <p:nvPr>
            <p:ph type="ftr" sz="quarter" idx="11"/>
          </p:nvPr>
        </p:nvSpPr>
        <p:spPr/>
        <p:txBody>
          <a:bodyPr/>
          <a:lstStyle/>
          <a:p>
            <a:r>
              <a:rPr lang="pl-PL" smtClean="0"/>
              <a:t>SPODO</a:t>
            </a:r>
            <a:endParaRPr lang="pl-PL"/>
          </a:p>
        </p:txBody>
      </p:sp>
      <p:sp>
        <p:nvSpPr>
          <p:cNvPr id="7" name="Symbol zastępczy numeru slajdu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2D85D8-BD79-4B6A-AF38-51CD001DEDC7}" type="datetime1">
              <a:rPr lang="pl-PL" smtClean="0"/>
              <a:pPr/>
              <a:t>2022-11-07</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l-PL" smtClean="0"/>
              <a:t>SPODO</a:t>
            </a:r>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993C6C-2A8B-4279-B5C7-48DE9729C28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95536" y="476672"/>
            <a:ext cx="8352928" cy="3123779"/>
          </a:xfrm>
        </p:spPr>
        <p:txBody>
          <a:bodyPr>
            <a:normAutofit/>
          </a:bodyPr>
          <a:lstStyle/>
          <a:p>
            <a:r>
              <a:rPr lang="pl-PL" sz="6700" b="1" dirty="0" smtClean="0"/>
              <a:t>Internetowy system aktów prawnych (ISAP)</a:t>
            </a:r>
            <a:endParaRPr lang="pl-PL" sz="3000" i="1" dirty="0"/>
          </a:p>
        </p:txBody>
      </p:sp>
      <p:sp>
        <p:nvSpPr>
          <p:cNvPr id="3" name="Podtytuł 2"/>
          <p:cNvSpPr>
            <a:spLocks noGrp="1"/>
          </p:cNvSpPr>
          <p:nvPr>
            <p:ph type="subTitle" idx="1"/>
          </p:nvPr>
        </p:nvSpPr>
        <p:spPr>
          <a:xfrm>
            <a:off x="539552" y="4437112"/>
            <a:ext cx="8136904" cy="2207096"/>
          </a:xfrm>
        </p:spPr>
        <p:txBody>
          <a:bodyPr anchor="b">
            <a:normAutofit/>
          </a:bodyPr>
          <a:lstStyle/>
          <a:p>
            <a:pPr algn="just"/>
            <a:r>
              <a:rPr lang="pl-PL" dirty="0" smtClean="0"/>
              <a:t>                      Zagadnienia ogólne</a:t>
            </a:r>
            <a:endParaRPr lang="pl-P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Wyszukiwanie wg. formularza</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b="1" dirty="0" smtClean="0"/>
              <a:t>Polecenie 5.</a:t>
            </a:r>
            <a:r>
              <a:rPr lang="pl-PL" dirty="0" smtClean="0"/>
              <a:t>  Podaj </a:t>
            </a:r>
            <a:r>
              <a:rPr lang="pl-PL" dirty="0"/>
              <a:t>jakie sprawy należą do właściwości sądów rejonowych i sądów okręgowych na terytorium </a:t>
            </a:r>
            <a:r>
              <a:rPr lang="pl-PL" dirty="0" smtClean="0"/>
              <a:t>RP wg. </a:t>
            </a:r>
            <a:r>
              <a:rPr lang="pl-PL" smtClean="0"/>
              <a:t>Kodeksu postępowania </a:t>
            </a:r>
            <a:r>
              <a:rPr lang="pl-PL" dirty="0" smtClean="0"/>
              <a:t>cywilnego. Wskaż </a:t>
            </a:r>
            <a:r>
              <a:rPr lang="pl-PL" dirty="0"/>
              <a:t>adres publikacyjny najnowszego rozporządzenia </a:t>
            </a:r>
            <a:r>
              <a:rPr lang="pl-PL" dirty="0" smtClean="0"/>
              <a:t>wydanego </a:t>
            </a:r>
            <a:r>
              <a:rPr lang="pl-PL" dirty="0"/>
              <a:t>do niniejszego aktu, który reguluje właściwość rzeczową sądów </a:t>
            </a:r>
            <a:r>
              <a:rPr lang="pl-PL" dirty="0" smtClean="0"/>
              <a:t>powszechnych wedle obowiązującego stanu prawnego.?</a:t>
            </a:r>
            <a:endParaRPr lang="pl-PL" dirty="0"/>
          </a:p>
        </p:txBody>
      </p:sp>
    </p:spTree>
    <p:extLst>
      <p:ext uri="{BB962C8B-B14F-4D97-AF65-F5344CB8AC3E}">
        <p14:creationId xmlns:p14="http://schemas.microsoft.com/office/powerpoint/2010/main" val="3786142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Wyszukiwanie wg. roczników</a:t>
            </a:r>
            <a:endParaRPr lang="pl-PL" b="1" dirty="0"/>
          </a:p>
        </p:txBody>
      </p:sp>
      <p:sp>
        <p:nvSpPr>
          <p:cNvPr id="3" name="Symbol zastępczy zawartości 2"/>
          <p:cNvSpPr>
            <a:spLocks noGrp="1"/>
          </p:cNvSpPr>
          <p:nvPr>
            <p:ph idx="1"/>
          </p:nvPr>
        </p:nvSpPr>
        <p:spPr>
          <a:xfrm>
            <a:off x="382137" y="1556792"/>
            <a:ext cx="8229600" cy="4525963"/>
          </a:xfrm>
        </p:spPr>
        <p:txBody>
          <a:bodyPr>
            <a:normAutofit fontScale="70000" lnSpcReduction="20000"/>
          </a:bodyPr>
          <a:lstStyle/>
          <a:p>
            <a:pPr marL="0" indent="0">
              <a:buNone/>
            </a:pPr>
            <a:r>
              <a:rPr lang="pl-PL" b="1" dirty="0" smtClean="0"/>
              <a:t>P</a:t>
            </a:r>
            <a:r>
              <a:rPr lang="pl-PL" b="1" dirty="0"/>
              <a:t>olecenie 1. </a:t>
            </a:r>
            <a:endParaRPr lang="pl-PL" b="1" dirty="0" smtClean="0"/>
          </a:p>
          <a:p>
            <a:pPr marL="0" indent="0">
              <a:buNone/>
            </a:pPr>
            <a:r>
              <a:rPr lang="pl-PL" dirty="0" smtClean="0"/>
              <a:t>Dysponując następującymi adresami publikacyjnymi ustal co to za akt prawny oraz następujące informacje:</a:t>
            </a:r>
          </a:p>
          <a:p>
            <a:pPr marL="514350" indent="-514350">
              <a:buAutoNum type="arabicPeriod"/>
            </a:pPr>
            <a:r>
              <a:rPr lang="pl-PL" dirty="0" smtClean="0"/>
              <a:t>Datę wydania;</a:t>
            </a:r>
          </a:p>
          <a:p>
            <a:pPr marL="514350" indent="-514350">
              <a:buAutoNum type="arabicPeriod"/>
            </a:pPr>
            <a:r>
              <a:rPr lang="pl-PL" dirty="0" smtClean="0"/>
              <a:t>Organ wydający;</a:t>
            </a:r>
          </a:p>
          <a:p>
            <a:pPr marL="514350" indent="-514350">
              <a:buAutoNum type="arabicPeriod"/>
            </a:pPr>
            <a:r>
              <a:rPr lang="pl-PL" dirty="0" smtClean="0"/>
              <a:t>Status aktu prawnego;</a:t>
            </a:r>
          </a:p>
          <a:p>
            <a:pPr marL="514350" indent="-514350">
              <a:buAutoNum type="arabicPeriod"/>
            </a:pPr>
            <a:r>
              <a:rPr lang="pl-PL" dirty="0" smtClean="0"/>
              <a:t>Podstawę prawną;</a:t>
            </a:r>
          </a:p>
          <a:p>
            <a:pPr marL="514350" indent="-514350">
              <a:buAutoNum type="arabicPeriod"/>
            </a:pPr>
            <a:r>
              <a:rPr lang="pl-PL" dirty="0" smtClean="0"/>
              <a:t>Akty zmieniające - ile ich jest;</a:t>
            </a:r>
          </a:p>
          <a:p>
            <a:pPr marL="514350" indent="-514350">
              <a:buAutoNum type="arabicPeriod"/>
            </a:pPr>
            <a:r>
              <a:rPr lang="pl-PL" dirty="0" smtClean="0"/>
              <a:t>Akty zmienione - ile ich jest;</a:t>
            </a:r>
          </a:p>
          <a:p>
            <a:pPr marL="0" indent="0">
              <a:buNone/>
            </a:pPr>
            <a:r>
              <a:rPr lang="pl-PL" b="1" dirty="0" smtClean="0"/>
              <a:t>Dz. U. z 2011 r, nr. 195, poz. 1153 ze zm.;</a:t>
            </a:r>
          </a:p>
          <a:p>
            <a:pPr marL="0" indent="0">
              <a:buNone/>
            </a:pPr>
            <a:r>
              <a:rPr lang="pl-PL" b="1" dirty="0" smtClean="0"/>
              <a:t>MP z 2012 r., poz. 5</a:t>
            </a:r>
          </a:p>
          <a:p>
            <a:pPr marL="0" indent="0">
              <a:buNone/>
            </a:pPr>
            <a:r>
              <a:rPr lang="pl-PL" b="1" dirty="0" smtClean="0"/>
              <a:t>Dz. U. z 2000 r., nr 109, poz. 1164</a:t>
            </a:r>
          </a:p>
          <a:p>
            <a:pPr marL="0" indent="0">
              <a:buNone/>
            </a:pPr>
            <a:r>
              <a:rPr lang="pl-PL" b="1" dirty="0" smtClean="0"/>
              <a:t>MP z 2020 r., poz. 793.</a:t>
            </a:r>
          </a:p>
          <a:p>
            <a:pPr marL="0" indent="0">
              <a:buNone/>
            </a:pPr>
            <a:endParaRPr lang="pl-PL" b="1" dirty="0"/>
          </a:p>
        </p:txBody>
      </p:sp>
    </p:spTree>
    <p:extLst>
      <p:ext uri="{BB962C8B-B14F-4D97-AF65-F5344CB8AC3E}">
        <p14:creationId xmlns:p14="http://schemas.microsoft.com/office/powerpoint/2010/main" val="257739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Wyszukiwanie wg. hasła</a:t>
            </a:r>
            <a:endParaRPr lang="pl-PL" b="1" dirty="0"/>
          </a:p>
        </p:txBody>
      </p:sp>
      <p:sp>
        <p:nvSpPr>
          <p:cNvPr id="3" name="Symbol zastępczy zawartości 2"/>
          <p:cNvSpPr>
            <a:spLocks noGrp="1"/>
          </p:cNvSpPr>
          <p:nvPr>
            <p:ph idx="1"/>
          </p:nvPr>
        </p:nvSpPr>
        <p:spPr>
          <a:xfrm>
            <a:off x="457200" y="1628800"/>
            <a:ext cx="8229600" cy="3849291"/>
          </a:xfrm>
        </p:spPr>
        <p:txBody>
          <a:bodyPr>
            <a:noAutofit/>
          </a:bodyPr>
          <a:lstStyle/>
          <a:p>
            <a:pPr marL="0" indent="0" algn="just">
              <a:buNone/>
            </a:pPr>
            <a:r>
              <a:rPr lang="pl-PL" sz="4000" b="1" dirty="0" smtClean="0"/>
              <a:t>Polecenie 2. </a:t>
            </a:r>
          </a:p>
          <a:p>
            <a:pPr marL="0" indent="0" algn="just">
              <a:buNone/>
            </a:pPr>
            <a:r>
              <a:rPr lang="pl-PL" dirty="0" smtClean="0"/>
              <a:t>Podaj adres publikacyjny </a:t>
            </a:r>
            <a:r>
              <a:rPr lang="pl-PL" b="1" dirty="0" smtClean="0"/>
              <a:t>najnowszego aktu wykonawczego powszechnie obowiązującego</a:t>
            </a:r>
            <a:r>
              <a:rPr lang="pl-PL" dirty="0" smtClean="0"/>
              <a:t> wydanego na podstawie aktualnie obowiązującej wersji aktu regulującego zasady dostępu do informacji publicznej. Wskaż akt, który uległ zmianie pod wpływem  ustawy o dostępie do informacji publicznej? </a:t>
            </a:r>
            <a:endParaRPr lang="pl-PL" dirty="0"/>
          </a:p>
        </p:txBody>
      </p:sp>
    </p:spTree>
    <p:extLst>
      <p:ext uri="{BB962C8B-B14F-4D97-AF65-F5344CB8AC3E}">
        <p14:creationId xmlns:p14="http://schemas.microsoft.com/office/powerpoint/2010/main" val="2515714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Wyszukiwanie wg. hasła</a:t>
            </a:r>
            <a:endParaRPr lang="pl-PL" b="1" dirty="0"/>
          </a:p>
        </p:txBody>
      </p:sp>
      <p:sp>
        <p:nvSpPr>
          <p:cNvPr id="3" name="Symbol zastępczy zawartości 2"/>
          <p:cNvSpPr>
            <a:spLocks noGrp="1"/>
          </p:cNvSpPr>
          <p:nvPr>
            <p:ph idx="1"/>
          </p:nvPr>
        </p:nvSpPr>
        <p:spPr/>
        <p:txBody>
          <a:bodyPr>
            <a:normAutofit fontScale="92500"/>
          </a:bodyPr>
          <a:lstStyle/>
          <a:p>
            <a:pPr marL="0" indent="0">
              <a:buNone/>
            </a:pPr>
            <a:r>
              <a:rPr lang="pl-PL" b="1" dirty="0" smtClean="0"/>
              <a:t>Polecenie 3.</a:t>
            </a:r>
          </a:p>
          <a:p>
            <a:pPr marL="0" indent="0" algn="just">
              <a:buNone/>
            </a:pPr>
            <a:r>
              <a:rPr lang="pl-PL" dirty="0" smtClean="0"/>
              <a:t>Ile jest zmian do aktualnie obowiązującego tekstu jednolitego ustawy prawo budowlane. Wskaż najstarszy akt wykonawczy niekoniecznie powszechnie obowiązujący wydany  na podstawie tej ustawy w jej wersji pierwotnej  oraz najnowszy akt wykonawczy powszechnie obowiązujący wydany na podstawie i w celu wykonania ustawy w jej wersji aktualnie obowiązującej.</a:t>
            </a:r>
            <a:endParaRPr lang="pl-PL" dirty="0"/>
          </a:p>
        </p:txBody>
      </p:sp>
    </p:spTree>
    <p:extLst>
      <p:ext uri="{BB962C8B-B14F-4D97-AF65-F5344CB8AC3E}">
        <p14:creationId xmlns:p14="http://schemas.microsoft.com/office/powerpoint/2010/main" val="3788113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Wyszukiwanie wg. hasła</a:t>
            </a:r>
            <a:br>
              <a:rPr lang="pl-PL" b="1" dirty="0"/>
            </a:br>
            <a:endParaRPr lang="pl-PL" b="1" dirty="0"/>
          </a:p>
        </p:txBody>
      </p:sp>
      <p:sp>
        <p:nvSpPr>
          <p:cNvPr id="3" name="Symbol zastępczy zawartości 2"/>
          <p:cNvSpPr>
            <a:spLocks noGrp="1"/>
          </p:cNvSpPr>
          <p:nvPr>
            <p:ph idx="1"/>
          </p:nvPr>
        </p:nvSpPr>
        <p:spPr/>
        <p:txBody>
          <a:bodyPr>
            <a:normAutofit fontScale="92500" lnSpcReduction="10000"/>
          </a:bodyPr>
          <a:lstStyle/>
          <a:p>
            <a:pPr marL="0" indent="0" algn="just">
              <a:buNone/>
            </a:pPr>
            <a:r>
              <a:rPr lang="pl-PL" b="1" dirty="0" smtClean="0"/>
              <a:t>Polecenie 4.</a:t>
            </a:r>
          </a:p>
          <a:p>
            <a:pPr marL="0" indent="0" algn="just">
              <a:buNone/>
            </a:pPr>
            <a:r>
              <a:rPr lang="pl-PL" dirty="0" smtClean="0"/>
              <a:t>Podaj adres publikacyjny wersji pierwotnej ustawy o ponownym wykorzystywaniu  informacji sektora publicznego oraz ostatniego wydanego jej tekstu jednolitego. Jak będzie wyglądał adres publikacyjny tekstu ujednoliconego tej ustawy. Podaj nr CELEX dyrektywy europejskiej, której wdrożenie do polskiego porządku prawnego nastąpiło wskutek tej ustawy. Jakim aktem prawnym ustawa ta została zastąpiona? Podaj jej tytuł?</a:t>
            </a:r>
            <a:endParaRPr lang="pl-PL" dirty="0"/>
          </a:p>
        </p:txBody>
      </p:sp>
    </p:spTree>
    <p:extLst>
      <p:ext uri="{BB962C8B-B14F-4D97-AF65-F5344CB8AC3E}">
        <p14:creationId xmlns:p14="http://schemas.microsoft.com/office/powerpoint/2010/main" val="2157894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 </a:t>
            </a:r>
            <a:r>
              <a:rPr lang="pl-PL" b="1" dirty="0" smtClean="0"/>
              <a:t>Wyszukiwanie za pomocą formularza</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b="1" dirty="0" smtClean="0"/>
              <a:t>Polecenie 1. </a:t>
            </a:r>
          </a:p>
          <a:p>
            <a:pPr marL="0" indent="0" algn="just">
              <a:buNone/>
            </a:pPr>
            <a:r>
              <a:rPr lang="pl-PL" dirty="0" smtClean="0"/>
              <a:t>Podaj </a:t>
            </a:r>
            <a:r>
              <a:rPr lang="pl-PL" dirty="0"/>
              <a:t>aktualnie obowiązującą definicję legalną działalności gospodarczej. Podaj tytuł aktu z którego wynika ostatnia zmiana lub który stanowi ostatnią zmianę do </a:t>
            </a:r>
            <a:r>
              <a:rPr lang="pl-PL" dirty="0" smtClean="0"/>
              <a:t>tekstu jednolitego aktu zawierającego </a:t>
            </a:r>
            <a:r>
              <a:rPr lang="pl-PL" dirty="0"/>
              <a:t>niniejszą </a:t>
            </a:r>
            <a:r>
              <a:rPr lang="pl-PL" dirty="0" smtClean="0"/>
              <a:t>definicję? </a:t>
            </a:r>
            <a:r>
              <a:rPr lang="pl-PL" dirty="0"/>
              <a:t>Podaj adres publikacyjny niniejszej zmiany</a:t>
            </a:r>
            <a:r>
              <a:rPr lang="pl-PL" dirty="0" smtClean="0"/>
              <a:t>.? (ustawa – prawo przedsiębiorców)</a:t>
            </a:r>
          </a:p>
        </p:txBody>
      </p:sp>
    </p:spTree>
    <p:extLst>
      <p:ext uri="{BB962C8B-B14F-4D97-AF65-F5344CB8AC3E}">
        <p14:creationId xmlns:p14="http://schemas.microsoft.com/office/powerpoint/2010/main" val="34738945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Wyszukiwanie za pomocą formularza</a:t>
            </a:r>
          </a:p>
        </p:txBody>
      </p:sp>
      <p:sp>
        <p:nvSpPr>
          <p:cNvPr id="3" name="Symbol zastępczy zawartości 2"/>
          <p:cNvSpPr>
            <a:spLocks noGrp="1"/>
          </p:cNvSpPr>
          <p:nvPr>
            <p:ph idx="1"/>
          </p:nvPr>
        </p:nvSpPr>
        <p:spPr/>
        <p:txBody>
          <a:bodyPr>
            <a:normAutofit/>
          </a:bodyPr>
          <a:lstStyle/>
          <a:p>
            <a:pPr marL="0" indent="0" algn="just">
              <a:buNone/>
            </a:pPr>
            <a:r>
              <a:rPr lang="pl-PL" b="1" dirty="0" smtClean="0"/>
              <a:t>Polecenie 2.  </a:t>
            </a:r>
            <a:endParaRPr lang="pl-PL" b="1" dirty="0"/>
          </a:p>
          <a:p>
            <a:pPr marL="0" indent="0" algn="just">
              <a:buNone/>
            </a:pPr>
            <a:r>
              <a:rPr lang="pl-PL" dirty="0" smtClean="0"/>
              <a:t>Podaj </a:t>
            </a:r>
            <a:r>
              <a:rPr lang="pl-PL" dirty="0"/>
              <a:t>co najmniej dwie aktualnie obowiązujące legalne definicje pojęcia przedsiębiorcy, które występują w polskim porządku prawnym. Podaj daty wydania i daty ogłoszenia aktów, które zawierają niniejsze </a:t>
            </a:r>
            <a:r>
              <a:rPr lang="pl-PL" dirty="0" smtClean="0"/>
              <a:t>definicje w wersji aktualnie obowiązującej ? (prawo przedsiębiorców, KC)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Wyszukiwanie za pomocą formularza </a:t>
            </a:r>
          </a:p>
        </p:txBody>
      </p:sp>
      <p:sp>
        <p:nvSpPr>
          <p:cNvPr id="3" name="Symbol zastępczy zawartości 2"/>
          <p:cNvSpPr>
            <a:spLocks noGrp="1"/>
          </p:cNvSpPr>
          <p:nvPr>
            <p:ph idx="1"/>
          </p:nvPr>
        </p:nvSpPr>
        <p:spPr>
          <a:xfrm>
            <a:off x="323528" y="1412776"/>
            <a:ext cx="8496944" cy="5112568"/>
          </a:xfrm>
        </p:spPr>
        <p:txBody>
          <a:bodyPr>
            <a:noAutofit/>
          </a:bodyPr>
          <a:lstStyle/>
          <a:p>
            <a:pPr marL="0" indent="0" algn="just">
              <a:buNone/>
            </a:pPr>
            <a:r>
              <a:rPr lang="pl-PL" b="1" dirty="0" smtClean="0">
                <a:latin typeface="+mj-lt"/>
                <a:cs typeface="Times New Roman" panose="02020603050405020304" pitchFamily="18" charset="0"/>
              </a:rPr>
              <a:t>Polecenie 3.</a:t>
            </a:r>
          </a:p>
          <a:p>
            <a:pPr marL="0" indent="0" algn="just">
              <a:buNone/>
            </a:pPr>
            <a:r>
              <a:rPr lang="pl-PL" sz="2800" dirty="0" smtClean="0">
                <a:latin typeface="+mj-lt"/>
                <a:cs typeface="Times New Roman" panose="02020603050405020304" pitchFamily="18" charset="0"/>
              </a:rPr>
              <a:t>Wskaż, </a:t>
            </a:r>
            <a:r>
              <a:rPr lang="pl-PL" sz="2800" dirty="0">
                <a:latin typeface="+mj-lt"/>
                <a:cs typeface="Times New Roman" panose="02020603050405020304" pitchFamily="18" charset="0"/>
              </a:rPr>
              <a:t>które podmioty podlegają rejestracji w rejestrze przedsiębiorców wg. obowiązującego porządku prawnego na terytorium RP. Podaj tytuł i adres publikacyjny najstarszej </a:t>
            </a:r>
            <a:r>
              <a:rPr lang="pl-PL" sz="2800" dirty="0" smtClean="0">
                <a:latin typeface="+mj-lt"/>
                <a:cs typeface="Times New Roman" panose="02020603050405020304" pitchFamily="18" charset="0"/>
              </a:rPr>
              <a:t>(obowiązującej) zmiany </a:t>
            </a:r>
            <a:r>
              <a:rPr lang="pl-PL" sz="2800" dirty="0">
                <a:latin typeface="+mj-lt"/>
                <a:cs typeface="Times New Roman" panose="02020603050405020304" pitchFamily="18" charset="0"/>
              </a:rPr>
              <a:t>do aktualnie obowiązującego </a:t>
            </a:r>
            <a:r>
              <a:rPr lang="pl-PL" sz="2800" dirty="0" smtClean="0">
                <a:latin typeface="+mj-lt"/>
                <a:cs typeface="Times New Roman" panose="02020603050405020304" pitchFamily="18" charset="0"/>
              </a:rPr>
              <a:t>tekstu jednolitego ustawy wskazującej </a:t>
            </a:r>
            <a:r>
              <a:rPr lang="pl-PL" sz="2800" dirty="0">
                <a:latin typeface="+mj-lt"/>
                <a:cs typeface="Times New Roman" panose="02020603050405020304" pitchFamily="18" charset="0"/>
              </a:rPr>
              <a:t>na ten obowiązek </a:t>
            </a:r>
            <a:r>
              <a:rPr lang="pl-PL" sz="2800" dirty="0" smtClean="0">
                <a:latin typeface="+mj-lt"/>
                <a:cs typeface="Times New Roman" panose="02020603050405020304" pitchFamily="18" charset="0"/>
              </a:rPr>
              <a:t>rejestracyjny. </a:t>
            </a:r>
            <a:r>
              <a:rPr lang="pl-PL" sz="2800" dirty="0">
                <a:latin typeface="+mj-lt"/>
                <a:cs typeface="Times New Roman" panose="02020603050405020304" pitchFamily="18" charset="0"/>
              </a:rPr>
              <a:t>Podaj tytuł i adres publikacyjny najnowszego (ostatniego) aktu wykonawczego wydanego na podstawie aktu prawnego regulującego materię </a:t>
            </a:r>
            <a:r>
              <a:rPr lang="pl-PL" sz="2800" dirty="0" smtClean="0">
                <a:latin typeface="+mj-lt"/>
                <a:cs typeface="Times New Roman" panose="02020603050405020304" pitchFamily="18" charset="0"/>
              </a:rPr>
              <a:t>rejestracyjną w wersji aktualnie obowiązującej ? (Ustawa o Krajowym Rejestrze Sądowym) </a:t>
            </a:r>
            <a:endParaRPr lang="pl-PL" sz="2800" dirty="0">
              <a:latin typeface="+mj-lt"/>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Wyszukiwanie za pomocą formularza</a:t>
            </a:r>
          </a:p>
        </p:txBody>
      </p:sp>
      <p:sp>
        <p:nvSpPr>
          <p:cNvPr id="3" name="Symbol zastępczy zawartości 2"/>
          <p:cNvSpPr>
            <a:spLocks noGrp="1"/>
          </p:cNvSpPr>
          <p:nvPr>
            <p:ph idx="1"/>
          </p:nvPr>
        </p:nvSpPr>
        <p:spPr/>
        <p:txBody>
          <a:bodyPr>
            <a:normAutofit/>
          </a:bodyPr>
          <a:lstStyle/>
          <a:p>
            <a:pPr marL="0" indent="0" algn="just">
              <a:buNone/>
            </a:pPr>
            <a:r>
              <a:rPr lang="pl-PL" b="1" dirty="0" smtClean="0"/>
              <a:t>P</a:t>
            </a:r>
            <a:r>
              <a:rPr lang="pl-PL" b="1" dirty="0"/>
              <a:t>olecenie </a:t>
            </a:r>
            <a:r>
              <a:rPr lang="pl-PL" b="1" dirty="0" smtClean="0"/>
              <a:t>4.</a:t>
            </a:r>
            <a:r>
              <a:rPr lang="pl-PL" b="1" dirty="0"/>
              <a:t>	</a:t>
            </a:r>
            <a:endParaRPr lang="pl-PL" b="1" dirty="0" smtClean="0"/>
          </a:p>
          <a:p>
            <a:pPr marL="0" indent="0" algn="just">
              <a:buNone/>
            </a:pPr>
            <a:r>
              <a:rPr lang="pl-PL" dirty="0" smtClean="0"/>
              <a:t>Podaj </a:t>
            </a:r>
            <a:r>
              <a:rPr lang="pl-PL" dirty="0"/>
              <a:t>kto posiada ograniczoną zdolność do czynności prawnych w świetle obowiązujących regulacji prawnych na terytorium RP. Podaj datę wydania aktu regulującego niniejszą materię oraz adres publikacyjny ostatniego </a:t>
            </a:r>
            <a:r>
              <a:rPr lang="pl-PL" dirty="0" smtClean="0"/>
              <a:t>(aktualnego) </a:t>
            </a:r>
            <a:r>
              <a:rPr lang="pl-PL" dirty="0"/>
              <a:t>tekstu jednolitego niniejszego aktu. </a:t>
            </a:r>
            <a:r>
              <a:rPr lang="pl-PL" dirty="0" smtClean="0"/>
              <a:t>? (kodeks cywilny)</a:t>
            </a:r>
            <a:endParaRPr lang="pl-PL" dirty="0"/>
          </a:p>
        </p:txBody>
      </p:sp>
    </p:spTree>
    <p:extLst>
      <p:ext uri="{BB962C8B-B14F-4D97-AF65-F5344CB8AC3E}">
        <p14:creationId xmlns:p14="http://schemas.microsoft.com/office/powerpoint/2010/main" val="3037930018"/>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3904</TotalTime>
  <Words>501</Words>
  <Application>Microsoft Office PowerPoint</Application>
  <PresentationFormat>Pokaz na ekranie (4:3)</PresentationFormat>
  <Paragraphs>38</Paragraphs>
  <Slides>10</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10</vt:i4>
      </vt:variant>
    </vt:vector>
  </HeadingPairs>
  <TitlesOfParts>
    <vt:vector size="14" baseType="lpstr">
      <vt:lpstr>Arial</vt:lpstr>
      <vt:lpstr>Calibri</vt:lpstr>
      <vt:lpstr>Times New Roman</vt:lpstr>
      <vt:lpstr>Motyw pakietu Office</vt:lpstr>
      <vt:lpstr>Internetowy system aktów prawnych (ISAP)</vt:lpstr>
      <vt:lpstr>Wyszukiwanie wg. roczników</vt:lpstr>
      <vt:lpstr>Wyszukiwanie wg. hasła</vt:lpstr>
      <vt:lpstr>Wyszukiwanie wg. hasła</vt:lpstr>
      <vt:lpstr>Wyszukiwanie wg. hasła </vt:lpstr>
      <vt:lpstr> Wyszukiwanie za pomocą formularza</vt:lpstr>
      <vt:lpstr>Wyszukiwanie za pomocą formularza</vt:lpstr>
      <vt:lpstr>Wyszukiwanie za pomocą formularza </vt:lpstr>
      <vt:lpstr>Wyszukiwanie za pomocą formularza</vt:lpstr>
      <vt:lpstr>Wyszukiwanie wg. formularza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Podpis elektroniczny  i jego zastosowanie  Konwersatorium K2 semestr letni 2011/2012</dc:title>
  <dc:creator>Sylwia</dc:creator>
  <cp:lastModifiedBy>pc</cp:lastModifiedBy>
  <cp:revision>261</cp:revision>
  <cp:lastPrinted>2020-09-17T06:56:45Z</cp:lastPrinted>
  <dcterms:created xsi:type="dcterms:W3CDTF">2012-03-01T14:48:30Z</dcterms:created>
  <dcterms:modified xsi:type="dcterms:W3CDTF">2022-11-07T08:07:57Z</dcterms:modified>
</cp:coreProperties>
</file>