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08"/>
  </p:notesMasterIdLst>
  <p:handoutMasterIdLst>
    <p:handoutMasterId r:id="rId109"/>
  </p:handoutMasterIdLst>
  <p:sldIdLst>
    <p:sldId id="257" r:id="rId2"/>
    <p:sldId id="321" r:id="rId3"/>
    <p:sldId id="322" r:id="rId4"/>
    <p:sldId id="299" r:id="rId5"/>
    <p:sldId id="309" r:id="rId6"/>
    <p:sldId id="319" r:id="rId7"/>
    <p:sldId id="323" r:id="rId8"/>
    <p:sldId id="320" r:id="rId9"/>
    <p:sldId id="324" r:id="rId10"/>
    <p:sldId id="325" r:id="rId11"/>
    <p:sldId id="400" r:id="rId12"/>
    <p:sldId id="401" r:id="rId13"/>
    <p:sldId id="339" r:id="rId14"/>
    <p:sldId id="259" r:id="rId15"/>
    <p:sldId id="312" r:id="rId16"/>
    <p:sldId id="261" r:id="rId17"/>
    <p:sldId id="301" r:id="rId18"/>
    <p:sldId id="346" r:id="rId19"/>
    <p:sldId id="348" r:id="rId20"/>
    <p:sldId id="352" r:id="rId21"/>
    <p:sldId id="349" r:id="rId22"/>
    <p:sldId id="402" r:id="rId23"/>
    <p:sldId id="403" r:id="rId24"/>
    <p:sldId id="404" r:id="rId25"/>
    <p:sldId id="350" r:id="rId26"/>
    <p:sldId id="353" r:id="rId27"/>
    <p:sldId id="351" r:id="rId28"/>
    <p:sldId id="354" r:id="rId29"/>
    <p:sldId id="355" r:id="rId30"/>
    <p:sldId id="356" r:id="rId31"/>
    <p:sldId id="397" r:id="rId32"/>
    <p:sldId id="347" r:id="rId33"/>
    <p:sldId id="326" r:id="rId34"/>
    <p:sldId id="327" r:id="rId35"/>
    <p:sldId id="328" r:id="rId36"/>
    <p:sldId id="318" r:id="rId37"/>
    <p:sldId id="263" r:id="rId38"/>
    <p:sldId id="265" r:id="rId39"/>
    <p:sldId id="298" r:id="rId40"/>
    <p:sldId id="266" r:id="rId41"/>
    <p:sldId id="329" r:id="rId42"/>
    <p:sldId id="334" r:id="rId43"/>
    <p:sldId id="341" r:id="rId44"/>
    <p:sldId id="330" r:id="rId45"/>
    <p:sldId id="331" r:id="rId46"/>
    <p:sldId id="332" r:id="rId47"/>
    <p:sldId id="333" r:id="rId48"/>
    <p:sldId id="267" r:id="rId49"/>
    <p:sldId id="315" r:id="rId50"/>
    <p:sldId id="316" r:id="rId51"/>
    <p:sldId id="337" r:id="rId52"/>
    <p:sldId id="338" r:id="rId53"/>
    <p:sldId id="343" r:id="rId54"/>
    <p:sldId id="407" r:id="rId55"/>
    <p:sldId id="317" r:id="rId56"/>
    <p:sldId id="336" r:id="rId57"/>
    <p:sldId id="357" r:id="rId58"/>
    <p:sldId id="342" r:id="rId59"/>
    <p:sldId id="344" r:id="rId60"/>
    <p:sldId id="345" r:id="rId61"/>
    <p:sldId id="375" r:id="rId62"/>
    <p:sldId id="376" r:id="rId63"/>
    <p:sldId id="358" r:id="rId64"/>
    <p:sldId id="359" r:id="rId65"/>
    <p:sldId id="360" r:id="rId66"/>
    <p:sldId id="361" r:id="rId67"/>
    <p:sldId id="362" r:id="rId68"/>
    <p:sldId id="363" r:id="rId69"/>
    <p:sldId id="364" r:id="rId70"/>
    <p:sldId id="365" r:id="rId71"/>
    <p:sldId id="367" r:id="rId72"/>
    <p:sldId id="368" r:id="rId73"/>
    <p:sldId id="370" r:id="rId74"/>
    <p:sldId id="371" r:id="rId75"/>
    <p:sldId id="372" r:id="rId76"/>
    <p:sldId id="373" r:id="rId77"/>
    <p:sldId id="374" r:id="rId78"/>
    <p:sldId id="399" r:id="rId79"/>
    <p:sldId id="377" r:id="rId80"/>
    <p:sldId id="378" r:id="rId81"/>
    <p:sldId id="379" r:id="rId82"/>
    <p:sldId id="380" r:id="rId83"/>
    <p:sldId id="381" r:id="rId84"/>
    <p:sldId id="382" r:id="rId85"/>
    <p:sldId id="383" r:id="rId86"/>
    <p:sldId id="392" r:id="rId87"/>
    <p:sldId id="385" r:id="rId88"/>
    <p:sldId id="391" r:id="rId89"/>
    <p:sldId id="390" r:id="rId90"/>
    <p:sldId id="386" r:id="rId91"/>
    <p:sldId id="387" r:id="rId92"/>
    <p:sldId id="389" r:id="rId93"/>
    <p:sldId id="393" r:id="rId94"/>
    <p:sldId id="410" r:id="rId95"/>
    <p:sldId id="408" r:id="rId96"/>
    <p:sldId id="411" r:id="rId97"/>
    <p:sldId id="394" r:id="rId98"/>
    <p:sldId id="414" r:id="rId99"/>
    <p:sldId id="395" r:id="rId100"/>
    <p:sldId id="416" r:id="rId101"/>
    <p:sldId id="417" r:id="rId102"/>
    <p:sldId id="419" r:id="rId103"/>
    <p:sldId id="422" r:id="rId104"/>
    <p:sldId id="424" r:id="rId105"/>
    <p:sldId id="425" r:id="rId106"/>
    <p:sldId id="406" r:id="rId107"/>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notesMaster" Target="notesMasters/notesMaster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8F94497-BCD9-419D-B64F-8EA00BD3ED8F}" type="datetimeFigureOut">
              <a:rPr lang="pl-PL" smtClean="0"/>
              <a:pPr/>
              <a:t>2022-11-18</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39F0EE6-D794-49D6-865A-026E40B17C19}" type="slidenum">
              <a:rPr lang="pl-PL" smtClean="0"/>
              <a:pPr/>
              <a:t>‹#›</a:t>
            </a:fld>
            <a:endParaRPr lang="pl-PL"/>
          </a:p>
        </p:txBody>
      </p:sp>
    </p:spTree>
    <p:extLst>
      <p:ext uri="{BB962C8B-B14F-4D97-AF65-F5344CB8AC3E}">
        <p14:creationId xmlns:p14="http://schemas.microsoft.com/office/powerpoint/2010/main" val="2623228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2022-11-18</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72D85D8-BD79-4B6A-AF38-51CD001DEDC7}" type="datetime1">
              <a:rPr lang="pl-PL" smtClean="0"/>
              <a:pPr/>
              <a:t>2022-11-18</a:t>
            </a:fld>
            <a:endParaRPr lang="pl-PL"/>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pl-PL" smtClean="0"/>
              <a:t>SPODO</a:t>
            </a:r>
            <a:endParaRPr lang="pl-PL"/>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5" name="Footer Placeholder 4"/>
          <p:cNvSpPr>
            <a:spLocks noGrp="1"/>
          </p:cNvSpPr>
          <p:nvPr>
            <p:ph type="ftr" sz="quarter" idx="11"/>
          </p:nvPr>
        </p:nvSpPr>
        <p:spPr/>
        <p:txBody>
          <a:bodyPr/>
          <a:lstStyle>
            <a:extLst/>
          </a:lstStyle>
          <a:p>
            <a:r>
              <a:rPr lang="pl-PL" smtClean="0"/>
              <a:t>SPODO</a:t>
            </a:r>
            <a:endParaRPr lang="pl-PL"/>
          </a:p>
        </p:txBody>
      </p:sp>
      <p:sp>
        <p:nvSpPr>
          <p:cNvPr id="6" name="Slide Number Placeholder 5"/>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72D85D8-BD79-4B6A-AF38-51CD001DEDC7}" type="datetime1">
              <a:rPr lang="pl-PL" smtClean="0"/>
              <a:pPr/>
              <a:t>2022-11-18</a:t>
            </a:fld>
            <a:endParaRPr lang="pl-PL"/>
          </a:p>
        </p:txBody>
      </p:sp>
      <p:sp>
        <p:nvSpPr>
          <p:cNvPr id="5" name="Footer Placeholder 4"/>
          <p:cNvSpPr>
            <a:spLocks noGrp="1"/>
          </p:cNvSpPr>
          <p:nvPr>
            <p:ph type="ftr" sz="quarter" idx="11"/>
          </p:nvPr>
        </p:nvSpPr>
        <p:spPr>
          <a:xfrm>
            <a:off x="457200" y="6556248"/>
            <a:ext cx="3657600" cy="228600"/>
          </a:xfrm>
        </p:spPr>
        <p:txBody>
          <a:bodyPr/>
          <a:lstStyle>
            <a:extLst/>
          </a:lstStyle>
          <a:p>
            <a:r>
              <a:rPr lang="pl-PL" smtClean="0"/>
              <a:t>SPODO</a:t>
            </a:r>
            <a:endParaRPr lang="pl-PL"/>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5" name="Footer Placeholder 4"/>
          <p:cNvSpPr>
            <a:spLocks noGrp="1"/>
          </p:cNvSpPr>
          <p:nvPr>
            <p:ph type="ftr" sz="quarter" idx="11"/>
          </p:nvPr>
        </p:nvSpPr>
        <p:spPr/>
        <p:txBody>
          <a:bodyPr/>
          <a:lstStyle>
            <a:extLst/>
          </a:lstStyle>
          <a:p>
            <a:r>
              <a:rPr lang="pl-PL" smtClean="0"/>
              <a:t>SPODO</a:t>
            </a:r>
            <a:endParaRPr lang="pl-PL"/>
          </a:p>
        </p:txBody>
      </p:sp>
      <p:sp>
        <p:nvSpPr>
          <p:cNvPr id="6" name="Slide Number Placeholder 5"/>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72D85D8-BD79-4B6A-AF38-51CD001DEDC7}" type="datetime1">
              <a:rPr lang="pl-PL" smtClean="0"/>
              <a:pPr/>
              <a:t>2022-11-18</a:t>
            </a:fld>
            <a:endParaRPr lang="pl-PL"/>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pl-PL" smtClean="0"/>
              <a:t>SPODO</a:t>
            </a:r>
            <a:endParaRPr lang="pl-PL"/>
          </a:p>
        </p:txBody>
      </p:sp>
      <p:sp>
        <p:nvSpPr>
          <p:cNvPr id="6" name="Slide Number Placeholder 5"/>
          <p:cNvSpPr>
            <a:spLocks noGrp="1"/>
          </p:cNvSpPr>
          <p:nvPr>
            <p:ph type="sldNum" sz="quarter" idx="12"/>
          </p:nvPr>
        </p:nvSpPr>
        <p:spPr>
          <a:xfrm>
            <a:off x="6733952" y="6555112"/>
            <a:ext cx="588336" cy="228600"/>
          </a:xfrm>
        </p:spPr>
        <p:txBody>
          <a:bodyPr/>
          <a:lstStyle>
            <a:extLst/>
          </a:lstStyle>
          <a:p>
            <a:fld id="{7D993C6C-2A8B-4279-B5C7-48DE9729C28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8" name="Footer Placeholder 7"/>
          <p:cNvSpPr>
            <a:spLocks noGrp="1"/>
          </p:cNvSpPr>
          <p:nvPr>
            <p:ph type="ftr" sz="quarter" idx="11"/>
          </p:nvPr>
        </p:nvSpPr>
        <p:spPr/>
        <p:txBody>
          <a:bodyPr/>
          <a:lstStyle>
            <a:extLst/>
          </a:lstStyle>
          <a:p>
            <a:r>
              <a:rPr lang="pl-PL" smtClean="0"/>
              <a:t>SPODO</a:t>
            </a:r>
            <a:endParaRPr lang="pl-PL"/>
          </a:p>
        </p:txBody>
      </p:sp>
      <p:sp>
        <p:nvSpPr>
          <p:cNvPr id="9" name="Slide Number Placeholder 8"/>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4" name="Footer Placeholder 3"/>
          <p:cNvSpPr>
            <a:spLocks noGrp="1"/>
          </p:cNvSpPr>
          <p:nvPr>
            <p:ph type="ftr" sz="quarter" idx="11"/>
          </p:nvPr>
        </p:nvSpPr>
        <p:spPr/>
        <p:txBody>
          <a:bodyPr/>
          <a:lstStyle>
            <a:extLst/>
          </a:lstStyle>
          <a:p>
            <a:r>
              <a:rPr lang="pl-PL" smtClean="0"/>
              <a:t>SPODO</a:t>
            </a:r>
            <a:endParaRPr lang="pl-PL"/>
          </a:p>
        </p:txBody>
      </p:sp>
      <p:sp>
        <p:nvSpPr>
          <p:cNvPr id="5" name="Slide Number Placeholder 4"/>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72D85D8-BD79-4B6A-AF38-51CD001DEDC7}" type="datetime1">
              <a:rPr lang="pl-PL" smtClean="0"/>
              <a:pPr/>
              <a:t>2022-11-18</a:t>
            </a:fld>
            <a:endParaRPr lang="pl-PL"/>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pl-PL" smtClean="0"/>
              <a:t>SPODO</a:t>
            </a:r>
            <a:endParaRPr lang="pl-PL"/>
          </a:p>
        </p:txBody>
      </p:sp>
      <p:sp>
        <p:nvSpPr>
          <p:cNvPr id="4" name="Slide Number Placeholder 3"/>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72D85D8-BD79-4B6A-AF38-51CD001DEDC7}" type="datetime1">
              <a:rPr lang="pl-PL" smtClean="0"/>
              <a:pPr/>
              <a:t>2022-11-18</a:t>
            </a:fld>
            <a:endParaRPr lang="pl-PL"/>
          </a:p>
        </p:txBody>
      </p:sp>
      <p:sp>
        <p:nvSpPr>
          <p:cNvPr id="6" name="Footer Placeholder 5"/>
          <p:cNvSpPr>
            <a:spLocks noGrp="1"/>
          </p:cNvSpPr>
          <p:nvPr>
            <p:ph type="ftr" sz="quarter" idx="11"/>
          </p:nvPr>
        </p:nvSpPr>
        <p:spPr/>
        <p:txBody>
          <a:bodyPr/>
          <a:lstStyle>
            <a:extLst/>
          </a:lstStyle>
          <a:p>
            <a:r>
              <a:rPr lang="pl-PL" smtClean="0"/>
              <a:t>SPODO</a:t>
            </a:r>
            <a:endParaRPr lang="pl-PL"/>
          </a:p>
        </p:txBody>
      </p:sp>
      <p:sp>
        <p:nvSpPr>
          <p:cNvPr id="7" name="Slide Number Placeholder 6"/>
          <p:cNvSpPr>
            <a:spLocks noGrp="1"/>
          </p:cNvSpPr>
          <p:nvPr>
            <p:ph type="sldNum" sz="quarter" idx="12"/>
          </p:nvPr>
        </p:nvSpPr>
        <p:spPr/>
        <p:txBody>
          <a:bodyPr/>
          <a:lstStyle>
            <a:extLst/>
          </a:lstStyle>
          <a:p>
            <a:fld id="{7D993C6C-2A8B-4279-B5C7-48DE9729C286}" type="slidenum">
              <a:rPr lang="pl-PL" smtClean="0"/>
              <a:pPr/>
              <a:t>‹#›</a:t>
            </a:fld>
            <a:endParaRPr lang="pl-PL"/>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72D85D8-BD79-4B6A-AF38-51CD001DEDC7}" type="datetime1">
              <a:rPr lang="pl-PL" smtClean="0"/>
              <a:pPr/>
              <a:t>2022-11-18</a:t>
            </a:fld>
            <a:endParaRPr lang="pl-PL"/>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pl-PL" smtClean="0"/>
              <a:t>SPODO</a:t>
            </a:r>
            <a:endParaRPr lang="pl-PL"/>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4000" dirty="0" smtClean="0"/>
              <a:t>Jawność Życia publicznego, pojęcie </a:t>
            </a:r>
            <a:r>
              <a:rPr lang="pl-PL" sz="4000" dirty="0"/>
              <a:t>informacji publicznej </a:t>
            </a:r>
            <a:r>
              <a:rPr lang="pl-PL" sz="4000" b="1" dirty="0" smtClean="0"/>
              <a:t>dostęp do informacji publicznej, </a:t>
            </a:r>
            <a:endParaRPr lang="pl-PL" sz="4000" i="1" dirty="0"/>
          </a:p>
        </p:txBody>
      </p:sp>
      <p:sp>
        <p:nvSpPr>
          <p:cNvPr id="3" name="Podtytuł 2"/>
          <p:cNvSpPr>
            <a:spLocks noGrp="1"/>
          </p:cNvSpPr>
          <p:nvPr>
            <p:ph type="subTitle" idx="1"/>
          </p:nvPr>
        </p:nvSpPr>
        <p:spPr>
          <a:xfrm>
            <a:off x="539552" y="4437112"/>
            <a:ext cx="8136904" cy="2207096"/>
          </a:xfrm>
        </p:spPr>
        <p:txBody>
          <a:bodyPr anchor="b">
            <a:normAutofit/>
          </a:bodyPr>
          <a:lstStyle/>
          <a:p>
            <a:endParaRPr lang="pl-PL"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u="sng" dirty="0" smtClean="0"/>
              <a:t>Jawność jako wzorzec</a:t>
            </a:r>
            <a:endParaRPr lang="pl-PL" b="1" u="sng"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To system działania władzy publicznej w którym zapewnia  się w szczególności: </a:t>
            </a:r>
          </a:p>
          <a:p>
            <a:pPr marL="0" indent="0" algn="just">
              <a:buNone/>
            </a:pPr>
            <a:r>
              <a:rPr lang="pl-PL" dirty="0" smtClean="0"/>
              <a:t>a) Wolność uzyskiwania i rozpowszechniania informacji;</a:t>
            </a:r>
          </a:p>
          <a:p>
            <a:pPr marL="0" indent="0" algn="just">
              <a:buNone/>
            </a:pPr>
            <a:r>
              <a:rPr lang="pl-PL" dirty="0" smtClean="0"/>
              <a:t>b) Transparentność finansów publicznych;</a:t>
            </a:r>
          </a:p>
          <a:p>
            <a:pPr marL="0" indent="0" algn="just">
              <a:buNone/>
            </a:pPr>
            <a:r>
              <a:rPr lang="pl-PL" dirty="0" smtClean="0"/>
              <a:t>c) Dostęp do informacji o działalności organów władzy publicznej; </a:t>
            </a:r>
          </a:p>
          <a:p>
            <a:pPr marL="0" indent="0" algn="just">
              <a:buNone/>
            </a:pPr>
            <a:r>
              <a:rPr lang="pl-PL" dirty="0" smtClean="0"/>
              <a:t>d) Otwarcie zasobów publicznych;</a:t>
            </a:r>
          </a:p>
          <a:p>
            <a:pPr marL="0" indent="0" algn="just">
              <a:buNone/>
            </a:pPr>
            <a:r>
              <a:rPr lang="pl-PL" dirty="0" smtClean="0"/>
              <a:t> </a:t>
            </a:r>
          </a:p>
          <a:p>
            <a:pPr marL="0" indent="0" algn="just">
              <a:buNone/>
            </a:pPr>
            <a:endParaRPr lang="pl-PL" dirty="0" smtClean="0"/>
          </a:p>
          <a:p>
            <a:endParaRPr lang="pl-PL" dirty="0"/>
          </a:p>
        </p:txBody>
      </p:sp>
    </p:spTree>
    <p:extLst>
      <p:ext uri="{BB962C8B-B14F-4D97-AF65-F5344CB8AC3E}">
        <p14:creationId xmlns:p14="http://schemas.microsoft.com/office/powerpoint/2010/main" val="2463413036"/>
      </p:ext>
    </p:extLst>
  </p:cSld>
  <p:clrMapOvr>
    <a:masterClrMapping/>
  </p:clrMapOvr>
  <p:transition>
    <p:wipe dir="d"/>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a:t>
            </a:r>
            <a:r>
              <a:rPr lang="pl-PL" dirty="0" err="1" smtClean="0"/>
              <a:t>SprawdzajĄce</a:t>
            </a:r>
            <a:r>
              <a:rPr lang="pl-PL" dirty="0" smtClean="0"/>
              <a:t> 4 </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smtClean="0"/>
              <a:t>Należy rozważyć czy konkretne pytania o dodatki dla poszczególnych osób wraz z decyzjami stanowią informację publiczną?</a:t>
            </a:r>
          </a:p>
          <a:p>
            <a:pPr algn="just"/>
            <a:r>
              <a:rPr lang="pl-PL" dirty="0" smtClean="0"/>
              <a:t>Należy rozważyć czy rodzaj zatrudnienia może mieć wpływ na „bycie” lub też „niebycie” danej informacji informacją publiczną? </a:t>
            </a:r>
          </a:p>
          <a:p>
            <a:pPr algn="just"/>
            <a:r>
              <a:rPr lang="pl-PL" dirty="0" smtClean="0"/>
              <a:t>Należy rozważać, czy w grę wchodzą w tym wypadku ograniczenia z art. 5 </a:t>
            </a:r>
            <a:r>
              <a:rPr lang="pl-PL" dirty="0" err="1" smtClean="0"/>
              <a:t>udip</a:t>
            </a:r>
            <a:r>
              <a:rPr lang="pl-PL" dirty="0" smtClean="0"/>
              <a:t> ?</a:t>
            </a:r>
          </a:p>
          <a:p>
            <a:pPr algn="just"/>
            <a:r>
              <a:rPr lang="pl-PL" dirty="0" smtClean="0"/>
              <a:t>Czy zasada względnej dostępności będzie  w tym wypadku posiadała zastosowanie?</a:t>
            </a:r>
          </a:p>
          <a:p>
            <a:pPr algn="just"/>
            <a:r>
              <a:rPr lang="pl-PL" dirty="0" smtClean="0"/>
              <a:t>W jakiej „formie” tego rodzaju informacje mogłyby podlegać udostępnieniu?</a:t>
            </a:r>
            <a:endParaRPr lang="pl-PL" dirty="0"/>
          </a:p>
        </p:txBody>
      </p:sp>
    </p:spTree>
    <p:extLst>
      <p:ext uri="{BB962C8B-B14F-4D97-AF65-F5344CB8AC3E}">
        <p14:creationId xmlns:p14="http://schemas.microsoft.com/office/powerpoint/2010/main" val="11341450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5</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W </a:t>
            </a:r>
            <a:r>
              <a:rPr lang="pl-PL" dirty="0"/>
              <a:t>jakich terminach i jakim tytułem wypłacane były przez Urząd Gminy M. nagrody dla </a:t>
            </a:r>
            <a:r>
              <a:rPr lang="pl-PL" dirty="0" smtClean="0"/>
              <a:t>pracowników?. </a:t>
            </a:r>
            <a:r>
              <a:rPr lang="pl-PL" dirty="0"/>
              <a:t>Proszę podać termin wypłat w 2015 i 2016 r. ? Kto typował do nagród, kto ustalał kwoty nagród dla poszczególnych pracowników? Ilu pracowników otrzymało nagrody w poszczególnych terminach? Ilu pracowników </a:t>
            </a:r>
            <a:r>
              <a:rPr lang="pl-PL" dirty="0" smtClean="0"/>
              <a:t>nie </a:t>
            </a:r>
            <a:r>
              <a:rPr lang="pl-PL" dirty="0"/>
              <a:t>otrzymało żadnej </a:t>
            </a:r>
            <a:r>
              <a:rPr lang="pl-PL" dirty="0" smtClean="0"/>
              <a:t>nagrody (wraz  z prośbą o kopie wniosków o nagrodę i odmowę przyznania)? </a:t>
            </a:r>
            <a:r>
              <a:rPr lang="pl-PL" dirty="0"/>
              <a:t>Jakie kwoty nagród i jakim tytułem otrzymali skarbnik i sekretarz? Jakie kwoty ogólne były zadysponowane </a:t>
            </a:r>
            <a:r>
              <a:rPr lang="pl-PL" dirty="0" smtClean="0"/>
              <a:t>w </a:t>
            </a:r>
            <a:r>
              <a:rPr lang="pl-PL" dirty="0"/>
              <a:t>poszczególnych datach  dla pracowników szeregowych i dla kadry </a:t>
            </a:r>
            <a:r>
              <a:rPr lang="pl-PL" dirty="0" smtClean="0"/>
              <a:t>kierowniczej?. </a:t>
            </a:r>
            <a:endParaRPr lang="pl-PL" dirty="0"/>
          </a:p>
          <a:p>
            <a:pPr algn="just"/>
            <a:r>
              <a:rPr lang="pl-PL" dirty="0"/>
              <a:t>Czy te pytania </a:t>
            </a:r>
            <a:r>
              <a:rPr lang="pl-PL" dirty="0" smtClean="0"/>
              <a:t>dotyczą informacji publicznej?</a:t>
            </a:r>
            <a:endParaRPr lang="pl-PL" dirty="0"/>
          </a:p>
        </p:txBody>
      </p:sp>
    </p:spTree>
    <p:extLst>
      <p:ext uri="{BB962C8B-B14F-4D97-AF65-F5344CB8AC3E}">
        <p14:creationId xmlns:p14="http://schemas.microsoft.com/office/powerpoint/2010/main" val="26436510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6</a:t>
            </a:r>
            <a:endParaRPr lang="pl-PL" dirty="0"/>
          </a:p>
        </p:txBody>
      </p:sp>
      <p:sp>
        <p:nvSpPr>
          <p:cNvPr id="3" name="Symbol zastępczy zawartości 2"/>
          <p:cNvSpPr>
            <a:spLocks noGrp="1"/>
          </p:cNvSpPr>
          <p:nvPr>
            <p:ph idx="1"/>
          </p:nvPr>
        </p:nvSpPr>
        <p:spPr/>
        <p:txBody>
          <a:bodyPr/>
          <a:lstStyle/>
          <a:p>
            <a:pPr marL="0" indent="0" algn="just">
              <a:buNone/>
            </a:pPr>
            <a:r>
              <a:rPr lang="pl-PL" dirty="0"/>
              <a:t>Ilu pracowników liczy Urząd Gminy M.? </a:t>
            </a:r>
            <a:r>
              <a:rPr lang="pl-PL" dirty="0" smtClean="0"/>
              <a:t>( w tym informacja o podstawach </a:t>
            </a:r>
            <a:r>
              <a:rPr lang="pl-PL" dirty="0"/>
              <a:t>zatrudnienia oraz o </a:t>
            </a:r>
            <a:r>
              <a:rPr lang="pl-PL" dirty="0" smtClean="0"/>
              <a:t>liczbie </a:t>
            </a:r>
            <a:r>
              <a:rPr lang="pl-PL" dirty="0"/>
              <a:t>osób przebywających na zwolnieniu </a:t>
            </a:r>
            <a:r>
              <a:rPr lang="pl-PL" dirty="0" smtClean="0"/>
              <a:t>lekarskim od 1.06.2015 do 30.12.2017)? Czy te pytania dotyczą informacji publicznych?</a:t>
            </a:r>
            <a:endParaRPr lang="pl-PL" dirty="0"/>
          </a:p>
        </p:txBody>
      </p:sp>
    </p:spTree>
    <p:extLst>
      <p:ext uri="{BB962C8B-B14F-4D97-AF65-F5344CB8AC3E}">
        <p14:creationId xmlns:p14="http://schemas.microsoft.com/office/powerpoint/2010/main" val="217342110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7</a:t>
            </a:r>
            <a:endParaRPr lang="pl-PL" dirty="0"/>
          </a:p>
        </p:txBody>
      </p:sp>
      <p:sp>
        <p:nvSpPr>
          <p:cNvPr id="3" name="Symbol zastępczy zawartości 2"/>
          <p:cNvSpPr>
            <a:spLocks noGrp="1"/>
          </p:cNvSpPr>
          <p:nvPr>
            <p:ph idx="1"/>
          </p:nvPr>
        </p:nvSpPr>
        <p:spPr/>
        <p:txBody>
          <a:bodyPr/>
          <a:lstStyle/>
          <a:p>
            <a:pPr algn="just"/>
            <a:r>
              <a:rPr lang="pl-PL" dirty="0" smtClean="0"/>
              <a:t>Do urzędu  miasta wpływa obszerna i szczegółowa ankieta będąca elementem badań naukowych prowadzonych przez naukowców i uczelnię wyższą w ramach unijnego projektu. Ankieta wnioskodawcy zawiera szereg pytań dotyczących m.in. działalności organu, jego funkcjonowania, struktury. Czy tego rodzaju pytania dotyczą informacji publicznej i czy wnioskodawca może liczyć na pozytywne załatwienie jego sprawy (na otrzymanie wypełnionej ankiety)?</a:t>
            </a:r>
            <a:endParaRPr lang="pl-PL" dirty="0"/>
          </a:p>
        </p:txBody>
      </p:sp>
    </p:spTree>
    <p:extLst>
      <p:ext uri="{BB962C8B-B14F-4D97-AF65-F5344CB8AC3E}">
        <p14:creationId xmlns:p14="http://schemas.microsoft.com/office/powerpoint/2010/main" val="14130947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8</a:t>
            </a:r>
            <a:endParaRPr lang="pl-PL" dirty="0"/>
          </a:p>
        </p:txBody>
      </p:sp>
      <p:sp>
        <p:nvSpPr>
          <p:cNvPr id="3" name="Symbol zastępczy zawartości 2"/>
          <p:cNvSpPr>
            <a:spLocks noGrp="1"/>
          </p:cNvSpPr>
          <p:nvPr>
            <p:ph idx="1"/>
          </p:nvPr>
        </p:nvSpPr>
        <p:spPr/>
        <p:txBody>
          <a:bodyPr/>
          <a:lstStyle/>
          <a:p>
            <a:pPr algn="just"/>
            <a:r>
              <a:rPr lang="pl-PL" dirty="0" smtClean="0"/>
              <a:t> Urząd gminy B. otrzymał wniosek  o udostępnienie informacji  publicznej, której przedmiotem  jest numer księgi wieczystej Domu Pomocy Społecznej położonego na terenie danej Gminy? Czy wniosek dotyczy informacji publicznej i czy organ gminy B ma obowiązek jej udostępnienia?</a:t>
            </a:r>
            <a:endParaRPr lang="pl-PL" dirty="0"/>
          </a:p>
        </p:txBody>
      </p:sp>
    </p:spTree>
    <p:extLst>
      <p:ext uri="{BB962C8B-B14F-4D97-AF65-F5344CB8AC3E}">
        <p14:creationId xmlns:p14="http://schemas.microsoft.com/office/powerpoint/2010/main" val="355709378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a:t>
            </a:r>
            <a:r>
              <a:rPr lang="pl-PL" dirty="0" err="1" smtClean="0"/>
              <a:t>sprawdzajĄce</a:t>
            </a:r>
            <a:r>
              <a:rPr lang="pl-PL" dirty="0" smtClean="0"/>
              <a:t> 8.</a:t>
            </a:r>
            <a:endParaRPr lang="pl-PL" dirty="0"/>
          </a:p>
        </p:txBody>
      </p:sp>
      <p:sp>
        <p:nvSpPr>
          <p:cNvPr id="3" name="Symbol zastępczy zawartości 2"/>
          <p:cNvSpPr>
            <a:spLocks noGrp="1"/>
          </p:cNvSpPr>
          <p:nvPr>
            <p:ph idx="1"/>
          </p:nvPr>
        </p:nvSpPr>
        <p:spPr/>
        <p:txBody>
          <a:bodyPr/>
          <a:lstStyle/>
          <a:p>
            <a:pPr algn="just"/>
            <a:r>
              <a:rPr lang="pl-PL" dirty="0" smtClean="0"/>
              <a:t>Należy rozważyć czy wniosek dotyczy informacji publicznej?</a:t>
            </a:r>
          </a:p>
          <a:p>
            <a:pPr algn="just"/>
            <a:r>
              <a:rPr lang="pl-PL" dirty="0" smtClean="0"/>
              <a:t>Należy rozważyć czy Urząd gminy B. znajduje się w posiadaniu  tego rodzaju informacji i czy z uwagi na realizowane zadania publiczne powinien znajdować się w posiadaniu tego rodzaju informacji?</a:t>
            </a:r>
          </a:p>
          <a:p>
            <a:pPr algn="just"/>
            <a:r>
              <a:rPr lang="pl-PL" dirty="0" smtClean="0"/>
              <a:t>Należy rozważyć co powinno nastąpić w sytuacji gdy urząd gminy B. nie znajduje się w posiadaniu tego rodzaju informacji?</a:t>
            </a:r>
          </a:p>
          <a:p>
            <a:endParaRPr lang="pl-PL" dirty="0"/>
          </a:p>
        </p:txBody>
      </p:sp>
    </p:spTree>
    <p:extLst>
      <p:ext uri="{BB962C8B-B14F-4D97-AF65-F5344CB8AC3E}">
        <p14:creationId xmlns:p14="http://schemas.microsoft.com/office/powerpoint/2010/main" val="305902738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p:txBody>
      </p:sp>
    </p:spTree>
    <p:extLst>
      <p:ext uri="{BB962C8B-B14F-4D97-AF65-F5344CB8AC3E}">
        <p14:creationId xmlns:p14="http://schemas.microsoft.com/office/powerpoint/2010/main" val="963516"/>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u="sng" dirty="0"/>
              <a:t>Można rozpatrywać na kilku poziomach:</a:t>
            </a:r>
          </a:p>
          <a:p>
            <a:pPr algn="just"/>
            <a:r>
              <a:rPr lang="pl-PL" u="sng" dirty="0" smtClean="0"/>
              <a:t>wolność informacyjna;</a:t>
            </a:r>
            <a:endParaRPr lang="pl-PL" u="sng" dirty="0"/>
          </a:p>
          <a:p>
            <a:pPr algn="just"/>
            <a:r>
              <a:rPr lang="pl-PL" u="sng" dirty="0" smtClean="0"/>
              <a:t>prawo </a:t>
            </a:r>
            <a:r>
              <a:rPr lang="pl-PL" u="sng" dirty="0"/>
              <a:t>dostępu do informacji </a:t>
            </a:r>
            <a:r>
              <a:rPr lang="pl-PL" u="sng" dirty="0" smtClean="0"/>
              <a:t>publicznej;</a:t>
            </a:r>
            <a:endParaRPr lang="pl-PL" u="sng" dirty="0"/>
          </a:p>
          <a:p>
            <a:pPr algn="just"/>
            <a:r>
              <a:rPr lang="pl-PL" u="sng" dirty="0" smtClean="0"/>
              <a:t>polityka informacyjna.</a:t>
            </a:r>
            <a:endParaRPr lang="pl-PL" u="sng" dirty="0"/>
          </a:p>
          <a:p>
            <a:pPr algn="just"/>
            <a:endParaRPr lang="pl-PL" dirty="0"/>
          </a:p>
        </p:txBody>
      </p:sp>
    </p:spTree>
    <p:extLst>
      <p:ext uri="{BB962C8B-B14F-4D97-AF65-F5344CB8AC3E}">
        <p14:creationId xmlns:p14="http://schemas.microsoft.com/office/powerpoint/2010/main" val="2276159457"/>
      </p:ext>
    </p:extLst>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Jawność stanowi wartość będącą </a:t>
            </a:r>
            <a:r>
              <a:rPr lang="pl-PL" b="1" dirty="0"/>
              <a:t>źródłem prawa do informacji,</a:t>
            </a:r>
            <a:r>
              <a:rPr lang="pl-PL" dirty="0"/>
              <a:t> </a:t>
            </a:r>
            <a:r>
              <a:rPr lang="pl-PL" b="1" dirty="0"/>
              <a:t>a instytucjonalną gwarancją jawności jest właśnie to prawo określone konstytucyjnie (art. 61. Konstytucji z dnia 2 kwietnia 1997 r. </a:t>
            </a:r>
            <a:r>
              <a:rPr lang="pl-PL" b="1" dirty="0" smtClean="0"/>
              <a:t>).</a:t>
            </a:r>
          </a:p>
        </p:txBody>
      </p:sp>
    </p:spTree>
    <p:extLst>
      <p:ext uri="{BB962C8B-B14F-4D97-AF65-F5344CB8AC3E}">
        <p14:creationId xmlns:p14="http://schemas.microsoft.com/office/powerpoint/2010/main" val="2178812536"/>
      </p:ext>
    </p:extLst>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Prawo do informacji</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Ma charakter fundamentalny;</a:t>
            </a:r>
          </a:p>
          <a:p>
            <a:pPr algn="just"/>
            <a:r>
              <a:rPr lang="pl-PL" dirty="0" smtClean="0"/>
              <a:t>Uzyskało ochronę prawa międzynarodowego, jak i krajowego;</a:t>
            </a:r>
          </a:p>
          <a:p>
            <a:pPr algn="just"/>
            <a:r>
              <a:rPr lang="pl-PL" dirty="0" smtClean="0"/>
              <a:t>Prawo do informacji jest postrzegane jako jedno z podstawowych praw człowieka;</a:t>
            </a:r>
          </a:p>
          <a:p>
            <a:pPr algn="just"/>
            <a:r>
              <a:rPr lang="pl-PL" dirty="0" smtClean="0"/>
              <a:t>Art. 15 TFUE stanowi, że każdy obywatel UE, każda osoba fizyczna lub prawna zamieszkała lub mająca siedzibę w państwie członkowskim </a:t>
            </a:r>
            <a:r>
              <a:rPr lang="pl-PL" b="1" dirty="0" smtClean="0"/>
              <a:t>ma prawo dostępu do dokumentów PE, Rady i Komisji</a:t>
            </a:r>
          </a:p>
          <a:p>
            <a:pPr algn="just"/>
            <a:r>
              <a:rPr lang="pl-PL" dirty="0" smtClean="0"/>
              <a:t>Stąd Rozporządzenie PE i Rady nr 1049/2001 z 30 maja 2001 r. w sprawie publicznego dostępu do dokumentów PE, Rady i Komisji (Dz. Urz. UE L 145 z 31.05.2001, s. 43.).</a:t>
            </a:r>
            <a:endParaRPr lang="pl-PL" dirty="0"/>
          </a:p>
        </p:txBody>
      </p:sp>
    </p:spTree>
    <p:extLst>
      <p:ext uri="{BB962C8B-B14F-4D97-AF65-F5344CB8AC3E}">
        <p14:creationId xmlns:p14="http://schemas.microsoft.com/office/powerpoint/2010/main" val="1773885983"/>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a:t/>
            </a:r>
            <a:br>
              <a:rPr lang="pl-PL" b="1" dirty="0"/>
            </a:br>
            <a:r>
              <a:rPr lang="pl-PL" b="1" dirty="0" smtClean="0"/>
              <a:t>Konstytucyjne podstawy informowania jednostki</a:t>
            </a:r>
            <a:r>
              <a:rPr lang="pl-PL" b="1" dirty="0"/>
              <a:t/>
            </a:r>
            <a:br>
              <a:rPr lang="pl-PL" b="1" dirty="0"/>
            </a:br>
            <a:endParaRPr lang="pl-PL" b="1" dirty="0"/>
          </a:p>
        </p:txBody>
      </p:sp>
      <p:sp>
        <p:nvSpPr>
          <p:cNvPr id="3" name="Symbol zastępczy zawartości 2"/>
          <p:cNvSpPr>
            <a:spLocks noGrp="1"/>
          </p:cNvSpPr>
          <p:nvPr>
            <p:ph idx="1"/>
          </p:nvPr>
        </p:nvSpPr>
        <p:spPr>
          <a:xfrm>
            <a:off x="423081" y="1772816"/>
            <a:ext cx="8229600" cy="4525963"/>
          </a:xfrm>
        </p:spPr>
        <p:txBody>
          <a:bodyPr>
            <a:normAutofit/>
          </a:bodyPr>
          <a:lstStyle/>
          <a:p>
            <a:pPr algn="just"/>
            <a:r>
              <a:rPr lang="pl-PL" b="1" dirty="0" smtClean="0"/>
              <a:t>Art. 61 Konstytucji RP </a:t>
            </a:r>
            <a:r>
              <a:rPr lang="pl-PL" dirty="0" smtClean="0"/>
              <a:t>– powszechne prawo do informacji (prawo dostępu do informacji publicznej)</a:t>
            </a:r>
          </a:p>
          <a:p>
            <a:pPr algn="just"/>
            <a:r>
              <a:rPr lang="pl-PL" b="1" dirty="0" smtClean="0"/>
              <a:t>Art. </a:t>
            </a:r>
            <a:r>
              <a:rPr lang="pl-PL" b="1" dirty="0"/>
              <a:t>54 </a:t>
            </a:r>
            <a:r>
              <a:rPr lang="pl-PL" b="1" dirty="0" smtClean="0"/>
              <a:t>ust. 1 </a:t>
            </a:r>
            <a:r>
              <a:rPr lang="pl-PL" dirty="0" smtClean="0"/>
              <a:t>Konstytucji </a:t>
            </a:r>
            <a:r>
              <a:rPr lang="pl-PL" dirty="0"/>
              <a:t>RP  </a:t>
            </a:r>
            <a:r>
              <a:rPr lang="pl-PL" dirty="0" smtClean="0"/>
              <a:t>(wolność informacji);</a:t>
            </a:r>
          </a:p>
          <a:p>
            <a:pPr algn="just"/>
            <a:r>
              <a:rPr lang="pl-PL" b="1" dirty="0" smtClean="0"/>
              <a:t>Art. </a:t>
            </a:r>
            <a:r>
              <a:rPr lang="pl-PL" b="1" dirty="0"/>
              <a:t>74 </a:t>
            </a:r>
            <a:r>
              <a:rPr lang="pl-PL" b="1" dirty="0" smtClean="0"/>
              <a:t>ust. 3</a:t>
            </a:r>
            <a:r>
              <a:rPr lang="pl-PL" dirty="0" smtClean="0"/>
              <a:t> Konstytucji </a:t>
            </a:r>
            <a:r>
              <a:rPr lang="pl-PL" dirty="0"/>
              <a:t>RP </a:t>
            </a:r>
            <a:r>
              <a:rPr lang="pl-PL" dirty="0" smtClean="0"/>
              <a:t>(prawo do informacji o środowisku i jego ochronie);</a:t>
            </a:r>
          </a:p>
          <a:p>
            <a:pPr algn="just"/>
            <a:r>
              <a:rPr lang="pl-PL" b="1" dirty="0" smtClean="0"/>
              <a:t>Art. 51 ust. 3 Konstytucji RP (prawo dostępu osoby do dotyczących jej urzędowych dokumentów i zbiorów – prawo do autonomii informacyjnej);</a:t>
            </a:r>
            <a:endParaRPr lang="pl-PL" b="1"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Powszechne prawo do informacji (art. 61</a:t>
            </a:r>
            <a:r>
              <a:rPr lang="pl-PL" b="1" smtClean="0"/>
              <a:t>. Konstytucji </a:t>
            </a:r>
            <a:r>
              <a:rPr lang="pl-PL" b="1" dirty="0" smtClean="0"/>
              <a:t>RP) </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Obywatel ma prawo do uzyskiwania informacji o działalności organów władzy publicznej oraz osób pełniących funkcje publiczne. Prawo to obejmuje również uzyskiwanie informacji o działalności organów samorządu gospodarczego i zawodowego a także innych osób oraz jednostek organizacyjnych w zakresie, w jakim wykonują one </a:t>
            </a:r>
            <a:r>
              <a:rPr lang="pl-PL" b="1" dirty="0"/>
              <a:t>zadania władzy publicznej i gospodarują mieniem komunalnym lub majątkiem Skarbu Państwa. </a:t>
            </a:r>
          </a:p>
          <a:p>
            <a:pPr marL="0" indent="0" algn="just">
              <a:buNone/>
            </a:pPr>
            <a:r>
              <a:rPr lang="pl-PL" dirty="0"/>
              <a:t>    Prawo do uzyskiwania informacji obejmuje dostęp do dokumentów oraz wstęp na posiedzenia kolegialnych organów władzy publicznej pochodzących z powszechnych wyborów, z możliwością rejestracji dźwięku lub obrazu.</a:t>
            </a:r>
          </a:p>
          <a:p>
            <a:pPr marL="0" indent="0" algn="just">
              <a:buNone/>
            </a:pPr>
            <a:endParaRPr lang="pl-PL" dirty="0"/>
          </a:p>
          <a:p>
            <a:pPr marL="0" indent="0" algn="just">
              <a:buNone/>
            </a:pPr>
            <a:r>
              <a:rPr lang="pl-PL" dirty="0"/>
              <a:t>    Ograniczenie prawa, o którym mowa w ust. 1 i 2, może nastąpić wyłącznie ze względu na określone w ustawach ochronę wolności i praw innych osób i podmiotów gospodarczych oraz ochronę porządku publicznego, bezpieczeństwa lub ważnego interesu gospodarczego państwa.</a:t>
            </a:r>
          </a:p>
          <a:p>
            <a:pPr marL="0" indent="0" algn="just">
              <a:buNone/>
            </a:pPr>
            <a:endParaRPr lang="pl-PL" dirty="0"/>
          </a:p>
          <a:p>
            <a:pPr marL="0" indent="0" algn="just">
              <a:buNone/>
            </a:pPr>
            <a:r>
              <a:rPr lang="pl-PL" dirty="0"/>
              <a:t>    Tryb udzielania informacji, o których mowa w ust. 1 i 2, określają ustawy, a w odniesieniu do Sejmu i Senatu ich regulaminy.</a:t>
            </a:r>
          </a:p>
        </p:txBody>
      </p:sp>
    </p:spTree>
    <p:extLst>
      <p:ext uri="{BB962C8B-B14F-4D97-AF65-F5344CB8AC3E}">
        <p14:creationId xmlns:p14="http://schemas.microsoft.com/office/powerpoint/2010/main" val="3814341186"/>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2400" b="1" dirty="0" smtClean="0"/>
              <a:t>Wolność informacji art. 54 ust. 1</a:t>
            </a:r>
            <a:r>
              <a:rPr lang="pl-PL" sz="2400" b="1" dirty="0"/>
              <a:t>, Prawo do informacji o środowisku i jego ochronie </a:t>
            </a:r>
            <a:r>
              <a:rPr lang="pl-PL" sz="2400" b="1" dirty="0" smtClean="0"/>
              <a:t>art</a:t>
            </a:r>
            <a:r>
              <a:rPr lang="pl-PL" sz="2400" b="1" dirty="0"/>
              <a:t>. 74 ust. </a:t>
            </a:r>
            <a:r>
              <a:rPr lang="pl-PL" sz="2400" b="1" dirty="0" smtClean="0"/>
              <a:t>3</a:t>
            </a:r>
            <a:r>
              <a:rPr lang="pl-PL" sz="2800" b="1" dirty="0" smtClean="0"/>
              <a:t/>
            </a:r>
            <a:br>
              <a:rPr lang="pl-PL" sz="2800" b="1" dirty="0" smtClean="0"/>
            </a:br>
            <a:endParaRPr lang="pl-PL" sz="2800"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Każdemu zapewnia się wolność wyrażania swoich poglądów oraz pozyskiwania i rozpowszechniania </a:t>
            </a:r>
            <a:r>
              <a:rPr lang="pl-PL" dirty="0" smtClean="0"/>
              <a:t>informacji (art. 54 ust. 1)</a:t>
            </a:r>
          </a:p>
          <a:p>
            <a:pPr marL="0" indent="0" algn="just">
              <a:buNone/>
            </a:pPr>
            <a:r>
              <a:rPr lang="pl-PL" dirty="0"/>
              <a:t>Każdy ma prawo do informacji o stanie i ochronie środowiska. Szczegółowa realizacja niniejszego prawa jest regulowana przez ustawę z dnia </a:t>
            </a:r>
            <a:r>
              <a:rPr lang="pl-PL" dirty="0" smtClean="0"/>
              <a:t>3 października 2008 r. o </a:t>
            </a:r>
            <a:r>
              <a:rPr lang="pl-PL" dirty="0"/>
              <a:t>udostępnianiu </a:t>
            </a:r>
            <a:r>
              <a:rPr lang="pl-PL" dirty="0" smtClean="0"/>
              <a:t>informacji o środowisku i jego </a:t>
            </a:r>
            <a:r>
              <a:rPr lang="pl-PL" dirty="0"/>
              <a:t>ochronie, udziale społeczeństwa </a:t>
            </a:r>
            <a:r>
              <a:rPr lang="pl-PL" dirty="0" smtClean="0"/>
              <a:t>w ochronie </a:t>
            </a:r>
            <a:r>
              <a:rPr lang="pl-PL" dirty="0"/>
              <a:t>środowiska </a:t>
            </a:r>
            <a:r>
              <a:rPr lang="pl-PL" dirty="0" smtClean="0"/>
              <a:t>oraz o ocenach </a:t>
            </a:r>
            <a:r>
              <a:rPr lang="pl-PL" dirty="0"/>
              <a:t>oddziaływania na środowisko </a:t>
            </a:r>
            <a:r>
              <a:rPr lang="pl-PL" dirty="0" smtClean="0"/>
              <a:t>(Dz</a:t>
            </a:r>
            <a:r>
              <a:rPr lang="pl-PL" dirty="0"/>
              <a:t>.  U.  z  </a:t>
            </a:r>
            <a:r>
              <a:rPr lang="pl-PL" dirty="0" smtClean="0"/>
              <a:t>2022  </a:t>
            </a:r>
            <a:r>
              <a:rPr lang="pl-PL"/>
              <a:t>r</a:t>
            </a:r>
            <a:r>
              <a:rPr lang="pl-PL" smtClean="0"/>
              <a:t>., </a:t>
            </a:r>
            <a:r>
              <a:rPr lang="pl-PL" dirty="0"/>
              <a:t>poz.     </a:t>
            </a:r>
            <a:r>
              <a:rPr lang="pl-PL" dirty="0" smtClean="0"/>
              <a:t>1029) (art. 74 ust. 3)</a:t>
            </a:r>
          </a:p>
          <a:p>
            <a:pPr marL="0" indent="0" algn="just">
              <a:buNone/>
            </a:pPr>
            <a:endParaRPr lang="pl-PL" dirty="0" smtClean="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b="1" dirty="0" smtClean="0"/>
              <a:t>Prawo do informacji publicznej czy też prawo dostępu do informacji publicznej</a:t>
            </a:r>
            <a:endParaRPr lang="pl-PL" sz="2400" b="1" dirty="0"/>
          </a:p>
        </p:txBody>
      </p:sp>
      <p:sp>
        <p:nvSpPr>
          <p:cNvPr id="3" name="Symbol zastępczy zawartości 2"/>
          <p:cNvSpPr>
            <a:spLocks noGrp="1"/>
          </p:cNvSpPr>
          <p:nvPr>
            <p:ph idx="1"/>
          </p:nvPr>
        </p:nvSpPr>
        <p:spPr>
          <a:xfrm>
            <a:off x="457200" y="1700808"/>
            <a:ext cx="8229600" cy="4525963"/>
          </a:xfrm>
        </p:spPr>
        <p:txBody>
          <a:bodyPr>
            <a:noAutofit/>
          </a:bodyPr>
          <a:lstStyle/>
          <a:p>
            <a:pPr marL="0" indent="0" algn="just">
              <a:buNone/>
            </a:pPr>
            <a:r>
              <a:rPr lang="pl-PL" sz="2800" dirty="0" smtClean="0"/>
              <a:t>Art. 61 ust. 1 odnosi się do </a:t>
            </a:r>
            <a:r>
              <a:rPr lang="pl-PL" sz="2800" b="1" dirty="0" smtClean="0"/>
              <a:t>konstytucyjnego, politycznego uprawnienia o charakterze wolnościowym</a:t>
            </a:r>
            <a:r>
              <a:rPr lang="pl-PL" sz="2800" dirty="0" smtClean="0"/>
              <a:t>, ale nie o wymiarze absolutnym bo doznającym ograniczenia;</a:t>
            </a:r>
          </a:p>
          <a:p>
            <a:pPr marL="0" indent="0" algn="just">
              <a:buNone/>
            </a:pPr>
            <a:r>
              <a:rPr lang="pl-PL" sz="2800" dirty="0" smtClean="0"/>
              <a:t>Tym samym Konstytucja RP zagwarantowała  obywatelowi </a:t>
            </a:r>
            <a:r>
              <a:rPr lang="pl-PL" sz="2800" b="1" dirty="0" smtClean="0"/>
              <a:t>podmiotowe</a:t>
            </a:r>
            <a:r>
              <a:rPr lang="pl-PL" sz="2800" dirty="0" smtClean="0"/>
              <a:t> prawo do uzyskiwania informacji o działalności  organów władzy publicznej i osób pełniących funkcje publiczne …, </a:t>
            </a:r>
          </a:p>
        </p:txBody>
      </p:sp>
    </p:spTree>
    <p:extLst>
      <p:ext uri="{BB962C8B-B14F-4D97-AF65-F5344CB8AC3E}">
        <p14:creationId xmlns:p14="http://schemas.microsoft.com/office/powerpoint/2010/main" val="2832422650"/>
      </p:ext>
    </p:extLst>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61 Konstytucji RP</a:t>
            </a:r>
            <a:endParaRPr lang="pl-PL" b="1" dirty="0"/>
          </a:p>
        </p:txBody>
      </p:sp>
      <p:sp>
        <p:nvSpPr>
          <p:cNvPr id="3" name="Symbol zastępczy zawartości 2"/>
          <p:cNvSpPr>
            <a:spLocks noGrp="1"/>
          </p:cNvSpPr>
          <p:nvPr>
            <p:ph idx="1"/>
          </p:nvPr>
        </p:nvSpPr>
        <p:spPr/>
        <p:txBody>
          <a:bodyPr/>
          <a:lstStyle/>
          <a:p>
            <a:pPr marL="0" indent="0" algn="just">
              <a:buNone/>
            </a:pPr>
            <a:r>
              <a:rPr lang="pl-PL" dirty="0"/>
              <a:t>Ogólną </a:t>
            </a:r>
            <a:r>
              <a:rPr lang="pl-PL" dirty="0" smtClean="0"/>
              <a:t>zasadą wynikającą </a:t>
            </a:r>
            <a:r>
              <a:rPr lang="pl-PL" dirty="0"/>
              <a:t>z ustawy zasadniczej jest dostęp  do </a:t>
            </a:r>
            <a:r>
              <a:rPr lang="pl-PL" dirty="0" smtClean="0"/>
              <a:t>informacji, </a:t>
            </a:r>
            <a:r>
              <a:rPr lang="pl-PL" dirty="0"/>
              <a:t>a wszelkie wyjątki od tej zasady powinny być </a:t>
            </a:r>
            <a:r>
              <a:rPr lang="pl-PL" dirty="0" smtClean="0"/>
              <a:t>formułowane </a:t>
            </a:r>
            <a:r>
              <a:rPr lang="pl-PL" dirty="0"/>
              <a:t>w </a:t>
            </a:r>
            <a:r>
              <a:rPr lang="pl-PL" dirty="0" smtClean="0"/>
              <a:t>sposób wyraźny, </a:t>
            </a:r>
            <a:r>
              <a:rPr lang="pl-PL" dirty="0"/>
              <a:t>a </a:t>
            </a:r>
            <a:r>
              <a:rPr lang="pl-PL" dirty="0" smtClean="0"/>
              <a:t>wątpliwości </a:t>
            </a:r>
            <a:r>
              <a:rPr lang="pl-PL" dirty="0"/>
              <a:t>powinny przemawiać na rzecz </a:t>
            </a:r>
            <a:r>
              <a:rPr lang="pl-PL" dirty="0" smtClean="0"/>
              <a:t>dostępu.</a:t>
            </a:r>
            <a:endParaRPr lang="pl-PL" dirty="0"/>
          </a:p>
          <a:p>
            <a:endParaRPr lang="pl-PL" dirty="0"/>
          </a:p>
        </p:txBody>
      </p:sp>
    </p:spTree>
    <p:extLst>
      <p:ext uri="{BB962C8B-B14F-4D97-AF65-F5344CB8AC3E}">
        <p14:creationId xmlns:p14="http://schemas.microsoft.com/office/powerpoint/2010/main" val="2086064599"/>
      </p:ext>
    </p:extLst>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61 Konstytucji</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Konstytucja RP zagwarantowała  obywatelowi podmiotowe prawo do uzyskiwania informacji o </a:t>
            </a:r>
            <a:r>
              <a:rPr lang="pl-PL" dirty="0" smtClean="0"/>
              <a:t>działalności:  </a:t>
            </a:r>
          </a:p>
          <a:p>
            <a:pPr algn="just"/>
            <a:r>
              <a:rPr lang="pl-PL" dirty="0" smtClean="0"/>
              <a:t>organów </a:t>
            </a:r>
            <a:r>
              <a:rPr lang="pl-PL" dirty="0"/>
              <a:t>władzy </a:t>
            </a:r>
            <a:r>
              <a:rPr lang="pl-PL" dirty="0" smtClean="0"/>
              <a:t>publicznej</a:t>
            </a:r>
          </a:p>
          <a:p>
            <a:pPr algn="just"/>
            <a:r>
              <a:rPr lang="pl-PL" dirty="0" smtClean="0"/>
              <a:t>osób pełniących funkcje publiczne</a:t>
            </a:r>
          </a:p>
          <a:p>
            <a:pPr algn="just"/>
            <a:r>
              <a:rPr lang="pl-PL" dirty="0" smtClean="0"/>
              <a:t>organów samorządów specjalnych</a:t>
            </a:r>
          </a:p>
          <a:p>
            <a:pPr algn="just"/>
            <a:r>
              <a:rPr lang="pl-PL" dirty="0" smtClean="0"/>
              <a:t>innych jednostek organizacyjnych.</a:t>
            </a:r>
          </a:p>
        </p:txBody>
      </p:sp>
    </p:spTree>
    <p:extLst>
      <p:ext uri="{BB962C8B-B14F-4D97-AF65-F5344CB8AC3E}">
        <p14:creationId xmlns:p14="http://schemas.microsoft.com/office/powerpoint/2010/main" val="2667500705"/>
      </p:ext>
    </p:extLst>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Jawność jest pojęciem języka prawnego i prawniczego;</a:t>
            </a:r>
          </a:p>
          <a:p>
            <a:pPr algn="just"/>
            <a:r>
              <a:rPr lang="pl-PL" dirty="0" smtClean="0"/>
              <a:t>W polskim porządku prawnym nie ma definicji legalnej jawności; </a:t>
            </a:r>
          </a:p>
          <a:p>
            <a:pPr algn="just"/>
            <a:r>
              <a:rPr lang="pl-PL" dirty="0" smtClean="0"/>
              <a:t>Nie została także uznana za zasadę konstytucyjną; </a:t>
            </a:r>
            <a:endParaRPr lang="pl-PL" dirty="0"/>
          </a:p>
        </p:txBody>
      </p:sp>
    </p:spTree>
    <p:extLst>
      <p:ext uri="{BB962C8B-B14F-4D97-AF65-F5344CB8AC3E}">
        <p14:creationId xmlns:p14="http://schemas.microsoft.com/office/powerpoint/2010/main" val="855597874"/>
      </p:ext>
    </p:extLst>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Organy władzy publicznej</a:t>
            </a:r>
            <a:endParaRPr lang="pl-PL" b="1" dirty="0"/>
          </a:p>
        </p:txBody>
      </p:sp>
      <p:sp>
        <p:nvSpPr>
          <p:cNvPr id="3" name="Symbol zastępczy zawartości 2"/>
          <p:cNvSpPr>
            <a:spLocks noGrp="1"/>
          </p:cNvSpPr>
          <p:nvPr>
            <p:ph idx="1"/>
          </p:nvPr>
        </p:nvSpPr>
        <p:spPr/>
        <p:txBody>
          <a:bodyPr>
            <a:normAutofit fontScale="85000" lnSpcReduction="10000"/>
          </a:bodyPr>
          <a:lstStyle/>
          <a:p>
            <a:pPr algn="just"/>
            <a:r>
              <a:rPr lang="pl-PL" dirty="0" smtClean="0"/>
              <a:t>Organy państwowe, rządowe </a:t>
            </a:r>
            <a:r>
              <a:rPr lang="pl-PL" dirty="0"/>
              <a:t>i </a:t>
            </a:r>
            <a:r>
              <a:rPr lang="pl-PL" dirty="0" smtClean="0"/>
              <a:t>samorządowe</a:t>
            </a:r>
          </a:p>
          <a:p>
            <a:pPr algn="just"/>
            <a:r>
              <a:rPr lang="pl-PL" dirty="0" smtClean="0"/>
              <a:t>P</a:t>
            </a:r>
            <a:r>
              <a:rPr lang="pl-PL" dirty="0"/>
              <a:t>. Daniel zalicza również do niniejszego katalogu inne podmioty, które z punktu widzenia organizacyjnego nie są organami administracyjnymi (w ścisłym rozumieniu niniejszego słowa), ale są powołane do realizacji zadań na rzecz ogółu społeczeństwa oraz jego poszczególnych obywateli.   </a:t>
            </a:r>
            <a:endParaRPr lang="pl-PL" dirty="0" smtClean="0"/>
          </a:p>
          <a:p>
            <a:pPr algn="just"/>
            <a:r>
              <a:rPr lang="pl-PL" dirty="0" smtClean="0"/>
              <a:t>Z </a:t>
            </a:r>
            <a:r>
              <a:rPr lang="pl-PL" dirty="0"/>
              <a:t>kolei I. Kamińska oraz M. </a:t>
            </a:r>
            <a:r>
              <a:rPr lang="pl-PL" dirty="0" err="1"/>
              <a:t>Rozbicka</a:t>
            </a:r>
            <a:r>
              <a:rPr lang="pl-PL" dirty="0"/>
              <a:t> - Ostrowska dokonały podkreślenia, że o uznaniu danego podmiotu za organ władzy publicznej powinno przesądzać realizowanie zadań publicznych oraz fakt posiadania informacji z racji </a:t>
            </a:r>
            <a:r>
              <a:rPr lang="pl-PL" dirty="0" smtClean="0"/>
              <a:t>samodzielnego jej wytworzenia </a:t>
            </a:r>
            <a:r>
              <a:rPr lang="pl-PL" dirty="0"/>
              <a:t>lub też </a:t>
            </a:r>
            <a:r>
              <a:rPr lang="pl-PL" dirty="0" smtClean="0"/>
              <a:t>pozyskania </a:t>
            </a:r>
            <a:r>
              <a:rPr lang="pl-PL" dirty="0"/>
              <a:t>z zewnątrz </a:t>
            </a:r>
            <a:r>
              <a:rPr lang="pl-PL" b="1" dirty="0"/>
              <a:t>bez względu na autorstwo i pochodzenie informacji. </a:t>
            </a:r>
          </a:p>
          <a:p>
            <a:endParaRPr lang="pl-PL" dirty="0"/>
          </a:p>
        </p:txBody>
      </p:sp>
    </p:spTree>
    <p:extLst>
      <p:ext uri="{BB962C8B-B14F-4D97-AF65-F5344CB8AC3E}">
        <p14:creationId xmlns:p14="http://schemas.microsoft.com/office/powerpoint/2010/main" val="3215032606"/>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funkcje publiczne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Podmioty </a:t>
            </a:r>
            <a:r>
              <a:rPr lang="pl-PL" dirty="0"/>
              <a:t>którym przysługuje chociaż wąski zakres kompetencji decyzyjnej w ramach instytucji publicznej. </a:t>
            </a:r>
            <a:endParaRPr lang="pl-PL" dirty="0" smtClean="0"/>
          </a:p>
          <a:p>
            <a:pPr marL="0" indent="0" algn="just">
              <a:buNone/>
            </a:pPr>
            <a:r>
              <a:rPr lang="pl-PL" dirty="0" smtClean="0"/>
              <a:t>Chodzi </a:t>
            </a:r>
            <a:r>
              <a:rPr lang="pl-PL" dirty="0"/>
              <a:t>o stanowiska i funkcje, których sprawowanie jest równoznaczne z podejmowaniem </a:t>
            </a:r>
            <a:r>
              <a:rPr lang="pl-PL" dirty="0" smtClean="0"/>
              <a:t>działań </a:t>
            </a:r>
            <a:r>
              <a:rPr lang="pl-PL" dirty="0"/>
              <a:t>wpływających bezpośrednio na sytuację prawną innych osób lub łączy się z co najmniej z przygotowywaniem decyzji dotyczących innych podmiotów, </a:t>
            </a:r>
            <a:r>
              <a:rPr lang="pl-PL" b="1" dirty="0"/>
              <a:t>z grupy tej należy wykluczyć osoby, które pełnią wyłącznie funkcje usługowe, czy też </a:t>
            </a:r>
            <a:r>
              <a:rPr lang="pl-PL" b="1" dirty="0" smtClean="0"/>
              <a:t>techniczne;</a:t>
            </a:r>
            <a:r>
              <a:rPr lang="pl-PL" dirty="0" smtClean="0"/>
              <a:t> </a:t>
            </a:r>
            <a:endParaRPr lang="pl-PL" dirty="0"/>
          </a:p>
        </p:txBody>
      </p:sp>
    </p:spTree>
    <p:extLst>
      <p:ext uri="{BB962C8B-B14F-4D97-AF65-F5344CB8AC3E}">
        <p14:creationId xmlns:p14="http://schemas.microsoft.com/office/powerpoint/2010/main" val="911931888"/>
      </p:ext>
    </p:extLst>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funkcje publiczne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Współcześnie (pod rządami </a:t>
            </a:r>
            <a:r>
              <a:rPr lang="pl-PL" dirty="0" err="1"/>
              <a:t>u.d.i.p</a:t>
            </a:r>
            <a:r>
              <a:rPr lang="pl-PL" dirty="0"/>
              <a:t>.), m.in. z racji braku samodzielnego definiowania można dokonać wyodrębnienia </a:t>
            </a:r>
            <a:r>
              <a:rPr lang="pl-PL" b="1" dirty="0"/>
              <a:t>wąskiego</a:t>
            </a:r>
            <a:r>
              <a:rPr lang="pl-PL" dirty="0"/>
              <a:t> oraz </a:t>
            </a:r>
            <a:r>
              <a:rPr lang="pl-PL" b="1" dirty="0"/>
              <a:t>szerokiego</a:t>
            </a:r>
            <a:r>
              <a:rPr lang="pl-PL" dirty="0"/>
              <a:t> interpretowania pojęcia osoby pełniącej funkcje publiczne, </a:t>
            </a:r>
            <a:r>
              <a:rPr lang="pl-PL" b="1" dirty="0"/>
              <a:t>choć w doktrynie wielokrotnie podkreślano, że pojęcia osoby pełniącej funkcje publiczne nie należy traktować synonimicznie z pojęciem funkcjonariusza </a:t>
            </a:r>
            <a:r>
              <a:rPr lang="pl-PL" b="1" dirty="0" smtClean="0"/>
              <a:t>publicznego. </a:t>
            </a:r>
            <a:endParaRPr lang="pl-PL" b="1" dirty="0"/>
          </a:p>
          <a:p>
            <a:endParaRPr lang="pl-PL" dirty="0"/>
          </a:p>
        </p:txBody>
      </p:sp>
    </p:spTree>
    <p:extLst>
      <p:ext uri="{BB962C8B-B14F-4D97-AF65-F5344CB8AC3E}">
        <p14:creationId xmlns:p14="http://schemas.microsoft.com/office/powerpoint/2010/main" val="1143103277"/>
      </p:ext>
    </p:extLst>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Wąskie rozumienie osoby pełniącej funkcje publiczne</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400" dirty="0" smtClean="0"/>
              <a:t>Sprowadza się do identyfikowania osoby pełniącej funkcje publiczne z pojęciem funkcjonariusza publicznego, o </a:t>
            </a:r>
            <a:r>
              <a:rPr lang="pl-PL" sz="1400" dirty="0"/>
              <a:t>którym mowa </a:t>
            </a:r>
            <a:r>
              <a:rPr lang="pl-PL" sz="1400" b="1" dirty="0" smtClean="0"/>
              <a:t>w art</a:t>
            </a:r>
            <a:r>
              <a:rPr lang="pl-PL" sz="1400" b="1" dirty="0"/>
              <a:t>. 115 § 13 </a:t>
            </a:r>
            <a:r>
              <a:rPr lang="pl-PL" sz="1400" b="1" dirty="0" smtClean="0"/>
              <a:t>ustawy z dnia 6.06.1997 r. Kodeks karny (Dz. U. z 2020 r., poz. 1444 ze zm.)</a:t>
            </a:r>
          </a:p>
          <a:p>
            <a:pPr marL="0" indent="0" algn="just">
              <a:buNone/>
            </a:pPr>
            <a:r>
              <a:rPr lang="pl-PL" sz="1400" b="1" dirty="0"/>
              <a:t>§ 13. Funkcjonariuszem publicznym jest: </a:t>
            </a:r>
            <a:endParaRPr lang="pl-PL" sz="1400" b="1" dirty="0" smtClean="0"/>
          </a:p>
          <a:p>
            <a:pPr marL="0" indent="0" algn="just">
              <a:buNone/>
            </a:pPr>
            <a:r>
              <a:rPr lang="pl-PL" sz="1400" dirty="0" smtClean="0"/>
              <a:t>1) Prezydent </a:t>
            </a:r>
            <a:r>
              <a:rPr lang="pl-PL" sz="1400" dirty="0"/>
              <a:t>Rzeczypospolitej Polskiej; </a:t>
            </a:r>
            <a:r>
              <a:rPr lang="pl-PL" sz="1400" dirty="0" smtClean="0"/>
              <a:t>2</a:t>
            </a:r>
            <a:r>
              <a:rPr lang="pl-PL" sz="1400" dirty="0"/>
              <a:t>) poseł, senator, radny; 2a) poseł do Parlamentu Europejskiego; 3) sędzia, ławnik, prokurator, funkcjonariusz finansowego organu postępowania </a:t>
            </a:r>
            <a:r>
              <a:rPr lang="pl-PL" sz="1400" dirty="0" smtClean="0"/>
              <a:t>przygotowawczego  </a:t>
            </a:r>
            <a:r>
              <a:rPr lang="pl-PL" sz="1400" dirty="0"/>
              <a:t>lub  organu  nadrzędnego  nad  finansowym  organem </a:t>
            </a:r>
            <a:r>
              <a:rPr lang="pl-PL" sz="1400" dirty="0" smtClean="0"/>
              <a:t>postępowania </a:t>
            </a:r>
            <a:r>
              <a:rPr lang="pl-PL" sz="1400" dirty="0"/>
              <a:t>przygotowawczego, notariusz, komornik, kurator sądowy, syndyk, </a:t>
            </a:r>
            <a:r>
              <a:rPr lang="pl-PL" sz="1400" dirty="0" smtClean="0"/>
              <a:t>nadzorca  </a:t>
            </a:r>
            <a:r>
              <a:rPr lang="pl-PL" sz="1400" dirty="0"/>
              <a:t>sądowy  i zarządca,  osoba  orzekająca  w organach  dyscyplinarnych </a:t>
            </a:r>
            <a:r>
              <a:rPr lang="pl-PL" sz="1400" dirty="0" smtClean="0"/>
              <a:t>działających </a:t>
            </a:r>
            <a:r>
              <a:rPr lang="pl-PL" sz="1400" dirty="0"/>
              <a:t>na podstawie ustawy; 4) osoba  będąca  pracownikiem  administracji  rządowej,  innego  organu </a:t>
            </a:r>
            <a:r>
              <a:rPr lang="pl-PL" sz="1400" dirty="0" smtClean="0"/>
              <a:t>państwowego </a:t>
            </a:r>
            <a:r>
              <a:rPr lang="pl-PL" sz="1400" dirty="0"/>
              <a:t>lub samorządu terytorialnego, chyba że pełni wyłącznie czynności </a:t>
            </a:r>
            <a:r>
              <a:rPr lang="pl-PL" sz="1400" dirty="0" smtClean="0"/>
              <a:t>usługowe</a:t>
            </a:r>
            <a:r>
              <a:rPr lang="pl-PL" sz="1400" dirty="0"/>
              <a:t>,  a także  inna  osoba  w zakresie, w którym  uprawniona  jest  do </a:t>
            </a:r>
            <a:r>
              <a:rPr lang="pl-PL" sz="1400" dirty="0" smtClean="0"/>
              <a:t>wydawania </a:t>
            </a:r>
            <a:r>
              <a:rPr lang="pl-PL" sz="1400" dirty="0"/>
              <a:t>decyzji administracyjnych; 5) osoba będąca pracownikiem organu kontroli państwowej lub organu kontroli </a:t>
            </a:r>
            <a:r>
              <a:rPr lang="pl-PL" sz="1400" dirty="0" smtClean="0"/>
              <a:t>samorządu </a:t>
            </a:r>
            <a:r>
              <a:rPr lang="pl-PL" sz="1400" dirty="0"/>
              <a:t>terytorialnego, chyba że pełni wyłącznie czynności usługowe; 6) osoba zajmująca kierownicze stanowisko w innej instytucji państwowej; 7) funkcjonariusz organu powołanego do ochrony bezpieczeństwa publicznego albo </a:t>
            </a:r>
            <a:r>
              <a:rPr lang="pl-PL" sz="1400" dirty="0" smtClean="0"/>
              <a:t>funkcjonariusz </a:t>
            </a:r>
            <a:r>
              <a:rPr lang="pl-PL" sz="1400" dirty="0"/>
              <a:t>Służby Więziennej; 8) osoba  pełniąca  czynną  służbę  wojskową,  z wyjątkiem  terytorialnej  służby </a:t>
            </a:r>
            <a:r>
              <a:rPr lang="pl-PL" sz="1400" dirty="0" smtClean="0"/>
              <a:t>wojskowej </a:t>
            </a:r>
            <a:r>
              <a:rPr lang="pl-PL" sz="1400" dirty="0"/>
              <a:t>pełnionej </a:t>
            </a:r>
            <a:r>
              <a:rPr lang="pl-PL" sz="1400" dirty="0" smtClean="0"/>
              <a:t>dyspozycyjnie 9</a:t>
            </a:r>
            <a:r>
              <a:rPr lang="pl-PL" sz="1400" dirty="0"/>
              <a:t>) pracownik  międzynarodowego  trybunału  karnego,  </a:t>
            </a:r>
            <a:r>
              <a:rPr lang="pl-PL" sz="1400" b="1" dirty="0"/>
              <a:t>chyba  że  pełni  wyłącznie </a:t>
            </a:r>
            <a:r>
              <a:rPr lang="pl-PL" sz="1400" b="1" dirty="0" smtClean="0"/>
              <a:t>czynności usługowe.</a:t>
            </a:r>
            <a:endParaRPr lang="pl-PL" sz="1400" b="1" dirty="0"/>
          </a:p>
        </p:txBody>
      </p:sp>
    </p:spTree>
    <p:extLst>
      <p:ext uri="{BB962C8B-B14F-4D97-AF65-F5344CB8AC3E}">
        <p14:creationId xmlns:p14="http://schemas.microsoft.com/office/powerpoint/2010/main" val="3749927318"/>
      </p:ext>
    </p:extLst>
  </p:cSld>
  <p:clrMapOvr>
    <a:masterClrMapping/>
  </p:clrMapOvr>
  <p:transition>
    <p:wipe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Szerokie rozumienie osoby pełniącej funkcje publiczne</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Osobą </a:t>
            </a:r>
            <a:r>
              <a:rPr lang="pl-PL" dirty="0"/>
              <a:t>pełniącą funkcje publiczne jest również ktoś więcej: „</a:t>
            </a:r>
            <a:r>
              <a:rPr lang="pl-PL" b="1" dirty="0"/>
              <a:t>każdy</a:t>
            </a:r>
            <a:r>
              <a:rPr lang="pl-PL" dirty="0"/>
              <a:t>, kto pełni funkcję w organach władzy publicznej lub też w strukturach jakichkolwiek osób prawnych i jednostek organizacyjnych nieposiadających osobowości prawnej, jeśli funkcja ta ma związek z dysponowaniem majątkiem państwowym lub samorządowym albo z zarządzaniem sprawami związanymi z wykonywaniem swych zadań przez władze publiczne, a </a:t>
            </a:r>
            <a:r>
              <a:rPr lang="pl-PL" b="1" dirty="0"/>
              <a:t>także inne podmioty, które tę władzę realizują lub gospodarują mieniem komunalnym, lub majątkiem Skarbu Państwa</a:t>
            </a:r>
            <a:r>
              <a:rPr lang="pl-PL" b="1" dirty="0" smtClean="0"/>
              <a:t>”.</a:t>
            </a:r>
            <a:endParaRPr lang="pl-PL" b="1" dirty="0"/>
          </a:p>
        </p:txBody>
      </p:sp>
    </p:spTree>
    <p:extLst>
      <p:ext uri="{BB962C8B-B14F-4D97-AF65-F5344CB8AC3E}">
        <p14:creationId xmlns:p14="http://schemas.microsoft.com/office/powerpoint/2010/main" val="1827850906"/>
      </p:ext>
    </p:extLst>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Organy samorządu specjalnego</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Chodzi </a:t>
            </a:r>
            <a:r>
              <a:rPr lang="pl-PL" dirty="0"/>
              <a:t>o podmioty tworzone na podstawie art. 17 </a:t>
            </a:r>
            <a:r>
              <a:rPr lang="pl-PL" dirty="0" smtClean="0"/>
              <a:t>Konstytucji RP, </a:t>
            </a:r>
          </a:p>
          <a:p>
            <a:pPr algn="just"/>
            <a:r>
              <a:rPr lang="pl-PL" dirty="0" smtClean="0"/>
              <a:t>W </a:t>
            </a:r>
            <a:r>
              <a:rPr lang="pl-PL" dirty="0"/>
              <a:t>ujęciu ogólnym celowość przedstawionej kwalifikacji opiera się na </a:t>
            </a:r>
            <a:r>
              <a:rPr lang="pl-PL" b="1" dirty="0"/>
              <a:t>wykonywaniu zadań należących do administracji publicznej przez ich grupy oraz przez działające w ich imieniu organy.</a:t>
            </a:r>
            <a:r>
              <a:rPr lang="pl-PL" dirty="0"/>
              <a:t>  Jak wskazuje J. Zimmermann tego rodzaju związki publicznoprawne (działające w oparciu o obligatoryjność, bądź też dobrowolność ich członkostwa) </a:t>
            </a:r>
            <a:r>
              <a:rPr lang="pl-PL" b="1" dirty="0"/>
              <a:t>wykonują administrację publiczną przy pomocy swoich organów działając na własny użytek, bądź też w zakresie swoich spraw zastępując przy tym samo państwo i działające w jego imieniu organy władzy publicznej. </a:t>
            </a:r>
            <a:r>
              <a:rPr lang="pl-PL" dirty="0"/>
              <a:t> Tym samym państwo przekazuje na rzecz organów samorządu specjalnego znaczną część funkcji o charakterze </a:t>
            </a:r>
            <a:r>
              <a:rPr lang="pl-PL" dirty="0" smtClean="0"/>
              <a:t>administracyjnym.  </a:t>
            </a:r>
            <a:endParaRPr lang="pl-PL" b="1" dirty="0"/>
          </a:p>
        </p:txBody>
      </p:sp>
    </p:spTree>
    <p:extLst>
      <p:ext uri="{BB962C8B-B14F-4D97-AF65-F5344CB8AC3E}">
        <p14:creationId xmlns:p14="http://schemas.microsoft.com/office/powerpoint/2010/main" val="1273735279"/>
      </p:ext>
    </p:extLst>
  </p:cSld>
  <p:clrMapOvr>
    <a:masterClrMapping/>
  </p:clrMapOvr>
  <p:transition>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Organy samorządu specjalnego</a:t>
            </a:r>
            <a:endParaRPr lang="pl-PL" b="1" dirty="0"/>
          </a:p>
        </p:txBody>
      </p:sp>
      <p:sp>
        <p:nvSpPr>
          <p:cNvPr id="3" name="Symbol zastępczy zawartości 2"/>
          <p:cNvSpPr>
            <a:spLocks noGrp="1"/>
          </p:cNvSpPr>
          <p:nvPr>
            <p:ph idx="1"/>
          </p:nvPr>
        </p:nvSpPr>
        <p:spPr/>
        <p:txBody>
          <a:bodyPr>
            <a:normAutofit fontScale="55000" lnSpcReduction="20000"/>
          </a:bodyPr>
          <a:lstStyle/>
          <a:p>
            <a:pPr marL="0" indent="0">
              <a:buNone/>
            </a:pPr>
            <a:r>
              <a:rPr lang="pl-PL" b="1" dirty="0" smtClean="0"/>
              <a:t>Samorząd zawodowy:</a:t>
            </a:r>
          </a:p>
          <a:p>
            <a:r>
              <a:rPr lang="pl-PL" dirty="0" smtClean="0"/>
              <a:t>1</a:t>
            </a:r>
            <a:r>
              <a:rPr lang="pl-PL" dirty="0"/>
              <a:t>.	współdziała z organami administracji publicznej, z instytucjami i organizacjami społecznymi w zakresie koordynowania prawidłowości wykonywania danego zawodu;</a:t>
            </a:r>
          </a:p>
          <a:p>
            <a:r>
              <a:rPr lang="pl-PL" dirty="0"/>
              <a:t>2.	podejmuje inicjatywy związane z wdrożeniem nowych aktów wewnętrznego obowiązywania będących podstawą ich działania, opracowuje projekty aktów prawnych powszechnego obowiązywania, realizuje również działalność opiniodawczą oraz instruktażową;</a:t>
            </a:r>
          </a:p>
          <a:p>
            <a:r>
              <a:rPr lang="pl-PL" dirty="0"/>
              <a:t>3.	decyduje o prawie do wykonywania zawodu, o nadawaniu i pozbawianiu uprawnień, pociąga do odpowiedzialności jego członków oraz zawiesza w realizacji posiadanych „kompetencji”.  </a:t>
            </a:r>
            <a:endParaRPr lang="pl-PL" dirty="0" smtClean="0"/>
          </a:p>
          <a:p>
            <a:pPr marL="0" indent="0" algn="just">
              <a:buNone/>
            </a:pPr>
            <a:r>
              <a:rPr lang="pl-PL" b="1" dirty="0" smtClean="0"/>
              <a:t>Samorząd gospodarczy:</a:t>
            </a:r>
            <a:endParaRPr lang="pl-PL" b="1" dirty="0"/>
          </a:p>
          <a:p>
            <a:pPr marL="0" indent="0" algn="just">
              <a:buNone/>
            </a:pPr>
            <a:r>
              <a:rPr lang="pl-PL" dirty="0"/>
              <a:t>Z kolei w myśl art. 2 ustawy z dnia 30 maja 1989 r. o izbach </a:t>
            </a:r>
            <a:r>
              <a:rPr lang="pl-PL" dirty="0" smtClean="0"/>
              <a:t>gospodarczych:  </a:t>
            </a:r>
            <a:r>
              <a:rPr lang="pl-PL" dirty="0"/>
              <a:t>izba gospodarcza jest organizacją samorządu gospodarczego, reprezentującą interesy gospodarcze zrzeszonych w niej przedsiębiorców, w szczególności wobec organów władzy publicznej. </a:t>
            </a:r>
            <a:r>
              <a:rPr lang="pl-PL" b="1" dirty="0"/>
              <a:t>Izby gospodarcze kształtują i upowszechniają zasady etyki w działalności gospodarczej, w szczególności zaś opracowują i doskonalą normy rzetelnego postępowania w obrocie gospodarczym (art. 3). Izba gospodarcza jest uprawniona do wyrażania opinii o projektach rozwiązań odnoszących się do funkcjonowania gospodarki oraz może uczestniczyć (na zasadach określonych w odrębnych przepisach) w przygotowywaniu projektów aktów prawnych obowiązujących w tym zakresie (art. 4 ust. 1). Izba gospodarcza może dokonywać oceny wdrażania i funkcjonowania przepisów prawnych dotyczących prowadzenia działalności gospodarczej (art. 4 ust. 2).</a:t>
            </a:r>
          </a:p>
          <a:p>
            <a:pPr algn="just"/>
            <a:endParaRPr lang="pl-PL" dirty="0"/>
          </a:p>
        </p:txBody>
      </p:sp>
    </p:spTree>
    <p:extLst>
      <p:ext uri="{BB962C8B-B14F-4D97-AF65-F5344CB8AC3E}">
        <p14:creationId xmlns:p14="http://schemas.microsoft.com/office/powerpoint/2010/main" val="556149555"/>
      </p:ext>
    </p:extLst>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Inne jednostki organizacyjne</a:t>
            </a:r>
            <a:endParaRPr lang="pl-PL" b="1" dirty="0"/>
          </a:p>
        </p:txBody>
      </p:sp>
      <p:sp>
        <p:nvSpPr>
          <p:cNvPr id="3" name="Symbol zastępczy zawartości 2"/>
          <p:cNvSpPr>
            <a:spLocks noGrp="1"/>
          </p:cNvSpPr>
          <p:nvPr>
            <p:ph idx="1"/>
          </p:nvPr>
        </p:nvSpPr>
        <p:spPr/>
        <p:txBody>
          <a:bodyPr>
            <a:normAutofit fontScale="85000" lnSpcReduction="10000"/>
          </a:bodyPr>
          <a:lstStyle/>
          <a:p>
            <a:pPr marL="0" indent="0" algn="just">
              <a:buNone/>
            </a:pPr>
            <a:r>
              <a:rPr lang="pl-PL" b="1" dirty="0"/>
              <a:t>Najogólniej określając są to innego rodzaju podmioty administracji, które ze względu na charakter działań podejmowanych, bądź też z uwagi na rodzaj środków pozostających w ich dyspozycji są zaliczane do grupy podmiotów zobowiązanych informacyjnie. </a:t>
            </a:r>
            <a:endParaRPr lang="pl-PL" dirty="0" smtClean="0"/>
          </a:p>
          <a:p>
            <a:pPr marL="0" indent="0" algn="just">
              <a:buNone/>
            </a:pPr>
            <a:r>
              <a:rPr lang="pl-PL" dirty="0" smtClean="0"/>
              <a:t>Organy </a:t>
            </a:r>
            <a:r>
              <a:rPr lang="pl-PL" dirty="0"/>
              <a:t>administrujące są pewnego rodzaju wycinkiem – fragmentem abstrakcyjnie określonej administracji publicznej rozumianej jako zespół zróżnicowanych organów, instytucji, pracowników, urzędników czy też funkcjonariuszy publicznych</a:t>
            </a:r>
            <a:r>
              <a:rPr lang="pl-PL" b="1" dirty="0"/>
              <a:t>.  </a:t>
            </a:r>
            <a:endParaRPr lang="pl-PL" b="1" dirty="0" smtClean="0"/>
          </a:p>
          <a:p>
            <a:pPr marL="0" indent="0" algn="just">
              <a:buNone/>
            </a:pPr>
            <a:r>
              <a:rPr lang="pl-PL" b="1" dirty="0" smtClean="0"/>
              <a:t>To </a:t>
            </a:r>
            <a:r>
              <a:rPr lang="pl-PL" b="1" dirty="0"/>
              <a:t>podmioty niebędące organami administracyjnymi, ale posiadające prawnie przyznaną im </a:t>
            </a:r>
            <a:r>
              <a:rPr lang="pl-PL" b="1" dirty="0" smtClean="0"/>
              <a:t>kompetencje do działania jako organy administracyjne lub </a:t>
            </a:r>
            <a:r>
              <a:rPr lang="pl-PL" b="1" dirty="0"/>
              <a:t>też faktycznie ją realizujące.   </a:t>
            </a:r>
            <a:endParaRPr lang="pl-PL" b="1" dirty="0" smtClean="0"/>
          </a:p>
          <a:p>
            <a:pPr marL="0" indent="0" algn="just">
              <a:buNone/>
            </a:pPr>
            <a:endParaRPr lang="pl-PL" b="1" dirty="0"/>
          </a:p>
        </p:txBody>
      </p:sp>
    </p:spTree>
    <p:extLst>
      <p:ext uri="{BB962C8B-B14F-4D97-AF65-F5344CB8AC3E}">
        <p14:creationId xmlns:p14="http://schemas.microsoft.com/office/powerpoint/2010/main" val="350198884"/>
      </p:ext>
    </p:extLst>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Zadanie publiczne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Zadanie publiczne - rozmaite definicje z zakresu prawa administracyjnego, zadanie realizowane z myślą o zaspokajaniu potrzeb społeczeństwa, to normatywnie wyznaczony obowiązek  jakiegoś podmiotu (często połączony z kompetencją) osiągnięcia danego stanu rzeczy przy użyciu ściśle określonych form prawnych i dla realizacji interesu publicznego;</a:t>
            </a:r>
          </a:p>
          <a:p>
            <a:pPr marL="0" indent="0" algn="just">
              <a:buNone/>
            </a:pPr>
            <a:r>
              <a:rPr lang="pl-PL" dirty="0" smtClean="0"/>
              <a:t>Samo udostępnianie informacji publicznej jest realizacją zadania publicznego w drodze czynności materialnotechnicznej (działanie faktyczne).</a:t>
            </a:r>
            <a:endParaRPr lang="pl-PL" dirty="0"/>
          </a:p>
        </p:txBody>
      </p:sp>
    </p:spTree>
    <p:extLst>
      <p:ext uri="{BB962C8B-B14F-4D97-AF65-F5344CB8AC3E}">
        <p14:creationId xmlns:p14="http://schemas.microsoft.com/office/powerpoint/2010/main" val="2726644134"/>
      </p:ext>
    </p:extLst>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Mienie komunalne</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Art. 43 ustawy z </a:t>
            </a:r>
            <a:r>
              <a:rPr lang="pl-PL" dirty="0"/>
              <a:t>dnia </a:t>
            </a:r>
            <a:r>
              <a:rPr lang="pl-PL" dirty="0" smtClean="0"/>
              <a:t>8 </a:t>
            </a:r>
            <a:r>
              <a:rPr lang="pl-PL" dirty="0"/>
              <a:t>marca 1990 r. o samorządzie </a:t>
            </a:r>
            <a:r>
              <a:rPr lang="pl-PL" dirty="0" smtClean="0"/>
              <a:t>gminnym (Dz. U. z 2021 r, poz. 1372)</a:t>
            </a:r>
          </a:p>
          <a:p>
            <a:pPr marL="0" indent="0" algn="just">
              <a:buNone/>
            </a:pPr>
            <a:r>
              <a:rPr lang="pl-PL" dirty="0" smtClean="0"/>
              <a:t>Mieniem </a:t>
            </a:r>
            <a:r>
              <a:rPr lang="pl-PL" dirty="0"/>
              <a:t>komunalnym jest własność i inne prawa majątkowe należące do poszczególnych gmin i ich związków oraz mienie innych gminnych osób prawnych, w tym przedsiębiorstw</a:t>
            </a:r>
            <a:r>
              <a:rPr lang="pl-PL" dirty="0" smtClean="0"/>
              <a:t>.</a:t>
            </a:r>
            <a:endParaRPr lang="pl-PL" dirty="0"/>
          </a:p>
        </p:txBody>
      </p:sp>
    </p:spTree>
    <p:extLst>
      <p:ext uri="{BB962C8B-B14F-4D97-AF65-F5344CB8AC3E}">
        <p14:creationId xmlns:p14="http://schemas.microsoft.com/office/powerpoint/2010/main" val="2408052286"/>
      </p:ext>
    </p:extLst>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algn="just"/>
            <a:r>
              <a:rPr lang="pl-PL" dirty="0"/>
              <a:t>TK </a:t>
            </a:r>
            <a:r>
              <a:rPr lang="pl-PL" dirty="0" smtClean="0"/>
              <a:t>wskazywał </a:t>
            </a:r>
            <a:r>
              <a:rPr lang="pl-PL" dirty="0"/>
              <a:t>na </a:t>
            </a:r>
            <a:r>
              <a:rPr lang="pl-PL" dirty="0" smtClean="0"/>
              <a:t>jawność </a:t>
            </a:r>
            <a:r>
              <a:rPr lang="pl-PL" dirty="0"/>
              <a:t>jako na </a:t>
            </a:r>
            <a:r>
              <a:rPr lang="pl-PL" dirty="0" smtClean="0"/>
              <a:t>zasadę, </a:t>
            </a:r>
          </a:p>
          <a:p>
            <a:pPr algn="just"/>
            <a:r>
              <a:rPr lang="pl-PL" dirty="0" smtClean="0"/>
              <a:t>Nigdy też </a:t>
            </a:r>
            <a:r>
              <a:rPr lang="pl-PL" dirty="0"/>
              <a:t>nie </a:t>
            </a:r>
            <a:r>
              <a:rPr lang="pl-PL" dirty="0" smtClean="0"/>
              <a:t>wywodził </a:t>
            </a:r>
            <a:r>
              <a:rPr lang="pl-PL" dirty="0"/>
              <a:t>zasady jawności </a:t>
            </a:r>
            <a:r>
              <a:rPr lang="pl-PL" dirty="0" smtClean="0"/>
              <a:t>działania władzy publicznej </a:t>
            </a:r>
            <a:r>
              <a:rPr lang="pl-PL" b="1" dirty="0"/>
              <a:t>z </a:t>
            </a:r>
            <a:r>
              <a:rPr lang="pl-PL" b="1" dirty="0" smtClean="0"/>
              <a:t>zasady </a:t>
            </a:r>
            <a:r>
              <a:rPr lang="pl-PL" b="1" dirty="0"/>
              <a:t>demokratycznego państwa  </a:t>
            </a:r>
            <a:r>
              <a:rPr lang="pl-PL" b="1" dirty="0" smtClean="0"/>
              <a:t>prawnego;</a:t>
            </a:r>
            <a:endParaRPr lang="pl-PL" b="1" dirty="0"/>
          </a:p>
        </p:txBody>
      </p:sp>
    </p:spTree>
    <p:extLst>
      <p:ext uri="{BB962C8B-B14F-4D97-AF65-F5344CB8AC3E}">
        <p14:creationId xmlns:p14="http://schemas.microsoft.com/office/powerpoint/2010/main" val="3272449603"/>
      </p:ext>
    </p:extLst>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87232"/>
            <a:ext cx="8229600" cy="1143000"/>
          </a:xfrm>
        </p:spPr>
        <p:txBody>
          <a:bodyPr/>
          <a:lstStyle/>
          <a:p>
            <a:r>
              <a:rPr lang="pl-PL" b="1" dirty="0" smtClean="0"/>
              <a:t>Majątek Skarbu Państwa</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b="1" dirty="0" smtClean="0"/>
              <a:t>Majątek </a:t>
            </a:r>
            <a:r>
              <a:rPr lang="pl-PL" b="1" dirty="0"/>
              <a:t>Skarbu Państwa </a:t>
            </a:r>
            <a:r>
              <a:rPr lang="pl-PL" dirty="0"/>
              <a:t>to zasób dóbr stanowiących własność </a:t>
            </a:r>
            <a:r>
              <a:rPr lang="pl-PL" dirty="0" smtClean="0"/>
              <a:t>państwową, </a:t>
            </a:r>
            <a:r>
              <a:rPr lang="pl-PL" dirty="0"/>
              <a:t>pozostającą we władaniu państwowych jednostek organizacyjnych podległych organom władzy publicznej, innych państwowych jednostek organizacyjnych, którym powierzono mienie Skarbu Państwa oraz niepaństwowych jednostek organizacyjnych uprawnionych do wykonywania praw w odniesieniu do mienia Skarbu Państwa na podstawie ustaw oraz przepisów wydanych na ich podstawie z zakresu zadań zleconych administracji rządowej</a:t>
            </a:r>
            <a:r>
              <a:rPr lang="pl-PL" dirty="0" smtClean="0"/>
              <a:t>.</a:t>
            </a:r>
          </a:p>
          <a:p>
            <a:pPr marL="0" indent="0" algn="just">
              <a:buNone/>
            </a:pPr>
            <a:r>
              <a:rPr lang="pl-PL" dirty="0" smtClean="0"/>
              <a:t>Od majątku SP należy odróżnić majątek publiczny.</a:t>
            </a:r>
            <a:endParaRPr lang="pl-PL" dirty="0"/>
          </a:p>
        </p:txBody>
      </p:sp>
    </p:spTree>
    <p:extLst>
      <p:ext uri="{BB962C8B-B14F-4D97-AF65-F5344CB8AC3E}">
        <p14:creationId xmlns:p14="http://schemas.microsoft.com/office/powerpoint/2010/main" val="4044143945"/>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Majątek publiczny</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Obejmuje mienie: państwowe, komunalne mienie należące do podmiotów sektora finansów publicznych, mienie należące do banków i spółek praw handlowego w których SP posiada ponad 50 % udziałów w kapitale zakładowym.</a:t>
            </a:r>
            <a:endParaRPr lang="pl-PL" dirty="0"/>
          </a:p>
        </p:txBody>
      </p:sp>
    </p:spTree>
    <p:extLst>
      <p:ext uri="{BB962C8B-B14F-4D97-AF65-F5344CB8AC3E}">
        <p14:creationId xmlns:p14="http://schemas.microsoft.com/office/powerpoint/2010/main" val="1484794570"/>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dostępu do informacji publicznej</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t>Z punktu widzenia prawa administracyjnego </a:t>
            </a:r>
            <a:r>
              <a:rPr lang="pl-PL" b="1" dirty="0" smtClean="0"/>
              <a:t>prawo dostępu do informacji publicznej jest publicznym prawem podmiotowym,</a:t>
            </a:r>
            <a:r>
              <a:rPr lang="pl-PL" dirty="0" smtClean="0"/>
              <a:t> które oznacza że zainteresowany może skutecznie żądać od organów państwa określonego zachowania, egzekwowanego w razie potrzeby za pomocą  odpowiednich instytucji procesowych;</a:t>
            </a:r>
          </a:p>
          <a:p>
            <a:pPr marL="0" indent="0" algn="just">
              <a:buNone/>
            </a:pPr>
            <a:r>
              <a:rPr lang="pl-PL" b="1" dirty="0"/>
              <a:t>K</a:t>
            </a:r>
            <a:r>
              <a:rPr lang="pl-PL" b="1" dirty="0" smtClean="0"/>
              <a:t>orelatem tego prawa jest obowiązek drugiej strony – zobowiązanego. </a:t>
            </a:r>
            <a:r>
              <a:rPr lang="pl-PL" dirty="0" smtClean="0"/>
              <a:t>Chodzi o udzielenie informacji publicznej. Obowiązek ten nie polega tyle na dostępności określonych informacji dla odbiorcy, ale przynajmniej oznacza konieczność aktywnego działania ze strony organu udzielającego informacji, które polega na dostarczeniu osobie  zainteresowanej na jej żądanie pewnego zakresu informacji, albo udzielenie decyzji odmownej lub stosownego poinformowania.</a:t>
            </a:r>
            <a:endParaRPr lang="pl-PL" dirty="0"/>
          </a:p>
        </p:txBody>
      </p:sp>
    </p:spTree>
    <p:extLst>
      <p:ext uri="{BB962C8B-B14F-4D97-AF65-F5344CB8AC3E}">
        <p14:creationId xmlns:p14="http://schemas.microsoft.com/office/powerpoint/2010/main" val="420634514"/>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Prawo dostępu do informacji publicznej</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Dostęp do informacji publicznej w polskim porządku prawnym regulowany jest różnymi aktami normatywnymi, same regulacje odnoszące się  do tajemnic prawnie chronionych  zawarte są w ponad 250 aktach normatywnych;</a:t>
            </a:r>
          </a:p>
          <a:p>
            <a:pPr marL="0" indent="0" algn="just">
              <a:buNone/>
            </a:pPr>
            <a:r>
              <a:rPr lang="pl-PL" dirty="0" smtClean="0"/>
              <a:t>Art. 1 ust. 2 </a:t>
            </a:r>
            <a:r>
              <a:rPr lang="pl-PL" dirty="0" err="1" smtClean="0"/>
              <a:t>u.d.i.p</a:t>
            </a:r>
            <a:r>
              <a:rPr lang="pl-PL" dirty="0" smtClean="0"/>
              <a:t>. Przepisy ustawy (</a:t>
            </a:r>
            <a:r>
              <a:rPr lang="pl-PL" dirty="0" err="1" smtClean="0"/>
              <a:t>u.d.i.p</a:t>
            </a:r>
            <a:r>
              <a:rPr lang="pl-PL" dirty="0" smtClean="0"/>
              <a:t>.) nie naruszają przepisów innych ustaw określających odmienne zasady i tryb dostępu do informacji będących informacjami publicznymi;</a:t>
            </a:r>
          </a:p>
          <a:p>
            <a:pPr marL="0" indent="0" algn="just">
              <a:buNone/>
            </a:pPr>
            <a:r>
              <a:rPr lang="pl-PL" dirty="0" smtClean="0"/>
              <a:t>Podstawowe znaczenie posiada ustawa z dnia 6 września 2001 r. o dostępie do informacji publicznej, która określana jest jako ustawa matka, jako ustawa ustrojowa, jako </a:t>
            </a:r>
            <a:r>
              <a:rPr lang="pl-PL" b="1" dirty="0" smtClean="0"/>
              <a:t>ustawa kreująca ogóle zasady dostępu do informacji publicznej.</a:t>
            </a:r>
            <a:endParaRPr lang="pl-PL" b="1" dirty="0"/>
          </a:p>
        </p:txBody>
      </p:sp>
    </p:spTree>
    <p:extLst>
      <p:ext uri="{BB962C8B-B14F-4D97-AF65-F5344CB8AC3E}">
        <p14:creationId xmlns:p14="http://schemas.microsoft.com/office/powerpoint/2010/main" val="3141364630"/>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Można podzielić na pierwotne i wtórne </a:t>
            </a:r>
          </a:p>
          <a:p>
            <a:pPr algn="just"/>
            <a:r>
              <a:rPr lang="pl-PL" b="1" dirty="0" smtClean="0"/>
              <a:t>Pierwotne</a:t>
            </a:r>
            <a:r>
              <a:rPr lang="pl-PL" dirty="0" smtClean="0"/>
              <a:t> co </a:t>
            </a:r>
            <a:r>
              <a:rPr lang="pl-PL" dirty="0"/>
              <a:t>do zasady można jednoznacznie określić i nazwać jako właściwe wzorce </a:t>
            </a:r>
            <a:r>
              <a:rPr lang="pl-PL" dirty="0" smtClean="0"/>
              <a:t>postępowania. Z </a:t>
            </a:r>
            <a:r>
              <a:rPr lang="pl-PL" dirty="0"/>
              <a:t>kolei zasady o charakterze </a:t>
            </a:r>
            <a:r>
              <a:rPr lang="pl-PL" b="1" dirty="0"/>
              <a:t>wtórnym</a:t>
            </a:r>
            <a:r>
              <a:rPr lang="pl-PL" dirty="0"/>
              <a:t> (pochodne) wynikają z analizy tych uregulowań </a:t>
            </a:r>
            <a:r>
              <a:rPr lang="pl-PL" dirty="0" err="1" smtClean="0"/>
              <a:t>u.d.i.p</a:t>
            </a:r>
            <a:r>
              <a:rPr lang="pl-PL" dirty="0" smtClean="0"/>
              <a:t>., </a:t>
            </a:r>
            <a:r>
              <a:rPr lang="pl-PL" dirty="0"/>
              <a:t>które jako reguły nie zostały wprost nazwane, a mimo to zawierają w sobie pewne wytyczne </a:t>
            </a:r>
            <a:r>
              <a:rPr lang="pl-PL" dirty="0" smtClean="0"/>
              <a:t>postępowania. </a:t>
            </a:r>
            <a:endParaRPr lang="pl-PL" dirty="0"/>
          </a:p>
        </p:txBody>
      </p:sp>
    </p:spTree>
    <p:extLst>
      <p:ext uri="{BB962C8B-B14F-4D97-AF65-F5344CB8AC3E}">
        <p14:creationId xmlns:p14="http://schemas.microsoft.com/office/powerpoint/2010/main" val="1113707681"/>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smtClean="0"/>
              <a:t>Można podzielić na przedmiotowe</a:t>
            </a:r>
            <a:r>
              <a:rPr lang="pl-PL" b="1" dirty="0"/>
              <a:t>, podmiotowe, oraz ściśle proceduralne (techniczne</a:t>
            </a:r>
            <a:r>
              <a:rPr lang="pl-PL" b="1" dirty="0" smtClean="0"/>
              <a:t>).</a:t>
            </a:r>
          </a:p>
          <a:p>
            <a:pPr algn="just"/>
            <a:r>
              <a:rPr lang="pl-PL" dirty="0"/>
              <a:t>W </a:t>
            </a:r>
            <a:r>
              <a:rPr lang="pl-PL" dirty="0" smtClean="0"/>
              <a:t>ramach </a:t>
            </a:r>
            <a:r>
              <a:rPr lang="pl-PL" b="1" dirty="0" smtClean="0"/>
              <a:t>zasad podmiotowych </a:t>
            </a:r>
            <a:r>
              <a:rPr lang="pl-PL" dirty="0" smtClean="0"/>
              <a:t>należy </a:t>
            </a:r>
            <a:r>
              <a:rPr lang="pl-PL" dirty="0"/>
              <a:t>zwrócić uwagę na zasadę powszechności podmiotowej (zarówno po stronie uprawnionej informacyjnie, jak i zobowiązanej), na powiązaną z niniejszą − zasadę bezwarunkowego </a:t>
            </a:r>
            <a:r>
              <a:rPr lang="pl-PL" dirty="0" smtClean="0"/>
              <a:t>udostępniania). </a:t>
            </a:r>
            <a:r>
              <a:rPr lang="pl-PL" dirty="0"/>
              <a:t>Nie bez znaczenia pozostaje również w tym miejscu zasada równości </a:t>
            </a:r>
            <a:r>
              <a:rPr lang="pl-PL" dirty="0" smtClean="0"/>
              <a:t>Z </a:t>
            </a:r>
            <a:r>
              <a:rPr lang="pl-PL" dirty="0"/>
              <a:t>kolei do </a:t>
            </a:r>
            <a:r>
              <a:rPr lang="pl-PL" b="1" dirty="0"/>
              <a:t>zasad przedmiotowych </a:t>
            </a:r>
            <a:r>
              <a:rPr lang="pl-PL" dirty="0"/>
              <a:t>należy zaliczyć zasadę powszechności przedmiotowej. Natomiast grupa odnosząca się do zasad o </a:t>
            </a:r>
            <a:r>
              <a:rPr lang="pl-PL" b="1" dirty="0"/>
              <a:t>ściśle technicznym charakterze</a:t>
            </a:r>
            <a:r>
              <a:rPr lang="pl-PL" dirty="0"/>
              <a:t> odwołuje się m.in. do czasu udostępnienia, do przyjętych sposobów udostępnienia i czynności w tych ramach podejmowanych, obejmuje uregulowania determinujące istnienie należności tytułem udostępnienia, lub też ich brak oraz prawnie dopuszczalne środki ochrony w sytuacji niezaspokojenia roszczenia informacyjnego jednostki. Chodzi w tym wypadku o zasadę bezpłatności, zasadę pierwszeństwa trybu bezwnioskowego, szybkości udostępnienia oraz kontroli instancyjnej i kontroli sądowej</a:t>
            </a:r>
            <a:r>
              <a:rPr lang="pl-PL" dirty="0" smtClean="0"/>
              <a:t>,. </a:t>
            </a:r>
            <a:endParaRPr lang="pl-PL" dirty="0"/>
          </a:p>
          <a:p>
            <a:pPr algn="just"/>
            <a:endParaRPr lang="pl-PL" dirty="0"/>
          </a:p>
        </p:txBody>
      </p:sp>
    </p:spTree>
    <p:extLst>
      <p:ext uri="{BB962C8B-B14F-4D97-AF65-F5344CB8AC3E}">
        <p14:creationId xmlns:p14="http://schemas.microsoft.com/office/powerpoint/2010/main" val="4070782809"/>
      </p:ext>
    </p:extLst>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Zasady dostępu do informacji publicznej</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Podział zasad nie ma charakteru dychotomicznego (rozłącznego), co </a:t>
            </a:r>
            <a:r>
              <a:rPr lang="pl-PL" dirty="0" err="1" smtClean="0"/>
              <a:t>ozn</a:t>
            </a:r>
            <a:r>
              <a:rPr lang="pl-PL" dirty="0" smtClean="0"/>
              <a:t>. że przynależność określonej zasady do jednej z grup np. zasady równości jako </a:t>
            </a:r>
            <a:r>
              <a:rPr lang="pl-PL" b="1" dirty="0" smtClean="0"/>
              <a:t>pierwotnej</a:t>
            </a:r>
            <a:r>
              <a:rPr lang="pl-PL" dirty="0" smtClean="0"/>
              <a:t>, nie eliminuje możliwości zaliczenia jej również do innego katalogu np. </a:t>
            </a:r>
            <a:r>
              <a:rPr lang="pl-PL" b="1" dirty="0" smtClean="0"/>
              <a:t>do zasad podmiotowych</a:t>
            </a:r>
            <a:r>
              <a:rPr lang="pl-PL" dirty="0" smtClean="0"/>
              <a:t>. </a:t>
            </a:r>
            <a:endParaRPr lang="pl-PL" dirty="0"/>
          </a:p>
        </p:txBody>
      </p:sp>
    </p:spTree>
    <p:extLst>
      <p:ext uri="{BB962C8B-B14F-4D97-AF65-F5344CB8AC3E}">
        <p14:creationId xmlns:p14="http://schemas.microsoft.com/office/powerpoint/2010/main" val="4239106617"/>
      </p:ext>
    </p:extLst>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smtClean="0"/>
              <a:t>Katalog zasad dostępu do informacji publicznej w świetle uregulowań </a:t>
            </a:r>
            <a:r>
              <a:rPr lang="pl-PL" sz="3200" b="1" dirty="0" err="1" smtClean="0"/>
              <a:t>u.d.i.p</a:t>
            </a:r>
            <a:r>
              <a:rPr lang="pl-PL" sz="3200" b="1" dirty="0" smtClean="0"/>
              <a:t>.</a:t>
            </a:r>
            <a:endParaRPr lang="pl-PL" sz="3200" b="1" dirty="0"/>
          </a:p>
        </p:txBody>
      </p:sp>
      <p:sp>
        <p:nvSpPr>
          <p:cNvPr id="3" name="Symbol zastępczy zawartości 2"/>
          <p:cNvSpPr>
            <a:spLocks noGrp="1"/>
          </p:cNvSpPr>
          <p:nvPr>
            <p:ph idx="1"/>
          </p:nvPr>
        </p:nvSpPr>
        <p:spPr>
          <a:xfrm>
            <a:off x="323528" y="1412776"/>
            <a:ext cx="8496944" cy="5112568"/>
          </a:xfrm>
        </p:spPr>
        <p:txBody>
          <a:bodyPr>
            <a:noAutofit/>
          </a:bodyPr>
          <a:lstStyle/>
          <a:p>
            <a:pPr algn="just"/>
            <a:r>
              <a:rPr lang="pl-PL" sz="1800" dirty="0" smtClean="0"/>
              <a:t>Zasada powszechności podmiotowej (od strony uprawnionej i zobowiązanej informacyjnie)</a:t>
            </a:r>
          </a:p>
          <a:p>
            <a:pPr algn="just"/>
            <a:r>
              <a:rPr lang="pl-PL" sz="1800" dirty="0" smtClean="0"/>
              <a:t>Zasada powszechności przedmiotowej</a:t>
            </a:r>
          </a:p>
          <a:p>
            <a:pPr algn="just"/>
            <a:r>
              <a:rPr lang="pl-PL" sz="1800" dirty="0" smtClean="0"/>
              <a:t>Zasada alternatywności</a:t>
            </a:r>
          </a:p>
          <a:p>
            <a:pPr algn="just"/>
            <a:r>
              <a:rPr lang="pl-PL" sz="1800" dirty="0" smtClean="0"/>
              <a:t>Zasada pierwszeństwa trybu bezwnioskowego</a:t>
            </a:r>
          </a:p>
          <a:p>
            <a:pPr algn="just"/>
            <a:r>
              <a:rPr lang="pl-PL" sz="1800" dirty="0" smtClean="0"/>
              <a:t>Zasada bezpłatności</a:t>
            </a:r>
          </a:p>
          <a:p>
            <a:pPr algn="just"/>
            <a:r>
              <a:rPr lang="pl-PL" sz="1800" dirty="0" smtClean="0"/>
              <a:t>Zasada równego dostępu do wiedzy publicznej</a:t>
            </a:r>
          </a:p>
          <a:p>
            <a:pPr algn="just"/>
            <a:r>
              <a:rPr lang="pl-PL" sz="1800" dirty="0" smtClean="0"/>
              <a:t>Zasada bezwarunkowego udostępniania</a:t>
            </a:r>
          </a:p>
          <a:p>
            <a:pPr algn="just"/>
            <a:r>
              <a:rPr lang="pl-PL" sz="1800" dirty="0" smtClean="0"/>
              <a:t>Zasada ograniczonego dostępu do informacji publicznej i </a:t>
            </a:r>
            <a:r>
              <a:rPr lang="pl-PL" sz="1800" dirty="0"/>
              <a:t>względnej dostępności</a:t>
            </a:r>
            <a:endParaRPr lang="pl-PL" sz="1800" dirty="0" smtClean="0"/>
          </a:p>
          <a:p>
            <a:pPr algn="just"/>
            <a:r>
              <a:rPr lang="pl-PL" sz="1800" dirty="0" smtClean="0"/>
              <a:t>Zasada kontroli instancyjnej</a:t>
            </a:r>
          </a:p>
          <a:p>
            <a:pPr algn="just"/>
            <a:r>
              <a:rPr lang="pl-PL" sz="1800" dirty="0" smtClean="0"/>
              <a:t>Zasada kontroli sądowej</a:t>
            </a:r>
          </a:p>
          <a:p>
            <a:pPr algn="just"/>
            <a:r>
              <a:rPr lang="pl-PL" sz="1800" dirty="0" smtClean="0"/>
              <a:t>Zasada odpowiedzialności osobistej </a:t>
            </a:r>
          </a:p>
          <a:p>
            <a:pPr algn="just"/>
            <a:r>
              <a:rPr lang="pl-PL" sz="1800" dirty="0" smtClean="0"/>
              <a:t>Zasada terminowości udostępnienia</a:t>
            </a:r>
          </a:p>
          <a:p>
            <a:pPr algn="just"/>
            <a:r>
              <a:rPr lang="pl-PL" sz="1800" dirty="0" smtClean="0"/>
              <a:t>Zasada aktualności</a:t>
            </a:r>
          </a:p>
          <a:p>
            <a:pPr algn="just"/>
            <a:r>
              <a:rPr lang="pl-PL" sz="1800" dirty="0" smtClean="0"/>
              <a:t>Zasada szybkości </a:t>
            </a:r>
            <a:endParaRPr lang="pl-PL" sz="1800" dirty="0"/>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200" b="1" dirty="0" smtClean="0"/>
              <a:t>Definicja informacji publicznej art. 1, art. 6 </a:t>
            </a:r>
            <a:r>
              <a:rPr lang="pl-PL" sz="3200" b="1" dirty="0" err="1" smtClean="0"/>
              <a:t>u.d.i.p</a:t>
            </a:r>
            <a:r>
              <a:rPr lang="pl-PL" sz="3200" b="1" dirty="0" smtClean="0"/>
              <a:t>., art. 5 ust. 2 </a:t>
            </a:r>
            <a:r>
              <a:rPr lang="pl-PL" sz="3200" b="1" dirty="0" err="1" smtClean="0"/>
              <a:t>u.d.i.p</a:t>
            </a:r>
            <a:r>
              <a:rPr lang="pl-PL" sz="3200" b="1" dirty="0" smtClean="0"/>
              <a:t> oraz art. 61 ust. 1 Konstytucji RP </a:t>
            </a:r>
            <a:endParaRPr lang="pl-PL" sz="3200"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b="1" dirty="0" smtClean="0"/>
              <a:t>Art. 61 ust. 1  </a:t>
            </a:r>
            <a:r>
              <a:rPr lang="pl-PL" dirty="0" smtClean="0"/>
              <a:t>- definicja podmiotowa bo prawo do informacji jest związane z </a:t>
            </a:r>
            <a:r>
              <a:rPr lang="pl-PL" b="1" dirty="0" smtClean="0"/>
              <a:t>działalnością</a:t>
            </a:r>
            <a:r>
              <a:rPr lang="pl-PL" dirty="0" smtClean="0"/>
              <a:t> organów władzy publicznej oraz osób pełniących funkcje publiczne, jak również </a:t>
            </a:r>
            <a:r>
              <a:rPr lang="pl-PL" dirty="0"/>
              <a:t>z  </a:t>
            </a:r>
            <a:r>
              <a:rPr lang="pl-PL" b="1" dirty="0" smtClean="0"/>
              <a:t>działalnością</a:t>
            </a:r>
            <a:r>
              <a:rPr lang="pl-PL" dirty="0" smtClean="0"/>
              <a:t> </a:t>
            </a:r>
            <a:r>
              <a:rPr lang="pl-PL" dirty="0"/>
              <a:t>organów samorządu gospodarczego i zawodowego a także innych osób oraz jednostek organizacyjnych w zakresie, w jakim wykonują one zadania władzy publicznej i gospodarują mieniem komunalnym lub majątkiem Skarbu </a:t>
            </a:r>
            <a:r>
              <a:rPr lang="pl-PL" dirty="0" smtClean="0"/>
              <a:t>Państwa.</a:t>
            </a:r>
          </a:p>
        </p:txBody>
      </p:sp>
    </p:spTree>
  </p:cSld>
  <p:clrMapOvr>
    <a:masterClrMapping/>
  </p:clrMapOvr>
  <p:transition>
    <p:wipe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4732" y="457200"/>
            <a:ext cx="8229600" cy="1143000"/>
          </a:xfrm>
        </p:spPr>
        <p:txBody>
          <a:bodyPr>
            <a:normAutofit fontScale="90000"/>
          </a:bodyPr>
          <a:lstStyle/>
          <a:p>
            <a:r>
              <a:rPr lang="pl-PL" sz="3200" b="1" dirty="0"/>
              <a:t>Definicja informacji publicznej art. </a:t>
            </a:r>
            <a:r>
              <a:rPr lang="pl-PL" sz="3200" b="1" dirty="0" smtClean="0"/>
              <a:t>1, art</a:t>
            </a:r>
            <a:r>
              <a:rPr lang="pl-PL" sz="3200" b="1" dirty="0"/>
              <a:t>. 6 </a:t>
            </a:r>
            <a:r>
              <a:rPr lang="pl-PL" sz="3200" b="1" dirty="0" err="1"/>
              <a:t>u.d.i.p</a:t>
            </a:r>
            <a:r>
              <a:rPr lang="pl-PL" sz="3200" b="1" dirty="0" smtClean="0"/>
              <a:t>., art. 5 </a:t>
            </a:r>
            <a:r>
              <a:rPr lang="pl-PL" sz="3200" b="1" dirty="0" err="1" smtClean="0"/>
              <a:t>u.d.i.p</a:t>
            </a:r>
            <a:r>
              <a:rPr lang="pl-PL" sz="3200" b="1" dirty="0" smtClean="0"/>
              <a:t>.. </a:t>
            </a:r>
            <a:r>
              <a:rPr lang="pl-PL" sz="3200" b="1" dirty="0"/>
              <a:t>oraz art. 61 ust. 1 Konstytucji RP </a:t>
            </a:r>
          </a:p>
        </p:txBody>
      </p:sp>
      <p:sp>
        <p:nvSpPr>
          <p:cNvPr id="3" name="Symbol zastępczy zawartości 2"/>
          <p:cNvSpPr>
            <a:spLocks noGrp="1"/>
          </p:cNvSpPr>
          <p:nvPr>
            <p:ph idx="1"/>
          </p:nvPr>
        </p:nvSpPr>
        <p:spPr>
          <a:xfrm>
            <a:off x="444732" y="1484784"/>
            <a:ext cx="8229600" cy="4525963"/>
          </a:xfrm>
        </p:spPr>
        <p:txBody>
          <a:bodyPr>
            <a:normAutofit/>
          </a:bodyPr>
          <a:lstStyle/>
          <a:p>
            <a:pPr algn="just">
              <a:buNone/>
            </a:pPr>
            <a:r>
              <a:rPr lang="pl-PL" dirty="0" smtClean="0"/>
              <a:t> </a:t>
            </a:r>
            <a:r>
              <a:rPr lang="pl-PL" b="1" dirty="0" smtClean="0"/>
              <a:t>art. 1 ust. 1 </a:t>
            </a:r>
            <a:r>
              <a:rPr lang="pl-PL" b="1" dirty="0" err="1" smtClean="0"/>
              <a:t>u.d.i.p</a:t>
            </a:r>
            <a:r>
              <a:rPr lang="pl-PL" b="1" dirty="0" smtClean="0"/>
              <a:t>. – definicja przedmiotowa</a:t>
            </a:r>
          </a:p>
          <a:p>
            <a:pPr algn="just">
              <a:buNone/>
            </a:pPr>
            <a:r>
              <a:rPr lang="pl-PL" b="1" dirty="0" smtClean="0"/>
              <a:t>Każda</a:t>
            </a:r>
            <a:r>
              <a:rPr lang="pl-PL" dirty="0" smtClean="0"/>
              <a:t> informacja o sprawach publicznych stanowi informacje publiczną w rozumieniu ustawy i podlega udostępnieniu na zasadach i w trybie określonym w niniejszej ustawie.</a:t>
            </a:r>
          </a:p>
          <a:p>
            <a:pPr algn="just">
              <a:buNone/>
            </a:pPr>
            <a:r>
              <a:rPr lang="pl-PL" dirty="0" smtClean="0"/>
              <a:t>Definicja nieprecyzyjna, zbyt ogólna, zawierająca nieostre pojęcia, obarczona błędem </a:t>
            </a:r>
            <a:r>
              <a:rPr lang="pl-PL" i="1" dirty="0" err="1" smtClean="0"/>
              <a:t>ignotum</a:t>
            </a:r>
            <a:r>
              <a:rPr lang="pl-PL" i="1" dirty="0" smtClean="0"/>
              <a:t> per </a:t>
            </a:r>
            <a:r>
              <a:rPr lang="pl-PL" i="1" dirty="0" err="1" smtClean="0"/>
              <a:t>ignotum</a:t>
            </a:r>
            <a:r>
              <a:rPr lang="pl-PL" i="1" dirty="0" smtClean="0"/>
              <a:t> </a:t>
            </a:r>
            <a:r>
              <a:rPr lang="pl-PL" dirty="0" smtClean="0"/>
              <a:t>polegającym na wyjaśnianiu przy użyciu określenia równie niejasnego jak to, które ma być zdefiniowane.</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smtClean="0"/>
              <a:t>Pojęcie jawności</a:t>
            </a:r>
            <a:r>
              <a:rPr lang="pl-PL" b="1" dirty="0"/>
              <a:t/>
            </a:r>
            <a:br>
              <a:rPr lang="pl-PL" b="1" dirty="0"/>
            </a:br>
            <a:endParaRPr lang="pl-PL" b="1" dirty="0"/>
          </a:p>
        </p:txBody>
      </p:sp>
      <p:sp>
        <p:nvSpPr>
          <p:cNvPr id="6" name="Symbol zastępczy zawartości 5"/>
          <p:cNvSpPr>
            <a:spLocks noGrp="1"/>
          </p:cNvSpPr>
          <p:nvPr>
            <p:ph idx="1"/>
          </p:nvPr>
        </p:nvSpPr>
        <p:spPr/>
        <p:txBody>
          <a:bodyPr>
            <a:normAutofit fontScale="92500" lnSpcReduction="20000"/>
          </a:bodyPr>
          <a:lstStyle/>
          <a:p>
            <a:pPr marL="0" indent="0" algn="just">
              <a:buNone/>
            </a:pPr>
            <a:r>
              <a:rPr lang="pl-PL" b="1" dirty="0" smtClean="0"/>
              <a:t>Jawność</a:t>
            </a:r>
            <a:r>
              <a:rPr lang="pl-PL" dirty="0" smtClean="0"/>
              <a:t> to dokonywanie czegoś w sposób jawny, widoczny, to nieukrywanie czegoś, dostępność dla ogółu, to szczerość, to otwartość (mały słownik języka polskiego);</a:t>
            </a:r>
          </a:p>
          <a:p>
            <a:pPr marL="0" indent="0" algn="just">
              <a:buNone/>
            </a:pPr>
            <a:r>
              <a:rPr lang="pl-PL" b="1" dirty="0" smtClean="0"/>
              <a:t>Jawny</a:t>
            </a:r>
            <a:r>
              <a:rPr lang="pl-PL" dirty="0" smtClean="0"/>
              <a:t> to dokonywany lub odbywający się w sposób dla wszystkich widoczny, powszechnie znany, wiadomy</a:t>
            </a:r>
          </a:p>
          <a:p>
            <a:pPr marL="0" indent="0" algn="just">
              <a:buNone/>
            </a:pPr>
            <a:r>
              <a:rPr lang="pl-PL" b="1" dirty="0" smtClean="0"/>
              <a:t>Jawność</a:t>
            </a:r>
            <a:r>
              <a:rPr lang="pl-PL" dirty="0" smtClean="0"/>
              <a:t> należy do nowej terminologii, do nowego sposobu myślenia, do nowej formacji społeczno-</a:t>
            </a:r>
            <a:r>
              <a:rPr lang="pl-PL" dirty="0" err="1" smtClean="0"/>
              <a:t>polityczno</a:t>
            </a:r>
            <a:r>
              <a:rPr lang="pl-PL" dirty="0" smtClean="0"/>
              <a:t> - ekonomicznej. Jest nową wartością przełomu ery przemysłowej i informatycznej z którą wiąże się stawianie nowych pytań, udział nowych uczestników, formułowanie nieznanych dotychczas reguł postępowania (T. Górzyńska);</a:t>
            </a:r>
            <a:endParaRPr lang="pl-PL" dirty="0"/>
          </a:p>
          <a:p>
            <a:endParaRPr lang="pl-PL" dirty="0"/>
          </a:p>
        </p:txBody>
      </p:sp>
    </p:spTree>
    <p:extLst>
      <p:ext uri="{BB962C8B-B14F-4D97-AF65-F5344CB8AC3E}">
        <p14:creationId xmlns:p14="http://schemas.microsoft.com/office/powerpoint/2010/main" val="1164325164"/>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45250" y="260648"/>
            <a:ext cx="8229600" cy="1143000"/>
          </a:xfrm>
        </p:spPr>
        <p:txBody>
          <a:bodyPr>
            <a:normAutofit/>
          </a:bodyPr>
          <a:lstStyle/>
          <a:p>
            <a:r>
              <a:rPr lang="pl-PL" sz="2800" b="1" dirty="0"/>
              <a:t>Definicja informacji publicznej art. 1 i art. 6 </a:t>
            </a:r>
            <a:r>
              <a:rPr lang="pl-PL" sz="2800" b="1" dirty="0" err="1"/>
              <a:t>u.d.i.p</a:t>
            </a:r>
            <a:r>
              <a:rPr lang="pl-PL" sz="2800" b="1" dirty="0"/>
              <a:t>.  oraz art. 61 ust. 1 Konstytucji RP </a:t>
            </a:r>
          </a:p>
        </p:txBody>
      </p:sp>
      <p:sp>
        <p:nvSpPr>
          <p:cNvPr id="3" name="Symbol zastępczy zawartości 2"/>
          <p:cNvSpPr>
            <a:spLocks noGrp="1"/>
          </p:cNvSpPr>
          <p:nvPr>
            <p:ph idx="1"/>
          </p:nvPr>
        </p:nvSpPr>
        <p:spPr>
          <a:xfrm>
            <a:off x="457200" y="1600200"/>
            <a:ext cx="8229600" cy="4853136"/>
          </a:xfrm>
        </p:spPr>
        <p:txBody>
          <a:bodyPr>
            <a:normAutofit fontScale="92500" lnSpcReduction="20000"/>
          </a:bodyPr>
          <a:lstStyle/>
          <a:p>
            <a:pPr marL="0" indent="0" algn="just">
              <a:buNone/>
            </a:pPr>
            <a:r>
              <a:rPr lang="pl-PL" dirty="0" smtClean="0"/>
              <a:t>Wątpliwości interpretacyjnych nie usuwa także zawartość art. 6, jest to bowiem </a:t>
            </a:r>
            <a:r>
              <a:rPr lang="pl-PL" b="1" dirty="0" smtClean="0"/>
              <a:t>przykładowy wykaz spraw</a:t>
            </a:r>
            <a:r>
              <a:rPr lang="pl-PL" dirty="0" smtClean="0"/>
              <a:t>, </a:t>
            </a:r>
            <a:r>
              <a:rPr lang="pl-PL" b="1" dirty="0" smtClean="0"/>
              <a:t>Ustawodawca posłużył się sformułowaniem w szczególności , który przesądza o otwartości katalogu spraw o których to informacje stanowią informacje publiczne. </a:t>
            </a:r>
            <a:r>
              <a:rPr lang="pl-PL" dirty="0" smtClean="0"/>
              <a:t>Jest to egzemplifikacja otwarta przykładowa, ale i jednocześnie jest to </a:t>
            </a:r>
            <a:r>
              <a:rPr lang="pl-PL" b="1" dirty="0" smtClean="0"/>
              <a:t>katalog informacji, które to podlegają (powinny podlegać) obligatoryjnemu opublikowaniu w BIP, tak jak to ma miejsce wówczas, gdy przepis szczególny tak stanowi.</a:t>
            </a:r>
            <a:r>
              <a:rPr lang="pl-PL" dirty="0" smtClean="0"/>
              <a:t> </a:t>
            </a:r>
          </a:p>
          <a:p>
            <a:pPr marL="0" indent="0" algn="just">
              <a:buNone/>
            </a:pPr>
            <a:r>
              <a:rPr lang="pl-PL" dirty="0" smtClean="0"/>
              <a:t>Jego funkcją jest wskazanie  najbardziej typowych kategorii spraw o których informacje są informacjami publicznymi. Pozwala zorientować się do jakiego typu stanów faktycznych odnosi się pojęcie informacji publicznej.</a:t>
            </a:r>
          </a:p>
          <a:p>
            <a:pPr marL="0" indent="0" algn="just">
              <a:buNone/>
            </a:pPr>
            <a:endParaRPr lang="pl-PL" dirty="0" smtClean="0"/>
          </a:p>
        </p:txBody>
      </p:sp>
    </p:spTree>
  </p:cSld>
  <p:clrMapOvr>
    <a:masterClrMapping/>
  </p:clrMapOvr>
  <p:transition>
    <p:pull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0648"/>
            <a:ext cx="8229600" cy="1143000"/>
          </a:xfrm>
        </p:spPr>
        <p:txBody>
          <a:bodyPr>
            <a:normAutofit fontScale="90000"/>
          </a:bodyPr>
          <a:lstStyle/>
          <a:p>
            <a:r>
              <a:rPr lang="pl-PL" sz="2800" b="1" dirty="0"/>
              <a:t>Definicja informacji publicznej art. </a:t>
            </a:r>
            <a:r>
              <a:rPr lang="pl-PL" sz="2800" b="1" dirty="0" smtClean="0"/>
              <a:t>1,art</a:t>
            </a:r>
            <a:r>
              <a:rPr lang="pl-PL" sz="2800" b="1" dirty="0"/>
              <a:t>. 6 </a:t>
            </a:r>
            <a:r>
              <a:rPr lang="pl-PL" sz="2800" b="1" dirty="0" err="1"/>
              <a:t>u.d.i.p</a:t>
            </a:r>
            <a:r>
              <a:rPr lang="pl-PL" sz="2800" b="1" dirty="0" smtClean="0"/>
              <a:t>., art. 5 ust. 2 </a:t>
            </a:r>
            <a:r>
              <a:rPr lang="pl-PL" sz="2800" b="1" dirty="0" err="1" smtClean="0"/>
              <a:t>u.d.i.p</a:t>
            </a:r>
            <a:r>
              <a:rPr lang="pl-PL" sz="2800" b="1" dirty="0" smtClean="0"/>
              <a:t>.  </a:t>
            </a:r>
            <a:r>
              <a:rPr lang="pl-PL" sz="2800" b="1" dirty="0"/>
              <a:t>oraz art. 61 ust. 1 Konstytucji RP </a:t>
            </a:r>
          </a:p>
        </p:txBody>
      </p:sp>
      <p:sp>
        <p:nvSpPr>
          <p:cNvPr id="3" name="Symbol zastępczy zawartości 2"/>
          <p:cNvSpPr>
            <a:spLocks noGrp="1"/>
          </p:cNvSpPr>
          <p:nvPr>
            <p:ph idx="1"/>
          </p:nvPr>
        </p:nvSpPr>
        <p:spPr/>
        <p:txBody>
          <a:bodyPr>
            <a:normAutofit/>
          </a:bodyPr>
          <a:lstStyle/>
          <a:p>
            <a:r>
              <a:rPr lang="pl-PL" b="1" dirty="0" smtClean="0"/>
              <a:t>5 grup spraw, o których to informacje stanowią informację publiczną (tzw. sprawy publiczne):</a:t>
            </a:r>
          </a:p>
          <a:p>
            <a:pPr marL="0" indent="0">
              <a:buNone/>
            </a:pPr>
            <a:r>
              <a:rPr lang="pl-PL" dirty="0" smtClean="0"/>
              <a:t>1. Polityka wewnętrzna i zagraniczna państwa;</a:t>
            </a:r>
          </a:p>
          <a:p>
            <a:pPr marL="0" indent="0">
              <a:buNone/>
            </a:pPr>
            <a:r>
              <a:rPr lang="pl-PL" dirty="0" smtClean="0"/>
              <a:t>2. Organizacja podmiotów będących w świetle </a:t>
            </a:r>
            <a:r>
              <a:rPr lang="pl-PL" dirty="0" err="1" smtClean="0"/>
              <a:t>u.d.i.p</a:t>
            </a:r>
            <a:r>
              <a:rPr lang="pl-PL" dirty="0" smtClean="0"/>
              <a:t>. zobowiązanymi informacyjnie;</a:t>
            </a:r>
          </a:p>
          <a:p>
            <a:pPr marL="0" indent="0">
              <a:buNone/>
            </a:pPr>
            <a:r>
              <a:rPr lang="pl-PL" dirty="0" smtClean="0"/>
              <a:t>3. </a:t>
            </a:r>
            <a:r>
              <a:rPr lang="pl-PL" dirty="0"/>
              <a:t>Działalność </a:t>
            </a:r>
            <a:r>
              <a:rPr lang="pl-PL" dirty="0" smtClean="0"/>
              <a:t>podmiotów będących </a:t>
            </a:r>
            <a:r>
              <a:rPr lang="pl-PL" dirty="0"/>
              <a:t>w świetle </a:t>
            </a:r>
            <a:r>
              <a:rPr lang="pl-PL" dirty="0" err="1"/>
              <a:t>u.d.i.p</a:t>
            </a:r>
            <a:r>
              <a:rPr lang="pl-PL" dirty="0"/>
              <a:t>. zobowiązanymi </a:t>
            </a:r>
            <a:r>
              <a:rPr lang="pl-PL" dirty="0" smtClean="0"/>
              <a:t>informacyjnie;</a:t>
            </a:r>
          </a:p>
          <a:p>
            <a:pPr marL="0" indent="0">
              <a:buNone/>
            </a:pPr>
            <a:r>
              <a:rPr lang="pl-PL" dirty="0" smtClean="0"/>
              <a:t>4. Dane publiczne; </a:t>
            </a:r>
          </a:p>
          <a:p>
            <a:pPr marL="0" indent="0">
              <a:buNone/>
            </a:pPr>
            <a:r>
              <a:rPr lang="pl-PL" dirty="0" smtClean="0"/>
              <a:t>5. Majątek publiczny; </a:t>
            </a:r>
            <a:endParaRPr lang="pl-PL" dirty="0"/>
          </a:p>
        </p:txBody>
      </p:sp>
    </p:spTree>
    <p:extLst>
      <p:ext uri="{BB962C8B-B14F-4D97-AF65-F5344CB8AC3E}">
        <p14:creationId xmlns:p14="http://schemas.microsoft.com/office/powerpoint/2010/main" val="401591707"/>
      </p:ext>
    </p:extLst>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algn="just"/>
            <a:r>
              <a:rPr lang="pl-PL" sz="3200" b="1" dirty="0"/>
              <a:t>Definicja informacji publicznej art. 1</a:t>
            </a:r>
            <a:r>
              <a:rPr lang="pl-PL" sz="3200" b="1" dirty="0" smtClean="0"/>
              <a:t>, art</a:t>
            </a:r>
            <a:r>
              <a:rPr lang="pl-PL" sz="3200" b="1" dirty="0"/>
              <a:t>. 6 </a:t>
            </a:r>
            <a:r>
              <a:rPr lang="pl-PL" sz="3200" b="1" dirty="0" err="1"/>
              <a:t>u.d.i.p</a:t>
            </a:r>
            <a:r>
              <a:rPr lang="pl-PL" sz="3200" b="1" dirty="0"/>
              <a:t>., art. 5 ust. 2 </a:t>
            </a:r>
            <a:r>
              <a:rPr lang="pl-PL" sz="3200" b="1" dirty="0" err="1"/>
              <a:t>u.d.i.p</a:t>
            </a:r>
            <a:r>
              <a:rPr lang="pl-PL" sz="3200" b="1" dirty="0"/>
              <a:t>.  oraz art. 61 ust. 1 Konstytucji RP </a:t>
            </a:r>
          </a:p>
        </p:txBody>
      </p:sp>
      <p:sp>
        <p:nvSpPr>
          <p:cNvPr id="3" name="Symbol zastępczy zawartości 2"/>
          <p:cNvSpPr>
            <a:spLocks noGrp="1"/>
          </p:cNvSpPr>
          <p:nvPr>
            <p:ph idx="1"/>
          </p:nvPr>
        </p:nvSpPr>
        <p:spPr/>
        <p:txBody>
          <a:bodyPr>
            <a:normAutofit fontScale="92500"/>
          </a:bodyPr>
          <a:lstStyle/>
          <a:p>
            <a:pPr marL="0" indent="0" algn="just">
              <a:buNone/>
            </a:pPr>
            <a:r>
              <a:rPr lang="pl-PL" dirty="0" smtClean="0"/>
              <a:t>Art. 5. ust. 2  </a:t>
            </a:r>
            <a:r>
              <a:rPr lang="pl-PL" dirty="0" err="1" smtClean="0"/>
              <a:t>zd</a:t>
            </a:r>
            <a:r>
              <a:rPr lang="pl-PL" dirty="0" smtClean="0"/>
              <a:t>. 2 </a:t>
            </a:r>
            <a:r>
              <a:rPr lang="pl-PL" dirty="0" err="1" smtClean="0"/>
              <a:t>u.d.i.p</a:t>
            </a:r>
            <a:r>
              <a:rPr lang="pl-PL" dirty="0" smtClean="0"/>
              <a:t>. wprawdzie odnosi się do ograniczeń, jest związany z zasadą limitowania dostępu do wiedzy publicznej (zasada ograniczonego dostępu do wiedzy publicznej), ale jego zawartość pozwala na wyprowadzenie wniosków w świetle </a:t>
            </a:r>
            <a:r>
              <a:rPr lang="pl-PL" b="1" dirty="0" smtClean="0"/>
              <a:t>których informacjami które podlegają udostępnieniu są informacje o osobach pełniących funkcje publiczne, mających </a:t>
            </a:r>
            <a:r>
              <a:rPr lang="pl-PL" b="1" dirty="0"/>
              <a:t>związek </a:t>
            </a:r>
            <a:r>
              <a:rPr lang="pl-PL" b="1" dirty="0" smtClean="0"/>
              <a:t>z pełnieniem </a:t>
            </a:r>
            <a:r>
              <a:rPr lang="pl-PL" b="1" dirty="0"/>
              <a:t>tych </a:t>
            </a:r>
            <a:r>
              <a:rPr lang="pl-PL" b="1" dirty="0" smtClean="0"/>
              <a:t> </a:t>
            </a:r>
            <a:r>
              <a:rPr lang="pl-PL" b="1" dirty="0"/>
              <a:t>funkcji,  </a:t>
            </a:r>
            <a:r>
              <a:rPr lang="pl-PL" b="1" dirty="0" smtClean="0"/>
              <a:t>w tym   o warunkach   </a:t>
            </a:r>
            <a:r>
              <a:rPr lang="pl-PL" b="1" dirty="0"/>
              <a:t>powierzenia   </a:t>
            </a:r>
            <a:r>
              <a:rPr lang="pl-PL" b="1" dirty="0" smtClean="0"/>
              <a:t>i wykonywania   </a:t>
            </a:r>
            <a:r>
              <a:rPr lang="pl-PL" b="1" dirty="0"/>
              <a:t>funkcji,  </a:t>
            </a:r>
            <a:r>
              <a:rPr lang="pl-PL" b="1" dirty="0" smtClean="0"/>
              <a:t>oraz o osobach fizycznych lub przedsiębiorcach , którzy rezygnują z przysługującego im prawa (zasada względnej dostępności).</a:t>
            </a:r>
            <a:endParaRPr lang="pl-PL" b="1" dirty="0"/>
          </a:p>
        </p:txBody>
      </p:sp>
    </p:spTree>
    <p:extLst>
      <p:ext uri="{BB962C8B-B14F-4D97-AF65-F5344CB8AC3E}">
        <p14:creationId xmlns:p14="http://schemas.microsoft.com/office/powerpoint/2010/main" val="1151968126"/>
      </p:ext>
    </p:extLst>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Sposób definiowania informacji publicznej w </a:t>
            </a:r>
            <a:r>
              <a:rPr lang="pl-PL" b="1" dirty="0" err="1" smtClean="0"/>
              <a:t>udip</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Ustawodawca w sposób zamierzony nie posługuje się katalogiem zamkniętym w art. 6 </a:t>
            </a:r>
            <a:r>
              <a:rPr lang="pl-PL" dirty="0" err="1" smtClean="0"/>
              <a:t>udip</a:t>
            </a:r>
            <a:r>
              <a:rPr lang="pl-PL" dirty="0" smtClean="0"/>
              <a:t>.</a:t>
            </a:r>
          </a:p>
          <a:p>
            <a:pPr algn="just"/>
            <a:r>
              <a:rPr lang="pl-PL" dirty="0" smtClean="0"/>
              <a:t>Wobec dostępu do informacji publicznej podnosi się argument, że jest instytucją społecznego kontrolowania a formy i sposoby udostępniania wiedzy publicznej  (określone w </a:t>
            </a:r>
            <a:r>
              <a:rPr lang="pl-PL" dirty="0" err="1" smtClean="0"/>
              <a:t>u.d.i.p</a:t>
            </a:r>
            <a:r>
              <a:rPr lang="pl-PL" dirty="0" smtClean="0"/>
              <a:t>. – art. 3 i art. 7 ) urastają do rangi instrumentów ochrony interesu informacyjnego jednostki.</a:t>
            </a:r>
          </a:p>
          <a:p>
            <a:pPr algn="just"/>
            <a:r>
              <a:rPr lang="pl-PL" dirty="0" smtClean="0"/>
              <a:t>Instrumenty: ustrojowe, materialne, procesowe;</a:t>
            </a:r>
            <a:endParaRPr lang="pl-PL" dirty="0"/>
          </a:p>
        </p:txBody>
      </p:sp>
    </p:spTree>
    <p:extLst>
      <p:ext uri="{BB962C8B-B14F-4D97-AF65-F5344CB8AC3E}">
        <p14:creationId xmlns:p14="http://schemas.microsoft.com/office/powerpoint/2010/main" val="2006666169"/>
      </p:ext>
    </p:extLst>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Doktrynalne definiowanie informacji publicznej </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Informacjami </a:t>
            </a:r>
            <a:r>
              <a:rPr lang="pl-PL" dirty="0"/>
              <a:t>publicznymi są dane o charakterze ogólnym i obiektywnym, to fakty, to zdarzenia, czy też wiadomości oraz komunikaty o względnie wyznaczonym zakresie przedmiotowym. </a:t>
            </a:r>
            <a:endParaRPr lang="pl-PL" dirty="0" smtClean="0"/>
          </a:p>
          <a:p>
            <a:pPr algn="just"/>
            <a:r>
              <a:rPr lang="pl-PL" b="1" u="sng" dirty="0" smtClean="0"/>
              <a:t>Ubieganie </a:t>
            </a:r>
            <a:r>
              <a:rPr lang="pl-PL" b="1" u="sng" dirty="0"/>
              <a:t>się o informację publiczną, co do zasady jest pytaniem o fakty</a:t>
            </a:r>
            <a:r>
              <a:rPr lang="pl-PL" dirty="0"/>
              <a:t>, o zdarzenia lub o strukturę, o stan określonych </a:t>
            </a:r>
            <a:r>
              <a:rPr lang="pl-PL" dirty="0" smtClean="0"/>
              <a:t>zjawisk, </a:t>
            </a:r>
            <a:r>
              <a:rPr lang="pl-PL" b="1" dirty="0"/>
              <a:t>ale </a:t>
            </a:r>
            <a:r>
              <a:rPr lang="pl-PL" b="1" u="sng" dirty="0"/>
              <a:t>może dotyczyć również zamierzeń organów publicznych, czyli działalności projektowanej, niemniej jednak wyłącznie w zakresie prawodawstwa, bądź też polityki państwa.  </a:t>
            </a:r>
            <a:endParaRPr lang="pl-PL" b="1" u="sng" dirty="0" smtClean="0"/>
          </a:p>
        </p:txBody>
      </p:sp>
    </p:spTree>
    <p:extLst>
      <p:ext uri="{BB962C8B-B14F-4D97-AF65-F5344CB8AC3E}">
        <p14:creationId xmlns:p14="http://schemas.microsoft.com/office/powerpoint/2010/main" val="4035935041"/>
      </p:ext>
    </p:extLst>
  </p:cSld>
  <p:clrMapOvr>
    <a:masterClrMapping/>
  </p:clrMapOvr>
  <p:transition>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Doktrynalne definiowanie informacji publicznej</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dirty="0"/>
              <a:t>To każdy zbiór danych odnoszących się do organizacji i funkcjonowania aparatu władzy w określonego rodzaju strukturze politycznej państwa, występujący w formie ustnej, pisemnej, w tym i również jako utrwalony opis rzeczywistego stanu rzeczy (jako dokument).  </a:t>
            </a:r>
            <a:endParaRPr lang="pl-PL" dirty="0" smtClean="0"/>
          </a:p>
          <a:p>
            <a:pPr algn="just"/>
            <a:r>
              <a:rPr lang="pl-PL" b="1" dirty="0" smtClean="0"/>
              <a:t>Informacje publiczne to nie są kwestie </a:t>
            </a:r>
            <a:r>
              <a:rPr lang="pl-PL" b="1" dirty="0"/>
              <a:t>o charakterze wartościującym (tym bardziej kwestionującym), wyjaśniającym, oceniającym, interpretacyjnym czy też postulatywnym, mimo że nakierowane są na przeprowadzenie czynności sprawdzających i oceniających (w ramach kontroli społecznej).  </a:t>
            </a:r>
            <a:endParaRPr lang="pl-PL" b="1" dirty="0" smtClean="0"/>
          </a:p>
          <a:p>
            <a:pPr algn="just"/>
            <a:r>
              <a:rPr lang="pl-PL" dirty="0" smtClean="0"/>
              <a:t>Na </a:t>
            </a:r>
            <a:r>
              <a:rPr lang="pl-PL" dirty="0"/>
              <a:t>szczególne wyróżnienie zasługuje również definicja zaproponowana przez T. R. Aleksandrowicza. Zmierza ona do odróżnienia pojęcia informacji od </a:t>
            </a:r>
            <a:r>
              <a:rPr lang="pl-PL" dirty="0" smtClean="0"/>
              <a:t>dokumentu, </a:t>
            </a:r>
            <a:r>
              <a:rPr lang="pl-PL" dirty="0"/>
              <a:t>czyli jej nośnika. </a:t>
            </a:r>
            <a:r>
              <a:rPr lang="pl-PL" b="1" dirty="0"/>
              <a:t>Autor podnosi, że informacją publiczną może być sama informacja o istnieniu określonego dokumentu, a nie tylko jego zawartość („wnętrze” dokumentacji).  </a:t>
            </a:r>
            <a:endParaRPr lang="pl-PL" b="1" dirty="0" smtClean="0"/>
          </a:p>
          <a:p>
            <a:pPr algn="just"/>
            <a:r>
              <a:rPr lang="pl-PL" dirty="0" smtClean="0"/>
              <a:t>Według </a:t>
            </a:r>
            <a:r>
              <a:rPr lang="pl-PL" dirty="0"/>
              <a:t>A. Piskorz - Ryń informacja publiczna to każda informacja odnosząca się do okoliczności będącej wyszczególnionym przedmiotem zainteresowania określonej jednostki, bądź jedynie ewentualnej (prawdopodobnej) grupy osób, o treści skupiającej się na ustroju, organizacji i funkcjonowaniu władzy publicznej, jej organów oraz osób pełniących w jej ramach funkcje </a:t>
            </a:r>
            <a:r>
              <a:rPr lang="pl-PL" dirty="0" smtClean="0"/>
              <a:t>publiczne.</a:t>
            </a:r>
            <a:endParaRPr lang="pl-PL" dirty="0"/>
          </a:p>
        </p:txBody>
      </p:sp>
    </p:spTree>
    <p:extLst>
      <p:ext uri="{BB962C8B-B14F-4D97-AF65-F5344CB8AC3E}">
        <p14:creationId xmlns:p14="http://schemas.microsoft.com/office/powerpoint/2010/main" val="551680848"/>
      </p:ext>
    </p:extLst>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publiczna w świetle orzecznictwa</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Informacją </a:t>
            </a:r>
            <a:r>
              <a:rPr lang="pl-PL" dirty="0"/>
              <a:t>publiczną jest każda informacja o sprawach publicznych, niezależnie od tego czy została ona </a:t>
            </a:r>
            <a:r>
              <a:rPr lang="pl-PL" b="1" dirty="0"/>
              <a:t>wytworzona </a:t>
            </a:r>
            <a:r>
              <a:rPr lang="pl-PL" dirty="0"/>
              <a:t>przez podmioty władzy publicznej oraz podmioty administrujące, </a:t>
            </a:r>
            <a:r>
              <a:rPr lang="pl-PL" b="1" dirty="0"/>
              <a:t>czy też jedynie ich dotyczy, do nich się wyłącznie odnosi. </a:t>
            </a:r>
            <a:endParaRPr lang="pl-PL" b="1" dirty="0" smtClean="0"/>
          </a:p>
          <a:p>
            <a:pPr algn="just"/>
            <a:r>
              <a:rPr lang="pl-PL" dirty="0" smtClean="0"/>
              <a:t>Dla </a:t>
            </a:r>
            <a:r>
              <a:rPr lang="pl-PL" dirty="0"/>
              <a:t>identyfikowania danej informacji za publiczną istotne znaczenie posiada </a:t>
            </a:r>
            <a:r>
              <a:rPr lang="pl-PL" b="1" dirty="0"/>
              <a:t>nie tylko samo jej wytworzenie (autorstwo), lecz to że została pozyskana, zachowana, </a:t>
            </a:r>
            <a:r>
              <a:rPr lang="pl-PL" b="1" dirty="0" smtClean="0"/>
              <a:t>jest przechowywana czy </a:t>
            </a:r>
            <a:r>
              <a:rPr lang="pl-PL" b="1" dirty="0"/>
              <a:t>też </a:t>
            </a:r>
            <a:r>
              <a:rPr lang="pl-PL" b="1" dirty="0" smtClean="0"/>
              <a:t>przetwarzana </a:t>
            </a:r>
            <a:r>
              <a:rPr lang="pl-PL" b="1" dirty="0"/>
              <a:t>w związku z realizacją zadań </a:t>
            </a:r>
            <a:r>
              <a:rPr lang="pl-PL" b="1" dirty="0" smtClean="0"/>
              <a:t>publicznych</a:t>
            </a:r>
            <a:endParaRPr lang="pl-PL" b="1" dirty="0"/>
          </a:p>
        </p:txBody>
      </p:sp>
    </p:spTree>
    <p:extLst>
      <p:ext uri="{BB962C8B-B14F-4D97-AF65-F5344CB8AC3E}">
        <p14:creationId xmlns:p14="http://schemas.microsoft.com/office/powerpoint/2010/main" val="560285195"/>
      </p:ext>
    </p:extLst>
  </p:cSld>
  <p:clrMapOvr>
    <a:masterClrMapping/>
  </p:clrMapOvr>
  <p:transition>
    <p:wipe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publiczna w świetle orzecznictwa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Za </a:t>
            </a:r>
            <a:r>
              <a:rPr lang="pl-PL" dirty="0"/>
              <a:t>informację publiczną należy uznać dokumenty zredagowane i technicznie wytworzone przez podmiot zobowiązany informacyjnie, jak również i takie które są przez niego wykorzystywane w procesie zarządzania sprawami publicznymi, nawet jeśli prawa autorskie przynależą do innego podmiotu.  </a:t>
            </a:r>
            <a:endParaRPr lang="pl-PL" dirty="0" smtClean="0"/>
          </a:p>
          <a:p>
            <a:pPr algn="just"/>
            <a:r>
              <a:rPr lang="pl-PL" dirty="0" smtClean="0"/>
              <a:t>Zatem </a:t>
            </a:r>
            <a:r>
              <a:rPr lang="pl-PL" dirty="0"/>
              <a:t>jest nią treść dokumentów wytworzonych przez organy władzy publicznej i podmioty niebędące organami administracji publicznej, treść wystąpień, opinii i ocen przez nie dokonywanych niezależnie do jakiego podmiotu są one kierowane i jakiej sprawy dotyczą. </a:t>
            </a:r>
          </a:p>
          <a:p>
            <a:pPr algn="just"/>
            <a:r>
              <a:rPr lang="pl-PL" dirty="0" smtClean="0"/>
              <a:t> Za </a:t>
            </a:r>
            <a:r>
              <a:rPr lang="pl-PL" dirty="0"/>
              <a:t>informację publiczną uznaje się m.in. treść wszelkiego rodzaju dokumentów odnoszących się do organu władzy publicznej lub podmiotu niebędącego organem administracji publicznej, lecz wykonującego zadania </a:t>
            </a:r>
            <a:r>
              <a:rPr lang="pl-PL" dirty="0" smtClean="0"/>
              <a:t>publiczne.</a:t>
            </a:r>
            <a:endParaRPr lang="pl-PL" dirty="0"/>
          </a:p>
        </p:txBody>
      </p:sp>
    </p:spTree>
    <p:extLst>
      <p:ext uri="{BB962C8B-B14F-4D97-AF65-F5344CB8AC3E}">
        <p14:creationId xmlns:p14="http://schemas.microsoft.com/office/powerpoint/2010/main" val="2819211343"/>
      </p:ext>
    </p:extLst>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4282" y="302181"/>
            <a:ext cx="8229600" cy="1143000"/>
          </a:xfrm>
        </p:spPr>
        <p:txBody>
          <a:bodyPr>
            <a:normAutofit fontScale="90000"/>
          </a:bodyPr>
          <a:lstStyle/>
          <a:p>
            <a:r>
              <a:rPr lang="pl-PL" b="1" dirty="0" smtClean="0"/>
              <a:t>Elementy definicji informacji publicznej z art</a:t>
            </a:r>
            <a:r>
              <a:rPr lang="pl-PL" b="1" dirty="0"/>
              <a:t>. </a:t>
            </a:r>
            <a:r>
              <a:rPr lang="pl-PL" b="1" dirty="0" smtClean="0"/>
              <a:t>1 </a:t>
            </a:r>
            <a:r>
              <a:rPr lang="pl-PL" b="1" dirty="0"/>
              <a:t>ust. 1 </a:t>
            </a:r>
            <a:r>
              <a:rPr lang="pl-PL" b="1" dirty="0" err="1" smtClean="0"/>
              <a:t>u.d.i.p</a:t>
            </a:r>
            <a:r>
              <a:rPr lang="pl-PL" b="1" dirty="0" smtClean="0"/>
              <a:t>.</a:t>
            </a:r>
            <a:endParaRPr lang="pl-PL" b="1" dirty="0"/>
          </a:p>
        </p:txBody>
      </p:sp>
      <p:sp>
        <p:nvSpPr>
          <p:cNvPr id="3" name="Symbol zastępczy zawartości 2"/>
          <p:cNvSpPr>
            <a:spLocks noGrp="1"/>
          </p:cNvSpPr>
          <p:nvPr>
            <p:ph idx="1"/>
          </p:nvPr>
        </p:nvSpPr>
        <p:spPr>
          <a:xfrm>
            <a:off x="214282" y="1412776"/>
            <a:ext cx="8643998" cy="5112568"/>
          </a:xfrm>
        </p:spPr>
        <p:txBody>
          <a:bodyPr>
            <a:normAutofit/>
          </a:bodyPr>
          <a:lstStyle/>
          <a:p>
            <a:pPr marL="0" indent="0" algn="just">
              <a:buNone/>
            </a:pPr>
            <a:r>
              <a:rPr lang="pl-PL" sz="2000" b="1" dirty="0" smtClean="0"/>
              <a:t>Art. 1 ust. 1 </a:t>
            </a:r>
            <a:r>
              <a:rPr lang="pl-PL" sz="2000" b="1" dirty="0" err="1" smtClean="0"/>
              <a:t>u.d.i.p</a:t>
            </a:r>
            <a:r>
              <a:rPr lang="pl-PL" sz="2000" b="1" dirty="0" smtClean="0"/>
              <a:t>. Każda informacja o sprawach publicznych</a:t>
            </a:r>
          </a:p>
          <a:p>
            <a:pPr marL="0" indent="0" algn="just">
              <a:buNone/>
            </a:pPr>
            <a:r>
              <a:rPr lang="pl-PL" sz="2000" b="1" dirty="0" smtClean="0"/>
              <a:t>Każda</a:t>
            </a:r>
          </a:p>
          <a:p>
            <a:pPr marL="0" indent="0" algn="just">
              <a:buNone/>
            </a:pPr>
            <a:r>
              <a:rPr lang="pl-PL" sz="2000" b="1" dirty="0" smtClean="0"/>
              <a:t>Informacja</a:t>
            </a:r>
          </a:p>
          <a:p>
            <a:pPr marL="0" indent="0" algn="just">
              <a:buNone/>
            </a:pPr>
            <a:r>
              <a:rPr lang="pl-PL" sz="2000" b="1" dirty="0" smtClean="0"/>
              <a:t>Sprawy publiczne</a:t>
            </a:r>
          </a:p>
          <a:p>
            <a:pPr marL="0" indent="0" algn="just">
              <a:buNone/>
            </a:pPr>
            <a:r>
              <a:rPr lang="pl-PL" sz="2000" b="1" dirty="0" smtClean="0"/>
              <a:t>Zawartość art. 1 </a:t>
            </a:r>
            <a:r>
              <a:rPr lang="pl-PL" sz="2000" b="1" dirty="0" err="1" smtClean="0"/>
              <a:t>u.d.i.p</a:t>
            </a:r>
            <a:r>
              <a:rPr lang="pl-PL" sz="2000" b="1" dirty="0" smtClean="0"/>
              <a:t>., jak i również otwarty charakter art. 6 </a:t>
            </a:r>
            <a:r>
              <a:rPr lang="pl-PL" sz="2000" b="1" dirty="0" err="1" smtClean="0"/>
              <a:t>u.d.i.p</a:t>
            </a:r>
            <a:r>
              <a:rPr lang="pl-PL" sz="2000" b="1" dirty="0" smtClean="0"/>
              <a:t>. przesądziły </a:t>
            </a:r>
            <a:r>
              <a:rPr lang="pl-PL" sz="2000" dirty="0" smtClean="0"/>
              <a:t>o występowaniu zasady powszechności przedmiotowej – </a:t>
            </a:r>
            <a:r>
              <a:rPr lang="pl-PL" sz="2000" b="1" dirty="0" smtClean="0"/>
              <a:t>każda</a:t>
            </a:r>
            <a:r>
              <a:rPr lang="pl-PL" sz="2000" dirty="0" smtClean="0"/>
              <a:t> informacja … oznacza ona szeroki katalog informacji co do których można podnosić argument, że są informacjami publicznymi i powinny podlegać udostępnieniu, chyba że zachodzi konieczność ograniczenia ze względu na wartości wymagające ochrony, o których mowa w art. 5 </a:t>
            </a:r>
            <a:r>
              <a:rPr lang="pl-PL" sz="2000" dirty="0" err="1" smtClean="0"/>
              <a:t>u.d.i.p</a:t>
            </a:r>
            <a:r>
              <a:rPr lang="pl-PL" sz="2000" dirty="0" smtClean="0"/>
              <a:t>.</a:t>
            </a:r>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Informacja  - to powiadomienie o czymś , zakomunikowanie czegoś, wiadomość, wskazówka, pouczenie (Słownik uniwersalny PWN);</a:t>
            </a:r>
          </a:p>
          <a:p>
            <a:pPr algn="just"/>
            <a:r>
              <a:rPr lang="pl-PL" dirty="0" smtClean="0"/>
              <a:t>Informacją jest każdy opis rzeczywistości niezależnie do tego czy jest on zgodny z prawdą, czy też nie. Przekazując informację przekazujemy  opis jakiegoś stanu rzeczy lub procesu (T. R. Aleksandrowicz);</a:t>
            </a:r>
          </a:p>
          <a:p>
            <a:endParaRPr lang="pl-PL" dirty="0"/>
          </a:p>
        </p:txBody>
      </p:sp>
    </p:spTree>
    <p:extLst>
      <p:ext uri="{BB962C8B-B14F-4D97-AF65-F5344CB8AC3E}">
        <p14:creationId xmlns:p14="http://schemas.microsoft.com/office/powerpoint/2010/main" val="124683064"/>
      </p:ext>
    </p:extLst>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Jawność c.d.</a:t>
            </a:r>
            <a:endParaRPr lang="pl-PL" b="1" dirty="0"/>
          </a:p>
        </p:txBody>
      </p:sp>
      <p:sp>
        <p:nvSpPr>
          <p:cNvPr id="3" name="Symbol zastępczy zawartości 2"/>
          <p:cNvSpPr>
            <a:spLocks noGrp="1"/>
          </p:cNvSpPr>
          <p:nvPr>
            <p:ph idx="1"/>
          </p:nvPr>
        </p:nvSpPr>
        <p:spPr>
          <a:xfrm>
            <a:off x="457200" y="1556792"/>
            <a:ext cx="8229600" cy="4525963"/>
          </a:xfrm>
        </p:spPr>
        <p:txBody>
          <a:bodyPr>
            <a:normAutofit/>
          </a:bodyPr>
          <a:lstStyle/>
          <a:p>
            <a:pPr marL="0" indent="0" algn="just">
              <a:buNone/>
            </a:pPr>
            <a:r>
              <a:rPr lang="pl-PL" dirty="0" smtClean="0"/>
              <a:t>Jawność stanowi wartość psychologicznie i intelektualnie zrozumiałą, a jej źródłem był </a:t>
            </a:r>
            <a:r>
              <a:rPr lang="pl-PL" b="1" dirty="0" smtClean="0"/>
              <a:t>zwyczaj administracyjny </a:t>
            </a:r>
            <a:r>
              <a:rPr lang="pl-PL" dirty="0" smtClean="0"/>
              <a:t>poczęty na gruncie nowej psychologii administracyjnej, dostrzegającej w administrowaniu pod okiem administrowanych instrument ochrony przeciwko arbitralności  administracji (T. Górzyńska)</a:t>
            </a:r>
          </a:p>
        </p:txBody>
      </p:sp>
    </p:spTree>
    <p:extLst>
      <p:ext uri="{BB962C8B-B14F-4D97-AF65-F5344CB8AC3E}">
        <p14:creationId xmlns:p14="http://schemas.microsoft.com/office/powerpoint/2010/main" val="4082239430"/>
      </p:ext>
    </p:extLst>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Informacja to utrwalony w dowolny sposób  (także w pamięci ludzkiej) komunikat, wiedza, świadomość o jakimś fakcie. Zakodowana wiedza o czymś, zakodowany komunikat o fakcie  (M. Maciejewski);</a:t>
            </a:r>
          </a:p>
          <a:p>
            <a:pPr algn="just"/>
            <a:r>
              <a:rPr lang="pl-PL" dirty="0" smtClean="0"/>
              <a:t>Informacja stanowi treść ludzkiego porozumiewania się (J. Mikułowski- Pomorski);</a:t>
            </a:r>
          </a:p>
          <a:p>
            <a:pPr algn="just"/>
            <a:r>
              <a:rPr lang="pl-PL" dirty="0" smtClean="0"/>
              <a:t>Informacja stanowi sumę wiadomości o sytuacjach, o stanach rzeczy, wydarzeniach i osobach. Może ona być przedstawiana w formie pisemnej, fonicznej, wizualnej i każdej innej możliwej do odbioru za pomocą zmysłów (B. Michalski).</a:t>
            </a:r>
            <a:endParaRPr lang="pl-PL" dirty="0"/>
          </a:p>
        </p:txBody>
      </p:sp>
    </p:spTree>
    <p:extLst>
      <p:ext uri="{BB962C8B-B14F-4D97-AF65-F5344CB8AC3E}">
        <p14:creationId xmlns:p14="http://schemas.microsoft.com/office/powerpoint/2010/main" val="2059709046"/>
      </p:ext>
    </p:extLst>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a:t>
            </a:r>
            <a:endParaRPr lang="pl-PL" b="1" dirty="0"/>
          </a:p>
        </p:txBody>
      </p:sp>
      <p:sp>
        <p:nvSpPr>
          <p:cNvPr id="3" name="Symbol zastępczy zawartości 2"/>
          <p:cNvSpPr>
            <a:spLocks noGrp="1"/>
          </p:cNvSpPr>
          <p:nvPr>
            <p:ph idx="1"/>
          </p:nvPr>
        </p:nvSpPr>
        <p:spPr>
          <a:xfrm>
            <a:off x="457200" y="1556792"/>
            <a:ext cx="8229600" cy="4525963"/>
          </a:xfrm>
        </p:spPr>
        <p:txBody>
          <a:bodyPr>
            <a:normAutofit/>
          </a:bodyPr>
          <a:lstStyle/>
          <a:p>
            <a:pPr algn="just"/>
            <a:r>
              <a:rPr lang="pl-PL" dirty="0" smtClean="0"/>
              <a:t>Informacja to każdy niematerialny czynnik, który może być wykorzystany do bardziej sprawnego i celowego działania ludzi, organizacji i maszyn (W. </a:t>
            </a:r>
            <a:r>
              <a:rPr lang="pl-PL" dirty="0" err="1" smtClean="0"/>
              <a:t>Gogołek</a:t>
            </a:r>
            <a:r>
              <a:rPr lang="pl-PL" dirty="0" smtClean="0"/>
              <a:t>);</a:t>
            </a:r>
          </a:p>
          <a:p>
            <a:pPr algn="just"/>
            <a:r>
              <a:rPr lang="pl-PL" b="1" dirty="0" smtClean="0"/>
              <a:t>Informacja to każdy czynnik zmniejszający stopień niewiedzy, umożliwiający człowiekowi, organizmowi żywemu i maszynie lepszą znajomość otoczenia i sprawniejsze przeprowadzenie celowego działania (T. Górzyńska).</a:t>
            </a:r>
          </a:p>
          <a:p>
            <a:endParaRPr lang="pl-PL" dirty="0"/>
          </a:p>
        </p:txBody>
      </p:sp>
    </p:spTree>
    <p:extLst>
      <p:ext uri="{BB962C8B-B14F-4D97-AF65-F5344CB8AC3E}">
        <p14:creationId xmlns:p14="http://schemas.microsoft.com/office/powerpoint/2010/main" val="1766528079"/>
      </p:ext>
    </p:extLst>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Pojęcie informacji </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W naukach prawnych informacja jest identyfikowana jako oświadczenie woli lub wiedzy;</a:t>
            </a:r>
          </a:p>
          <a:p>
            <a:pPr algn="just"/>
            <a:r>
              <a:rPr lang="pl-PL" dirty="0" smtClean="0"/>
              <a:t>Informacja  przekazywana obywatelom jako forma działania  organu administracji publicznej  to oświadczenie wiedzy funkcjonariusza organu administracji państwowej, albo innego podmiotu administrującego dotycząca określonego stanu faktycznego, prawnego czy wynikających z nich konsekwencji prawnych (W . Taras);</a:t>
            </a:r>
          </a:p>
          <a:p>
            <a:pPr algn="just"/>
            <a:r>
              <a:rPr lang="pl-PL" dirty="0" smtClean="0"/>
              <a:t>Informacja każde oświadczenie o stanie faktycznym, każda opinia w formie tekstu, dźwięku lub obrazu  (A. </a:t>
            </a:r>
            <a:r>
              <a:rPr lang="pl-PL" dirty="0" err="1" smtClean="0"/>
              <a:t>Redelbach</a:t>
            </a:r>
            <a:r>
              <a:rPr lang="pl-PL" dirty="0" smtClean="0"/>
              <a:t>).</a:t>
            </a:r>
            <a:endParaRPr lang="pl-PL" dirty="0"/>
          </a:p>
        </p:txBody>
      </p:sp>
    </p:spTree>
    <p:extLst>
      <p:ext uri="{BB962C8B-B14F-4D97-AF65-F5344CB8AC3E}">
        <p14:creationId xmlns:p14="http://schemas.microsoft.com/office/powerpoint/2010/main" val="2355537274"/>
      </p:ext>
    </p:extLst>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Informacją jest więc wiadomość dotycząca określonych faktów, nie zamiarów, nie planów czy też zapowiedzi.</a:t>
            </a:r>
          </a:p>
          <a:p>
            <a:pPr marL="0" indent="0" algn="just">
              <a:buNone/>
            </a:pPr>
            <a:endParaRPr lang="pl-PL" b="1" dirty="0"/>
          </a:p>
        </p:txBody>
      </p:sp>
    </p:spTree>
    <p:extLst>
      <p:ext uri="{BB962C8B-B14F-4D97-AF65-F5344CB8AC3E}">
        <p14:creationId xmlns:p14="http://schemas.microsoft.com/office/powerpoint/2010/main" val="3821497521"/>
      </p:ext>
    </p:extLst>
  </p:cSld>
  <p:clrMapOvr>
    <a:masterClrMapping/>
  </p:clrMapOvr>
  <p:transition>
    <p:wipe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 ujęciu potocznym sprawa publiczna jest kojarzona z czymś co odnosi się do większej grupy osób, co ma powszechne znaczenie, co posiada szeroki zasięg merytoryczny, szeroki krąg adresatów i szerokie zastosowanie. </a:t>
            </a:r>
            <a:endParaRPr lang="pl-PL" dirty="0" smtClean="0"/>
          </a:p>
          <a:p>
            <a:pPr algn="just"/>
            <a:r>
              <a:rPr lang="pl-PL" dirty="0" smtClean="0"/>
              <a:t>Mieć </a:t>
            </a:r>
            <a:r>
              <a:rPr lang="pl-PL" dirty="0"/>
              <a:t>sprawę: to mieć coś na myśli, być zainteresowanym, chcieć coś od kogoś a owa publiczność sprowadza się w tym wypadku do odnoszenia sprawy do większej grupy osób. </a:t>
            </a:r>
            <a:endParaRPr lang="pl-PL" dirty="0" smtClean="0"/>
          </a:p>
          <a:p>
            <a:pPr algn="just"/>
            <a:r>
              <a:rPr lang="pl-PL" b="1" dirty="0" smtClean="0"/>
              <a:t>Sprawa </a:t>
            </a:r>
            <a:r>
              <a:rPr lang="pl-PL" b="1" dirty="0"/>
              <a:t>publiczna to działanie w interesie publicznym, działanie na rzecz ogółu społeczności, to realizacja zadań w imię interesu ogółu (jako zadanie publiczne), to dysponowanie środkami publicznymi, to taka działalność podmiotów, której celem jest zaspokajanie zbiorowych (ogólnych) potrzeb obywatelskich.  </a:t>
            </a:r>
            <a:endParaRPr lang="pl-PL" b="1" dirty="0" smtClean="0"/>
          </a:p>
        </p:txBody>
      </p:sp>
    </p:spTree>
    <p:extLst>
      <p:ext uri="{BB962C8B-B14F-4D97-AF65-F5344CB8AC3E}">
        <p14:creationId xmlns:p14="http://schemas.microsoft.com/office/powerpoint/2010/main" val="2004359622"/>
      </p:ext>
    </p:extLst>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Pojęcie sprawy publicznej</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Każde działanie władzy publicznej w  zakresie zadań stawianych państwu dotyczących lub służących ogółowi albo mających na celu zadysponowanie  majątkiem publicznym, (realizacja zadania publicznego  lub dysponowanie środkami publicznymi);</a:t>
            </a:r>
          </a:p>
          <a:p>
            <a:pPr algn="just"/>
            <a:r>
              <a:rPr lang="pl-PL" dirty="0" smtClean="0"/>
              <a:t>Desygnatem jest  w tym wypadku publicznoprawny charakter aktywności danego podmiotu;</a:t>
            </a:r>
          </a:p>
          <a:p>
            <a:pPr algn="just"/>
            <a:r>
              <a:rPr lang="pl-PL" dirty="0" smtClean="0"/>
              <a:t>Działanie organów władzy publicznej, samorządów i innych jednostek organizacyjnych w zakresie wykonywania  zadań władzy publicznej  oraz gospodarowania mieniem publicznym lub też majątkiem SP</a:t>
            </a:r>
          </a:p>
        </p:txBody>
      </p:sp>
    </p:spTree>
    <p:extLst>
      <p:ext uri="{BB962C8B-B14F-4D97-AF65-F5344CB8AC3E}">
        <p14:creationId xmlns:p14="http://schemas.microsoft.com/office/powerpoint/2010/main" val="409773280"/>
      </p:ext>
    </p:extLst>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Wedle H. Izdebskiego: sprawa publiczna obejmuje każdy przejaw aktywności władzy publicznej, aktywności osób pełniących funkcje publiczne i samorządów oraz już tylko niektóre działania innych podmiotów, innych osób, innych jednostek organizacyjnych, które pozostają w ścisłym związku z wykonywaniem zadań publicznych (tzw. własnych, zleconych lub też powierzonych), przy jednoczesnym dysponowaniu majątkiem publicznym lub też środkami o charakterze publicznym</a:t>
            </a:r>
            <a:r>
              <a:rPr lang="pl-PL" dirty="0" smtClean="0"/>
              <a:t>. </a:t>
            </a:r>
            <a:endParaRPr lang="pl-PL" dirty="0"/>
          </a:p>
          <a:p>
            <a:pPr algn="just"/>
            <a:r>
              <a:rPr lang="pl-PL" dirty="0" smtClean="0"/>
              <a:t>M</a:t>
            </a:r>
            <a:r>
              <a:rPr lang="pl-PL" dirty="0"/>
              <a:t>. Jabłoński oraz K. Wygoda podnoszą, że ramy pojęcia sprawy publicznej obejmują wszystkie działania i zaniechania osób będących piastunami władzy organów publicznych (organów władzy publicznej), jak i również tego rodzaju osób oraz podmiotów, które w zakresie powierzenia, zlecenia uczestniczą w procesie realizacji zadań i kompetencji publicznoprawnych, ale w swej istocie organami władzy nie są.  Pod pojęciem informacji o sprawie publicznej należy doszukiwać się informacji o każdej czynności i o każdym działaniu organu władzy publicznej, które odnosi się do sfery prawa administracyjnego, bądź też do sfery prawa cywilnego w związku z realizacją zadań publicznych (umowy cywilnoprawne). </a:t>
            </a:r>
          </a:p>
        </p:txBody>
      </p:sp>
    </p:spTree>
    <p:extLst>
      <p:ext uri="{BB962C8B-B14F-4D97-AF65-F5344CB8AC3E}">
        <p14:creationId xmlns:p14="http://schemas.microsoft.com/office/powerpoint/2010/main" val="2742839296"/>
      </p:ext>
    </p:extLst>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Sprawa publiczna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Treścią sprawy publicznej jest działanie, którego celem jest zaspokajanie zbiorowych potrzeb obywateli (M. Jabłoński, K. Wygoda).</a:t>
            </a:r>
            <a:endParaRPr lang="pl-PL" dirty="0"/>
          </a:p>
        </p:txBody>
      </p:sp>
    </p:spTree>
    <p:extLst>
      <p:ext uri="{BB962C8B-B14F-4D97-AF65-F5344CB8AC3E}">
        <p14:creationId xmlns:p14="http://schemas.microsoft.com/office/powerpoint/2010/main" val="38118777"/>
      </p:ext>
    </p:extLst>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Wniosek o udzielenie informacji publicznej</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Wnioskiem o udzielenie informacji publicznej będzie zatem pytanie o określony stan </a:t>
            </a:r>
            <a:r>
              <a:rPr lang="pl-PL" dirty="0" smtClean="0"/>
              <a:t>faktyczny istniejący </a:t>
            </a:r>
            <a:r>
              <a:rPr lang="pl-PL" dirty="0"/>
              <a:t>na dzień udzielenia </a:t>
            </a:r>
            <a:r>
              <a:rPr lang="pl-PL" dirty="0" smtClean="0"/>
              <a:t>odpowiedzi. </a:t>
            </a:r>
            <a:endParaRPr lang="pl-PL" dirty="0"/>
          </a:p>
          <a:p>
            <a:pPr algn="just"/>
            <a:r>
              <a:rPr lang="pl-PL" dirty="0"/>
              <a:t>Wniosek ten co do zasady nie może </a:t>
            </a:r>
            <a:r>
              <a:rPr lang="pl-PL" dirty="0" smtClean="0"/>
              <a:t>zmierzać </a:t>
            </a:r>
            <a:r>
              <a:rPr lang="pl-PL" dirty="0"/>
              <a:t>do inicjowania </a:t>
            </a:r>
            <a:r>
              <a:rPr lang="pl-PL" dirty="0" smtClean="0"/>
              <a:t>działań (np. do wszczęcia postępowania w jakieś sprawie).</a:t>
            </a:r>
          </a:p>
          <a:p>
            <a:pPr algn="just"/>
            <a:r>
              <a:rPr lang="pl-PL" dirty="0" smtClean="0"/>
              <a:t>Wniosek nie może zawierać niesprecyzowanych zamierzeń autora. </a:t>
            </a:r>
          </a:p>
          <a:p>
            <a:pPr algn="just"/>
            <a:r>
              <a:rPr lang="pl-PL" dirty="0" smtClean="0"/>
              <a:t>Nie może </a:t>
            </a:r>
            <a:r>
              <a:rPr lang="pl-PL" dirty="0"/>
              <a:t>dotyczyć spraw indywidualnych oraz zawierać polemiki z określonymi ustaleniami. </a:t>
            </a:r>
          </a:p>
          <a:p>
            <a:pPr algn="just"/>
            <a:r>
              <a:rPr lang="pl-PL" dirty="0"/>
              <a:t>Nie </a:t>
            </a:r>
            <a:r>
              <a:rPr lang="pl-PL" dirty="0" smtClean="0"/>
              <a:t>może </a:t>
            </a:r>
            <a:r>
              <a:rPr lang="pl-PL" dirty="0"/>
              <a:t>zawierać prośby o interpretację informacji już znanej </a:t>
            </a:r>
            <a:r>
              <a:rPr lang="pl-PL" dirty="0" smtClean="0"/>
              <a:t>zainteresowanemu;</a:t>
            </a:r>
          </a:p>
          <a:p>
            <a:pPr algn="just"/>
            <a:r>
              <a:rPr lang="pl-PL" dirty="0" smtClean="0"/>
              <a:t>Nie może stanowić próby wyłudzenia porady prawnej;</a:t>
            </a:r>
          </a:p>
          <a:p>
            <a:pPr algn="just"/>
            <a:r>
              <a:rPr lang="pl-PL" dirty="0" smtClean="0"/>
              <a:t>Nie może prowadzić do zainicjowania działań kontrolnych, bądź badawczych przez administrację publiczną.</a:t>
            </a:r>
          </a:p>
          <a:p>
            <a:pPr algn="just"/>
            <a:endParaRPr lang="pl-PL" dirty="0"/>
          </a:p>
        </p:txBody>
      </p:sp>
    </p:spTree>
    <p:extLst>
      <p:ext uri="{BB962C8B-B14F-4D97-AF65-F5344CB8AC3E}">
        <p14:creationId xmlns:p14="http://schemas.microsoft.com/office/powerpoint/2010/main" val="3763478711"/>
      </p:ext>
    </p:extLst>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Badanie wniosku</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Chodzi o sprawdzenie przez podmiot zobowiązany informacyjnie czy:</a:t>
            </a:r>
          </a:p>
          <a:p>
            <a:pPr algn="just"/>
            <a:r>
              <a:rPr lang="pl-PL" dirty="0" smtClean="0"/>
              <a:t>Wniosek zawiera pytanie o informację;</a:t>
            </a:r>
          </a:p>
          <a:p>
            <a:pPr algn="just"/>
            <a:r>
              <a:rPr lang="pl-PL" dirty="0" smtClean="0"/>
              <a:t>Wniosek dotyczy informacji już istniejącej, znajdującej się w posiadaniu zobowiązanego informacyjnie (wniosek nie może zmierzać do jej wytworzenia, ona już musi być). Co do zasady informacja powinna być odzwierciedlona w treści istniejących już dokumentów;</a:t>
            </a:r>
          </a:p>
          <a:p>
            <a:pPr algn="just"/>
            <a:r>
              <a:rPr lang="pl-PL" dirty="0" smtClean="0"/>
              <a:t>Wniosek dotyczy sprawy publicznej nie sprawy prywatnej, osobistej czy też intymnej, takiej która naruszałaby cześć, godność, dobre imię, inne dobra osobiste;</a:t>
            </a:r>
          </a:p>
        </p:txBody>
      </p:sp>
    </p:spTree>
    <p:extLst>
      <p:ext uri="{BB962C8B-B14F-4D97-AF65-F5344CB8AC3E}">
        <p14:creationId xmlns:p14="http://schemas.microsoft.com/office/powerpoint/2010/main" val="97299492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a:t>Jawność polega na udostępnianiu </a:t>
            </a:r>
            <a:r>
              <a:rPr lang="pl-PL" dirty="0" smtClean="0"/>
              <a:t>informacji, proponowaniu </a:t>
            </a:r>
            <a:r>
              <a:rPr lang="pl-PL" dirty="0"/>
              <a:t>zapoznania się z </a:t>
            </a:r>
            <a:r>
              <a:rPr lang="pl-PL" dirty="0" smtClean="0"/>
              <a:t>pewnym </a:t>
            </a:r>
            <a:r>
              <a:rPr lang="pl-PL" dirty="0"/>
              <a:t>stanem </a:t>
            </a:r>
            <a:r>
              <a:rPr lang="pl-PL" dirty="0" smtClean="0"/>
              <a:t>rzeczy, warunkami lub skutkami działań (A. Rost)</a:t>
            </a:r>
          </a:p>
          <a:p>
            <a:pPr algn="just"/>
            <a:r>
              <a:rPr lang="pl-PL" dirty="0" smtClean="0"/>
              <a:t>Jawność jest ideą - postulowanym stanem rzeczy do którego państwo dąży, nie zawsze jednak w pełni go realizując (A. Piskorz – Ryń)</a:t>
            </a:r>
          </a:p>
          <a:p>
            <a:pPr algn="just"/>
            <a:r>
              <a:rPr lang="pl-PL" dirty="0" smtClean="0"/>
              <a:t>Jest przeciwieństwem tajności, tajemnicy i poufności w kontaktach obywatela z władzą, z administracją, jak również w relacjach między organami państwowymi, samorządowymi, organizacjami wszelkiego rodzaju;</a:t>
            </a:r>
          </a:p>
          <a:p>
            <a:pPr marL="0" indent="0">
              <a:buNone/>
            </a:pPr>
            <a:r>
              <a:rPr lang="pl-PL" dirty="0" smtClean="0"/>
              <a:t> </a:t>
            </a:r>
            <a:endParaRPr lang="pl-PL" dirty="0"/>
          </a:p>
        </p:txBody>
      </p:sp>
    </p:spTree>
    <p:extLst>
      <p:ext uri="{BB962C8B-B14F-4D97-AF65-F5344CB8AC3E}">
        <p14:creationId xmlns:p14="http://schemas.microsoft.com/office/powerpoint/2010/main" val="1261484452"/>
      </p:ext>
    </p:extLst>
  </p:cSld>
  <p:clrMapOvr>
    <a:masterClrMapping/>
  </p:clrMapOvr>
  <p:transition>
    <p:wipe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Nośnik informacji</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Nośnikiem informacji publicznej może być </a:t>
            </a:r>
            <a:r>
              <a:rPr lang="pl-PL" b="1" dirty="0" smtClean="0"/>
              <a:t>każdy dokument</a:t>
            </a:r>
            <a:r>
              <a:rPr lang="pl-PL" dirty="0" smtClean="0"/>
              <a:t>, który </a:t>
            </a:r>
            <a:r>
              <a:rPr lang="pl-PL" b="1" dirty="0" smtClean="0"/>
              <a:t>został utworzony, odtworzony lub przekształcony przez organy publiczne, jest przez nie przechowywany lub odnosi się do nich;</a:t>
            </a:r>
          </a:p>
          <a:p>
            <a:pPr algn="just"/>
            <a:r>
              <a:rPr lang="pl-PL" dirty="0" smtClean="0"/>
              <a:t>Może mieć postać dokumentu tradycyjnego lub zapisu elektronicznego;</a:t>
            </a:r>
          </a:p>
          <a:p>
            <a:pPr algn="just"/>
            <a:r>
              <a:rPr lang="pl-PL" dirty="0" smtClean="0"/>
              <a:t>Nośnikiem informacji może być też </a:t>
            </a:r>
            <a:r>
              <a:rPr lang="pl-PL" b="1" dirty="0" smtClean="0"/>
              <a:t>człowiek</a:t>
            </a:r>
            <a:r>
              <a:rPr lang="pl-PL" dirty="0" smtClean="0"/>
              <a:t>, mimo braku jakiegokolwiek utrwalenia informacja krąży dzięki ustnym przekazom jednej osoby lub kilku osób. </a:t>
            </a:r>
            <a:endParaRPr lang="pl-PL" dirty="0"/>
          </a:p>
        </p:txBody>
      </p:sp>
    </p:spTree>
    <p:extLst>
      <p:ext uri="{BB962C8B-B14F-4D97-AF65-F5344CB8AC3E}">
        <p14:creationId xmlns:p14="http://schemas.microsoft.com/office/powerpoint/2010/main" val="3790697364"/>
      </p:ext>
    </p:extLst>
  </p:cSld>
  <p:clrMapOvr>
    <a:masterClrMapping/>
  </p:clrMapOvr>
  <p:transition>
    <p:wipe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Udostępnienie informacji a udostępnienie nośnika wraz informacją</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Adresat wniosku zobowiązany jest do udostępnienia informacji publicznej, ale nie zawsze wraz z jej nośnikiem;</a:t>
            </a:r>
          </a:p>
          <a:p>
            <a:pPr algn="just"/>
            <a:r>
              <a:rPr lang="pl-PL" b="1" dirty="0" smtClean="0"/>
              <a:t>W </a:t>
            </a:r>
            <a:r>
              <a:rPr lang="pl-PL" b="1" dirty="0"/>
              <a:t>myśl art. 3 ust. 1 pkt. 2 </a:t>
            </a:r>
            <a:r>
              <a:rPr lang="pl-PL" dirty="0"/>
              <a:t>prawo do informacji </a:t>
            </a:r>
            <a:r>
              <a:rPr lang="pl-PL" dirty="0" smtClean="0"/>
              <a:t>obejmuje: </a:t>
            </a:r>
            <a:r>
              <a:rPr lang="pl-PL" dirty="0"/>
              <a:t>prawo wglądu do dokumentu urzędowego, a nie </a:t>
            </a:r>
            <a:r>
              <a:rPr lang="pl-PL" dirty="0" smtClean="0"/>
              <a:t>prawo do jego nośnika;</a:t>
            </a:r>
          </a:p>
          <a:p>
            <a:pPr algn="just"/>
            <a:r>
              <a:rPr lang="pl-PL" b="1" dirty="0" smtClean="0"/>
              <a:t>W myśl art. 6 ust. 1 pkt 4 </a:t>
            </a:r>
            <a:r>
              <a:rPr lang="pl-PL" dirty="0" smtClean="0"/>
              <a:t>udostępnieniu podlega informacja o danych publicznych w tym </a:t>
            </a:r>
            <a:r>
              <a:rPr lang="pl-PL" b="1" dirty="0" smtClean="0"/>
              <a:t>treść i postać </a:t>
            </a:r>
            <a:r>
              <a:rPr lang="pl-PL" dirty="0" smtClean="0"/>
              <a:t>wymienionych tam dokumentów urzędowych; Udostępnieniu </a:t>
            </a:r>
            <a:r>
              <a:rPr lang="pl-PL" dirty="0"/>
              <a:t>podlega zatem zarówno treść dokumentu </a:t>
            </a:r>
            <a:r>
              <a:rPr lang="pl-PL" dirty="0" smtClean="0"/>
              <a:t>urzędowego, </a:t>
            </a:r>
            <a:r>
              <a:rPr lang="pl-PL" dirty="0"/>
              <a:t>jak i jego postać w tym również </a:t>
            </a:r>
            <a:r>
              <a:rPr lang="pl-PL" b="1" dirty="0" smtClean="0"/>
              <a:t>kserokopia.</a:t>
            </a:r>
          </a:p>
        </p:txBody>
      </p:sp>
    </p:spTree>
    <p:extLst>
      <p:ext uri="{BB962C8B-B14F-4D97-AF65-F5344CB8AC3E}">
        <p14:creationId xmlns:p14="http://schemas.microsoft.com/office/powerpoint/2010/main" val="3439300966"/>
      </p:ext>
    </p:extLst>
  </p:cSld>
  <p:clrMapOvr>
    <a:masterClrMapping/>
  </p:clrMapOvr>
  <p:transition>
    <p:wedg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Udostępnienie informacji a udostępnienie nośnika wraz informacją</a:t>
            </a:r>
          </a:p>
        </p:txBody>
      </p:sp>
      <p:sp>
        <p:nvSpPr>
          <p:cNvPr id="3" name="Symbol zastępczy zawartości 2"/>
          <p:cNvSpPr>
            <a:spLocks noGrp="1"/>
          </p:cNvSpPr>
          <p:nvPr>
            <p:ph idx="1"/>
          </p:nvPr>
        </p:nvSpPr>
        <p:spPr/>
        <p:txBody>
          <a:bodyPr>
            <a:normAutofit fontScale="92500"/>
          </a:bodyPr>
          <a:lstStyle/>
          <a:p>
            <a:pPr algn="just"/>
            <a:r>
              <a:rPr lang="pl-PL" dirty="0"/>
              <a:t>Jeżeli nośnikiem informacji publicznej jest dokument prywatny udostępnieniu podlega jego treść </a:t>
            </a:r>
            <a:r>
              <a:rPr lang="pl-PL" dirty="0" smtClean="0"/>
              <a:t>– zawartość, </a:t>
            </a:r>
            <a:r>
              <a:rPr lang="pl-PL" dirty="0"/>
              <a:t>ale nie postać - nie sam nośnik. </a:t>
            </a:r>
          </a:p>
          <a:p>
            <a:pPr algn="just"/>
            <a:r>
              <a:rPr lang="pl-PL" b="1" dirty="0"/>
              <a:t>W </a:t>
            </a:r>
            <a:r>
              <a:rPr lang="pl-PL" b="1" dirty="0" smtClean="0"/>
              <a:t>myśl art</a:t>
            </a:r>
            <a:r>
              <a:rPr lang="pl-PL" b="1" dirty="0"/>
              <a:t>. 245 </a:t>
            </a:r>
            <a:r>
              <a:rPr lang="pl-PL" b="1" dirty="0" err="1"/>
              <a:t>k.p.c</a:t>
            </a:r>
            <a:r>
              <a:rPr lang="pl-PL" b="1" dirty="0"/>
              <a:t> </a:t>
            </a:r>
            <a:r>
              <a:rPr lang="pl-PL" b="1" dirty="0" smtClean="0"/>
              <a:t>dokument prywatny </a:t>
            </a:r>
            <a:r>
              <a:rPr lang="pl-PL" b="1" dirty="0"/>
              <a:t>stanowi </a:t>
            </a:r>
            <a:r>
              <a:rPr lang="pl-PL" b="1" dirty="0" smtClean="0"/>
              <a:t>dowód tego, że osoba </a:t>
            </a:r>
            <a:r>
              <a:rPr lang="pl-PL" b="1" dirty="0"/>
              <a:t>która go </a:t>
            </a:r>
            <a:r>
              <a:rPr lang="pl-PL" b="1" dirty="0" smtClean="0"/>
              <a:t>podpisała złożyła </a:t>
            </a:r>
            <a:r>
              <a:rPr lang="pl-PL" b="1" dirty="0"/>
              <a:t>oświadczenie zawarte w </a:t>
            </a:r>
            <a:r>
              <a:rPr lang="pl-PL" b="1" dirty="0" smtClean="0"/>
              <a:t>dokumencie. </a:t>
            </a:r>
          </a:p>
          <a:p>
            <a:pPr algn="just"/>
            <a:r>
              <a:rPr lang="pl-PL" dirty="0" smtClean="0"/>
              <a:t>Od dokumentu urzędowego różnią się tym, że nie pochodzą od organu państwowego, nie zostały podpisane przez funkcjonariusza publicznego i niczego urzędowo nie zaświadczają.</a:t>
            </a:r>
            <a:endParaRPr lang="pl-PL" dirty="0"/>
          </a:p>
        </p:txBody>
      </p:sp>
    </p:spTree>
    <p:extLst>
      <p:ext uri="{BB962C8B-B14F-4D97-AF65-F5344CB8AC3E}">
        <p14:creationId xmlns:p14="http://schemas.microsoft.com/office/powerpoint/2010/main" val="1496054270"/>
      </p:ext>
    </p:extLst>
  </p:cSld>
  <p:clrMapOvr>
    <a:masterClrMapping/>
  </p:clrMapOvr>
  <p:transition>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Rodzaje informacji w świetle </a:t>
            </a:r>
            <a:r>
              <a:rPr lang="pl-PL" b="1" dirty="0" err="1" smtClean="0"/>
              <a:t>u.d.i.p</a:t>
            </a:r>
            <a:r>
              <a:rPr lang="pl-PL" b="1" dirty="0" smtClean="0"/>
              <a:t>.</a:t>
            </a:r>
            <a:br>
              <a:rPr lang="pl-PL" b="1" dirty="0" smtClean="0"/>
            </a:b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Ogólnodostępne (publiczne), o ograniczonej dostępności (których dostęp jest limitowany ze względu na konieczność ochrony pewnych wartości – art. 5 </a:t>
            </a:r>
            <a:r>
              <a:rPr lang="pl-PL" dirty="0" err="1" smtClean="0"/>
              <a:t>u.d.i.p</a:t>
            </a:r>
            <a:r>
              <a:rPr lang="pl-PL" dirty="0" smtClean="0"/>
              <a:t>.), o wyłączonym dostępie (prywatne);</a:t>
            </a:r>
          </a:p>
          <a:p>
            <a:pPr algn="just"/>
            <a:r>
              <a:rPr lang="pl-PL" dirty="0" smtClean="0"/>
              <a:t>Informacje udostępniane w oparciu uregulowania </a:t>
            </a:r>
            <a:r>
              <a:rPr lang="pl-PL" dirty="0" err="1" smtClean="0"/>
              <a:t>udip</a:t>
            </a:r>
            <a:r>
              <a:rPr lang="pl-PL" dirty="0" smtClean="0"/>
              <a:t> i  informacje udostępniane na podstawie przepisów szczególnych: m.in. materialnego prawa administracyjnego lub prawa gospodarczego</a:t>
            </a:r>
          </a:p>
          <a:p>
            <a:pPr algn="just"/>
            <a:r>
              <a:rPr lang="pl-PL" dirty="0" smtClean="0"/>
              <a:t>Publiczne: proste i złożone (przekształcone i przetworzone);</a:t>
            </a:r>
            <a:endParaRPr lang="pl-PL" dirty="0"/>
          </a:p>
        </p:txBody>
      </p:sp>
    </p:spTree>
    <p:extLst>
      <p:ext uri="{BB962C8B-B14F-4D97-AF65-F5344CB8AC3E}">
        <p14:creationId xmlns:p14="http://schemas.microsoft.com/office/powerpoint/2010/main" val="265486439"/>
      </p:ext>
    </p:extLst>
  </p:cSld>
  <p:clrMapOvr>
    <a:masterClrMapping/>
  </p:clrMapOvr>
  <p:transition>
    <p:pull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 prosta</a:t>
            </a:r>
            <a:endParaRPr lang="pl-PL" b="1"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Informacja, która nie wymaga przetworzenia i przekształcenia (najprostsza definicja – definicja negatywna);</a:t>
            </a:r>
          </a:p>
          <a:p>
            <a:pPr algn="just"/>
            <a:r>
              <a:rPr lang="pl-PL" dirty="0" smtClean="0"/>
              <a:t>To informacja, którą podmiot posiada w danej chwili i którą podmiot może udostępnić w takiej formie jaką ma, a jej wyodrębnienie z pewnych zbiorów (ewidencji, rejestrów, kartotek) nie wymaga  dodatkowych nakładów osobowych lub finansowych trudnych do pogodzenia z bieżącymi działaniami  zobowiązanego;</a:t>
            </a:r>
          </a:p>
          <a:p>
            <a:pPr algn="just"/>
            <a:r>
              <a:rPr lang="pl-PL" dirty="0" smtClean="0"/>
              <a:t>To taka informacja, którą już posiada zobowiązany i jej udostępnienie nie wymaga podejmowania jakichś ponadprzeciętnych czynności, które z informacji prostych tworzyłyby nową informację. </a:t>
            </a:r>
            <a:endParaRPr lang="pl-PL" dirty="0"/>
          </a:p>
        </p:txBody>
      </p:sp>
    </p:spTree>
    <p:extLst>
      <p:ext uri="{BB962C8B-B14F-4D97-AF65-F5344CB8AC3E}">
        <p14:creationId xmlns:p14="http://schemas.microsoft.com/office/powerpoint/2010/main" val="1584200661"/>
      </p:ext>
    </p:extLst>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złożona – przekształcona (art. 12, art. 14, art. 15 </a:t>
            </a:r>
            <a:r>
              <a:rPr lang="pl-PL" b="1" dirty="0" err="1" smtClean="0"/>
              <a:t>udip</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Przekształcenie informacji jest zabiegiem czysto technicznym – zabiegiem </a:t>
            </a:r>
            <a:r>
              <a:rPr lang="pl-PL" b="1" dirty="0" smtClean="0"/>
              <a:t>wobec informacji</a:t>
            </a:r>
            <a:r>
              <a:rPr lang="pl-PL" dirty="0" smtClean="0"/>
              <a:t>, jest działaniem odnoszącym się do zewnętrznej formy wypowiedzi, czy też dokumentu. </a:t>
            </a:r>
            <a:endParaRPr lang="pl-PL" dirty="0"/>
          </a:p>
          <a:p>
            <a:pPr algn="just"/>
            <a:r>
              <a:rPr lang="pl-PL" dirty="0" smtClean="0"/>
              <a:t>Oznacza zmianę </a:t>
            </a:r>
            <a:r>
              <a:rPr lang="pl-PL" b="1" dirty="0" smtClean="0"/>
              <a:t>postaci</a:t>
            </a:r>
            <a:r>
              <a:rPr lang="pl-PL" dirty="0" smtClean="0"/>
              <a:t> </a:t>
            </a:r>
            <a:r>
              <a:rPr lang="pl-PL" b="1" dirty="0" smtClean="0"/>
              <a:t>materialnego substratu informacji bez jednoczesnego wpływu na treść komunikatu zawartego w samym przekazie</a:t>
            </a:r>
            <a:r>
              <a:rPr lang="pl-PL" dirty="0" smtClean="0"/>
              <a:t> (M. Jabłoński, K. Wygoda) np. zeskanowanie umowy, zgranie na określony nośnik itp.</a:t>
            </a:r>
          </a:p>
        </p:txBody>
      </p:sp>
    </p:spTree>
    <p:extLst>
      <p:ext uri="{BB962C8B-B14F-4D97-AF65-F5344CB8AC3E}">
        <p14:creationId xmlns:p14="http://schemas.microsoft.com/office/powerpoint/2010/main" val="3694150812"/>
      </p:ext>
    </p:extLst>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Informacja złożona - przetworzona </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Art. 3 ust. 1 </a:t>
            </a:r>
            <a:r>
              <a:rPr lang="pl-PL" dirty="0" err="1" smtClean="0"/>
              <a:t>udip</a:t>
            </a:r>
            <a:r>
              <a:rPr lang="pl-PL" dirty="0" smtClean="0"/>
              <a:t>. </a:t>
            </a:r>
            <a:r>
              <a:rPr lang="pl-PL" dirty="0"/>
              <a:t>Prawo do informacji publicznej obejmuje uprawnienia </a:t>
            </a:r>
            <a:r>
              <a:rPr lang="pl-PL" dirty="0" smtClean="0"/>
              <a:t>do: </a:t>
            </a:r>
            <a:r>
              <a:rPr lang="pl-PL" b="1" u="sng" dirty="0" smtClean="0"/>
              <a:t>uzyskania  </a:t>
            </a:r>
            <a:r>
              <a:rPr lang="pl-PL" b="1" u="sng" dirty="0"/>
              <a:t>informacji  publicznej,  </a:t>
            </a:r>
            <a:r>
              <a:rPr lang="pl-PL" b="1" u="sng" dirty="0" smtClean="0"/>
              <a:t>w tym  </a:t>
            </a:r>
            <a:r>
              <a:rPr lang="pl-PL" b="1" u="sng" dirty="0"/>
              <a:t>uzyskania  informacji  przetworzonej </a:t>
            </a:r>
            <a:r>
              <a:rPr lang="pl-PL" b="1" u="sng" dirty="0" smtClean="0"/>
              <a:t>w takim </a:t>
            </a:r>
            <a:r>
              <a:rPr lang="pl-PL" b="1" u="sng" dirty="0"/>
              <a:t>zakresie, </a:t>
            </a:r>
            <a:r>
              <a:rPr lang="pl-PL" b="1" u="sng" dirty="0" smtClean="0"/>
              <a:t>w jakim </a:t>
            </a:r>
            <a:r>
              <a:rPr lang="pl-PL" b="1" u="sng" dirty="0"/>
              <a:t>jest to szczególnie istotne dla interesu </a:t>
            </a:r>
            <a:r>
              <a:rPr lang="pl-PL" b="1" u="sng" dirty="0" smtClean="0"/>
              <a:t>publicznego</a:t>
            </a:r>
            <a:r>
              <a:rPr lang="pl-PL" b="1" dirty="0" smtClean="0"/>
              <a:t>;</a:t>
            </a:r>
          </a:p>
          <a:p>
            <a:pPr algn="just"/>
            <a:r>
              <a:rPr lang="pl-PL" dirty="0" smtClean="0"/>
              <a:t>Przetworzenie jest </a:t>
            </a:r>
            <a:r>
              <a:rPr lang="pl-PL" b="1" dirty="0" smtClean="0"/>
              <a:t>działaniem na informacji </a:t>
            </a:r>
            <a:r>
              <a:rPr lang="pl-PL" dirty="0" smtClean="0"/>
              <a:t>zmieniającym istniejącą  informację. Dotyczy sytuacji w  ramach której poprzez kompilację  posiadanych danych  dąży się do otrzymania całkiem nowej informacji;</a:t>
            </a:r>
          </a:p>
          <a:p>
            <a:pPr algn="just"/>
            <a:r>
              <a:rPr lang="pl-PL" dirty="0" smtClean="0"/>
              <a:t>Informacja przetworzona jest informacją nową, nieistniejącą dotychczas  w przyjętej ostatecznie formie i postaci oraz treści, chociaż jej źródłem są dokumenty znajdujące się w posiadaniu zobowiązanego informacyjnie;</a:t>
            </a:r>
          </a:p>
          <a:p>
            <a:pPr algn="just"/>
            <a:r>
              <a:rPr lang="pl-PL" dirty="0" smtClean="0"/>
              <a:t>Informacja przetworzona  stanowi nowy rodzaj informacji stworzony specjalnie na potrzeby podmiotu wnioskującego o udzielenie informacji publicznej. </a:t>
            </a:r>
            <a:r>
              <a:rPr lang="pl-PL" b="1" dirty="0" smtClean="0"/>
              <a:t>Powstaje nowa jakościowo  i rodzajowo informacja.</a:t>
            </a:r>
          </a:p>
          <a:p>
            <a:pPr algn="just"/>
            <a:r>
              <a:rPr lang="pl-PL" b="1" dirty="0" smtClean="0"/>
              <a:t>Udzielenie tej informacji wiąże się z poniesieniem  określonych środków zwłaszcza finansowych i organizacyjnych, często trudnych do pogodzenia z bieżącymi działaniami organu państwa.  </a:t>
            </a:r>
            <a:endParaRPr lang="pl-PL" b="1" dirty="0"/>
          </a:p>
        </p:txBody>
      </p:sp>
    </p:spTree>
    <p:extLst>
      <p:ext uri="{BB962C8B-B14F-4D97-AF65-F5344CB8AC3E}">
        <p14:creationId xmlns:p14="http://schemas.microsoft.com/office/powerpoint/2010/main" val="424131411"/>
      </p:ext>
    </p:extLst>
  </p:cSld>
  <p:clrMapOvr>
    <a:masterClrMapping/>
  </p:clrMapOvr>
  <p:transition>
    <p:wipe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Informacja przetworzona</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Za sam proces przetworzenia nie można w cennikach ustalać kwot do pokrycia  np. opłat za godzinę dodatkowej pracy  pracownika. </a:t>
            </a:r>
            <a:r>
              <a:rPr lang="pl-PL" b="1" dirty="0" smtClean="0"/>
              <a:t>Jedynymi kosztami jakie mogą zostać pobrane to koszty materialne związane z  użytymi materiałami, ale nie wysiłkiem zaangażowaniem pracownika</a:t>
            </a:r>
            <a:r>
              <a:rPr lang="pl-PL" dirty="0" smtClean="0"/>
              <a:t>.</a:t>
            </a:r>
            <a:endParaRPr lang="pl-PL" dirty="0"/>
          </a:p>
        </p:txBody>
      </p:sp>
    </p:spTree>
    <p:extLst>
      <p:ext uri="{BB962C8B-B14F-4D97-AF65-F5344CB8AC3E}">
        <p14:creationId xmlns:p14="http://schemas.microsoft.com/office/powerpoint/2010/main" val="1873394370"/>
      </p:ext>
    </p:extLst>
  </p:cSld>
  <p:clrMapOvr>
    <a:masterClrMapping/>
  </p:clrMapOvr>
  <p:transition>
    <p:wedg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Udostępnienie informacji przetworzonej </a:t>
            </a:r>
            <a:endParaRPr lang="pl-PL" b="1" dirty="0"/>
          </a:p>
        </p:txBody>
      </p:sp>
      <p:sp>
        <p:nvSpPr>
          <p:cNvPr id="3" name="Symbol zastępczy zawartości 2"/>
          <p:cNvSpPr>
            <a:spLocks noGrp="1"/>
          </p:cNvSpPr>
          <p:nvPr>
            <p:ph idx="1"/>
          </p:nvPr>
        </p:nvSpPr>
        <p:spPr/>
        <p:txBody>
          <a:bodyPr>
            <a:normAutofit/>
          </a:bodyPr>
          <a:lstStyle/>
          <a:p>
            <a:pPr algn="just"/>
            <a:r>
              <a:rPr lang="pl-PL" dirty="0"/>
              <a:t>Art. 3 ust. 1. Prawo do informacji publicznej obejmuje uprawnienia do</a:t>
            </a:r>
            <a:r>
              <a:rPr lang="pl-PL" dirty="0" smtClean="0"/>
              <a:t>: uzyskania  </a:t>
            </a:r>
            <a:r>
              <a:rPr lang="pl-PL" dirty="0"/>
              <a:t>informacji  publicznej,  w tym  uzyskania  informacji  przetworzonej </a:t>
            </a:r>
            <a:r>
              <a:rPr lang="pl-PL" b="1" dirty="0"/>
              <a:t>w takim zakresie, w jakim jest to szczególnie istotne dla interesu </a:t>
            </a:r>
            <a:r>
              <a:rPr lang="pl-PL" b="1" dirty="0" smtClean="0"/>
              <a:t>publicznego </a:t>
            </a:r>
          </a:p>
          <a:p>
            <a:pPr algn="just"/>
            <a:r>
              <a:rPr lang="pl-PL" b="1" dirty="0" smtClean="0"/>
              <a:t>Udostępnienie jest obwarowane szczególnym warunkiem tj. koniecznością wykazania, że jest </a:t>
            </a:r>
            <a:r>
              <a:rPr lang="pl-PL" b="1" dirty="0"/>
              <a:t>to szczególnie istotne dla interesu </a:t>
            </a:r>
            <a:r>
              <a:rPr lang="pl-PL" b="1" dirty="0" smtClean="0"/>
              <a:t>publicznego.</a:t>
            </a:r>
            <a:endParaRPr lang="pl-PL" b="1" dirty="0"/>
          </a:p>
        </p:txBody>
      </p:sp>
    </p:spTree>
    <p:extLst>
      <p:ext uri="{BB962C8B-B14F-4D97-AF65-F5344CB8AC3E}">
        <p14:creationId xmlns:p14="http://schemas.microsoft.com/office/powerpoint/2010/main" val="3926538244"/>
      </p:ext>
    </p:extLst>
  </p:cSld>
  <p:clrMapOvr>
    <a:masterClrMapping/>
  </p:clrMapOvr>
  <p:transition>
    <p:wedg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smtClean="0"/>
              <a:t> </a:t>
            </a:r>
            <a:r>
              <a:rPr lang="pl-PL" b="1" dirty="0" smtClean="0"/>
              <a:t>Interes publiczny </a:t>
            </a:r>
            <a:r>
              <a:rPr lang="pl-PL" dirty="0" smtClean="0"/>
              <a:t>to interes </a:t>
            </a:r>
            <a:r>
              <a:rPr lang="pl-PL" dirty="0"/>
              <a:t>mieszkańców danej </a:t>
            </a:r>
            <a:r>
              <a:rPr lang="pl-PL" dirty="0" err="1"/>
              <a:t>jst</a:t>
            </a:r>
            <a:r>
              <a:rPr lang="pl-PL" dirty="0"/>
              <a:t> lub całego społeczeństwa. </a:t>
            </a:r>
            <a:r>
              <a:rPr lang="pl-PL" dirty="0" smtClean="0"/>
              <a:t>Działanie w interesie publicznym to </a:t>
            </a:r>
            <a:r>
              <a:rPr lang="pl-PL" dirty="0"/>
              <a:t>dążenie do osiągniecia celów, które mogą zadośćuczynić zbiorowości ogólnoludzkiej </a:t>
            </a:r>
            <a:r>
              <a:rPr lang="pl-PL" dirty="0" smtClean="0"/>
              <a:t>(F</a:t>
            </a:r>
            <a:r>
              <a:rPr lang="pl-PL" dirty="0"/>
              <a:t>. </a:t>
            </a:r>
            <a:r>
              <a:rPr lang="pl-PL" dirty="0" err="1"/>
              <a:t>Longchamps</a:t>
            </a:r>
            <a:r>
              <a:rPr lang="pl-PL" dirty="0" smtClean="0"/>
              <a:t>).</a:t>
            </a:r>
            <a:endParaRPr lang="pl-PL" dirty="0"/>
          </a:p>
          <a:p>
            <a:pPr algn="just"/>
            <a:r>
              <a:rPr lang="pl-PL" dirty="0" smtClean="0"/>
              <a:t>Szczególna istotność dla interesu publicznego to kryterium nieostre i jak to podkreślał wielokrotnie NSA </a:t>
            </a:r>
            <a:r>
              <a:rPr lang="pl-PL" b="1" dirty="0" smtClean="0"/>
              <a:t>musi być rozpatrywane przez pryzmat każdej konkretnej sprawy;</a:t>
            </a:r>
          </a:p>
          <a:p>
            <a:pPr algn="just"/>
            <a:r>
              <a:rPr lang="pl-PL" dirty="0" smtClean="0"/>
              <a:t>Szczególna istotność dla interesu publicznego jest swoistą zaporą dla  przedkładania (dla pozytywnego rozpatrywania) wniosków awanturniczych, nękających  takich które nie mają nic wspólnego z  chęcią uzyskania informacji publicznych, a jedynie mają na celu utrudnienie pracy urzędu.</a:t>
            </a:r>
          </a:p>
          <a:p>
            <a:pPr algn="just"/>
            <a:r>
              <a:rPr lang="pl-PL" b="1" dirty="0" smtClean="0"/>
              <a:t>Przyjmuje się, że szczególna istotność dla interesu publicznego wiąże się z tym, że informacja o którą ubiega się zainteresowany jest ważna nie tylko dla niego, ale dla większej grupy osób i uzyskanie informacji  stworzy realną możliwość wykorzystania danych dla poprawy funkcjonowania organów  administracji i lepszej ochrony interesu publicznego.</a:t>
            </a:r>
          </a:p>
        </p:txBody>
      </p:sp>
    </p:spTree>
    <p:extLst>
      <p:ext uri="{BB962C8B-B14F-4D97-AF65-F5344CB8AC3E}">
        <p14:creationId xmlns:p14="http://schemas.microsoft.com/office/powerpoint/2010/main" val="1282354588"/>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To powinność udostępniania dokumentów lub wiadomości będących w posiadaniu administracji publicznej z urzędu lub na żądanie – na wniosek osoby zainteresowanej (J. Lang);</a:t>
            </a:r>
            <a:endParaRPr lang="pl-PL" dirty="0"/>
          </a:p>
        </p:txBody>
      </p:sp>
    </p:spTree>
    <p:extLst>
      <p:ext uri="{BB962C8B-B14F-4D97-AF65-F5344CB8AC3E}">
        <p14:creationId xmlns:p14="http://schemas.microsoft.com/office/powerpoint/2010/main" val="2741079234"/>
      </p:ext>
    </p:extLst>
  </p:cSld>
  <p:clrMapOvr>
    <a:masterClrMapping/>
  </p:clrMapOvr>
  <p:transition>
    <p:wipe dir="u"/>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Szczególna istotność dla interesu publicznego</a:t>
            </a:r>
          </a:p>
        </p:txBody>
      </p:sp>
      <p:sp>
        <p:nvSpPr>
          <p:cNvPr id="3" name="Symbol zastępczy zawartości 2"/>
          <p:cNvSpPr>
            <a:spLocks noGrp="1"/>
          </p:cNvSpPr>
          <p:nvPr>
            <p:ph idx="1"/>
          </p:nvPr>
        </p:nvSpPr>
        <p:spPr/>
        <p:txBody>
          <a:bodyPr>
            <a:normAutofit/>
          </a:bodyPr>
          <a:lstStyle/>
          <a:p>
            <a:pPr algn="just"/>
            <a:r>
              <a:rPr lang="pl-PL" dirty="0" smtClean="0"/>
              <a:t>Wnioskodawca zatem musi wykazać dwa elementy:</a:t>
            </a:r>
          </a:p>
          <a:p>
            <a:pPr algn="just"/>
            <a:r>
              <a:rPr lang="pl-PL" dirty="0" smtClean="0"/>
              <a:t>1. że </a:t>
            </a:r>
            <a:r>
              <a:rPr lang="pl-PL" b="1" dirty="0" smtClean="0"/>
              <a:t>działa dla większej grupy osób</a:t>
            </a:r>
            <a:r>
              <a:rPr lang="pl-PL" dirty="0" smtClean="0"/>
              <a:t>; </a:t>
            </a:r>
          </a:p>
          <a:p>
            <a:pPr algn="just"/>
            <a:r>
              <a:rPr lang="pl-PL" dirty="0" smtClean="0"/>
              <a:t>2. że jego działanie </a:t>
            </a:r>
            <a:r>
              <a:rPr lang="pl-PL" b="1" dirty="0" smtClean="0"/>
              <a:t>służy społecznie akceptowalnym celom związanym z naprawą  istniejących struktur administracyjnych i społecznych.</a:t>
            </a:r>
          </a:p>
          <a:p>
            <a:pPr algn="just"/>
            <a:r>
              <a:rPr lang="pl-PL" dirty="0" smtClean="0"/>
              <a:t>W rezultacie może to prowadzić do tego, że wnioskodawcy będą utożsamiać swój interes prywatny z interesem większej grupy osób.</a:t>
            </a:r>
          </a:p>
          <a:p>
            <a:pPr marL="0" indent="0" algn="just">
              <a:buNone/>
            </a:pPr>
            <a:endParaRPr lang="pl-PL" dirty="0" smtClean="0"/>
          </a:p>
        </p:txBody>
      </p:sp>
    </p:spTree>
    <p:extLst>
      <p:ext uri="{BB962C8B-B14F-4D97-AF65-F5344CB8AC3E}">
        <p14:creationId xmlns:p14="http://schemas.microsoft.com/office/powerpoint/2010/main" val="2869924683"/>
      </p:ext>
    </p:extLst>
  </p:cSld>
  <p:clrMapOvr>
    <a:masterClrMapping/>
  </p:clrMapOvr>
  <p:transition>
    <p:wipe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Wnioskodawca na etapie przedkładania wniosku nie musi i najczęściej nie wie, że informacja o którą się ubiega może posiadać status informacji przetworzonej, wiec nie ma obowiązku wykazywania od razu że działa dla ochrony szczególnie istotnego interesu publicznego. Jeżeli jednak wie lub spodziewa się tego może od razu przedstawić argumenty przemawiające za szczególną istotnością przyspieszając tym samym przedmiotową procedurę udostępnienia.</a:t>
            </a:r>
          </a:p>
          <a:p>
            <a:pPr algn="just"/>
            <a:r>
              <a:rPr lang="pl-PL" b="1" dirty="0"/>
              <a:t>To podmioty zobowiązane </a:t>
            </a:r>
            <a:r>
              <a:rPr lang="pl-PL" b="1" dirty="0" smtClean="0"/>
              <a:t>do </a:t>
            </a:r>
            <a:r>
              <a:rPr lang="pl-PL" b="1" dirty="0"/>
              <a:t>udostępnienia muszą </a:t>
            </a:r>
            <a:r>
              <a:rPr lang="pl-PL" b="1" dirty="0" smtClean="0"/>
              <a:t>wykazać, </a:t>
            </a:r>
            <a:r>
              <a:rPr lang="pl-PL" b="1" dirty="0"/>
              <a:t>że </a:t>
            </a:r>
            <a:r>
              <a:rPr lang="pl-PL" b="1" dirty="0" smtClean="0"/>
              <a:t>informacje </a:t>
            </a:r>
            <a:r>
              <a:rPr lang="pl-PL" b="1" dirty="0"/>
              <a:t>objęte wnioskiem </a:t>
            </a:r>
            <a:r>
              <a:rPr lang="pl-PL" b="1" dirty="0" smtClean="0"/>
              <a:t>dotyczą </a:t>
            </a:r>
            <a:r>
              <a:rPr lang="pl-PL" b="1" dirty="0"/>
              <a:t>informacji przetworzonej i mogą odmówić </a:t>
            </a:r>
            <a:r>
              <a:rPr lang="pl-PL" b="1" dirty="0" smtClean="0"/>
              <a:t>udostępnienia (decyzja administracyjna)  </a:t>
            </a:r>
            <a:r>
              <a:rPr lang="pl-PL" b="1" dirty="0"/>
              <a:t>tylko wtedy  gdy wnioskodawca nie wykaże tej </a:t>
            </a:r>
            <a:r>
              <a:rPr lang="pl-PL" b="1" dirty="0" smtClean="0"/>
              <a:t>przesłanki.</a:t>
            </a:r>
            <a:endParaRPr lang="pl-PL" b="1" dirty="0"/>
          </a:p>
          <a:p>
            <a:endParaRPr lang="pl-PL" dirty="0"/>
          </a:p>
        </p:txBody>
      </p:sp>
    </p:spTree>
    <p:extLst>
      <p:ext uri="{BB962C8B-B14F-4D97-AF65-F5344CB8AC3E}">
        <p14:creationId xmlns:p14="http://schemas.microsoft.com/office/powerpoint/2010/main" val="2018010693"/>
      </p:ext>
    </p:extLst>
  </p:cSld>
  <p:clrMapOvr>
    <a:masterClrMapping/>
  </p:clrMapOvr>
  <p:transition>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Szczególna istotność dla interesu publicznego</a:t>
            </a:r>
            <a:endParaRPr lang="pl-PL" b="1" dirty="0"/>
          </a:p>
        </p:txBody>
      </p:sp>
      <p:sp>
        <p:nvSpPr>
          <p:cNvPr id="3" name="Symbol zastępczy zawartości 2"/>
          <p:cNvSpPr>
            <a:spLocks noGrp="1"/>
          </p:cNvSpPr>
          <p:nvPr>
            <p:ph idx="1"/>
          </p:nvPr>
        </p:nvSpPr>
        <p:spPr/>
        <p:txBody>
          <a:bodyPr>
            <a:normAutofit/>
          </a:bodyPr>
          <a:lstStyle/>
          <a:p>
            <a:pPr algn="just"/>
            <a:r>
              <a:rPr lang="pl-PL" dirty="0"/>
              <a:t>Ostateczne jednak rozstrzygnięcie, czy zachodzi szczególna istotność jest pozostawione podmiotowi zobowiązanemu </a:t>
            </a:r>
            <a:r>
              <a:rPr lang="pl-PL" dirty="0" smtClean="0"/>
              <a:t>informacyjnie</a:t>
            </a:r>
            <a:r>
              <a:rPr lang="pl-PL" dirty="0"/>
              <a:t> </a:t>
            </a:r>
            <a:r>
              <a:rPr lang="pl-PL" dirty="0" smtClean="0"/>
              <a:t>(uznanie administracyjne).</a:t>
            </a:r>
            <a:endParaRPr lang="pl-PL" dirty="0"/>
          </a:p>
          <a:p>
            <a:pPr algn="just"/>
            <a:r>
              <a:rPr lang="pl-PL" b="1" dirty="0"/>
              <a:t>Odmowa udostępnienia informacji przetworzonej nie zawsze musi wiązać się z całkowitą odmową. </a:t>
            </a:r>
            <a:r>
              <a:rPr lang="pl-PL" dirty="0"/>
              <a:t>Jeżeli zdaniem zobowiązanego </a:t>
            </a:r>
            <a:r>
              <a:rPr lang="pl-PL" dirty="0" smtClean="0"/>
              <a:t>nie </a:t>
            </a:r>
            <a:r>
              <a:rPr lang="pl-PL" dirty="0"/>
              <a:t>zachodzi przesłanka szczególnej istotności i nie przystępuje do przetworzenia  to powinien udostępnić informację prostą. </a:t>
            </a:r>
          </a:p>
        </p:txBody>
      </p:sp>
    </p:spTree>
    <p:extLst>
      <p:ext uri="{BB962C8B-B14F-4D97-AF65-F5344CB8AC3E}">
        <p14:creationId xmlns:p14="http://schemas.microsoft.com/office/powerpoint/2010/main" val="384237258"/>
      </p:ext>
    </p:extLst>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Dokument urzędowy a prawo do informacji</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Jedną z form realizacji prawa dostępu do informacji publicznej jest wgląd do dokumentu urzędowego - Art. 3 ust. 1 pkt. 2 </a:t>
            </a:r>
            <a:r>
              <a:rPr lang="pl-PL" dirty="0" err="1" smtClean="0"/>
              <a:t>u.d.i.p</a:t>
            </a:r>
            <a:r>
              <a:rPr lang="pl-PL" dirty="0" smtClean="0"/>
              <a:t>.;</a:t>
            </a:r>
          </a:p>
          <a:p>
            <a:pPr algn="just"/>
            <a:r>
              <a:rPr lang="pl-PL" dirty="0"/>
              <a:t>Dokumentem urzędowym </a:t>
            </a:r>
            <a:r>
              <a:rPr lang="pl-PL" dirty="0" smtClean="0"/>
              <a:t>w rozumieniu </a:t>
            </a:r>
            <a:r>
              <a:rPr lang="pl-PL" dirty="0"/>
              <a:t>ustawy jest </a:t>
            </a:r>
            <a:r>
              <a:rPr lang="pl-PL" b="1" dirty="0"/>
              <a:t>treść oświadczenia woli lub   wiedzy,  </a:t>
            </a:r>
            <a:r>
              <a:rPr lang="pl-PL" dirty="0"/>
              <a:t> utrwalona   </a:t>
            </a:r>
            <a:r>
              <a:rPr lang="pl-PL" dirty="0" smtClean="0"/>
              <a:t>i podpisana   w dowolnej   </a:t>
            </a:r>
            <a:r>
              <a:rPr lang="pl-PL" dirty="0"/>
              <a:t>formie   przez   funkcjonariusza publicznego </a:t>
            </a:r>
            <a:r>
              <a:rPr lang="pl-PL" dirty="0" smtClean="0"/>
              <a:t>w rozumieniu </a:t>
            </a:r>
            <a:r>
              <a:rPr lang="pl-PL" dirty="0"/>
              <a:t>przepisów Kodeksu karnego, </a:t>
            </a:r>
            <a:r>
              <a:rPr lang="pl-PL" dirty="0" smtClean="0"/>
              <a:t>w ramach </a:t>
            </a:r>
            <a:r>
              <a:rPr lang="pl-PL" dirty="0"/>
              <a:t>jego kompetencji, </a:t>
            </a:r>
            <a:r>
              <a:rPr lang="pl-PL" b="1" dirty="0"/>
              <a:t>skierowana do innego podmiotu lub złożona do akt </a:t>
            </a:r>
            <a:r>
              <a:rPr lang="pl-PL" b="1" dirty="0" smtClean="0"/>
              <a:t>sprawy (art. 6 ust. 2 </a:t>
            </a:r>
            <a:r>
              <a:rPr lang="pl-PL" b="1" dirty="0" err="1" smtClean="0"/>
              <a:t>u.d.i.p</a:t>
            </a:r>
            <a:r>
              <a:rPr lang="pl-PL" b="1" dirty="0" smtClean="0"/>
              <a:t>.)</a:t>
            </a:r>
            <a:endParaRPr lang="pl-PL" b="1" dirty="0"/>
          </a:p>
        </p:txBody>
      </p:sp>
    </p:spTree>
    <p:extLst>
      <p:ext uri="{BB962C8B-B14F-4D97-AF65-F5344CB8AC3E}">
        <p14:creationId xmlns:p14="http://schemas.microsoft.com/office/powerpoint/2010/main" val="212772400"/>
      </p:ext>
    </p:extLst>
  </p:cSld>
  <p:clrMapOvr>
    <a:masterClrMapping/>
  </p:clrMapOvr>
  <p:transition>
    <p:pull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Elementy kwalifikacyjne dokumentu urzędowego</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Przedmiot zawierający treść oświadczenia woli lub wiedzy;</a:t>
            </a:r>
          </a:p>
          <a:p>
            <a:pPr algn="just"/>
            <a:r>
              <a:rPr lang="pl-PL" dirty="0" smtClean="0"/>
              <a:t>Skierowany na zewnątrz, nawet jeśli złożony do akt sprawy;</a:t>
            </a:r>
          </a:p>
          <a:p>
            <a:pPr algn="just"/>
            <a:r>
              <a:rPr lang="pl-PL" b="1" dirty="0" smtClean="0"/>
              <a:t>Te dwa elementy muszą być spełnione łącznie, aby dany dokument mógł uzyskać status dokumentu urzędowego;</a:t>
            </a:r>
          </a:p>
          <a:p>
            <a:pPr algn="just"/>
            <a:r>
              <a:rPr lang="pl-PL" b="1" dirty="0" smtClean="0"/>
              <a:t>Oświadczenie wiedzy i oświadczenie woli </a:t>
            </a:r>
            <a:r>
              <a:rPr lang="pl-PL" dirty="0" smtClean="0"/>
              <a:t>– oba terminy wywodzą się z prawa cywilnego, choć na gruncie prawa administracyjnego  pierwszemu z nich przypisana jest  nieco odmienna treść;</a:t>
            </a:r>
          </a:p>
          <a:p>
            <a:pPr algn="just"/>
            <a:r>
              <a:rPr lang="pl-PL" b="1" dirty="0" smtClean="0"/>
              <a:t>Oświadczenie wiedzy </a:t>
            </a:r>
            <a:r>
              <a:rPr lang="pl-PL" dirty="0" smtClean="0"/>
              <a:t>-  to zbiór informacji o faktach i normach (Taras)</a:t>
            </a:r>
          </a:p>
          <a:p>
            <a:pPr algn="just"/>
            <a:r>
              <a:rPr lang="pl-PL" b="1" dirty="0" smtClean="0"/>
              <a:t>Oświadczanie woli  </a:t>
            </a:r>
            <a:r>
              <a:rPr lang="pl-PL" dirty="0" smtClean="0"/>
              <a:t>- przejaw woli, który wyraża zamiar wywołania skutku prawnego w postaci ustanowienia, zmiany lub zniesienia stosunku prawnego (Wierzbowski, Wiktorowska)</a:t>
            </a:r>
          </a:p>
        </p:txBody>
      </p:sp>
    </p:spTree>
    <p:extLst>
      <p:ext uri="{BB962C8B-B14F-4D97-AF65-F5344CB8AC3E}">
        <p14:creationId xmlns:p14="http://schemas.microsoft.com/office/powerpoint/2010/main" val="375803959"/>
      </p:ext>
    </p:extLst>
  </p:cSld>
  <p:clrMapOvr>
    <a:masterClrMapping/>
  </p:clrMapOvr>
  <p:transition>
    <p:wipe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 wewnętrzny</a:t>
            </a:r>
            <a:endParaRPr lang="pl-PL" b="1" dirty="0"/>
          </a:p>
        </p:txBody>
      </p:sp>
      <p:sp>
        <p:nvSpPr>
          <p:cNvPr id="3" name="Symbol zastępczy zawartości 2"/>
          <p:cNvSpPr>
            <a:spLocks noGrp="1"/>
          </p:cNvSpPr>
          <p:nvPr>
            <p:ph idx="1"/>
          </p:nvPr>
        </p:nvSpPr>
        <p:spPr/>
        <p:txBody>
          <a:bodyPr>
            <a:normAutofit fontScale="92500" lnSpcReduction="10000"/>
          </a:bodyPr>
          <a:lstStyle/>
          <a:p>
            <a:pPr algn="just"/>
            <a:r>
              <a:rPr lang="pl-PL" dirty="0" smtClean="0"/>
              <a:t>Dokument, który nie jest skierowany do podmiotów zewnętrznych;</a:t>
            </a:r>
          </a:p>
          <a:p>
            <a:pPr algn="just"/>
            <a:r>
              <a:rPr lang="pl-PL" dirty="0" smtClean="0"/>
              <a:t>Może on służyć wymianie informacji  między pracownikami  danego podmiotu;</a:t>
            </a:r>
          </a:p>
          <a:p>
            <a:pPr algn="just"/>
            <a:r>
              <a:rPr lang="pl-PL" dirty="0" smtClean="0"/>
              <a:t>Może określać zasady ich działania w określonych sytuacjach;</a:t>
            </a:r>
          </a:p>
          <a:p>
            <a:pPr algn="just"/>
            <a:r>
              <a:rPr lang="pl-PL" dirty="0" smtClean="0"/>
              <a:t>Może być fragmentem przygotowań do powstania aktu będącego formą działania danego podmiotu. (Wyr. NSA z 18.08.2010 r.,  I OSK 851/10);</a:t>
            </a:r>
          </a:p>
          <a:p>
            <a:pPr algn="just"/>
            <a:r>
              <a:rPr lang="pl-PL" dirty="0" smtClean="0"/>
              <a:t>Dokumentem wewnętrznym jest taki, który  został wytworzony jedynie </a:t>
            </a:r>
            <a:r>
              <a:rPr lang="pl-PL" b="1" dirty="0" smtClean="0"/>
              <a:t>na potrzeby danego podmiotu</a:t>
            </a:r>
            <a:r>
              <a:rPr lang="pl-PL" dirty="0" smtClean="0"/>
              <a:t> (E. </a:t>
            </a:r>
            <a:r>
              <a:rPr lang="pl-PL" dirty="0" err="1" smtClean="0"/>
              <a:t>Jarzęcka</a:t>
            </a:r>
            <a:r>
              <a:rPr lang="pl-PL" dirty="0" smtClean="0"/>
              <a:t> – </a:t>
            </a:r>
            <a:r>
              <a:rPr lang="pl-PL" dirty="0" err="1" smtClean="0"/>
              <a:t>Siwik</a:t>
            </a:r>
            <a:r>
              <a:rPr lang="pl-PL" dirty="0" smtClean="0"/>
              <a:t>).</a:t>
            </a:r>
            <a:endParaRPr lang="pl-PL" dirty="0"/>
          </a:p>
        </p:txBody>
      </p:sp>
    </p:spTree>
    <p:extLst>
      <p:ext uri="{BB962C8B-B14F-4D97-AF65-F5344CB8AC3E}">
        <p14:creationId xmlns:p14="http://schemas.microsoft.com/office/powerpoint/2010/main" val="3928895621"/>
      </p:ext>
    </p:extLst>
  </p:cSld>
  <p:clrMapOvr>
    <a:masterClrMapping/>
  </p:clrMapOvr>
  <p:transition>
    <p:wip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Kwestia udostępniania dokumentów wewnętrznych </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II stanowiska: część przedstawicieli doktryny uważa, że wszystko co znajduje się w posiadaniu podmiotów zobowiązanych a nie jest objęte szczególnymi </a:t>
            </a:r>
            <a:r>
              <a:rPr lang="pl-PL" dirty="0" err="1" smtClean="0"/>
              <a:t>wyłączeniami</a:t>
            </a:r>
            <a:r>
              <a:rPr lang="pl-PL" dirty="0" smtClean="0"/>
              <a:t> (art. 5 </a:t>
            </a:r>
            <a:r>
              <a:rPr lang="pl-PL" dirty="0" err="1" smtClean="0"/>
              <a:t>udip</a:t>
            </a:r>
            <a:r>
              <a:rPr lang="pl-PL" dirty="0" smtClean="0"/>
              <a:t>), należy udostępniać; Udostępnieniu podlega zatem każdy dokument, który ma znaczenie dla ukształtowania  treści późniejszego oświadczenia woli i wiedzy zobowiązanego (dokumentu urzędowego); Są też takie poglądy w doktrynie, które zakładają że tylko dokumenty urzędowe powinny podlegać udostępnieniu;</a:t>
            </a:r>
          </a:p>
          <a:p>
            <a:pPr algn="just"/>
            <a:r>
              <a:rPr lang="pl-PL" dirty="0" smtClean="0"/>
              <a:t>NSA oraz WSA wskazują, że o tym czy dany dokument wewnętrzny podlega udostępnieniu decyduje jego treść gdyż okoliczność, że dany akt sporządzony przez podmiot zobowiązany do udostępnienia informacji publicznej ma charakter wewnętrzny nie powoduje samo przez się aby dany akt był wyłączony z zakresu obowiązku jego udostępnienia. Jeżeli zawiera informację publiczną podlega udostępnieniu.</a:t>
            </a:r>
          </a:p>
          <a:p>
            <a:pPr algn="just"/>
            <a:endParaRPr lang="pl-PL" dirty="0"/>
          </a:p>
        </p:txBody>
      </p:sp>
    </p:spTree>
    <p:extLst>
      <p:ext uri="{BB962C8B-B14F-4D97-AF65-F5344CB8AC3E}">
        <p14:creationId xmlns:p14="http://schemas.microsoft.com/office/powerpoint/2010/main" val="61034185"/>
      </p:ext>
    </p:extLst>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Udostępnianie dokumentów roboczych</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Dokumenty wewnętrzne, które nie zostały wykorzystane w procesie decyzyjnym lub które dotyczą jedynie sfery zamierzeń nie zawierają informacji publicznej i nie podlegają udostępnieniu, </a:t>
            </a:r>
          </a:p>
          <a:p>
            <a:pPr algn="just"/>
            <a:r>
              <a:rPr lang="pl-PL" dirty="0" smtClean="0"/>
              <a:t>Materiały robocze, pomysły dla rozwiązania problemu nie stanowią informacji publicznej….;</a:t>
            </a:r>
          </a:p>
          <a:p>
            <a:pPr algn="just"/>
            <a:r>
              <a:rPr lang="pl-PL" dirty="0" smtClean="0"/>
              <a:t>Dokumenty wytworzone przez podmiot zobowiązany służące mu jedynie do poprawy funkcjonowania nie są informacją publiczną ….</a:t>
            </a:r>
          </a:p>
          <a:p>
            <a:pPr algn="just"/>
            <a:r>
              <a:rPr lang="pl-PL" dirty="0" smtClean="0"/>
              <a:t>Ekspertyzy i opinie wytworzone dla potrzeb działalności podmiotu, ale niewykorzystane w procesie decyzyjnym nie stanowią informacji publicznej…;</a:t>
            </a:r>
          </a:p>
          <a:p>
            <a:pPr algn="just"/>
            <a:r>
              <a:rPr lang="pl-PL" dirty="0" smtClean="0"/>
              <a:t>Dokumenty  robocze – często ulegają zmianie i często dotyczą spraw organizacyjnych, technicznych i porządkowych, jeżeli zatem nie odnoszą się one do spraw publicznych  i nie zostały umieszczone w aktach sprawy nie podlegają udostępnieniu w trybie </a:t>
            </a:r>
            <a:r>
              <a:rPr lang="pl-PL" dirty="0" err="1" smtClean="0"/>
              <a:t>udip</a:t>
            </a:r>
            <a:r>
              <a:rPr lang="pl-PL" dirty="0" smtClean="0"/>
              <a:t>.</a:t>
            </a:r>
          </a:p>
        </p:txBody>
      </p:sp>
    </p:spTree>
    <p:extLst>
      <p:ext uri="{BB962C8B-B14F-4D97-AF65-F5344CB8AC3E}">
        <p14:creationId xmlns:p14="http://schemas.microsoft.com/office/powerpoint/2010/main" val="497543693"/>
      </p:ext>
    </p:extLst>
  </p:cSld>
  <p:clrMapOvr>
    <a:masterClrMapping/>
  </p:clrMapOvr>
  <p:transition>
    <p:wipe dir="u"/>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Dokumenty prywatne</a:t>
            </a:r>
            <a:endParaRPr lang="pl-PL" b="1" dirty="0"/>
          </a:p>
        </p:txBody>
      </p:sp>
      <p:sp>
        <p:nvSpPr>
          <p:cNvPr id="3" name="Symbol zastępczy zawartości 2"/>
          <p:cNvSpPr>
            <a:spLocks noGrp="1"/>
          </p:cNvSpPr>
          <p:nvPr>
            <p:ph idx="1"/>
          </p:nvPr>
        </p:nvSpPr>
        <p:spPr>
          <a:xfrm>
            <a:off x="457200" y="1628800"/>
            <a:ext cx="7239000" cy="4846320"/>
          </a:xfrm>
        </p:spPr>
        <p:txBody>
          <a:bodyPr>
            <a:normAutofit fontScale="85000" lnSpcReduction="20000"/>
          </a:bodyPr>
          <a:lstStyle/>
          <a:p>
            <a:pPr marL="0" indent="0" algn="just">
              <a:buNone/>
            </a:pPr>
            <a:r>
              <a:rPr lang="pl-PL" dirty="0"/>
              <a:t>Dokumenty </a:t>
            </a:r>
            <a:r>
              <a:rPr lang="pl-PL" dirty="0" smtClean="0"/>
              <a:t>niepochodzące </a:t>
            </a:r>
            <a:r>
              <a:rPr lang="pl-PL" dirty="0"/>
              <a:t>od organu </a:t>
            </a:r>
            <a:r>
              <a:rPr lang="pl-PL" dirty="0" smtClean="0"/>
              <a:t>administracji  </a:t>
            </a:r>
            <a:r>
              <a:rPr lang="pl-PL" dirty="0"/>
              <a:t>publicznej a </a:t>
            </a:r>
            <a:r>
              <a:rPr lang="pl-PL" dirty="0" smtClean="0"/>
              <a:t>w szczególności </a:t>
            </a:r>
            <a:r>
              <a:rPr lang="pl-PL" dirty="0"/>
              <a:t>niepodpisane </a:t>
            </a:r>
            <a:r>
              <a:rPr lang="pl-PL" dirty="0" smtClean="0"/>
              <a:t>przez funkcjonariusza publicznego mają </a:t>
            </a:r>
            <a:r>
              <a:rPr lang="pl-PL" dirty="0"/>
              <a:t>charakter </a:t>
            </a:r>
            <a:r>
              <a:rPr lang="pl-PL" dirty="0" smtClean="0"/>
              <a:t>dokumentów prywatnych, </a:t>
            </a:r>
            <a:r>
              <a:rPr lang="pl-PL" dirty="0"/>
              <a:t>które co do zasady nie </a:t>
            </a:r>
            <a:r>
              <a:rPr lang="pl-PL" dirty="0" smtClean="0"/>
              <a:t>podlegają udostępnieniu. (I. Kamińska , </a:t>
            </a:r>
            <a:r>
              <a:rPr lang="pl-PL" dirty="0" err="1" smtClean="0"/>
              <a:t>M.Rozbicka</a:t>
            </a:r>
            <a:r>
              <a:rPr lang="pl-PL" dirty="0" smtClean="0"/>
              <a:t>- Ostrowska);</a:t>
            </a:r>
          </a:p>
          <a:p>
            <a:pPr marL="0" indent="0" algn="just">
              <a:buNone/>
            </a:pPr>
            <a:r>
              <a:rPr lang="pl-PL" b="1" dirty="0" smtClean="0"/>
              <a:t>Judykatura podnosi, że informacja publiczna powinna obejmować swoim zakresem nie tylko dokumenty urzędowe, ale również prywatne jeżeli: 1. zostały przygotowane na zlecenie organów władzy publicznej,2. dotyczą organów władzy publicznej 3. albo znajdują się w  ich dyspozycji i służą realizacji zadań publicznych. </a:t>
            </a:r>
            <a:r>
              <a:rPr lang="pl-PL" dirty="0" smtClean="0"/>
              <a:t>Wszelkie bowiem wyjątki od dostępu do informacji publicznej powinny być formułowane w sposób wyraźny a wątpliwości powinny przemawiać za dostępem do informacji publicznej.</a:t>
            </a:r>
            <a:endParaRPr lang="pl-PL" dirty="0"/>
          </a:p>
        </p:txBody>
      </p:sp>
    </p:spTree>
    <p:extLst>
      <p:ext uri="{BB962C8B-B14F-4D97-AF65-F5344CB8AC3E}">
        <p14:creationId xmlns:p14="http://schemas.microsoft.com/office/powerpoint/2010/main" val="3762031340"/>
      </p:ext>
    </p:extLst>
  </p:cSld>
  <p:clrMapOvr>
    <a:masterClrMapping/>
  </p:clrMapOvr>
  <p:transition>
    <p:wedg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1206" y="457200"/>
            <a:ext cx="8229600" cy="1143000"/>
          </a:xfrm>
        </p:spPr>
        <p:txBody>
          <a:bodyPr>
            <a:normAutofit fontScale="90000"/>
          </a:bodyPr>
          <a:lstStyle/>
          <a:p>
            <a:r>
              <a:rPr lang="pl-PL" b="1" dirty="0" smtClean="0"/>
              <a:t>Dostęp do akt postępowań (administracyjnych, karnych, cywilnych)</a:t>
            </a:r>
            <a:endParaRPr lang="pl-PL" b="1" dirty="0"/>
          </a:p>
        </p:txBody>
      </p:sp>
      <p:sp>
        <p:nvSpPr>
          <p:cNvPr id="3" name="Symbol zastępczy zawartości 2"/>
          <p:cNvSpPr>
            <a:spLocks noGrp="1"/>
          </p:cNvSpPr>
          <p:nvPr>
            <p:ph idx="1"/>
          </p:nvPr>
        </p:nvSpPr>
        <p:spPr/>
        <p:txBody>
          <a:bodyPr>
            <a:normAutofit/>
          </a:bodyPr>
          <a:lstStyle/>
          <a:p>
            <a:r>
              <a:rPr lang="pl-PL" dirty="0" smtClean="0"/>
              <a:t>Art. 1 ust. 2 </a:t>
            </a:r>
            <a:r>
              <a:rPr lang="pl-PL" dirty="0" err="1" smtClean="0"/>
              <a:t>u.d.i.p</a:t>
            </a:r>
            <a:r>
              <a:rPr lang="pl-PL" dirty="0" smtClean="0"/>
              <a:t>. – przyznanie pierwszeństwa przepisom szczególnym</a:t>
            </a:r>
          </a:p>
          <a:p>
            <a:pPr algn="just"/>
            <a:r>
              <a:rPr lang="pl-PL" dirty="0" smtClean="0"/>
              <a:t>Przepisy  </a:t>
            </a:r>
            <a:r>
              <a:rPr lang="pl-PL" dirty="0"/>
              <a:t>ustawy  nie  naruszają  przepisów  innych  ustaw  określających odmienne  zasady  </a:t>
            </a:r>
            <a:r>
              <a:rPr lang="pl-PL" dirty="0" smtClean="0"/>
              <a:t>i tryb </a:t>
            </a:r>
            <a:r>
              <a:rPr lang="pl-PL" dirty="0"/>
              <a:t>dostępu do informacji będących informacjami </a:t>
            </a:r>
            <a:r>
              <a:rPr lang="pl-PL" dirty="0" smtClean="0"/>
              <a:t>publicznymi….;</a:t>
            </a:r>
          </a:p>
          <a:p>
            <a:pPr algn="just"/>
            <a:r>
              <a:rPr lang="pl-PL" dirty="0" smtClean="0"/>
              <a:t>Takimi ustawami są m.in. KPA, KPC, KPK – one odmiennie i samodzielnie regulują dostęp do akt poszczególnych postępowań. Każde z tych postępowań </a:t>
            </a:r>
            <a:r>
              <a:rPr lang="pl-PL" u="sng" dirty="0" smtClean="0"/>
              <a:t>ma własne zasady dostępu do akt.</a:t>
            </a:r>
            <a:endParaRPr lang="pl-PL" u="sng" dirty="0"/>
          </a:p>
        </p:txBody>
      </p:sp>
    </p:spTree>
    <p:extLst>
      <p:ext uri="{BB962C8B-B14F-4D97-AF65-F5344CB8AC3E}">
        <p14:creationId xmlns:p14="http://schemas.microsoft.com/office/powerpoint/2010/main" val="4262293902"/>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normAutofit fontScale="92500"/>
          </a:bodyPr>
          <a:lstStyle/>
          <a:p>
            <a:pPr algn="just"/>
            <a:r>
              <a:rPr lang="pl-PL" dirty="0" smtClean="0"/>
              <a:t>To relatywnie nieskrępowany dostęp do wszelkiego rodzaju informacji, dokumentów, działalności i motywów autorów;</a:t>
            </a:r>
          </a:p>
          <a:p>
            <a:pPr algn="just"/>
            <a:r>
              <a:rPr lang="pl-PL" dirty="0" smtClean="0"/>
              <a:t>To brak zakazu udostępnienia</a:t>
            </a:r>
            <a:r>
              <a:rPr lang="pl-PL" dirty="0"/>
              <a:t>;</a:t>
            </a:r>
            <a:endParaRPr lang="pl-PL" dirty="0" smtClean="0"/>
          </a:p>
          <a:p>
            <a:pPr algn="just"/>
            <a:r>
              <a:rPr lang="pl-PL" dirty="0" smtClean="0"/>
              <a:t>To reguła eliminująca barierę pomiędzy potrzebą wglądu i rzeczywistym dostępem;</a:t>
            </a:r>
          </a:p>
          <a:p>
            <a:pPr algn="just"/>
            <a:r>
              <a:rPr lang="pl-PL" b="1" u="sng" dirty="0" smtClean="0"/>
              <a:t>Jawność </a:t>
            </a:r>
            <a:r>
              <a:rPr lang="pl-PL" b="1" u="sng" dirty="0"/>
              <a:t>to stan względnego braku przeszkód aby być poinformowanym i aby moc informować innych, tj. aby móc poszukiwać informacji, domagać się informacji, otrzymywać informacje i je przekazywać (komunikować, rozpowszechniać) (M. Mucha) </a:t>
            </a:r>
          </a:p>
          <a:p>
            <a:pPr algn="just"/>
            <a:endParaRPr lang="pl-PL" dirty="0"/>
          </a:p>
        </p:txBody>
      </p:sp>
    </p:spTree>
    <p:extLst>
      <p:ext uri="{BB962C8B-B14F-4D97-AF65-F5344CB8AC3E}">
        <p14:creationId xmlns:p14="http://schemas.microsoft.com/office/powerpoint/2010/main" val="3678381023"/>
      </p:ext>
    </p:extLst>
  </p:cSld>
  <p:clrMapOvr>
    <a:masterClrMapping/>
  </p:clrMapOvr>
  <p:transition>
    <p:wedg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Akta postępowań sądowych i administracyjnych jako informacja publiczna</a:t>
            </a:r>
            <a:endParaRPr lang="pl-PL" b="1" dirty="0"/>
          </a:p>
        </p:txBody>
      </p:sp>
      <p:sp>
        <p:nvSpPr>
          <p:cNvPr id="3" name="Symbol zastępczy zawartości 2"/>
          <p:cNvSpPr>
            <a:spLocks noGrp="1"/>
          </p:cNvSpPr>
          <p:nvPr>
            <p:ph idx="1"/>
          </p:nvPr>
        </p:nvSpPr>
        <p:spPr/>
        <p:txBody>
          <a:bodyPr/>
          <a:lstStyle/>
          <a:p>
            <a:pPr algn="just"/>
            <a:r>
              <a:rPr lang="pl-PL" dirty="0" smtClean="0"/>
              <a:t>Pytanie: w jakim stopniu akta dotyczące indywidualnej sprawy nierzadko osobistej są informacją publiczną i jaka powinna być możliwość dostępu do nich, na jakiej podstawie (czy </a:t>
            </a:r>
            <a:r>
              <a:rPr lang="pl-PL" dirty="0" err="1" smtClean="0"/>
              <a:t>u.d.i.p</a:t>
            </a:r>
            <a:r>
              <a:rPr lang="pl-PL" dirty="0" smtClean="0"/>
              <a:t>.)jeśli chodzi o dostęp dla stron i innych osób niż strony, których te akta bezpośrednio nie dotyczą?</a:t>
            </a:r>
          </a:p>
          <a:p>
            <a:pPr algn="just"/>
            <a:r>
              <a:rPr lang="pl-PL" dirty="0" smtClean="0"/>
              <a:t>Brak jednolitości orzecznictwa w tej materii !!!</a:t>
            </a:r>
            <a:endParaRPr lang="pl-PL" dirty="0"/>
          </a:p>
        </p:txBody>
      </p:sp>
    </p:spTree>
    <p:extLst>
      <p:ext uri="{BB962C8B-B14F-4D97-AF65-F5344CB8AC3E}">
        <p14:creationId xmlns:p14="http://schemas.microsoft.com/office/powerpoint/2010/main" val="3797187658"/>
      </p:ext>
    </p:extLst>
  </p:cSld>
  <p:clrMapOvr>
    <a:masterClrMapping/>
  </p:clrMapOvr>
  <p:transition>
    <p:wipe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560" y="332656"/>
            <a:ext cx="8229600" cy="1143000"/>
          </a:xfrm>
        </p:spPr>
        <p:txBody>
          <a:bodyPr>
            <a:normAutofit fontScale="90000"/>
          </a:bodyPr>
          <a:lstStyle/>
          <a:p>
            <a:r>
              <a:rPr lang="pl-PL" b="1" dirty="0"/>
              <a:t>Akta postępowań sądowych i administracyjnych jako informacja publiczna</a:t>
            </a:r>
          </a:p>
        </p:txBody>
      </p:sp>
      <p:sp>
        <p:nvSpPr>
          <p:cNvPr id="3" name="Symbol zastępczy zawartości 2"/>
          <p:cNvSpPr>
            <a:spLocks noGrp="1"/>
          </p:cNvSpPr>
          <p:nvPr>
            <p:ph idx="1"/>
          </p:nvPr>
        </p:nvSpPr>
        <p:spPr>
          <a:xfrm>
            <a:off x="467544" y="2060848"/>
            <a:ext cx="8229600" cy="4525963"/>
          </a:xfrm>
        </p:spPr>
        <p:txBody>
          <a:bodyPr>
            <a:normAutofit fontScale="77500" lnSpcReduction="20000"/>
          </a:bodyPr>
          <a:lstStyle/>
          <a:p>
            <a:pPr algn="just"/>
            <a:r>
              <a:rPr lang="pl-PL" dirty="0" smtClean="0"/>
              <a:t>1. Sądy jako organy władzy sądowniczej należą do grupy podmiotów zobowiązanych informacyjnie; Organy administracji publicznej są podmiotami zobowiązanymi informacyjnie (</a:t>
            </a:r>
            <a:r>
              <a:rPr lang="pl-PL" b="1" dirty="0" smtClean="0"/>
              <a:t>I grupa podmiotów zobowiązanych informacyjnie – organy władzy publicznej</a:t>
            </a:r>
            <a:r>
              <a:rPr lang="pl-PL" dirty="0" smtClean="0"/>
              <a:t>);</a:t>
            </a:r>
          </a:p>
          <a:p>
            <a:pPr algn="just"/>
            <a:r>
              <a:rPr lang="pl-PL" dirty="0" smtClean="0"/>
              <a:t>2. Treść wyroku sądowego nie tylko stanowi informację publiczną w rozumieniu art. 1 ust. 1 </a:t>
            </a:r>
            <a:r>
              <a:rPr lang="pl-PL" dirty="0" err="1" smtClean="0"/>
              <a:t>u.d.i.p</a:t>
            </a:r>
            <a:r>
              <a:rPr lang="pl-PL" dirty="0" smtClean="0"/>
              <a:t>. ale też jest wprost wymieniona w art. 6 ust. 1 pkt. 4 lit. a </a:t>
            </a:r>
            <a:r>
              <a:rPr lang="pl-PL" b="1" dirty="0" err="1" smtClean="0"/>
              <a:t>tiret</a:t>
            </a:r>
            <a:r>
              <a:rPr lang="pl-PL" b="1" dirty="0" smtClean="0"/>
              <a:t> 3</a:t>
            </a:r>
            <a:r>
              <a:rPr lang="pl-PL" dirty="0" smtClean="0"/>
              <a:t> jako podlegająca udostępnieniu (będąc rodzajem danych publicznych ściślej określając jako treść i postać dokumentów urzędowych;</a:t>
            </a:r>
          </a:p>
          <a:p>
            <a:pPr algn="just"/>
            <a:r>
              <a:rPr lang="pl-PL" dirty="0" smtClean="0"/>
              <a:t>3. Treść aktu administracyjnego nie tylko </a:t>
            </a:r>
            <a:r>
              <a:rPr lang="pl-PL" dirty="0"/>
              <a:t>stanowi informację publiczną w rozumieniu art. 1 ust. 1 </a:t>
            </a:r>
            <a:r>
              <a:rPr lang="pl-PL" dirty="0" err="1"/>
              <a:t>u.d.i.p</a:t>
            </a:r>
            <a:r>
              <a:rPr lang="pl-PL" dirty="0"/>
              <a:t>. ale też </a:t>
            </a:r>
            <a:r>
              <a:rPr lang="pl-PL" dirty="0" smtClean="0"/>
              <a:t>jest wprost wymieniona </a:t>
            </a:r>
            <a:r>
              <a:rPr lang="pl-PL" dirty="0"/>
              <a:t>w art. 6 ust. 1 pkt. 4 lit. a </a:t>
            </a:r>
            <a:r>
              <a:rPr lang="pl-PL" b="1" dirty="0" err="1"/>
              <a:t>tiret</a:t>
            </a:r>
            <a:r>
              <a:rPr lang="pl-PL" b="1" dirty="0"/>
              <a:t> </a:t>
            </a:r>
            <a:r>
              <a:rPr lang="pl-PL" b="1" dirty="0" smtClean="0"/>
              <a:t>1</a:t>
            </a:r>
            <a:r>
              <a:rPr lang="pl-PL" dirty="0" smtClean="0"/>
              <a:t> </a:t>
            </a:r>
            <a:r>
              <a:rPr lang="pl-PL" dirty="0"/>
              <a:t>jako </a:t>
            </a:r>
            <a:r>
              <a:rPr lang="pl-PL" dirty="0" smtClean="0"/>
              <a:t>podlegająca udostępnieniu (</a:t>
            </a:r>
            <a:r>
              <a:rPr lang="pl-PL" dirty="0"/>
              <a:t>będąc rodzajem danych publicznych ściślej określając jako treść i postać dokumentów urzędowych</a:t>
            </a:r>
            <a:r>
              <a:rPr lang="pl-PL" dirty="0" smtClean="0"/>
              <a:t>;</a:t>
            </a:r>
          </a:p>
          <a:p>
            <a:pPr algn="just"/>
            <a:r>
              <a:rPr lang="pl-PL" dirty="0" smtClean="0"/>
              <a:t>Ogłoszenie </a:t>
            </a:r>
            <a:r>
              <a:rPr lang="pl-PL" dirty="0"/>
              <a:t>wyroku lub upublicznienie go w inny sposób nie jest przesłanką odmowy udostępnienia orzeczenia. </a:t>
            </a:r>
          </a:p>
          <a:p>
            <a:pPr algn="just"/>
            <a:endParaRPr lang="pl-PL" dirty="0"/>
          </a:p>
        </p:txBody>
      </p:sp>
    </p:spTree>
    <p:extLst>
      <p:ext uri="{BB962C8B-B14F-4D97-AF65-F5344CB8AC3E}">
        <p14:creationId xmlns:p14="http://schemas.microsoft.com/office/powerpoint/2010/main" val="3082628670"/>
      </p:ext>
    </p:extLst>
  </p:cSld>
  <p:clrMapOvr>
    <a:masterClrMapping/>
  </p:clrMapOvr>
  <p:transition>
    <p:wip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Akta postępowań sądowych i administracyjnych jako informacja publiczna</a:t>
            </a:r>
          </a:p>
        </p:txBody>
      </p:sp>
      <p:sp>
        <p:nvSpPr>
          <p:cNvPr id="3" name="Symbol zastępczy zawartości 2"/>
          <p:cNvSpPr>
            <a:spLocks noGrp="1"/>
          </p:cNvSpPr>
          <p:nvPr>
            <p:ph idx="1"/>
          </p:nvPr>
        </p:nvSpPr>
        <p:spPr/>
        <p:txBody>
          <a:bodyPr>
            <a:normAutofit/>
          </a:bodyPr>
          <a:lstStyle/>
          <a:p>
            <a:pPr algn="just"/>
            <a:r>
              <a:rPr lang="pl-PL" dirty="0" smtClean="0"/>
              <a:t>„Uznanie, że akta sądowe lub administracyjne jako zbiór pewnych dokumentów i informacji nie stanowią informacji publicznej (bo tam być mogą również informacje prywatne) nie ogranicza prawa do informacji. Wnioskodawcy nie interesują bowiem wszystkie  informacje zawarte w aktach, a tylko ich część którą może wskazać i określić we wniosku, co pozwoli zobowiązanemu udzielić informacji lub wydać decyzję o odmowie”. (wyr. NSA z 2.06 2015. r, I OSK 2057/14</a:t>
            </a:r>
            <a:endParaRPr lang="pl-PL" dirty="0"/>
          </a:p>
        </p:txBody>
      </p:sp>
    </p:spTree>
    <p:extLst>
      <p:ext uri="{BB962C8B-B14F-4D97-AF65-F5344CB8AC3E}">
        <p14:creationId xmlns:p14="http://schemas.microsoft.com/office/powerpoint/2010/main" val="3094826531"/>
      </p:ext>
    </p:extLst>
  </p:cSld>
  <p:clrMapOvr>
    <a:masterClrMapping/>
  </p:clrMapOvr>
  <p:transition>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Dostęp do akt postępowań karnych</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Inna jest sytuacja strony i inna osoby która nią nie jest;</a:t>
            </a:r>
          </a:p>
          <a:p>
            <a:pPr algn="just"/>
            <a:r>
              <a:rPr lang="pl-PL" dirty="0" smtClean="0"/>
              <a:t>W ramach postępowania przygotowawczego zasady, tryb i formę udostępnienia stronom i innym osobom akt toczącego się postępowania określają przepisy  art. 156 par. 5 i 5a oraz art. 321 KPK. </a:t>
            </a:r>
            <a:r>
              <a:rPr lang="pl-PL" b="1" dirty="0" smtClean="0"/>
              <a:t>Aż do momentu wniesienia aktu oskarżenia wgląd od akt wymaga zgody prowadzącego postępowanie. Dotyczy to też osoby trzeciej, której dostęp do akt może być zapewniony w wyjątkowych sytuacjach za zgodą prokuratora.</a:t>
            </a:r>
            <a:r>
              <a:rPr lang="pl-PL" dirty="0" smtClean="0"/>
              <a:t> Obrońca i podejrzany mają prawo do przejrzenia akt sprawy przed końcowym zaznajomieniem się z materiałami postępowania przygotowawczego oraz prawo do końcowego zaznajomienia się z materiałami postępowania;</a:t>
            </a:r>
          </a:p>
          <a:p>
            <a:pPr algn="just"/>
            <a:r>
              <a:rPr lang="pl-PL" dirty="0" smtClean="0"/>
              <a:t>A zatem regulacje KPK w sposób pełny regulują kwestię dostępu do akt postępowania przygotowawczego i wyłączają w tym zakresie dostęp w oparciu o regulacje </a:t>
            </a:r>
            <a:r>
              <a:rPr lang="pl-PL" dirty="0" err="1" smtClean="0"/>
              <a:t>u.d.i.p</a:t>
            </a:r>
            <a:r>
              <a:rPr lang="pl-PL" dirty="0" smtClean="0"/>
              <a:t>.- wymaga tego specyfika postępowania karnego.</a:t>
            </a:r>
          </a:p>
        </p:txBody>
      </p:sp>
    </p:spTree>
    <p:extLst>
      <p:ext uri="{BB962C8B-B14F-4D97-AF65-F5344CB8AC3E}">
        <p14:creationId xmlns:p14="http://schemas.microsoft.com/office/powerpoint/2010/main" val="1248344392"/>
      </p:ext>
    </p:extLst>
  </p:cSld>
  <p:clrMapOvr>
    <a:masterClrMapping/>
  </p:clrMapOvr>
  <p:transition>
    <p:wipe dir="u"/>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Dostęp do akt postępowań </a:t>
            </a:r>
            <a:r>
              <a:rPr lang="pl-PL" b="1" dirty="0" smtClean="0"/>
              <a:t>karnych </a:t>
            </a:r>
            <a:endParaRPr lang="pl-PL" b="1" dirty="0"/>
          </a:p>
        </p:txBody>
      </p:sp>
      <p:sp>
        <p:nvSpPr>
          <p:cNvPr id="3" name="Symbol zastępczy zawartości 2"/>
          <p:cNvSpPr>
            <a:spLocks noGrp="1"/>
          </p:cNvSpPr>
          <p:nvPr>
            <p:ph idx="1"/>
          </p:nvPr>
        </p:nvSpPr>
        <p:spPr/>
        <p:txBody>
          <a:bodyPr>
            <a:normAutofit lnSpcReduction="10000"/>
          </a:bodyPr>
          <a:lstStyle/>
          <a:p>
            <a:pPr algn="just"/>
            <a:r>
              <a:rPr lang="pl-PL" dirty="0" smtClean="0"/>
              <a:t>Jeżeli </a:t>
            </a:r>
            <a:r>
              <a:rPr lang="pl-PL" dirty="0"/>
              <a:t>jednak </a:t>
            </a:r>
            <a:r>
              <a:rPr lang="pl-PL" dirty="0" smtClean="0"/>
              <a:t>postępowanie </a:t>
            </a:r>
            <a:r>
              <a:rPr lang="pl-PL" dirty="0"/>
              <a:t>przygotowawcze zakończyło </a:t>
            </a:r>
            <a:r>
              <a:rPr lang="pl-PL" dirty="0" smtClean="0"/>
              <a:t>się umorzeniem, wówczas akta stanowią informację </a:t>
            </a:r>
            <a:r>
              <a:rPr lang="pl-PL" dirty="0"/>
              <a:t>o </a:t>
            </a:r>
            <a:r>
              <a:rPr lang="pl-PL" dirty="0" smtClean="0"/>
              <a:t>działalności organów władzy publicznej, </a:t>
            </a:r>
            <a:r>
              <a:rPr lang="pl-PL" dirty="0"/>
              <a:t>prokuratura zawiera </a:t>
            </a:r>
            <a:r>
              <a:rPr lang="pl-PL" dirty="0" smtClean="0"/>
              <a:t>się w pojęciu organu władzy publicznej i </a:t>
            </a:r>
            <a:r>
              <a:rPr lang="pl-PL" dirty="0"/>
              <a:t>informacje </a:t>
            </a:r>
            <a:r>
              <a:rPr lang="pl-PL" dirty="0" smtClean="0"/>
              <a:t>podlegają udostępnieniu </a:t>
            </a:r>
            <a:r>
              <a:rPr lang="pl-PL" dirty="0"/>
              <a:t>w oparciu o </a:t>
            </a:r>
            <a:r>
              <a:rPr lang="pl-PL" dirty="0" smtClean="0"/>
              <a:t>uregulowania </a:t>
            </a:r>
            <a:r>
              <a:rPr lang="pl-PL" dirty="0" err="1"/>
              <a:t>u.d.i.p</a:t>
            </a:r>
            <a:r>
              <a:rPr lang="pl-PL" dirty="0" smtClean="0"/>
              <a:t>.</a:t>
            </a:r>
          </a:p>
          <a:p>
            <a:pPr algn="just"/>
            <a:r>
              <a:rPr lang="pl-PL" dirty="0" smtClean="0"/>
              <a:t>Udostępnienie stronom akt postępowania karnego (sądowego) w trakcie jego trwania odbywa się na podstawie art. 156 - 159 KPK a innym podmiotom niż strony na zasadach  określonych w art. 156 par. 1 KPK (zgoda prezesa sądu) i w </a:t>
            </a:r>
            <a:r>
              <a:rPr lang="pl-PL" dirty="0" err="1" smtClean="0"/>
              <a:t>u.d.i.p</a:t>
            </a:r>
            <a:r>
              <a:rPr lang="pl-PL" dirty="0" smtClean="0"/>
              <a:t>.</a:t>
            </a:r>
          </a:p>
          <a:p>
            <a:endParaRPr lang="pl-PL" dirty="0"/>
          </a:p>
        </p:txBody>
      </p:sp>
    </p:spTree>
    <p:extLst>
      <p:ext uri="{BB962C8B-B14F-4D97-AF65-F5344CB8AC3E}">
        <p14:creationId xmlns:p14="http://schemas.microsoft.com/office/powerpoint/2010/main" val="755342091"/>
      </p:ext>
    </p:extLst>
  </p:cSld>
  <p:clrMapOvr>
    <a:masterClrMapping/>
  </p:clrMapOvr>
  <p:transition>
    <p:wedg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Dostęp do akt sprawy administracyjnej </a:t>
            </a:r>
            <a:endParaRPr lang="pl-PL" b="1"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Akta sprawy administracyjnej jako odnoszące się do działania podmiotów publicznych stanowią informację publiczną. Są bowiem wiadomością wytworzoną przez szeroko rozumiane  władze publiczne. </a:t>
            </a:r>
          </a:p>
          <a:p>
            <a:pPr algn="just"/>
            <a:r>
              <a:rPr lang="pl-PL" dirty="0" smtClean="0"/>
              <a:t>Sądy administracyjne uznawały, że nie można odmówić dostępu do nich jako całości. Można natomiast odmówić dostępu do tych informacji, których ujawnienie mogłoby naruszyć konkretne dobra chronione przepisami odrębnymi. Pogląd ten jest krytykowany w doktrynie, która stoi na stanowisku, że całe akta postępowania nie stanowią informacji publicznej  i nie powinny co do zasady być w całości udostępnianie. Nie jest w tym przypadku przekonujący argument, że są to dokumenty wytworzone przez organ władzy publicznej  (organ adm. lub sąd). Są one zbiorem informacji, które posiadają status informacji publicznych i takich, którego tego statusu nie posiadają. </a:t>
            </a:r>
            <a:endParaRPr lang="pl-PL" dirty="0"/>
          </a:p>
        </p:txBody>
      </p:sp>
    </p:spTree>
    <p:extLst>
      <p:ext uri="{BB962C8B-B14F-4D97-AF65-F5344CB8AC3E}">
        <p14:creationId xmlns:p14="http://schemas.microsoft.com/office/powerpoint/2010/main" val="1863580931"/>
      </p:ext>
    </p:extLst>
  </p:cSld>
  <p:clrMapOvr>
    <a:masterClrMapping/>
  </p:clrMapOvr>
  <p:transition>
    <p:pull di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Dostęp do akt sprawy administracyjnej </a:t>
            </a:r>
          </a:p>
        </p:txBody>
      </p:sp>
      <p:sp>
        <p:nvSpPr>
          <p:cNvPr id="3" name="Symbol zastępczy zawartości 2"/>
          <p:cNvSpPr>
            <a:spLocks noGrp="1"/>
          </p:cNvSpPr>
          <p:nvPr>
            <p:ph idx="1"/>
          </p:nvPr>
        </p:nvSpPr>
        <p:spPr/>
        <p:txBody>
          <a:bodyPr>
            <a:normAutofit fontScale="85000" lnSpcReduction="20000"/>
          </a:bodyPr>
          <a:lstStyle/>
          <a:p>
            <a:pPr algn="just"/>
            <a:r>
              <a:rPr lang="pl-PL" dirty="0"/>
              <a:t>W toku postępowania </a:t>
            </a:r>
            <a:r>
              <a:rPr lang="pl-PL" dirty="0" smtClean="0"/>
              <a:t>administracyjnego strona </a:t>
            </a:r>
            <a:r>
              <a:rPr lang="pl-PL" dirty="0"/>
              <a:t>nie może posługiwać się przepisami </a:t>
            </a:r>
            <a:r>
              <a:rPr lang="pl-PL" dirty="0" err="1"/>
              <a:t>u.d.i.p</a:t>
            </a:r>
            <a:r>
              <a:rPr lang="pl-PL" dirty="0" smtClean="0"/>
              <a:t>., </a:t>
            </a:r>
            <a:r>
              <a:rPr lang="pl-PL" dirty="0"/>
              <a:t>aby uzyskać interesujące ją dane. W tym wypadku narzędziem prawnym jest art. 73 KPA;</a:t>
            </a:r>
          </a:p>
          <a:p>
            <a:pPr algn="just"/>
            <a:r>
              <a:rPr lang="pl-PL" dirty="0"/>
              <a:t>Z kolei podmiot, który nie jest stroną a żąda informacji z akt postępowania  nie może powoływać się na regulacje KPA, gdy bezpodstawne jest ich stosowanie w odniesieniu do innych niż strona ograniczeń dostępu  do </a:t>
            </a:r>
            <a:r>
              <a:rPr lang="pl-PL" dirty="0" smtClean="0"/>
              <a:t>akt, </a:t>
            </a:r>
            <a:r>
              <a:rPr lang="pl-PL" dirty="0"/>
              <a:t>który przewiduje  przepis art. 74 KPA. Określone w KPA przesłanki dostępu do tego rodzaju akt administracyjnych </a:t>
            </a:r>
            <a:r>
              <a:rPr lang="pl-PL" dirty="0" smtClean="0"/>
              <a:t>nie </a:t>
            </a:r>
            <a:r>
              <a:rPr lang="pl-PL" dirty="0"/>
              <a:t>dotyczą innych niż strony podmiotów;</a:t>
            </a:r>
          </a:p>
          <a:p>
            <a:pPr algn="just"/>
            <a:r>
              <a:rPr lang="pl-PL" dirty="0"/>
              <a:t>Strona postępowania administracyjnego może żądać dostępu do akt na podstawie KPA , a podmiot niebędący stroną  jest uprawniony do stosowania w tym zakresie przepisów </a:t>
            </a:r>
            <a:r>
              <a:rPr lang="pl-PL" dirty="0" err="1"/>
              <a:t>u.d.i.p</a:t>
            </a:r>
            <a:r>
              <a:rPr lang="pl-PL" dirty="0"/>
              <a:t>. </a:t>
            </a:r>
          </a:p>
        </p:txBody>
      </p:sp>
    </p:spTree>
    <p:extLst>
      <p:ext uri="{BB962C8B-B14F-4D97-AF65-F5344CB8AC3E}">
        <p14:creationId xmlns:p14="http://schemas.microsoft.com/office/powerpoint/2010/main" val="3525081191"/>
      </p:ext>
    </p:extLst>
  </p:cSld>
  <p:clrMapOvr>
    <a:masterClrMapping/>
  </p:clrMapOvr>
  <p:transition>
    <p:wipe di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stanowi informację publiczną (przegląd orzecznictwa)</a:t>
            </a:r>
            <a:endParaRPr lang="pl-PL" b="1" dirty="0"/>
          </a:p>
        </p:txBody>
      </p:sp>
      <p:sp>
        <p:nvSpPr>
          <p:cNvPr id="3" name="Symbol zastępczy zawartości 2"/>
          <p:cNvSpPr>
            <a:spLocks noGrp="1"/>
          </p:cNvSpPr>
          <p:nvPr>
            <p:ph idx="1"/>
          </p:nvPr>
        </p:nvSpPr>
        <p:spPr/>
        <p:txBody>
          <a:bodyPr>
            <a:normAutofit fontScale="77500" lnSpcReduction="20000"/>
          </a:bodyPr>
          <a:lstStyle/>
          <a:p>
            <a:r>
              <a:rPr lang="pl-PL" dirty="0" smtClean="0"/>
              <a:t>Umowy cywilnoprawne, zawierane przez organy władzy publicznej lub podmioty pełniące funkcje publiczne;</a:t>
            </a:r>
          </a:p>
          <a:p>
            <a:r>
              <a:rPr lang="pl-PL" dirty="0" smtClean="0"/>
              <a:t>Czas trwania umowy o pracę osoby piastującej stanowisko dyrektora w centralnym organie administracji rządowej;</a:t>
            </a:r>
          </a:p>
          <a:p>
            <a:r>
              <a:rPr lang="pl-PL" dirty="0" smtClean="0"/>
              <a:t>Protokół z posiedzenia Społecznej Rady ds. Osób Niepełnosprawnych – organu opiniodawczo-doradczego starosty;</a:t>
            </a:r>
          </a:p>
          <a:p>
            <a:r>
              <a:rPr lang="pl-PL" dirty="0" smtClean="0"/>
              <a:t>Informacja o składzie osobowym organów administracji publicznej;</a:t>
            </a:r>
          </a:p>
          <a:p>
            <a:r>
              <a:rPr lang="pl-PL" dirty="0"/>
              <a:t>P</a:t>
            </a:r>
            <a:r>
              <a:rPr lang="pl-PL" dirty="0" smtClean="0"/>
              <a:t>lan miejscowy zagospodarowania przestrzennego;</a:t>
            </a:r>
          </a:p>
          <a:p>
            <a:r>
              <a:rPr lang="pl-PL" dirty="0" smtClean="0"/>
              <a:t>Informacje dotyczące umów o realizację zamówień publicznych;</a:t>
            </a:r>
          </a:p>
          <a:p>
            <a:r>
              <a:rPr lang="pl-PL" dirty="0" smtClean="0"/>
              <a:t>Petycja mieszkańców; </a:t>
            </a:r>
          </a:p>
          <a:p>
            <a:r>
              <a:rPr lang="pl-PL" dirty="0" smtClean="0"/>
              <a:t>Korespondencja międzyresortowa pomiędzy ministrami;</a:t>
            </a:r>
          </a:p>
          <a:p>
            <a:r>
              <a:rPr lang="pl-PL" dirty="0" smtClean="0"/>
              <a:t>Komputerowa mapa podziału hydrologicznego Polski.</a:t>
            </a:r>
            <a:endParaRPr lang="pl-PL" dirty="0"/>
          </a:p>
        </p:txBody>
      </p:sp>
    </p:spTree>
    <p:extLst>
      <p:ext uri="{BB962C8B-B14F-4D97-AF65-F5344CB8AC3E}">
        <p14:creationId xmlns:p14="http://schemas.microsoft.com/office/powerpoint/2010/main" val="4162616570"/>
      </p:ext>
    </p:extLst>
  </p:cSld>
  <p:clrMapOvr>
    <a:masterClrMapping/>
  </p:clrMapOvr>
  <p:transition>
    <p:wip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Co nie stanowi informacji publicznej (przegląd orzecznictwa)</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Żądanie wstępu do pomieszczeń archiwalnych;</a:t>
            </a:r>
          </a:p>
          <a:p>
            <a:pPr algn="just"/>
            <a:r>
              <a:rPr lang="pl-PL" dirty="0" smtClean="0"/>
              <a:t>Wnioski w sprawie indywidualnej;</a:t>
            </a:r>
          </a:p>
          <a:p>
            <a:pPr algn="just"/>
            <a:r>
              <a:rPr lang="pl-PL" dirty="0" smtClean="0"/>
              <a:t>Ustalenie prawidłowości i sposobu wykonania umowy cywilnoprawnej;</a:t>
            </a:r>
          </a:p>
          <a:p>
            <a:pPr algn="just"/>
            <a:r>
              <a:rPr lang="pl-PL" dirty="0" smtClean="0"/>
              <a:t>Informacja dotycząca podania motywów publicznego zachowania się sędziego podczas prowadzonej rozprawy;</a:t>
            </a:r>
          </a:p>
          <a:p>
            <a:pPr algn="just"/>
            <a:r>
              <a:rPr lang="pl-PL" dirty="0" smtClean="0"/>
              <a:t>Wnioski składane do </a:t>
            </a:r>
            <a:r>
              <a:rPr lang="pl-PL" dirty="0" err="1" smtClean="0"/>
              <a:t>m.p.z.p</a:t>
            </a:r>
            <a:r>
              <a:rPr lang="pl-PL" dirty="0" smtClean="0"/>
              <a:t>.;</a:t>
            </a:r>
            <a:endParaRPr lang="pl-PL" dirty="0"/>
          </a:p>
        </p:txBody>
      </p:sp>
    </p:spTree>
    <p:extLst>
      <p:ext uri="{BB962C8B-B14F-4D97-AF65-F5344CB8AC3E}">
        <p14:creationId xmlns:p14="http://schemas.microsoft.com/office/powerpoint/2010/main" val="470552908"/>
      </p:ext>
    </p:extLst>
  </p:cSld>
  <p:clrMapOvr>
    <a:masterClrMapping/>
  </p:clrMapOvr>
  <p:transition>
    <p:wipe dir="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udostępniania informacji publicznej</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Każdemu  </a:t>
            </a:r>
            <a:r>
              <a:rPr lang="pl-PL" dirty="0"/>
              <a:t>przysługuje,  </a:t>
            </a:r>
            <a:r>
              <a:rPr lang="pl-PL" dirty="0" smtClean="0"/>
              <a:t>z zastrzeżeniem  </a:t>
            </a:r>
            <a:r>
              <a:rPr lang="pl-PL" dirty="0"/>
              <a:t>art.5,  prawo  dostępu  do informacji publicznej, zwane dalej „prawem do informacji publicznej</a:t>
            </a:r>
            <a:r>
              <a:rPr lang="pl-PL" dirty="0" smtClean="0"/>
              <a:t>”. </a:t>
            </a:r>
            <a:r>
              <a:rPr lang="pl-PL" b="1" dirty="0" smtClean="0"/>
              <a:t>Od  </a:t>
            </a:r>
            <a:r>
              <a:rPr lang="pl-PL" b="1" dirty="0"/>
              <a:t>osoby  wykonującej  prawo  do  informacji  publicznej  nie  wolno  żądać wykazania interesu prawnego lub faktycznego</a:t>
            </a:r>
            <a:r>
              <a:rPr lang="pl-PL" dirty="0" smtClean="0"/>
              <a:t>.</a:t>
            </a:r>
          </a:p>
          <a:p>
            <a:pPr algn="just"/>
            <a:r>
              <a:rPr lang="pl-PL" dirty="0" smtClean="0"/>
              <a:t>Nie ma zatem konieczności tłumaczenia przez wnioskodawcę dlaczego żąda określonej informacji  i w jakim celu jest ona mu potrzebna.</a:t>
            </a:r>
            <a:endParaRPr lang="pl-PL" dirty="0"/>
          </a:p>
        </p:txBody>
      </p:sp>
    </p:spTree>
    <p:extLst>
      <p:ext uri="{BB962C8B-B14F-4D97-AF65-F5344CB8AC3E}">
        <p14:creationId xmlns:p14="http://schemas.microsoft.com/office/powerpoint/2010/main" val="4024205646"/>
      </p:ext>
    </p:extLst>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Jawność</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Analiza wszystkich prób definicyjnych jawności pozwala  stwierdzić , że jawność jest traktowana jako:  </a:t>
            </a:r>
            <a:r>
              <a:rPr lang="pl-PL" b="1" dirty="0" smtClean="0"/>
              <a:t>idea, zasada, wartość, stan faktyczny, postulat a nawet </a:t>
            </a:r>
            <a:r>
              <a:rPr lang="pl-PL" b="1" u="sng" dirty="0" smtClean="0"/>
              <a:t>wzorzec działania władz publicznych;</a:t>
            </a:r>
          </a:p>
        </p:txBody>
      </p:sp>
    </p:spTree>
    <p:extLst>
      <p:ext uri="{BB962C8B-B14F-4D97-AF65-F5344CB8AC3E}">
        <p14:creationId xmlns:p14="http://schemas.microsoft.com/office/powerpoint/2010/main" val="3623862319"/>
      </p:ext>
    </p:extLst>
  </p:cSld>
  <p:clrMapOvr>
    <a:masterClrMapping/>
  </p:clrMapOvr>
  <p:transition>
    <p:pull dir="d"/>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bezwarunkowości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a:t>Brzmienie art. 2 </a:t>
            </a:r>
            <a:r>
              <a:rPr lang="pl-PL" dirty="0" smtClean="0"/>
              <a:t>ust. 2 </a:t>
            </a:r>
            <a:r>
              <a:rPr lang="pl-PL" dirty="0" err="1" smtClean="0"/>
              <a:t>u.d.i.p</a:t>
            </a:r>
            <a:r>
              <a:rPr lang="pl-PL" dirty="0"/>
              <a:t>. </a:t>
            </a:r>
            <a:r>
              <a:rPr lang="pl-PL" dirty="0" smtClean="0"/>
              <a:t>wskazuje na istnienie </a:t>
            </a:r>
            <a:r>
              <a:rPr lang="pl-PL" dirty="0"/>
              <a:t>bezwarunkowości </a:t>
            </a:r>
            <a:r>
              <a:rPr lang="pl-PL" dirty="0" smtClean="0"/>
              <a:t>procesu udostępniania. </a:t>
            </a:r>
          </a:p>
          <a:p>
            <a:pPr algn="just"/>
            <a:r>
              <a:rPr lang="pl-PL" dirty="0" smtClean="0"/>
              <a:t>Dostęp </a:t>
            </a:r>
            <a:r>
              <a:rPr lang="pl-PL" dirty="0"/>
              <a:t>do informacji publicznej jest kategorią właściwą dla prawa administracyjnego. Jego rola sprowadza się do zagwarantowania jednostkom możliwości społecznego kontrolowania. </a:t>
            </a:r>
            <a:endParaRPr lang="pl-PL" dirty="0" smtClean="0"/>
          </a:p>
          <a:p>
            <a:pPr algn="just"/>
            <a:r>
              <a:rPr lang="pl-PL" dirty="0" smtClean="0"/>
              <a:t>Z </a:t>
            </a:r>
            <a:r>
              <a:rPr lang="pl-PL" dirty="0"/>
              <a:t>drugiej jednakże strony nie należy zapominać, że funkcjonalność </a:t>
            </a:r>
            <a:r>
              <a:rPr lang="pl-PL" dirty="0" smtClean="0"/>
              <a:t>dostępu </a:t>
            </a:r>
            <a:r>
              <a:rPr lang="pl-PL" dirty="0"/>
              <a:t>do wiedzy </a:t>
            </a:r>
            <a:r>
              <a:rPr lang="pl-PL" dirty="0" smtClean="0"/>
              <a:t>publicznej daje </a:t>
            </a:r>
            <a:r>
              <a:rPr lang="pl-PL" dirty="0"/>
              <a:t>coś </a:t>
            </a:r>
            <a:r>
              <a:rPr lang="pl-PL" dirty="0" smtClean="0"/>
              <a:t>więcej. Stwarza </a:t>
            </a:r>
            <a:r>
              <a:rPr lang="pl-PL" dirty="0"/>
              <a:t>możliwość zebrania takich informacji, które zainteresowany może wykorzystać dla potrzeb własnych, przy pomocy których może zrobić użytek myśląc o sprawach życia codziennego w tym i potocznie określanych spraw życia urzędowego. Tym samym dostęp do informacji publicznej służy - może służyć realizacji ochrony interesów indywidualnych poszczególnych jednostek, które z racji ich usankcjonowania (zalegalizowania) są interesami prawnymi. W sposób najpełniejszy uwidacznia się to na płaszczyźnie uregulowań materialnego prawa administracyjnego, czy też gospodarczego w zakresie tzw. szczególnych przypadków udostępniania informacji publicznej. </a:t>
            </a:r>
          </a:p>
        </p:txBody>
      </p:sp>
    </p:spTree>
    <p:extLst>
      <p:ext uri="{BB962C8B-B14F-4D97-AF65-F5344CB8AC3E}">
        <p14:creationId xmlns:p14="http://schemas.microsoft.com/office/powerpoint/2010/main" val="603772002"/>
      </p:ext>
    </p:extLst>
  </p:cSld>
  <p:clrMapOvr>
    <a:masterClrMapping/>
  </p:clrMapOvr>
  <p:transition>
    <p:wedg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udostępnienia</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Brak konieczności </a:t>
            </a:r>
            <a:r>
              <a:rPr lang="pl-PL" dirty="0"/>
              <a:t>wykazywania posiadania interesu prawnego czy też „korzyści” faktycznej zainteresowanego, nie jest równoznaczny z ich nieistnieniem, czy też z ich nieposiadaniem przez wnioskodawcę. Wręcz przeciwnie każda racjonalnie myśląca jednostka zasadniczo nie działa tylko po </a:t>
            </a:r>
            <a:r>
              <a:rPr lang="pl-PL" dirty="0" smtClean="0"/>
              <a:t>to, </a:t>
            </a:r>
            <a:r>
              <a:rPr lang="pl-PL" dirty="0"/>
              <a:t>aby zaspokoić swoją ciekawość. Co do zasady nie podejmuje aktywności tylko dlatego, że cierpli na nadmiar wolnego czasu. Działania podjęte w celu pozyskania rozmaitych informacji (w tym publicznych) zasadniczo są przemyślane i podyktowane zamiarem uczynienia z nich dalszego użytku, z myślą o wszystkich jednostkach, o ich określonej części lub też o sobie samym. To jednak </a:t>
            </a:r>
            <a:r>
              <a:rPr lang="pl-PL" dirty="0" smtClean="0"/>
              <a:t>nie </a:t>
            </a:r>
            <a:r>
              <a:rPr lang="pl-PL" dirty="0"/>
              <a:t>powinno interesować </a:t>
            </a:r>
            <a:r>
              <a:rPr lang="pl-PL" dirty="0" smtClean="0"/>
              <a:t>podmiotu </a:t>
            </a:r>
            <a:r>
              <a:rPr lang="pl-PL" dirty="0"/>
              <a:t>zobowiązanego, a przynajmniej nie może prowadzić do żądania uzasadnienia potrzeby informacyjnej przez uprawnionego. </a:t>
            </a:r>
            <a:r>
              <a:rPr lang="pl-PL" b="1" dirty="0"/>
              <a:t>W tym właśnie bowiem uwidacznia się bezwarunkowość dostępu, tj. </a:t>
            </a:r>
            <a:r>
              <a:rPr lang="pl-PL" b="1" dirty="0" smtClean="0"/>
              <a:t>całkowite uniezależnienie </a:t>
            </a:r>
            <a:r>
              <a:rPr lang="pl-PL" b="1" dirty="0"/>
              <a:t>realizacji obowiązku podmiotów określonych treścią art. 4 </a:t>
            </a:r>
            <a:r>
              <a:rPr lang="pl-PL" b="1" dirty="0" err="1"/>
              <a:t>u.d.i.p</a:t>
            </a:r>
            <a:r>
              <a:rPr lang="pl-PL" b="1" dirty="0"/>
              <a:t>. </a:t>
            </a:r>
            <a:r>
              <a:rPr lang="pl-PL" b="1" dirty="0" smtClean="0"/>
              <a:t>od </a:t>
            </a:r>
            <a:r>
              <a:rPr lang="pl-PL" b="1" dirty="0"/>
              <a:t>istnienia, a przede wszystkim od wykazania mniejszej, czy też większej zasadności oczekiwania informacyjnego. </a:t>
            </a:r>
          </a:p>
        </p:txBody>
      </p:sp>
    </p:spTree>
    <p:extLst>
      <p:ext uri="{BB962C8B-B14F-4D97-AF65-F5344CB8AC3E}">
        <p14:creationId xmlns:p14="http://schemas.microsoft.com/office/powerpoint/2010/main" val="4048185884"/>
      </p:ext>
    </p:extLst>
  </p:cSld>
  <p:clrMapOvr>
    <a:masterClrMapping/>
  </p:clrMapOvr>
  <p:transition>
    <p:pull dir="d"/>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bezwarunkowego udostępnienia </a:t>
            </a:r>
            <a:endParaRPr lang="pl-PL" b="1" dirty="0"/>
          </a:p>
        </p:txBody>
      </p:sp>
      <p:sp>
        <p:nvSpPr>
          <p:cNvPr id="3" name="Symbol zastępczy zawartości 2"/>
          <p:cNvSpPr>
            <a:spLocks noGrp="1"/>
          </p:cNvSpPr>
          <p:nvPr>
            <p:ph idx="1"/>
          </p:nvPr>
        </p:nvSpPr>
        <p:spPr/>
        <p:txBody>
          <a:bodyPr>
            <a:normAutofit/>
          </a:bodyPr>
          <a:lstStyle/>
          <a:p>
            <a:pPr algn="just"/>
            <a:r>
              <a:rPr lang="pl-PL" dirty="0"/>
              <a:t>Wyjątek stanowi udostępnianie tzw. informacji przetworzonej w obszarze to której (jak zostało już uprzednio wspomniane) pojawia się konieczność wylegitymowania się tzw. szczególną </a:t>
            </a:r>
            <a:r>
              <a:rPr lang="pl-PL" dirty="0" smtClean="0"/>
              <a:t>istotnością </a:t>
            </a:r>
            <a:r>
              <a:rPr lang="pl-PL" dirty="0"/>
              <a:t>dla interesu publicznego. </a:t>
            </a:r>
            <a:r>
              <a:rPr lang="pl-PL" dirty="0" smtClean="0"/>
              <a:t>W tym wypadku podmiot musi wykazać tzw. obiektywny interes.</a:t>
            </a:r>
          </a:p>
        </p:txBody>
      </p:sp>
    </p:spTree>
    <p:extLst>
      <p:ext uri="{BB962C8B-B14F-4D97-AF65-F5344CB8AC3E}">
        <p14:creationId xmlns:p14="http://schemas.microsoft.com/office/powerpoint/2010/main" val="2304154651"/>
      </p:ext>
    </p:extLst>
  </p:cSld>
  <p:clrMapOvr>
    <a:masterClrMapping/>
  </p:clrMapOvr>
  <p:transition>
    <p:wipe dir="d"/>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1. </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Czy informacja dotycząca wykonywania przez gminę i podmioty z nią powiązane zadań z zakresu gospodarki odpadami komunalnymi jest informacją publiczną?, </a:t>
            </a:r>
            <a:r>
              <a:rPr lang="pl-PL" dirty="0"/>
              <a:t>C</a:t>
            </a:r>
            <a:r>
              <a:rPr lang="pl-PL" dirty="0" smtClean="0"/>
              <a:t>hodzi konkretnie o sprawozdania kwartalne sporządzone przez podmiot odbierający odpady komunalne od właścicieli nieruchomości? Kto w tym wypadku jest podmiotem zobowiązanym informacyjnie?</a:t>
            </a:r>
          </a:p>
          <a:p>
            <a:pPr algn="just"/>
            <a:endParaRPr lang="pl-PL" dirty="0" smtClean="0"/>
          </a:p>
          <a:p>
            <a:pPr algn="just"/>
            <a:endParaRPr lang="pl-PL" dirty="0"/>
          </a:p>
        </p:txBody>
      </p:sp>
    </p:spTree>
    <p:extLst>
      <p:ext uri="{BB962C8B-B14F-4D97-AF65-F5344CB8AC3E}">
        <p14:creationId xmlns:p14="http://schemas.microsoft.com/office/powerpoint/2010/main" val="1783886293"/>
      </p:ext>
    </p:extLst>
  </p:cSld>
  <p:clrMapOvr>
    <a:masterClrMapping/>
  </p:clrMapOvr>
  <p:transition>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1</a:t>
            </a:r>
            <a:endParaRPr lang="pl-PL" dirty="0"/>
          </a:p>
        </p:txBody>
      </p:sp>
      <p:sp>
        <p:nvSpPr>
          <p:cNvPr id="3" name="Symbol zastępczy zawartości 2"/>
          <p:cNvSpPr>
            <a:spLocks noGrp="1"/>
          </p:cNvSpPr>
          <p:nvPr>
            <p:ph idx="1"/>
          </p:nvPr>
        </p:nvSpPr>
        <p:spPr/>
        <p:txBody>
          <a:bodyPr>
            <a:normAutofit/>
          </a:bodyPr>
          <a:lstStyle/>
          <a:p>
            <a:pPr algn="just"/>
            <a:r>
              <a:rPr lang="pl-PL" dirty="0"/>
              <a:t>1.należy rozważyć czy ta informacja (sprawozdanie) jest informacją publiczną?;</a:t>
            </a:r>
          </a:p>
          <a:p>
            <a:pPr algn="just"/>
            <a:r>
              <a:rPr lang="pl-PL" dirty="0"/>
              <a:t>2. czy zachodzą </a:t>
            </a:r>
            <a:r>
              <a:rPr lang="pl-PL" dirty="0" smtClean="0"/>
              <a:t>ewentualne ograniczenia </a:t>
            </a:r>
            <a:r>
              <a:rPr lang="pl-PL" dirty="0"/>
              <a:t>w udostępnieniu sprawozdania z art. 5 </a:t>
            </a:r>
            <a:r>
              <a:rPr lang="pl-PL" dirty="0" err="1" smtClean="0"/>
              <a:t>udip</a:t>
            </a:r>
            <a:r>
              <a:rPr lang="pl-PL" dirty="0" smtClean="0"/>
              <a:t>?;</a:t>
            </a:r>
            <a:endParaRPr lang="pl-PL" dirty="0"/>
          </a:p>
          <a:p>
            <a:pPr algn="just"/>
            <a:r>
              <a:rPr lang="pl-PL" dirty="0"/>
              <a:t>3. kto w tym wypadku jest zobowiązanym </a:t>
            </a:r>
            <a:r>
              <a:rPr lang="pl-PL" dirty="0" smtClean="0"/>
              <a:t>informacyjnie (organ gminy, czy podmiot faktycznie odbierający odpady od właścicieli) </a:t>
            </a:r>
            <a:r>
              <a:rPr lang="pl-PL" dirty="0"/>
              <a:t>i od kogo można by oczekiwać tej informacji </a:t>
            </a:r>
            <a:r>
              <a:rPr lang="pl-PL" dirty="0" smtClean="0"/>
              <a:t>publicznej – od kogo można jej żądać;</a:t>
            </a:r>
          </a:p>
          <a:p>
            <a:pPr algn="just"/>
            <a:endParaRPr lang="pl-PL" dirty="0"/>
          </a:p>
        </p:txBody>
      </p:sp>
    </p:spTree>
    <p:extLst>
      <p:ext uri="{BB962C8B-B14F-4D97-AF65-F5344CB8AC3E}">
        <p14:creationId xmlns:p14="http://schemas.microsoft.com/office/powerpoint/2010/main" val="372644839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PytaniE</a:t>
            </a:r>
            <a:r>
              <a:rPr lang="pl-PL" dirty="0" smtClean="0"/>
              <a:t> </a:t>
            </a:r>
            <a:r>
              <a:rPr lang="pl-PL" dirty="0" err="1" smtClean="0"/>
              <a:t>sprawDzające</a:t>
            </a:r>
            <a:r>
              <a:rPr lang="pl-PL" dirty="0" smtClean="0"/>
              <a:t> 2</a:t>
            </a:r>
            <a:endParaRPr lang="pl-PL" dirty="0"/>
          </a:p>
        </p:txBody>
      </p:sp>
      <p:sp>
        <p:nvSpPr>
          <p:cNvPr id="3" name="Symbol zastępczy zawartości 2"/>
          <p:cNvSpPr>
            <a:spLocks noGrp="1"/>
          </p:cNvSpPr>
          <p:nvPr>
            <p:ph idx="1"/>
          </p:nvPr>
        </p:nvSpPr>
        <p:spPr/>
        <p:txBody>
          <a:bodyPr/>
          <a:lstStyle/>
          <a:p>
            <a:pPr marL="0" indent="0" algn="just">
              <a:buNone/>
            </a:pPr>
            <a:r>
              <a:rPr lang="pl-PL" dirty="0"/>
              <a:t>Czy stanowią </a:t>
            </a:r>
            <a:r>
              <a:rPr lang="pl-PL" dirty="0" smtClean="0"/>
              <a:t>informację publiczną: </a:t>
            </a:r>
            <a:r>
              <a:rPr lang="pl-PL" dirty="0"/>
              <a:t>nazwa oprogramowania </a:t>
            </a:r>
            <a:r>
              <a:rPr lang="pl-PL" dirty="0" smtClean="0"/>
              <a:t>antywirusowego posiadanego przez urząd gminy C., </a:t>
            </a:r>
            <a:r>
              <a:rPr lang="pl-PL" dirty="0"/>
              <a:t>liczba licencji, okres </a:t>
            </a:r>
            <a:r>
              <a:rPr lang="pl-PL" dirty="0" smtClean="0"/>
              <a:t>licencjonowania, data zakupu, czy cena oprogramowania?</a:t>
            </a:r>
            <a:endParaRPr lang="pl-PL" dirty="0"/>
          </a:p>
          <a:p>
            <a:pPr algn="just"/>
            <a:endParaRPr lang="pl-PL" dirty="0"/>
          </a:p>
        </p:txBody>
      </p:sp>
    </p:spTree>
    <p:extLst>
      <p:ext uri="{BB962C8B-B14F-4D97-AF65-F5344CB8AC3E}">
        <p14:creationId xmlns:p14="http://schemas.microsoft.com/office/powerpoint/2010/main" val="25629611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a:t>
            </a:r>
            <a:r>
              <a:rPr lang="pl-PL" dirty="0" err="1" smtClean="0"/>
              <a:t>sprawdzajĄce</a:t>
            </a:r>
            <a:r>
              <a:rPr lang="pl-PL" dirty="0" smtClean="0"/>
              <a:t> 2</a:t>
            </a:r>
            <a:endParaRPr lang="pl-PL" dirty="0"/>
          </a:p>
        </p:txBody>
      </p:sp>
      <p:sp>
        <p:nvSpPr>
          <p:cNvPr id="3" name="Symbol zastępczy zawartości 2"/>
          <p:cNvSpPr>
            <a:spLocks noGrp="1"/>
          </p:cNvSpPr>
          <p:nvPr>
            <p:ph idx="1"/>
          </p:nvPr>
        </p:nvSpPr>
        <p:spPr/>
        <p:txBody>
          <a:bodyPr/>
          <a:lstStyle/>
          <a:p>
            <a:pPr algn="just"/>
            <a:r>
              <a:rPr lang="pl-PL" dirty="0" smtClean="0"/>
              <a:t>Należy rozważyć czy w tym wypadku mamy do czynienia z informacją publiczną w każdym przypadku?</a:t>
            </a:r>
          </a:p>
          <a:p>
            <a:pPr algn="just"/>
            <a:r>
              <a:rPr lang="pl-PL" dirty="0" smtClean="0"/>
              <a:t>Czy jest to podmiot zobowiązany informacyjnie – pytanie trafiło do urzędu obsługującego organ władzy publicznej ?</a:t>
            </a:r>
          </a:p>
          <a:p>
            <a:pPr algn="just"/>
            <a:r>
              <a:rPr lang="pl-PL" dirty="0" smtClean="0"/>
              <a:t>Czy w tym wypadku mogłyby w grę wchodzić jakieś ograniczenia z art. 5 </a:t>
            </a:r>
            <a:r>
              <a:rPr lang="pl-PL" dirty="0" err="1" smtClean="0"/>
              <a:t>udip</a:t>
            </a:r>
            <a:r>
              <a:rPr lang="pl-PL" dirty="0" smtClean="0"/>
              <a:t>? </a:t>
            </a:r>
            <a:endParaRPr lang="pl-PL" dirty="0"/>
          </a:p>
        </p:txBody>
      </p:sp>
    </p:spTree>
    <p:extLst>
      <p:ext uri="{BB962C8B-B14F-4D97-AF65-F5344CB8AC3E}">
        <p14:creationId xmlns:p14="http://schemas.microsoft.com/office/powerpoint/2010/main" val="18718184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3</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Czy informacja dotycząca spotkań wójta Gminy M. z podmiotami zewnętrznymi - prywatnymi z okresu 1.01.2016-23.03.2016  (wg. terminarza spotkań) jest informacją publiczną? Czy taką informacją jest informacja o datach spotkań oraz o nazwach podmiotów (firmy),  o danych osób prywatnych z którą odbył spotkanie i w jakiej sprawie?</a:t>
            </a:r>
            <a:endParaRPr lang="pl-PL" dirty="0"/>
          </a:p>
        </p:txBody>
      </p:sp>
    </p:spTree>
    <p:extLst>
      <p:ext uri="{BB962C8B-B14F-4D97-AF65-F5344CB8AC3E}">
        <p14:creationId xmlns:p14="http://schemas.microsoft.com/office/powerpoint/2010/main" val="1626231214"/>
      </p:ext>
    </p:extLst>
  </p:cSld>
  <p:clrMapOvr>
    <a:masterClrMapping/>
  </p:clrMapOvr>
  <p:transition>
    <p:wipe dir="u"/>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Pytanie sprawdzające 3</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smtClean="0"/>
              <a:t>Należy rozważyć czy wójt gminy M  w tym wypadku jest podmiotem zobowiązanym informacyjnie?</a:t>
            </a:r>
          </a:p>
          <a:p>
            <a:pPr algn="just"/>
            <a:r>
              <a:rPr lang="pl-PL" dirty="0" smtClean="0"/>
              <a:t>Należy rozważyć, czy informacje o które ubiega się zainteresowany są informacjami publicznymi?</a:t>
            </a:r>
          </a:p>
          <a:p>
            <a:pPr algn="just"/>
            <a:r>
              <a:rPr lang="pl-PL" dirty="0" smtClean="0"/>
              <a:t>Czy można udostępnić cały terminarz lub jego jakąś część (kserokopia), czy tylko informacje z jego zawartości podlegają udostępnieniu?</a:t>
            </a:r>
          </a:p>
          <a:p>
            <a:pPr algn="just"/>
            <a:r>
              <a:rPr lang="pl-PL" dirty="0" smtClean="0"/>
              <a:t>Czy w tym zakresie można powołać się na jakieś ograniczenie z art. 5 </a:t>
            </a:r>
            <a:r>
              <a:rPr lang="pl-PL" dirty="0" err="1" smtClean="0"/>
              <a:t>udip</a:t>
            </a:r>
            <a:r>
              <a:rPr lang="pl-PL" dirty="0" smtClean="0"/>
              <a:t>?</a:t>
            </a:r>
          </a:p>
          <a:p>
            <a:pPr algn="just"/>
            <a:r>
              <a:rPr lang="pl-PL" dirty="0" smtClean="0"/>
              <a:t>Czy w inny sposób organ może próbować uchylić się od realizacji zobowiązania, bądź znacznie utrudnić pozyskanie informacji publicznej zainteresowanemu?</a:t>
            </a:r>
            <a:endParaRPr lang="pl-PL" dirty="0"/>
          </a:p>
        </p:txBody>
      </p:sp>
    </p:spTree>
    <p:extLst>
      <p:ext uri="{BB962C8B-B14F-4D97-AF65-F5344CB8AC3E}">
        <p14:creationId xmlns:p14="http://schemas.microsoft.com/office/powerpoint/2010/main" val="22213451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err="1" smtClean="0"/>
              <a:t>PytaniE</a:t>
            </a:r>
            <a:r>
              <a:rPr lang="pl-PL" b="1" dirty="0" smtClean="0"/>
              <a:t> sprawdzające 4</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Czy dodatki specjalne przyznane pracownikom Urzędu Gminy M. wraz z decyzjami przyznania podlegają udostępnieniu jako informacja publiczna? Czy podlegają udostępnieniu w trybie wnioskowym?  </a:t>
            </a:r>
            <a:endParaRPr lang="pl-PL" dirty="0"/>
          </a:p>
        </p:txBody>
      </p:sp>
    </p:spTree>
    <p:extLst>
      <p:ext uri="{BB962C8B-B14F-4D97-AF65-F5344CB8AC3E}">
        <p14:creationId xmlns:p14="http://schemas.microsoft.com/office/powerpoint/2010/main" val="3146513316"/>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20665</TotalTime>
  <Words>8512</Words>
  <Application>Microsoft Office PowerPoint</Application>
  <PresentationFormat>Pokaz na ekranie (4:3)</PresentationFormat>
  <Paragraphs>418</Paragraphs>
  <Slides>106</Slides>
  <Notes>1</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106</vt:i4>
      </vt:variant>
    </vt:vector>
  </HeadingPairs>
  <TitlesOfParts>
    <vt:vector size="111" baseType="lpstr">
      <vt:lpstr>Calibri</vt:lpstr>
      <vt:lpstr>Trebuchet MS</vt:lpstr>
      <vt:lpstr>Wingdings</vt:lpstr>
      <vt:lpstr>Wingdings 2</vt:lpstr>
      <vt:lpstr>Opulent</vt:lpstr>
      <vt:lpstr>Jawność Życia publicznego, pojęcie informacji publicznej dostęp do informacji publicznej, </vt:lpstr>
      <vt:lpstr>Jawność</vt:lpstr>
      <vt:lpstr>Jawność</vt:lpstr>
      <vt:lpstr>Pojęcie jawności </vt:lpstr>
      <vt:lpstr>Jawność c.d.</vt:lpstr>
      <vt:lpstr>Jawność</vt:lpstr>
      <vt:lpstr>Jawność</vt:lpstr>
      <vt:lpstr>Jawność</vt:lpstr>
      <vt:lpstr>Jawność</vt:lpstr>
      <vt:lpstr>Jawność jako wzorzec</vt:lpstr>
      <vt:lpstr>Jawność</vt:lpstr>
      <vt:lpstr>Jawność</vt:lpstr>
      <vt:lpstr>Prawo do informacji</vt:lpstr>
      <vt:lpstr>  Konstytucyjne podstawy informowania jednostki </vt:lpstr>
      <vt:lpstr>Powszechne prawo do informacji (art. 61. Konstytucji RP) </vt:lpstr>
      <vt:lpstr>Wolność informacji art. 54 ust. 1, Prawo do informacji o środowisku i jego ochronie art. 74 ust. 3 </vt:lpstr>
      <vt:lpstr>Prawo do informacji publicznej czy też prawo dostępu do informacji publicznej</vt:lpstr>
      <vt:lpstr>Art. 61 Konstytucji RP</vt:lpstr>
      <vt:lpstr>Art. 61 Konstytucji</vt:lpstr>
      <vt:lpstr>Organy władzy publicznej</vt:lpstr>
      <vt:lpstr>Osoba pełniąca funkcje publiczne</vt:lpstr>
      <vt:lpstr>Osoba pełniąca funkcje publiczne</vt:lpstr>
      <vt:lpstr>Wąskie rozumienie osoby pełniącej funkcje publiczne</vt:lpstr>
      <vt:lpstr>Szerokie rozumienie osoby pełniącej funkcje publiczne</vt:lpstr>
      <vt:lpstr>Organy samorządu specjalnego</vt:lpstr>
      <vt:lpstr>Organy samorządu specjalnego</vt:lpstr>
      <vt:lpstr>Inne jednostki organizacyjne</vt:lpstr>
      <vt:lpstr>Zadanie publiczne</vt:lpstr>
      <vt:lpstr>Mienie komunalne</vt:lpstr>
      <vt:lpstr>Majątek Skarbu Państwa</vt:lpstr>
      <vt:lpstr>Majątek publiczny</vt:lpstr>
      <vt:lpstr>Prawo dostępu do informacji publicznej</vt:lpstr>
      <vt:lpstr>Prawo dostępu do informacji publicznej</vt:lpstr>
      <vt:lpstr>Zasady dostępu do informacji publicznej</vt:lpstr>
      <vt:lpstr>Zasady dostępu do informacji publicznej</vt:lpstr>
      <vt:lpstr>Zasady dostępu do informacji publicznej</vt:lpstr>
      <vt:lpstr>Katalog zasad dostępu do informacji publicznej w świetle uregulowań u.d.i.p.</vt:lpstr>
      <vt:lpstr>Definicja informacji publicznej art. 1, art. 6 u.d.i.p., art. 5 ust. 2 u.d.i.p oraz art. 61 ust. 1 Konstytucji RP </vt:lpstr>
      <vt:lpstr>Definicja informacji publicznej art. 1, art. 6 u.d.i.p., art. 5 u.d.i.p.. oraz art. 61 ust. 1 Konstytucji RP </vt:lpstr>
      <vt:lpstr>Definicja informacji publicznej art. 1 i art. 6 u.d.i.p.  oraz art. 61 ust. 1 Konstytucji RP </vt:lpstr>
      <vt:lpstr>Definicja informacji publicznej art. 1,art. 6 u.d.i.p., art. 5 ust. 2 u.d.i.p.  oraz art. 61 ust. 1 Konstytucji RP </vt:lpstr>
      <vt:lpstr>Definicja informacji publicznej art. 1, art. 6 u.d.i.p., art. 5 ust. 2 u.d.i.p.  oraz art. 61 ust. 1 Konstytucji RP </vt:lpstr>
      <vt:lpstr>Sposób definiowania informacji publicznej w udip</vt:lpstr>
      <vt:lpstr>Doktrynalne definiowanie informacji publicznej </vt:lpstr>
      <vt:lpstr>Doktrynalne definiowanie informacji publicznej</vt:lpstr>
      <vt:lpstr>Informacja publiczna w świetle orzecznictwa</vt:lpstr>
      <vt:lpstr>Informacja publiczna w świetle orzecznictwa</vt:lpstr>
      <vt:lpstr>Elementy definicji informacji publicznej z art. 1 ust. 1 u.d.i.p.</vt:lpstr>
      <vt:lpstr>Pojęcie informacji</vt:lpstr>
      <vt:lpstr>Pojęcie informacji</vt:lpstr>
      <vt:lpstr>Pojęcie informacji</vt:lpstr>
      <vt:lpstr>Pojęcie informacji </vt:lpstr>
      <vt:lpstr>Informacja</vt:lpstr>
      <vt:lpstr>Sprawa publiczna</vt:lpstr>
      <vt:lpstr>Pojęcie sprawy publicznej</vt:lpstr>
      <vt:lpstr>Sprawa publiczna</vt:lpstr>
      <vt:lpstr>Sprawa publiczna</vt:lpstr>
      <vt:lpstr>Wniosek o udzielenie informacji publicznej</vt:lpstr>
      <vt:lpstr>Badanie wniosku</vt:lpstr>
      <vt:lpstr>Nośnik informacji</vt:lpstr>
      <vt:lpstr>Udostępnienie informacji a udostępnienie nośnika wraz informacją</vt:lpstr>
      <vt:lpstr>Udostępnienie informacji a udostępnienie nośnika wraz informacją</vt:lpstr>
      <vt:lpstr>Rodzaje informacji w świetle u.d.i.p. </vt:lpstr>
      <vt:lpstr>Informacja prosta</vt:lpstr>
      <vt:lpstr>Informacja złożona – przekształcona (art. 12, art. 14, art. 15 udip</vt:lpstr>
      <vt:lpstr>Informacja złożona - przetworzona </vt:lpstr>
      <vt:lpstr>Informacja przetworzona</vt:lpstr>
      <vt:lpstr>Udostępnienie informacji przetworzonej </vt:lpstr>
      <vt:lpstr>Szczególna istotność dla interesu publicznego</vt:lpstr>
      <vt:lpstr>Szczególna istotność dla interesu publicznego</vt:lpstr>
      <vt:lpstr>Szczególna istotność dla interesu publicznego</vt:lpstr>
      <vt:lpstr>Szczególna istotność dla interesu publicznego</vt:lpstr>
      <vt:lpstr>Dokument urzędowy a prawo do informacji</vt:lpstr>
      <vt:lpstr>Elementy kwalifikacyjne dokumentu urzędowego</vt:lpstr>
      <vt:lpstr>Dokument wewnętrzny</vt:lpstr>
      <vt:lpstr>Kwestia udostępniania dokumentów wewnętrznych </vt:lpstr>
      <vt:lpstr>Udostępnianie dokumentów roboczych</vt:lpstr>
      <vt:lpstr>Dokumenty prywatne</vt:lpstr>
      <vt:lpstr>Dostęp do akt postępowań (administracyjnych, karnych, cywilnych)</vt:lpstr>
      <vt:lpstr>Akta postępowań sądowych i administracyjnych jako informacja publiczna</vt:lpstr>
      <vt:lpstr>Akta postępowań sądowych i administracyjnych jako informacja publiczna</vt:lpstr>
      <vt:lpstr>Akta postępowań sądowych i administracyjnych jako informacja publiczna</vt:lpstr>
      <vt:lpstr>Dostęp do akt postępowań karnych</vt:lpstr>
      <vt:lpstr>Dostęp do akt postępowań karnych </vt:lpstr>
      <vt:lpstr>Dostęp do akt sprawy administracyjnej </vt:lpstr>
      <vt:lpstr>Dostęp do akt sprawy administracyjnej </vt:lpstr>
      <vt:lpstr>Co stanowi informację publiczną (przegląd orzecznictwa)</vt:lpstr>
      <vt:lpstr>Co nie stanowi informacji publicznej (przegląd orzecznictwa)</vt:lpstr>
      <vt:lpstr>Zasada bezwarunkowego udostępniania informacji publicznej</vt:lpstr>
      <vt:lpstr>Zasada bezwarunkowości udostępnienia</vt:lpstr>
      <vt:lpstr>Zasada bezwarunkowego udostępnienia</vt:lpstr>
      <vt:lpstr>Zasada bezwarunkowego udostępnienia </vt:lpstr>
      <vt:lpstr>PytaniE sprawdzające 1. </vt:lpstr>
      <vt:lpstr>Pytanie sprawdzające 1</vt:lpstr>
      <vt:lpstr>PytaniE sprawDzające 2</vt:lpstr>
      <vt:lpstr>Pytanie sprawdzajĄce 2</vt:lpstr>
      <vt:lpstr>PytaniE sprawdzające 3</vt:lpstr>
      <vt:lpstr>Pytanie sprawdzające 3</vt:lpstr>
      <vt:lpstr>PytaniE sprawdzające 4</vt:lpstr>
      <vt:lpstr>Pytanie SprawdzajĄce 4 </vt:lpstr>
      <vt:lpstr>Pytanie sprawdzające 5</vt:lpstr>
      <vt:lpstr>Pytanie sprawdzające 6</vt:lpstr>
      <vt:lpstr>Pytanie sprawdzające 7</vt:lpstr>
      <vt:lpstr>Pytanie sprawdzające 8</vt:lpstr>
      <vt:lpstr>Pytanie sprawdzajĄce 8.</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498</cp:revision>
  <cp:lastPrinted>2022-11-10T07:30:38Z</cp:lastPrinted>
  <dcterms:created xsi:type="dcterms:W3CDTF">2012-03-01T14:48:30Z</dcterms:created>
  <dcterms:modified xsi:type="dcterms:W3CDTF">2022-11-18T10:03:31Z</dcterms:modified>
</cp:coreProperties>
</file>