
<file path=[Content_Types].xml><?xml version="1.0" encoding="utf-8"?>
<Types xmlns="http://schemas.openxmlformats.org/package/2006/content-types">
  <Default Extension="fntdata" ContentType="application/x-fontdata"/>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9" r:id="rId1"/>
  </p:sldMasterIdLst>
  <p:notesMasterIdLst>
    <p:notesMasterId r:id="rId45"/>
  </p:notesMasterIdLst>
  <p:sldIdLst>
    <p:sldId id="256" r:id="rId2"/>
    <p:sldId id="302" r:id="rId3"/>
    <p:sldId id="303" r:id="rId4"/>
    <p:sldId id="309" r:id="rId5"/>
    <p:sldId id="305" r:id="rId6"/>
    <p:sldId id="378" r:id="rId7"/>
    <p:sldId id="381" r:id="rId8"/>
    <p:sldId id="379" r:id="rId9"/>
    <p:sldId id="332" r:id="rId10"/>
    <p:sldId id="382" r:id="rId11"/>
    <p:sldId id="383" r:id="rId12"/>
    <p:sldId id="384" r:id="rId13"/>
    <p:sldId id="385" r:id="rId14"/>
    <p:sldId id="386" r:id="rId15"/>
    <p:sldId id="388" r:id="rId16"/>
    <p:sldId id="389" r:id="rId17"/>
    <p:sldId id="391" r:id="rId18"/>
    <p:sldId id="390" r:id="rId19"/>
    <p:sldId id="396" r:id="rId20"/>
    <p:sldId id="397" r:id="rId21"/>
    <p:sldId id="398" r:id="rId22"/>
    <p:sldId id="401" r:id="rId23"/>
    <p:sldId id="402" r:id="rId24"/>
    <p:sldId id="403" r:id="rId25"/>
    <p:sldId id="406" r:id="rId26"/>
    <p:sldId id="407" r:id="rId27"/>
    <p:sldId id="408" r:id="rId28"/>
    <p:sldId id="411" r:id="rId29"/>
    <p:sldId id="409" r:id="rId30"/>
    <p:sldId id="419" r:id="rId31"/>
    <p:sldId id="410" r:id="rId32"/>
    <p:sldId id="412" r:id="rId33"/>
    <p:sldId id="414" r:id="rId34"/>
    <p:sldId id="392" r:id="rId35"/>
    <p:sldId id="418" r:id="rId36"/>
    <p:sldId id="420" r:id="rId37"/>
    <p:sldId id="421" r:id="rId38"/>
    <p:sldId id="422" r:id="rId39"/>
    <p:sldId id="424" r:id="rId40"/>
    <p:sldId id="425" r:id="rId41"/>
    <p:sldId id="428" r:id="rId42"/>
    <p:sldId id="429" r:id="rId43"/>
    <p:sldId id="430" r:id="rId44"/>
  </p:sldIdLst>
  <p:sldSz cx="9144000" cy="5143500" type="screen16x9"/>
  <p:notesSz cx="6858000" cy="9144000"/>
  <p:embeddedFontLst>
    <p:embeddedFont>
      <p:font typeface="Josefin Sans" pitchFamily="2" charset="-18"/>
      <p:regular r:id="rId46"/>
      <p:bold r:id="rId47"/>
      <p:italic r:id="rId48"/>
      <p:boldItalic r:id="rId49"/>
    </p:embeddedFont>
    <p:embeddedFont>
      <p:font typeface="Lilita One" panose="020B0604020202020204" charset="0"/>
      <p:regular r:id="rId5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863D036-E79E-4042-A86D-0D4DD7CCE2DB}">
  <a:tblStyle styleId="{9863D036-E79E-4042-A86D-0D4DD7CCE2D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8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font" Target="fonts/font2.fntdata"/><Relationship Id="rId50" Type="http://schemas.openxmlformats.org/officeDocument/2006/relationships/font" Target="fonts/font5.fntdata"/><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font" Target="fonts/font3.fntdata"/><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font" Target="fonts/font1.fntdata"/><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7"/>
        <p:cNvGrpSpPr/>
        <p:nvPr/>
      </p:nvGrpSpPr>
      <p:grpSpPr>
        <a:xfrm>
          <a:off x="0" y="0"/>
          <a:ext cx="0" cy="0"/>
          <a:chOff x="0" y="0"/>
          <a:chExt cx="0" cy="0"/>
        </a:xfrm>
      </p:grpSpPr>
      <p:sp>
        <p:nvSpPr>
          <p:cNvPr id="858" name="Google Shape;858;g70bd74dec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9" name="Google Shape;859;g70bd74dec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1"/>
        <p:cNvGrpSpPr/>
        <p:nvPr/>
      </p:nvGrpSpPr>
      <p:grpSpPr>
        <a:xfrm>
          <a:off x="0" y="0"/>
          <a:ext cx="0" cy="0"/>
          <a:chOff x="0" y="0"/>
          <a:chExt cx="0" cy="0"/>
        </a:xfrm>
      </p:grpSpPr>
      <p:sp>
        <p:nvSpPr>
          <p:cNvPr id="1142" name="Google Shape;1142;g70bd74dec0_0_7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3" name="Google Shape;1143;g70bd74dec0_0_7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32162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1"/>
        <p:cNvGrpSpPr/>
        <p:nvPr/>
      </p:nvGrpSpPr>
      <p:grpSpPr>
        <a:xfrm>
          <a:off x="0" y="0"/>
          <a:ext cx="0" cy="0"/>
          <a:chOff x="0" y="0"/>
          <a:chExt cx="0" cy="0"/>
        </a:xfrm>
      </p:grpSpPr>
      <p:sp>
        <p:nvSpPr>
          <p:cNvPr id="1142" name="Google Shape;1142;g70bd74dec0_0_7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3" name="Google Shape;1143;g70bd74dec0_0_7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1"/>
        <p:cNvGrpSpPr/>
        <p:nvPr/>
      </p:nvGrpSpPr>
      <p:grpSpPr>
        <a:xfrm>
          <a:off x="0" y="0"/>
          <a:ext cx="0" cy="0"/>
          <a:chOff x="0" y="0"/>
          <a:chExt cx="0" cy="0"/>
        </a:xfrm>
      </p:grpSpPr>
      <p:sp>
        <p:nvSpPr>
          <p:cNvPr id="1142" name="Google Shape;1142;g70bd74dec0_0_7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3" name="Google Shape;1143;g70bd74dec0_0_7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989237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1"/>
        <p:cNvGrpSpPr/>
        <p:nvPr/>
      </p:nvGrpSpPr>
      <p:grpSpPr>
        <a:xfrm>
          <a:off x="0" y="0"/>
          <a:ext cx="0" cy="0"/>
          <a:chOff x="0" y="0"/>
          <a:chExt cx="0" cy="0"/>
        </a:xfrm>
      </p:grpSpPr>
      <p:sp>
        <p:nvSpPr>
          <p:cNvPr id="1142" name="Google Shape;1142;g70bd74dec0_0_7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3" name="Google Shape;1143;g70bd74dec0_0_7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02891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1"/>
        <p:cNvGrpSpPr/>
        <p:nvPr/>
      </p:nvGrpSpPr>
      <p:grpSpPr>
        <a:xfrm>
          <a:off x="0" y="0"/>
          <a:ext cx="0" cy="0"/>
          <a:chOff x="0" y="0"/>
          <a:chExt cx="0" cy="0"/>
        </a:xfrm>
      </p:grpSpPr>
      <p:sp>
        <p:nvSpPr>
          <p:cNvPr id="1142" name="Google Shape;1142;g70bd74dec0_0_7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3" name="Google Shape;1143;g70bd74dec0_0_7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017684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1"/>
        <p:cNvGrpSpPr/>
        <p:nvPr/>
      </p:nvGrpSpPr>
      <p:grpSpPr>
        <a:xfrm>
          <a:off x="0" y="0"/>
          <a:ext cx="0" cy="0"/>
          <a:chOff x="0" y="0"/>
          <a:chExt cx="0" cy="0"/>
        </a:xfrm>
      </p:grpSpPr>
      <p:sp>
        <p:nvSpPr>
          <p:cNvPr id="1142" name="Google Shape;1142;g70bd74dec0_0_7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3" name="Google Shape;1143;g70bd74dec0_0_7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23475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a:off x="-731" y="4672701"/>
            <a:ext cx="9143833" cy="475558"/>
          </a:xfrm>
          <a:custGeom>
            <a:avLst/>
            <a:gdLst/>
            <a:ahLst/>
            <a:cxnLst/>
            <a:rect l="l" t="t" r="r" b="b"/>
            <a:pathLst>
              <a:path w="285299" h="14838" extrusionOk="0">
                <a:moveTo>
                  <a:pt x="0" y="1"/>
                </a:moveTo>
                <a:lnTo>
                  <a:pt x="0" y="14838"/>
                </a:lnTo>
                <a:lnTo>
                  <a:pt x="285299" y="14838"/>
                </a:lnTo>
                <a:lnTo>
                  <a:pt x="28529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txBox="1">
            <a:spLocks noGrp="1"/>
          </p:cNvSpPr>
          <p:nvPr>
            <p:ph type="ctrTitle"/>
          </p:nvPr>
        </p:nvSpPr>
        <p:spPr>
          <a:xfrm>
            <a:off x="720000" y="860400"/>
            <a:ext cx="3345000" cy="2064900"/>
          </a:xfrm>
          <a:prstGeom prst="rect">
            <a:avLst/>
          </a:prstGeom>
        </p:spPr>
        <p:txBody>
          <a:bodyPr spcFirstLastPara="1" wrap="square" lIns="91425" tIns="91425" rIns="91425" bIns="91425" anchor="b" anchorCtr="0">
            <a:noAutofit/>
          </a:bodyPr>
          <a:lstStyle>
            <a:lvl1pPr lvl="0" algn="r" rtl="0">
              <a:lnSpc>
                <a:spcPct val="80000"/>
              </a:lnSpc>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720000" y="2824325"/>
            <a:ext cx="3345000" cy="7074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2800"/>
              <a:buNone/>
              <a:defRPr sz="14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2"/>
        <p:cNvGrpSpPr/>
        <p:nvPr/>
      </p:nvGrpSpPr>
      <p:grpSpPr>
        <a:xfrm>
          <a:off x="0" y="0"/>
          <a:ext cx="0" cy="0"/>
          <a:chOff x="0" y="0"/>
          <a:chExt cx="0" cy="0"/>
        </a:xfrm>
      </p:grpSpPr>
      <p:sp>
        <p:nvSpPr>
          <p:cNvPr id="13" name="Google Shape;13;p3"/>
          <p:cNvSpPr/>
          <p:nvPr/>
        </p:nvSpPr>
        <p:spPr>
          <a:xfrm>
            <a:off x="-731" y="4672701"/>
            <a:ext cx="9143833" cy="475558"/>
          </a:xfrm>
          <a:custGeom>
            <a:avLst/>
            <a:gdLst/>
            <a:ahLst/>
            <a:cxnLst/>
            <a:rect l="l" t="t" r="r" b="b"/>
            <a:pathLst>
              <a:path w="285299" h="14838" extrusionOk="0">
                <a:moveTo>
                  <a:pt x="0" y="1"/>
                </a:moveTo>
                <a:lnTo>
                  <a:pt x="0" y="14838"/>
                </a:lnTo>
                <a:lnTo>
                  <a:pt x="285299" y="14838"/>
                </a:lnTo>
                <a:lnTo>
                  <a:pt x="28529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3"/>
          <p:cNvSpPr txBox="1">
            <a:spLocks noGrp="1"/>
          </p:cNvSpPr>
          <p:nvPr>
            <p:ph type="title"/>
          </p:nvPr>
        </p:nvSpPr>
        <p:spPr>
          <a:xfrm>
            <a:off x="720000" y="2150850"/>
            <a:ext cx="77040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5"/>
        <p:cNvGrpSpPr/>
        <p:nvPr/>
      </p:nvGrpSpPr>
      <p:grpSpPr>
        <a:xfrm>
          <a:off x="0" y="0"/>
          <a:ext cx="0" cy="0"/>
          <a:chOff x="0" y="0"/>
          <a:chExt cx="0" cy="0"/>
        </a:xfrm>
      </p:grpSpPr>
      <p:sp>
        <p:nvSpPr>
          <p:cNvPr id="16" name="Google Shape;16;p4"/>
          <p:cNvSpPr txBox="1">
            <a:spLocks noGrp="1"/>
          </p:cNvSpPr>
          <p:nvPr>
            <p:ph type="body" idx="1"/>
          </p:nvPr>
        </p:nvSpPr>
        <p:spPr>
          <a:xfrm>
            <a:off x="720000" y="860400"/>
            <a:ext cx="5611200" cy="3740400"/>
          </a:xfrm>
          <a:prstGeom prst="rect">
            <a:avLst/>
          </a:prstGeom>
        </p:spPr>
        <p:txBody>
          <a:bodyPr spcFirstLastPara="1" wrap="square" lIns="91425" tIns="91425" rIns="91425" bIns="91425" anchor="b" anchorCtr="0">
            <a:noAutofit/>
          </a:bodyPr>
          <a:lstStyle>
            <a:lvl1pPr marL="457200" lvl="0" indent="-298450" rtl="0">
              <a:lnSpc>
                <a:spcPct val="100000"/>
              </a:lnSpc>
              <a:spcBef>
                <a:spcPts val="0"/>
              </a:spcBef>
              <a:spcAft>
                <a:spcPts val="0"/>
              </a:spcAft>
              <a:buSzPts val="1100"/>
              <a:buAutoNum type="arabicPeriod"/>
              <a:defRPr/>
            </a:lvl1pPr>
            <a:lvl2pPr marL="914400" lvl="1" indent="-298450" rtl="0">
              <a:lnSpc>
                <a:spcPct val="100000"/>
              </a:lnSpc>
              <a:spcBef>
                <a:spcPts val="0"/>
              </a:spcBef>
              <a:spcAft>
                <a:spcPts val="0"/>
              </a:spcAft>
              <a:buSzPts val="1100"/>
              <a:buAutoNum type="alphaLcPeriod"/>
              <a:defRPr/>
            </a:lvl2pPr>
            <a:lvl3pPr marL="1371600" lvl="2" indent="-298450" rtl="0">
              <a:spcBef>
                <a:spcPts val="0"/>
              </a:spcBef>
              <a:spcAft>
                <a:spcPts val="0"/>
              </a:spcAft>
              <a:buSzPts val="1100"/>
              <a:buAutoNum type="romanLcPeriod"/>
              <a:defRPr/>
            </a:lvl3pPr>
            <a:lvl4pPr marL="1828800" lvl="3" indent="-298450" rtl="0">
              <a:spcBef>
                <a:spcPts val="1600"/>
              </a:spcBef>
              <a:spcAft>
                <a:spcPts val="0"/>
              </a:spcAft>
              <a:buSzPts val="1100"/>
              <a:buAutoNum type="arabicPeriod"/>
              <a:defRPr/>
            </a:lvl4pPr>
            <a:lvl5pPr marL="2286000" lvl="4" indent="-298450" rtl="0">
              <a:spcBef>
                <a:spcPts val="1600"/>
              </a:spcBef>
              <a:spcAft>
                <a:spcPts val="0"/>
              </a:spcAft>
              <a:buSzPts val="1100"/>
              <a:buAutoNum type="alphaLcPeriod"/>
              <a:defRPr/>
            </a:lvl5pPr>
            <a:lvl6pPr marL="2743200" lvl="5" indent="-298450" rtl="0">
              <a:spcBef>
                <a:spcPts val="1600"/>
              </a:spcBef>
              <a:spcAft>
                <a:spcPts val="0"/>
              </a:spcAft>
              <a:buSzPts val="1100"/>
              <a:buAutoNum type="romanLcPeriod"/>
              <a:defRPr/>
            </a:lvl6pPr>
            <a:lvl7pPr marL="3200400" lvl="6" indent="-298450" rtl="0">
              <a:spcBef>
                <a:spcPts val="1600"/>
              </a:spcBef>
              <a:spcAft>
                <a:spcPts val="0"/>
              </a:spcAft>
              <a:buSzPts val="1100"/>
              <a:buAutoNum type="arabicPeriod"/>
              <a:defRPr/>
            </a:lvl7pPr>
            <a:lvl8pPr marL="3657600" lvl="7" indent="-298450" rtl="0">
              <a:spcBef>
                <a:spcPts val="1600"/>
              </a:spcBef>
              <a:spcAft>
                <a:spcPts val="0"/>
              </a:spcAft>
              <a:buSzPts val="1100"/>
              <a:buAutoNum type="alphaLcPeriod"/>
              <a:defRPr/>
            </a:lvl8pPr>
            <a:lvl9pPr marL="4114800" lvl="8" indent="-298450" rtl="0">
              <a:spcBef>
                <a:spcPts val="1600"/>
              </a:spcBef>
              <a:spcAft>
                <a:spcPts val="1600"/>
              </a:spcAft>
              <a:buSzPts val="1100"/>
              <a:buAutoNum type="romanLcPeriod"/>
              <a:defRPr/>
            </a:lvl9pPr>
          </a:lstStyle>
          <a:p>
            <a:endParaRPr/>
          </a:p>
        </p:txBody>
      </p:sp>
      <p:sp>
        <p:nvSpPr>
          <p:cNvPr id="17" name="Google Shape;17;p4"/>
          <p:cNvSpPr txBox="1">
            <a:spLocks noGrp="1"/>
          </p:cNvSpPr>
          <p:nvPr>
            <p:ph type="title"/>
          </p:nvPr>
        </p:nvSpPr>
        <p:spPr>
          <a:xfrm>
            <a:off x="720000" y="540000"/>
            <a:ext cx="7704000" cy="320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7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8" name="Google Shape;18;p4"/>
          <p:cNvSpPr/>
          <p:nvPr/>
        </p:nvSpPr>
        <p:spPr>
          <a:xfrm>
            <a:off x="-731" y="4672701"/>
            <a:ext cx="9143833" cy="475558"/>
          </a:xfrm>
          <a:custGeom>
            <a:avLst/>
            <a:gdLst/>
            <a:ahLst/>
            <a:cxnLst/>
            <a:rect l="l" t="t" r="r" b="b"/>
            <a:pathLst>
              <a:path w="285299" h="14838" extrusionOk="0">
                <a:moveTo>
                  <a:pt x="0" y="1"/>
                </a:moveTo>
                <a:lnTo>
                  <a:pt x="0" y="14838"/>
                </a:lnTo>
                <a:lnTo>
                  <a:pt x="285299" y="14838"/>
                </a:lnTo>
                <a:lnTo>
                  <a:pt x="28529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76"/>
        <p:cNvGrpSpPr/>
        <p:nvPr/>
      </p:nvGrpSpPr>
      <p:grpSpPr>
        <a:xfrm>
          <a:off x="0" y="0"/>
          <a:ext cx="0" cy="0"/>
          <a:chOff x="0" y="0"/>
          <a:chExt cx="0" cy="0"/>
        </a:xfrm>
      </p:grpSpPr>
      <p:sp>
        <p:nvSpPr>
          <p:cNvPr id="177" name="Google Shape;177;p9"/>
          <p:cNvSpPr/>
          <p:nvPr/>
        </p:nvSpPr>
        <p:spPr>
          <a:xfrm>
            <a:off x="-731" y="4672701"/>
            <a:ext cx="9143833" cy="475558"/>
          </a:xfrm>
          <a:custGeom>
            <a:avLst/>
            <a:gdLst/>
            <a:ahLst/>
            <a:cxnLst/>
            <a:rect l="l" t="t" r="r" b="b"/>
            <a:pathLst>
              <a:path w="285299" h="14838" extrusionOk="0">
                <a:moveTo>
                  <a:pt x="0" y="1"/>
                </a:moveTo>
                <a:lnTo>
                  <a:pt x="0" y="14838"/>
                </a:lnTo>
                <a:lnTo>
                  <a:pt x="285299" y="14838"/>
                </a:lnTo>
                <a:lnTo>
                  <a:pt x="28529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9"/>
          <p:cNvSpPr/>
          <p:nvPr/>
        </p:nvSpPr>
        <p:spPr>
          <a:xfrm>
            <a:off x="4572000" y="-125"/>
            <a:ext cx="4572000" cy="51435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9"/>
          <p:cNvSpPr txBox="1">
            <a:spLocks noGrp="1"/>
          </p:cNvSpPr>
          <p:nvPr>
            <p:ph type="title"/>
          </p:nvPr>
        </p:nvSpPr>
        <p:spPr>
          <a:xfrm>
            <a:off x="720000" y="1233175"/>
            <a:ext cx="3590700" cy="1482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180" name="Google Shape;180;p9"/>
          <p:cNvSpPr txBox="1">
            <a:spLocks noGrp="1"/>
          </p:cNvSpPr>
          <p:nvPr>
            <p:ph type="subTitle" idx="1"/>
          </p:nvPr>
        </p:nvSpPr>
        <p:spPr>
          <a:xfrm>
            <a:off x="720000" y="2803075"/>
            <a:ext cx="3590700" cy="123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81" name="Google Shape;181;p9"/>
          <p:cNvSpPr txBox="1">
            <a:spLocks noGrp="1"/>
          </p:cNvSpPr>
          <p:nvPr>
            <p:ph type="body" idx="2"/>
          </p:nvPr>
        </p:nvSpPr>
        <p:spPr>
          <a:xfrm>
            <a:off x="4939500" y="724075"/>
            <a:ext cx="3484500" cy="3695100"/>
          </a:xfrm>
          <a:prstGeom prst="rect">
            <a:avLst/>
          </a:prstGeom>
        </p:spPr>
        <p:txBody>
          <a:bodyPr spcFirstLastPara="1" wrap="square" lIns="91425" tIns="91425" rIns="91425" bIns="91425" anchor="ctr" anchorCtr="0">
            <a:noAutofit/>
          </a:bodyPr>
          <a:lstStyle>
            <a:lvl1pPr marL="457200" lvl="0" indent="-298450" rtl="0">
              <a:spcBef>
                <a:spcPts val="0"/>
              </a:spcBef>
              <a:spcAft>
                <a:spcPts val="0"/>
              </a:spcAft>
              <a:buSzPts val="1100"/>
              <a:buChar char="●"/>
              <a:defRPr/>
            </a:lvl1pPr>
            <a:lvl2pPr marL="914400" lvl="1" indent="-298450" rtl="0">
              <a:spcBef>
                <a:spcPts val="1600"/>
              </a:spcBef>
              <a:spcAft>
                <a:spcPts val="0"/>
              </a:spcAft>
              <a:buSzPts val="1100"/>
              <a:buChar char="○"/>
              <a:defRPr/>
            </a:lvl2pPr>
            <a:lvl3pPr marL="1371600" lvl="2" indent="-298450" rtl="0">
              <a:spcBef>
                <a:spcPts val="1600"/>
              </a:spcBef>
              <a:spcAft>
                <a:spcPts val="0"/>
              </a:spcAft>
              <a:buSzPts val="1100"/>
              <a:buChar char="■"/>
              <a:defRPr/>
            </a:lvl3pPr>
            <a:lvl4pPr marL="1828800" lvl="3" indent="-298450" rtl="0">
              <a:spcBef>
                <a:spcPts val="1600"/>
              </a:spcBef>
              <a:spcAft>
                <a:spcPts val="0"/>
              </a:spcAft>
              <a:buSzPts val="1100"/>
              <a:buChar char="●"/>
              <a:defRPr/>
            </a:lvl4pPr>
            <a:lvl5pPr marL="2286000" lvl="4" indent="-298450" rtl="0">
              <a:spcBef>
                <a:spcPts val="1600"/>
              </a:spcBef>
              <a:spcAft>
                <a:spcPts val="0"/>
              </a:spcAft>
              <a:buSzPts val="1100"/>
              <a:buChar char="○"/>
              <a:defRPr/>
            </a:lvl5pPr>
            <a:lvl6pPr marL="2743200" lvl="5" indent="-298450" rtl="0">
              <a:spcBef>
                <a:spcPts val="1600"/>
              </a:spcBef>
              <a:spcAft>
                <a:spcPts val="0"/>
              </a:spcAft>
              <a:buSzPts val="1100"/>
              <a:buChar char="■"/>
              <a:defRPr/>
            </a:lvl6pPr>
            <a:lvl7pPr marL="3200400" lvl="6" indent="-298450" rtl="0">
              <a:spcBef>
                <a:spcPts val="1600"/>
              </a:spcBef>
              <a:spcAft>
                <a:spcPts val="0"/>
              </a:spcAft>
              <a:buSzPts val="1100"/>
              <a:buChar char="●"/>
              <a:defRPr/>
            </a:lvl7pPr>
            <a:lvl8pPr marL="3657600" lvl="7" indent="-298450" rtl="0">
              <a:spcBef>
                <a:spcPts val="1600"/>
              </a:spcBef>
              <a:spcAft>
                <a:spcPts val="0"/>
              </a:spcAft>
              <a:buSzPts val="1100"/>
              <a:buChar char="○"/>
              <a:defRPr/>
            </a:lvl8pPr>
            <a:lvl9pPr marL="4114800" lvl="8" indent="-298450" rtl="0">
              <a:spcBef>
                <a:spcPts val="1600"/>
              </a:spcBef>
              <a:spcAft>
                <a:spcPts val="1600"/>
              </a:spcAft>
              <a:buSzPts val="11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82"/>
        <p:cNvGrpSpPr/>
        <p:nvPr/>
      </p:nvGrpSpPr>
      <p:grpSpPr>
        <a:xfrm>
          <a:off x="0" y="0"/>
          <a:ext cx="0" cy="0"/>
          <a:chOff x="0" y="0"/>
          <a:chExt cx="0" cy="0"/>
        </a:xfrm>
      </p:grpSpPr>
      <p:sp>
        <p:nvSpPr>
          <p:cNvPr id="183" name="Google Shape;183;p10"/>
          <p:cNvSpPr/>
          <p:nvPr/>
        </p:nvSpPr>
        <p:spPr>
          <a:xfrm>
            <a:off x="-731" y="4672701"/>
            <a:ext cx="9143833" cy="475558"/>
          </a:xfrm>
          <a:custGeom>
            <a:avLst/>
            <a:gdLst/>
            <a:ahLst/>
            <a:cxnLst/>
            <a:rect l="l" t="t" r="r" b="b"/>
            <a:pathLst>
              <a:path w="285299" h="14838" extrusionOk="0">
                <a:moveTo>
                  <a:pt x="0" y="1"/>
                </a:moveTo>
                <a:lnTo>
                  <a:pt x="0" y="14838"/>
                </a:lnTo>
                <a:lnTo>
                  <a:pt x="285299" y="14838"/>
                </a:lnTo>
                <a:lnTo>
                  <a:pt x="28529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10"/>
          <p:cNvSpPr txBox="1">
            <a:spLocks noGrp="1"/>
          </p:cNvSpPr>
          <p:nvPr>
            <p:ph type="body" idx="1"/>
          </p:nvPr>
        </p:nvSpPr>
        <p:spPr>
          <a:xfrm>
            <a:off x="726600" y="3995700"/>
            <a:ext cx="5998800" cy="605100"/>
          </a:xfrm>
          <a:prstGeom prst="rect">
            <a:avLst/>
          </a:prstGeom>
        </p:spPr>
        <p:txBody>
          <a:bodyPr spcFirstLastPara="1" wrap="square" lIns="91425" tIns="91425" rIns="91425" bIns="91425" anchor="ctr" anchorCtr="0">
            <a:noAutofit/>
          </a:bodyPr>
          <a:lstStyle>
            <a:lvl1pPr marL="457200" lvl="0" indent="-228600" rtl="0">
              <a:lnSpc>
                <a:spcPct val="100000"/>
              </a:lnSpc>
              <a:spcBef>
                <a:spcPts val="0"/>
              </a:spcBef>
              <a:spcAft>
                <a:spcPts val="0"/>
              </a:spcAft>
              <a:buSzPts val="1100"/>
              <a:buNone/>
              <a:defRPr/>
            </a:lvl1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85"/>
        <p:cNvGrpSpPr/>
        <p:nvPr/>
      </p:nvGrpSpPr>
      <p:grpSpPr>
        <a:xfrm>
          <a:off x="0" y="0"/>
          <a:ext cx="0" cy="0"/>
          <a:chOff x="0" y="0"/>
          <a:chExt cx="0" cy="0"/>
        </a:xfrm>
      </p:grpSpPr>
      <p:sp>
        <p:nvSpPr>
          <p:cNvPr id="186" name="Google Shape;186;p11"/>
          <p:cNvSpPr/>
          <p:nvPr/>
        </p:nvSpPr>
        <p:spPr>
          <a:xfrm>
            <a:off x="-731" y="4672701"/>
            <a:ext cx="9143833" cy="475558"/>
          </a:xfrm>
          <a:custGeom>
            <a:avLst/>
            <a:gdLst/>
            <a:ahLst/>
            <a:cxnLst/>
            <a:rect l="l" t="t" r="r" b="b"/>
            <a:pathLst>
              <a:path w="285299" h="14838" extrusionOk="0">
                <a:moveTo>
                  <a:pt x="0" y="1"/>
                </a:moveTo>
                <a:lnTo>
                  <a:pt x="0" y="14838"/>
                </a:lnTo>
                <a:lnTo>
                  <a:pt x="285299" y="14838"/>
                </a:lnTo>
                <a:lnTo>
                  <a:pt x="28529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11"/>
          <p:cNvSpPr txBox="1">
            <a:spLocks noGrp="1"/>
          </p:cNvSpPr>
          <p:nvPr>
            <p:ph type="title" hasCustomPrompt="1"/>
          </p:nvPr>
        </p:nvSpPr>
        <p:spPr>
          <a:xfrm>
            <a:off x="720000" y="1106125"/>
            <a:ext cx="7704000" cy="1963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188" name="Google Shape;188;p11"/>
          <p:cNvSpPr txBox="1">
            <a:spLocks noGrp="1"/>
          </p:cNvSpPr>
          <p:nvPr>
            <p:ph type="body" idx="1"/>
          </p:nvPr>
        </p:nvSpPr>
        <p:spPr>
          <a:xfrm>
            <a:off x="720000" y="3152225"/>
            <a:ext cx="7704000" cy="1300800"/>
          </a:xfrm>
          <a:prstGeom prst="rect">
            <a:avLst/>
          </a:prstGeom>
        </p:spPr>
        <p:txBody>
          <a:bodyPr spcFirstLastPara="1" wrap="square" lIns="91425" tIns="91425" rIns="91425" bIns="91425" anchor="t" anchorCtr="0">
            <a:noAutofit/>
          </a:bodyPr>
          <a:lstStyle>
            <a:lvl1pPr marL="457200" lvl="0" indent="-298450" algn="ctr" rtl="0">
              <a:spcBef>
                <a:spcPts val="0"/>
              </a:spcBef>
              <a:spcAft>
                <a:spcPts val="0"/>
              </a:spcAft>
              <a:buSzPts val="1100"/>
              <a:buChar char="●"/>
              <a:defRPr/>
            </a:lvl1pPr>
            <a:lvl2pPr marL="914400" lvl="1" indent="-298450" algn="ctr" rtl="0">
              <a:spcBef>
                <a:spcPts val="1600"/>
              </a:spcBef>
              <a:spcAft>
                <a:spcPts val="0"/>
              </a:spcAft>
              <a:buSzPts val="1100"/>
              <a:buChar char="○"/>
              <a:defRPr/>
            </a:lvl2pPr>
            <a:lvl3pPr marL="1371600" lvl="2" indent="-298450" algn="ctr" rtl="0">
              <a:spcBef>
                <a:spcPts val="1600"/>
              </a:spcBef>
              <a:spcAft>
                <a:spcPts val="0"/>
              </a:spcAft>
              <a:buSzPts val="1100"/>
              <a:buChar char="■"/>
              <a:defRPr/>
            </a:lvl3pPr>
            <a:lvl4pPr marL="1828800" lvl="3" indent="-298450" algn="ctr" rtl="0">
              <a:spcBef>
                <a:spcPts val="1600"/>
              </a:spcBef>
              <a:spcAft>
                <a:spcPts val="0"/>
              </a:spcAft>
              <a:buSzPts val="1100"/>
              <a:buChar char="●"/>
              <a:defRPr/>
            </a:lvl4pPr>
            <a:lvl5pPr marL="2286000" lvl="4" indent="-298450" algn="ctr" rtl="0">
              <a:spcBef>
                <a:spcPts val="1600"/>
              </a:spcBef>
              <a:spcAft>
                <a:spcPts val="0"/>
              </a:spcAft>
              <a:buSzPts val="1100"/>
              <a:buChar char="○"/>
              <a:defRPr/>
            </a:lvl5pPr>
            <a:lvl6pPr marL="2743200" lvl="5" indent="-298450" algn="ctr" rtl="0">
              <a:spcBef>
                <a:spcPts val="1600"/>
              </a:spcBef>
              <a:spcAft>
                <a:spcPts val="0"/>
              </a:spcAft>
              <a:buSzPts val="1100"/>
              <a:buChar char="■"/>
              <a:defRPr/>
            </a:lvl6pPr>
            <a:lvl7pPr marL="3200400" lvl="6" indent="-298450" algn="ctr" rtl="0">
              <a:spcBef>
                <a:spcPts val="1600"/>
              </a:spcBef>
              <a:spcAft>
                <a:spcPts val="0"/>
              </a:spcAft>
              <a:buSzPts val="1100"/>
              <a:buChar char="●"/>
              <a:defRPr/>
            </a:lvl7pPr>
            <a:lvl8pPr marL="3657600" lvl="7" indent="-298450" algn="ctr" rtl="0">
              <a:spcBef>
                <a:spcPts val="1600"/>
              </a:spcBef>
              <a:spcAft>
                <a:spcPts val="0"/>
              </a:spcAft>
              <a:buSzPts val="1100"/>
              <a:buChar char="○"/>
              <a:defRPr/>
            </a:lvl8pPr>
            <a:lvl9pPr marL="4114800" lvl="8" indent="-298450" algn="ctr" rtl="0">
              <a:spcBef>
                <a:spcPts val="1600"/>
              </a:spcBef>
              <a:spcAft>
                <a:spcPts val="1600"/>
              </a:spcAft>
              <a:buSzPts val="1100"/>
              <a:buChar char="■"/>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p:cSld name="CUSTOM_15">
    <p:spTree>
      <p:nvGrpSpPr>
        <p:cNvPr id="1" name="Shape 851"/>
        <p:cNvGrpSpPr/>
        <p:nvPr/>
      </p:nvGrpSpPr>
      <p:grpSpPr>
        <a:xfrm>
          <a:off x="0" y="0"/>
          <a:ext cx="0" cy="0"/>
          <a:chOff x="0" y="0"/>
          <a:chExt cx="0" cy="0"/>
        </a:xfrm>
      </p:grpSpPr>
      <p:sp>
        <p:nvSpPr>
          <p:cNvPr id="852" name="Google Shape;852;p31"/>
          <p:cNvSpPr/>
          <p:nvPr/>
        </p:nvSpPr>
        <p:spPr>
          <a:xfrm>
            <a:off x="-731" y="4672701"/>
            <a:ext cx="9143833" cy="475558"/>
          </a:xfrm>
          <a:custGeom>
            <a:avLst/>
            <a:gdLst/>
            <a:ahLst/>
            <a:cxnLst/>
            <a:rect l="l" t="t" r="r" b="b"/>
            <a:pathLst>
              <a:path w="285299" h="14838" extrusionOk="0">
                <a:moveTo>
                  <a:pt x="0" y="1"/>
                </a:moveTo>
                <a:lnTo>
                  <a:pt x="0" y="14838"/>
                </a:lnTo>
                <a:lnTo>
                  <a:pt x="285299" y="14838"/>
                </a:lnTo>
                <a:lnTo>
                  <a:pt x="28529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2800"/>
              <a:buFont typeface="Lilita One"/>
              <a:buNone/>
              <a:defRPr sz="2800">
                <a:solidFill>
                  <a:schemeClr val="dk1"/>
                </a:solidFill>
                <a:latin typeface="Lilita One"/>
                <a:ea typeface="Lilita One"/>
                <a:cs typeface="Lilita One"/>
                <a:sym typeface="Lilita One"/>
              </a:defRPr>
            </a:lvl1pPr>
            <a:lvl2pPr lvl="1" rtl="0">
              <a:spcBef>
                <a:spcPts val="0"/>
              </a:spcBef>
              <a:spcAft>
                <a:spcPts val="0"/>
              </a:spcAft>
              <a:buClr>
                <a:schemeClr val="dk1"/>
              </a:buClr>
              <a:buSzPts val="2800"/>
              <a:buFont typeface="Lilita One"/>
              <a:buNone/>
              <a:defRPr sz="2800">
                <a:solidFill>
                  <a:schemeClr val="dk1"/>
                </a:solidFill>
                <a:latin typeface="Lilita One"/>
                <a:ea typeface="Lilita One"/>
                <a:cs typeface="Lilita One"/>
                <a:sym typeface="Lilita One"/>
              </a:defRPr>
            </a:lvl2pPr>
            <a:lvl3pPr lvl="2" rtl="0">
              <a:spcBef>
                <a:spcPts val="0"/>
              </a:spcBef>
              <a:spcAft>
                <a:spcPts val="0"/>
              </a:spcAft>
              <a:buClr>
                <a:schemeClr val="dk1"/>
              </a:buClr>
              <a:buSzPts val="2800"/>
              <a:buFont typeface="Lilita One"/>
              <a:buNone/>
              <a:defRPr sz="2800">
                <a:solidFill>
                  <a:schemeClr val="dk1"/>
                </a:solidFill>
                <a:latin typeface="Lilita One"/>
                <a:ea typeface="Lilita One"/>
                <a:cs typeface="Lilita One"/>
                <a:sym typeface="Lilita One"/>
              </a:defRPr>
            </a:lvl3pPr>
            <a:lvl4pPr lvl="3" rtl="0">
              <a:spcBef>
                <a:spcPts val="0"/>
              </a:spcBef>
              <a:spcAft>
                <a:spcPts val="0"/>
              </a:spcAft>
              <a:buClr>
                <a:schemeClr val="dk1"/>
              </a:buClr>
              <a:buSzPts val="2800"/>
              <a:buFont typeface="Lilita One"/>
              <a:buNone/>
              <a:defRPr sz="2800">
                <a:solidFill>
                  <a:schemeClr val="dk1"/>
                </a:solidFill>
                <a:latin typeface="Lilita One"/>
                <a:ea typeface="Lilita One"/>
                <a:cs typeface="Lilita One"/>
                <a:sym typeface="Lilita One"/>
              </a:defRPr>
            </a:lvl4pPr>
            <a:lvl5pPr lvl="4" rtl="0">
              <a:spcBef>
                <a:spcPts val="0"/>
              </a:spcBef>
              <a:spcAft>
                <a:spcPts val="0"/>
              </a:spcAft>
              <a:buClr>
                <a:schemeClr val="dk1"/>
              </a:buClr>
              <a:buSzPts val="2800"/>
              <a:buFont typeface="Lilita One"/>
              <a:buNone/>
              <a:defRPr sz="2800">
                <a:solidFill>
                  <a:schemeClr val="dk1"/>
                </a:solidFill>
                <a:latin typeface="Lilita One"/>
                <a:ea typeface="Lilita One"/>
                <a:cs typeface="Lilita One"/>
                <a:sym typeface="Lilita One"/>
              </a:defRPr>
            </a:lvl5pPr>
            <a:lvl6pPr lvl="5" rtl="0">
              <a:spcBef>
                <a:spcPts val="0"/>
              </a:spcBef>
              <a:spcAft>
                <a:spcPts val="0"/>
              </a:spcAft>
              <a:buClr>
                <a:schemeClr val="dk1"/>
              </a:buClr>
              <a:buSzPts val="2800"/>
              <a:buFont typeface="Lilita One"/>
              <a:buNone/>
              <a:defRPr sz="2800">
                <a:solidFill>
                  <a:schemeClr val="dk1"/>
                </a:solidFill>
                <a:latin typeface="Lilita One"/>
                <a:ea typeface="Lilita One"/>
                <a:cs typeface="Lilita One"/>
                <a:sym typeface="Lilita One"/>
              </a:defRPr>
            </a:lvl6pPr>
            <a:lvl7pPr lvl="6" rtl="0">
              <a:spcBef>
                <a:spcPts val="0"/>
              </a:spcBef>
              <a:spcAft>
                <a:spcPts val="0"/>
              </a:spcAft>
              <a:buClr>
                <a:schemeClr val="dk1"/>
              </a:buClr>
              <a:buSzPts val="2800"/>
              <a:buFont typeface="Lilita One"/>
              <a:buNone/>
              <a:defRPr sz="2800">
                <a:solidFill>
                  <a:schemeClr val="dk1"/>
                </a:solidFill>
                <a:latin typeface="Lilita One"/>
                <a:ea typeface="Lilita One"/>
                <a:cs typeface="Lilita One"/>
                <a:sym typeface="Lilita One"/>
              </a:defRPr>
            </a:lvl7pPr>
            <a:lvl8pPr lvl="7" rtl="0">
              <a:spcBef>
                <a:spcPts val="0"/>
              </a:spcBef>
              <a:spcAft>
                <a:spcPts val="0"/>
              </a:spcAft>
              <a:buClr>
                <a:schemeClr val="dk1"/>
              </a:buClr>
              <a:buSzPts val="2800"/>
              <a:buFont typeface="Lilita One"/>
              <a:buNone/>
              <a:defRPr sz="2800">
                <a:solidFill>
                  <a:schemeClr val="dk1"/>
                </a:solidFill>
                <a:latin typeface="Lilita One"/>
                <a:ea typeface="Lilita One"/>
                <a:cs typeface="Lilita One"/>
                <a:sym typeface="Lilita One"/>
              </a:defRPr>
            </a:lvl8pPr>
            <a:lvl9pPr lvl="8" rtl="0">
              <a:spcBef>
                <a:spcPts val="0"/>
              </a:spcBef>
              <a:spcAft>
                <a:spcPts val="0"/>
              </a:spcAft>
              <a:buClr>
                <a:schemeClr val="dk1"/>
              </a:buClr>
              <a:buSzPts val="2800"/>
              <a:buFont typeface="Lilita One"/>
              <a:buNone/>
              <a:defRPr sz="2800">
                <a:solidFill>
                  <a:schemeClr val="dk1"/>
                </a:solidFill>
                <a:latin typeface="Lilita One"/>
                <a:ea typeface="Lilita One"/>
                <a:cs typeface="Lilita One"/>
                <a:sym typeface="Lilita One"/>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chemeClr val="dk2"/>
              </a:buClr>
              <a:buSzPts val="1100"/>
              <a:buFont typeface="Josefin Sans"/>
              <a:buChar char="●"/>
              <a:defRPr sz="1100">
                <a:solidFill>
                  <a:schemeClr val="dk2"/>
                </a:solidFill>
                <a:latin typeface="Josefin Sans"/>
                <a:ea typeface="Josefin Sans"/>
                <a:cs typeface="Josefin Sans"/>
                <a:sym typeface="Josefin Sans"/>
              </a:defRPr>
            </a:lvl1pPr>
            <a:lvl2pPr marL="914400" lvl="1" indent="-298450" rtl="0">
              <a:lnSpc>
                <a:spcPct val="115000"/>
              </a:lnSpc>
              <a:spcBef>
                <a:spcPts val="1600"/>
              </a:spcBef>
              <a:spcAft>
                <a:spcPts val="0"/>
              </a:spcAft>
              <a:buClr>
                <a:schemeClr val="dk2"/>
              </a:buClr>
              <a:buSzPts val="1100"/>
              <a:buFont typeface="Josefin Sans"/>
              <a:buChar char="○"/>
              <a:defRPr sz="1100">
                <a:solidFill>
                  <a:schemeClr val="dk2"/>
                </a:solidFill>
                <a:latin typeface="Josefin Sans"/>
                <a:ea typeface="Josefin Sans"/>
                <a:cs typeface="Josefin Sans"/>
                <a:sym typeface="Josefin Sans"/>
              </a:defRPr>
            </a:lvl2pPr>
            <a:lvl3pPr marL="1371600" lvl="2" indent="-298450" rtl="0">
              <a:lnSpc>
                <a:spcPct val="115000"/>
              </a:lnSpc>
              <a:spcBef>
                <a:spcPts val="1600"/>
              </a:spcBef>
              <a:spcAft>
                <a:spcPts val="0"/>
              </a:spcAft>
              <a:buClr>
                <a:schemeClr val="dk2"/>
              </a:buClr>
              <a:buSzPts val="1100"/>
              <a:buFont typeface="Josefin Sans"/>
              <a:buChar char="■"/>
              <a:defRPr sz="1100">
                <a:solidFill>
                  <a:schemeClr val="dk2"/>
                </a:solidFill>
                <a:latin typeface="Josefin Sans"/>
                <a:ea typeface="Josefin Sans"/>
                <a:cs typeface="Josefin Sans"/>
                <a:sym typeface="Josefin Sans"/>
              </a:defRPr>
            </a:lvl3pPr>
            <a:lvl4pPr marL="1828800" lvl="3" indent="-298450" rtl="0">
              <a:lnSpc>
                <a:spcPct val="115000"/>
              </a:lnSpc>
              <a:spcBef>
                <a:spcPts val="1600"/>
              </a:spcBef>
              <a:spcAft>
                <a:spcPts val="0"/>
              </a:spcAft>
              <a:buClr>
                <a:schemeClr val="dk2"/>
              </a:buClr>
              <a:buSzPts val="1100"/>
              <a:buFont typeface="Josefin Sans"/>
              <a:buChar char="●"/>
              <a:defRPr sz="1100">
                <a:solidFill>
                  <a:schemeClr val="dk2"/>
                </a:solidFill>
                <a:latin typeface="Josefin Sans"/>
                <a:ea typeface="Josefin Sans"/>
                <a:cs typeface="Josefin Sans"/>
                <a:sym typeface="Josefin Sans"/>
              </a:defRPr>
            </a:lvl4pPr>
            <a:lvl5pPr marL="2286000" lvl="4" indent="-298450" rtl="0">
              <a:lnSpc>
                <a:spcPct val="115000"/>
              </a:lnSpc>
              <a:spcBef>
                <a:spcPts val="1600"/>
              </a:spcBef>
              <a:spcAft>
                <a:spcPts val="0"/>
              </a:spcAft>
              <a:buClr>
                <a:schemeClr val="dk2"/>
              </a:buClr>
              <a:buSzPts val="1100"/>
              <a:buFont typeface="Josefin Sans"/>
              <a:buChar char="○"/>
              <a:defRPr sz="1100">
                <a:solidFill>
                  <a:schemeClr val="dk2"/>
                </a:solidFill>
                <a:latin typeface="Josefin Sans"/>
                <a:ea typeface="Josefin Sans"/>
                <a:cs typeface="Josefin Sans"/>
                <a:sym typeface="Josefin Sans"/>
              </a:defRPr>
            </a:lvl5pPr>
            <a:lvl6pPr marL="2743200" lvl="5" indent="-298450" rtl="0">
              <a:lnSpc>
                <a:spcPct val="115000"/>
              </a:lnSpc>
              <a:spcBef>
                <a:spcPts val="1600"/>
              </a:spcBef>
              <a:spcAft>
                <a:spcPts val="0"/>
              </a:spcAft>
              <a:buClr>
                <a:schemeClr val="dk2"/>
              </a:buClr>
              <a:buSzPts val="1100"/>
              <a:buFont typeface="Josefin Sans"/>
              <a:buChar char="■"/>
              <a:defRPr sz="1100">
                <a:solidFill>
                  <a:schemeClr val="dk2"/>
                </a:solidFill>
                <a:latin typeface="Josefin Sans"/>
                <a:ea typeface="Josefin Sans"/>
                <a:cs typeface="Josefin Sans"/>
                <a:sym typeface="Josefin Sans"/>
              </a:defRPr>
            </a:lvl6pPr>
            <a:lvl7pPr marL="3200400" lvl="6" indent="-298450" rtl="0">
              <a:lnSpc>
                <a:spcPct val="115000"/>
              </a:lnSpc>
              <a:spcBef>
                <a:spcPts val="1600"/>
              </a:spcBef>
              <a:spcAft>
                <a:spcPts val="0"/>
              </a:spcAft>
              <a:buClr>
                <a:schemeClr val="dk2"/>
              </a:buClr>
              <a:buSzPts val="1100"/>
              <a:buFont typeface="Josefin Sans"/>
              <a:buChar char="●"/>
              <a:defRPr sz="1100">
                <a:solidFill>
                  <a:schemeClr val="dk2"/>
                </a:solidFill>
                <a:latin typeface="Josefin Sans"/>
                <a:ea typeface="Josefin Sans"/>
                <a:cs typeface="Josefin Sans"/>
                <a:sym typeface="Josefin Sans"/>
              </a:defRPr>
            </a:lvl7pPr>
            <a:lvl8pPr marL="3657600" lvl="7" indent="-298450" rtl="0">
              <a:lnSpc>
                <a:spcPct val="115000"/>
              </a:lnSpc>
              <a:spcBef>
                <a:spcPts val="1600"/>
              </a:spcBef>
              <a:spcAft>
                <a:spcPts val="0"/>
              </a:spcAft>
              <a:buClr>
                <a:schemeClr val="dk2"/>
              </a:buClr>
              <a:buSzPts val="1100"/>
              <a:buFont typeface="Josefin Sans"/>
              <a:buChar char="○"/>
              <a:defRPr sz="1100">
                <a:solidFill>
                  <a:schemeClr val="dk2"/>
                </a:solidFill>
                <a:latin typeface="Josefin Sans"/>
                <a:ea typeface="Josefin Sans"/>
                <a:cs typeface="Josefin Sans"/>
                <a:sym typeface="Josefin Sans"/>
              </a:defRPr>
            </a:lvl8pPr>
            <a:lvl9pPr marL="4114800" lvl="8" indent="-298450" rtl="0">
              <a:lnSpc>
                <a:spcPct val="115000"/>
              </a:lnSpc>
              <a:spcBef>
                <a:spcPts val="1600"/>
              </a:spcBef>
              <a:spcAft>
                <a:spcPts val="1600"/>
              </a:spcAft>
              <a:buClr>
                <a:schemeClr val="dk2"/>
              </a:buClr>
              <a:buSzPts val="1100"/>
              <a:buFont typeface="Josefin Sans"/>
              <a:buChar char="■"/>
              <a:defRPr sz="1100">
                <a:solidFill>
                  <a:schemeClr val="dk2"/>
                </a:solidFill>
                <a:latin typeface="Josefin Sans"/>
                <a:ea typeface="Josefin Sans"/>
                <a:cs typeface="Josefin Sans"/>
                <a:sym typeface="Josefin Sa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5" r:id="rId4"/>
    <p:sldLayoutId id="2147483656" r:id="rId5"/>
    <p:sldLayoutId id="2147483657" r:id="rId6"/>
    <p:sldLayoutId id="2147483677"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mailto:magdalena.paleczna@uwr.edu.pl"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0"/>
        <p:cNvGrpSpPr/>
        <p:nvPr/>
      </p:nvGrpSpPr>
      <p:grpSpPr>
        <a:xfrm>
          <a:off x="0" y="0"/>
          <a:ext cx="0" cy="0"/>
          <a:chOff x="0" y="0"/>
          <a:chExt cx="0" cy="0"/>
        </a:xfrm>
      </p:grpSpPr>
      <p:sp>
        <p:nvSpPr>
          <p:cNvPr id="861" name="Google Shape;861;p34"/>
          <p:cNvSpPr txBox="1">
            <a:spLocks noGrp="1"/>
          </p:cNvSpPr>
          <p:nvPr>
            <p:ph type="ctrTitle"/>
          </p:nvPr>
        </p:nvSpPr>
        <p:spPr>
          <a:xfrm>
            <a:off x="502425" y="828032"/>
            <a:ext cx="3452271" cy="20649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pl-PL" dirty="0"/>
              <a:t>FINANCIAL SERVICES</a:t>
            </a:r>
            <a:endParaRPr dirty="0"/>
          </a:p>
        </p:txBody>
      </p:sp>
      <p:sp>
        <p:nvSpPr>
          <p:cNvPr id="862" name="Google Shape;862;p34"/>
          <p:cNvSpPr txBox="1">
            <a:spLocks noGrp="1"/>
          </p:cNvSpPr>
          <p:nvPr>
            <p:ph type="subTitle" idx="1"/>
          </p:nvPr>
        </p:nvSpPr>
        <p:spPr>
          <a:xfrm>
            <a:off x="307307" y="2820104"/>
            <a:ext cx="3345000" cy="707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pl-PL" dirty="0"/>
              <a:t>LECTURE 1</a:t>
            </a:r>
          </a:p>
          <a:p>
            <a:pPr marL="0" lvl="0" indent="0" algn="ctr" rtl="0">
              <a:spcBef>
                <a:spcPts val="0"/>
              </a:spcBef>
              <a:spcAft>
                <a:spcPts val="0"/>
              </a:spcAft>
              <a:buNone/>
            </a:pPr>
            <a:r>
              <a:rPr lang="pl-PL" dirty="0"/>
              <a:t>21/10/2022</a:t>
            </a:r>
            <a:endParaRPr dirty="0"/>
          </a:p>
        </p:txBody>
      </p:sp>
      <p:pic>
        <p:nvPicPr>
          <p:cNvPr id="6" name="Obraz 5">
            <a:extLst>
              <a:ext uri="{FF2B5EF4-FFF2-40B4-BE49-F238E27FC236}">
                <a16:creationId xmlns:a16="http://schemas.microsoft.com/office/drawing/2014/main" id="{9634D65D-89EE-485B-84E0-8EDD2006CC23}"/>
              </a:ext>
            </a:extLst>
          </p:cNvPr>
          <p:cNvPicPr>
            <a:picLocks noChangeAspect="1"/>
          </p:cNvPicPr>
          <p:nvPr/>
        </p:nvPicPr>
        <p:blipFill>
          <a:blip r:embed="rId3"/>
          <a:stretch>
            <a:fillRect/>
          </a:stretch>
        </p:blipFill>
        <p:spPr>
          <a:xfrm>
            <a:off x="3591465" y="452526"/>
            <a:ext cx="5893799" cy="51435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7547C080-BD76-4009-B21B-B1812B44DFEE}"/>
              </a:ext>
            </a:extLst>
          </p:cNvPr>
          <p:cNvSpPr>
            <a:spLocks noGrp="1"/>
          </p:cNvSpPr>
          <p:nvPr>
            <p:ph type="title"/>
          </p:nvPr>
        </p:nvSpPr>
        <p:spPr/>
        <p:txBody>
          <a:bodyPr/>
          <a:lstStyle/>
          <a:p>
            <a:r>
              <a:rPr lang="en-US" dirty="0"/>
              <a:t>SPECIFIC NATURE OF FINANCIAL SERVICES AND OF THEIR LEGAL REGULATION</a:t>
            </a:r>
            <a:br>
              <a:rPr lang="en-US" dirty="0"/>
            </a:br>
            <a:endParaRPr lang="pl-PL" dirty="0"/>
          </a:p>
        </p:txBody>
      </p:sp>
    </p:spTree>
    <p:extLst>
      <p:ext uri="{BB962C8B-B14F-4D97-AF65-F5344CB8AC3E}">
        <p14:creationId xmlns:p14="http://schemas.microsoft.com/office/powerpoint/2010/main" val="946373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a:extLst>
              <a:ext uri="{FF2B5EF4-FFF2-40B4-BE49-F238E27FC236}">
                <a16:creationId xmlns:a16="http://schemas.microsoft.com/office/drawing/2014/main" id="{C52A6005-478F-4618-8452-B469559A8109}"/>
              </a:ext>
            </a:extLst>
          </p:cNvPr>
          <p:cNvSpPr>
            <a:spLocks noGrp="1"/>
          </p:cNvSpPr>
          <p:nvPr>
            <p:ph type="body" idx="1"/>
          </p:nvPr>
        </p:nvSpPr>
        <p:spPr>
          <a:xfrm>
            <a:off x="720000" y="860400"/>
            <a:ext cx="7704000" cy="3740400"/>
          </a:xfrm>
        </p:spPr>
        <p:txBody>
          <a:bodyPr/>
          <a:lstStyle/>
          <a:p>
            <a:pPr marL="158750" indent="0" algn="ctr">
              <a:lnSpc>
                <a:spcPct val="150000"/>
              </a:lnSpc>
              <a:buNone/>
            </a:pPr>
            <a:r>
              <a:rPr lang="en-US" sz="1600" dirty="0"/>
              <a:t>Financial services are characterized by a clearly increased</a:t>
            </a:r>
            <a:br>
              <a:rPr lang="en-US" sz="1600" dirty="0"/>
            </a:br>
            <a:r>
              <a:rPr lang="en-US" sz="1600" dirty="0"/>
              <a:t> (in comparison with other services) economic risk and a risk of infringing consumer interests, which is linked to their high degree of complexity, package-type and heterogeneous nature, </a:t>
            </a:r>
            <a:r>
              <a:rPr lang="pl-PL" sz="1600" dirty="0"/>
              <a:t> </a:t>
            </a:r>
            <a:r>
              <a:rPr lang="en-US" sz="1600" dirty="0"/>
              <a:t>the consumer’s lack of information on them and the associated risks, and lack of transparency. </a:t>
            </a:r>
            <a:endParaRPr lang="pl-PL" sz="1600" dirty="0"/>
          </a:p>
          <a:p>
            <a:pPr marL="158750" indent="0" algn="ctr">
              <a:lnSpc>
                <a:spcPct val="150000"/>
              </a:lnSpc>
              <a:buNone/>
            </a:pPr>
            <a:endParaRPr lang="pl-PL" sz="1400" dirty="0"/>
          </a:p>
          <a:p>
            <a:pPr marL="158750" indent="0" algn="ctr">
              <a:lnSpc>
                <a:spcPct val="150000"/>
              </a:lnSpc>
              <a:buNone/>
            </a:pPr>
            <a:endParaRPr lang="en-US" sz="1400" dirty="0"/>
          </a:p>
          <a:p>
            <a:pPr marL="158750" indent="0">
              <a:buNone/>
            </a:pPr>
            <a:endParaRPr lang="pl-PL" dirty="0"/>
          </a:p>
        </p:txBody>
      </p:sp>
      <p:sp>
        <p:nvSpPr>
          <p:cNvPr id="3" name="Tytuł 2">
            <a:extLst>
              <a:ext uri="{FF2B5EF4-FFF2-40B4-BE49-F238E27FC236}">
                <a16:creationId xmlns:a16="http://schemas.microsoft.com/office/drawing/2014/main" id="{103969D9-1CD6-4C07-8EB7-C6183B908A02}"/>
              </a:ext>
            </a:extLst>
          </p:cNvPr>
          <p:cNvSpPr>
            <a:spLocks noGrp="1"/>
          </p:cNvSpPr>
          <p:nvPr>
            <p:ph type="title"/>
          </p:nvPr>
        </p:nvSpPr>
        <p:spPr/>
        <p:txBody>
          <a:bodyPr/>
          <a:lstStyle/>
          <a:p>
            <a:r>
              <a:rPr lang="en-US" dirty="0"/>
              <a:t>SPECIFIC NATURE OF FINANCIAL SERVICES AND OF THEIR LEGAL REGULATION</a:t>
            </a:r>
            <a:br>
              <a:rPr lang="en-US" dirty="0"/>
            </a:br>
            <a:endParaRPr lang="pl-PL" dirty="0"/>
          </a:p>
        </p:txBody>
      </p:sp>
    </p:spTree>
    <p:extLst>
      <p:ext uri="{BB962C8B-B14F-4D97-AF65-F5344CB8AC3E}">
        <p14:creationId xmlns:p14="http://schemas.microsoft.com/office/powerpoint/2010/main" val="39647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a:extLst>
              <a:ext uri="{FF2B5EF4-FFF2-40B4-BE49-F238E27FC236}">
                <a16:creationId xmlns:a16="http://schemas.microsoft.com/office/drawing/2014/main" id="{C52A6005-478F-4618-8452-B469559A8109}"/>
              </a:ext>
            </a:extLst>
          </p:cNvPr>
          <p:cNvSpPr>
            <a:spLocks noGrp="1"/>
          </p:cNvSpPr>
          <p:nvPr>
            <p:ph type="body" idx="1"/>
          </p:nvPr>
        </p:nvSpPr>
        <p:spPr>
          <a:xfrm>
            <a:off x="720000" y="860400"/>
            <a:ext cx="7704000" cy="3740400"/>
          </a:xfrm>
        </p:spPr>
        <p:txBody>
          <a:bodyPr/>
          <a:lstStyle/>
          <a:p>
            <a:pPr marL="158750" indent="0" algn="ctr">
              <a:lnSpc>
                <a:spcPct val="150000"/>
              </a:lnSpc>
              <a:buNone/>
            </a:pPr>
            <a:r>
              <a:rPr lang="en-US" sz="1600" dirty="0"/>
              <a:t>Financial services are becoming increasingly complex, heterogeneous </a:t>
            </a:r>
            <a:br>
              <a:rPr lang="pl-PL" sz="1600" dirty="0"/>
            </a:br>
            <a:r>
              <a:rPr lang="en-US" sz="1600" dirty="0"/>
              <a:t>(hybrid) in nature, are provided through different distribution channels and using modern technologies</a:t>
            </a:r>
            <a:r>
              <a:rPr lang="pl-PL" sz="1600" dirty="0"/>
              <a:t>.</a:t>
            </a:r>
          </a:p>
          <a:p>
            <a:pPr marL="158750" indent="0" algn="ctr">
              <a:lnSpc>
                <a:spcPct val="150000"/>
              </a:lnSpc>
              <a:buNone/>
            </a:pPr>
            <a:endParaRPr lang="pl-PL" sz="1600" dirty="0"/>
          </a:p>
          <a:p>
            <a:pPr marL="158750" indent="0" algn="ctr">
              <a:lnSpc>
                <a:spcPct val="150000"/>
              </a:lnSpc>
              <a:buNone/>
            </a:pPr>
            <a:endParaRPr lang="pl-PL" sz="1600" dirty="0"/>
          </a:p>
          <a:p>
            <a:pPr marL="158750" indent="0" algn="ctr">
              <a:lnSpc>
                <a:spcPct val="150000"/>
              </a:lnSpc>
              <a:buNone/>
            </a:pPr>
            <a:endParaRPr lang="en-US" sz="1400" dirty="0"/>
          </a:p>
          <a:p>
            <a:pPr marL="158750" indent="0">
              <a:buNone/>
            </a:pPr>
            <a:endParaRPr lang="pl-PL" dirty="0"/>
          </a:p>
        </p:txBody>
      </p:sp>
      <p:sp>
        <p:nvSpPr>
          <p:cNvPr id="3" name="Tytuł 2">
            <a:extLst>
              <a:ext uri="{FF2B5EF4-FFF2-40B4-BE49-F238E27FC236}">
                <a16:creationId xmlns:a16="http://schemas.microsoft.com/office/drawing/2014/main" id="{103969D9-1CD6-4C07-8EB7-C6183B908A02}"/>
              </a:ext>
            </a:extLst>
          </p:cNvPr>
          <p:cNvSpPr>
            <a:spLocks noGrp="1"/>
          </p:cNvSpPr>
          <p:nvPr>
            <p:ph type="title"/>
          </p:nvPr>
        </p:nvSpPr>
        <p:spPr/>
        <p:txBody>
          <a:bodyPr/>
          <a:lstStyle/>
          <a:p>
            <a:r>
              <a:rPr lang="en-US" dirty="0"/>
              <a:t>SPECIFIC NATURE OF FINANCIAL SERVICES AND OF THEIR LEGAL REGULATION</a:t>
            </a:r>
            <a:br>
              <a:rPr lang="en-US" dirty="0"/>
            </a:br>
            <a:endParaRPr lang="pl-PL" dirty="0"/>
          </a:p>
        </p:txBody>
      </p:sp>
    </p:spTree>
    <p:extLst>
      <p:ext uri="{BB962C8B-B14F-4D97-AF65-F5344CB8AC3E}">
        <p14:creationId xmlns:p14="http://schemas.microsoft.com/office/powerpoint/2010/main" val="2016925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a:extLst>
              <a:ext uri="{FF2B5EF4-FFF2-40B4-BE49-F238E27FC236}">
                <a16:creationId xmlns:a16="http://schemas.microsoft.com/office/drawing/2014/main" id="{C52A6005-478F-4618-8452-B469559A8109}"/>
              </a:ext>
            </a:extLst>
          </p:cNvPr>
          <p:cNvSpPr>
            <a:spLocks noGrp="1"/>
          </p:cNvSpPr>
          <p:nvPr>
            <p:ph type="body" idx="1"/>
          </p:nvPr>
        </p:nvSpPr>
        <p:spPr>
          <a:xfrm>
            <a:off x="720000" y="997965"/>
            <a:ext cx="7704000" cy="3740400"/>
          </a:xfrm>
        </p:spPr>
        <p:txBody>
          <a:bodyPr/>
          <a:lstStyle/>
          <a:p>
            <a:pPr marL="158750" indent="0" algn="ctr">
              <a:lnSpc>
                <a:spcPct val="150000"/>
              </a:lnSpc>
              <a:buNone/>
            </a:pPr>
            <a:r>
              <a:rPr lang="en-US" sz="1600" dirty="0"/>
              <a:t>On the one hand, industry-specific regulations are of a public law nature, as they indicate the type of services subject to legal regulations, the rules for taking up and pursuit of the business by financial institutions providing them, and the exercise of public oversight over them, and on the other, they contain provisions concerning contracts for specific financial services, rights and obligations of the parties, as well as pre-contractual obligations of institutions providing these services, in view of the need to protect the customer, especially the consumer</a:t>
            </a:r>
            <a:r>
              <a:rPr lang="pl-PL" sz="1600" dirty="0"/>
              <a:t>.</a:t>
            </a:r>
          </a:p>
          <a:p>
            <a:pPr marL="158750" indent="0" algn="ctr">
              <a:lnSpc>
                <a:spcPct val="150000"/>
              </a:lnSpc>
              <a:buNone/>
            </a:pPr>
            <a:endParaRPr lang="pl-PL" sz="1600" dirty="0"/>
          </a:p>
        </p:txBody>
      </p:sp>
      <p:sp>
        <p:nvSpPr>
          <p:cNvPr id="3" name="Tytuł 2">
            <a:extLst>
              <a:ext uri="{FF2B5EF4-FFF2-40B4-BE49-F238E27FC236}">
                <a16:creationId xmlns:a16="http://schemas.microsoft.com/office/drawing/2014/main" id="{103969D9-1CD6-4C07-8EB7-C6183B908A02}"/>
              </a:ext>
            </a:extLst>
          </p:cNvPr>
          <p:cNvSpPr>
            <a:spLocks noGrp="1"/>
          </p:cNvSpPr>
          <p:nvPr>
            <p:ph type="title"/>
          </p:nvPr>
        </p:nvSpPr>
        <p:spPr/>
        <p:txBody>
          <a:bodyPr/>
          <a:lstStyle/>
          <a:p>
            <a:r>
              <a:rPr lang="en-US" dirty="0"/>
              <a:t>SPECIFIC NATURE OF FINANCIAL SERVICES AND OF THEIR LEGAL REGULATION</a:t>
            </a:r>
            <a:br>
              <a:rPr lang="en-US" dirty="0"/>
            </a:br>
            <a:endParaRPr lang="pl-PL" dirty="0"/>
          </a:p>
        </p:txBody>
      </p:sp>
    </p:spTree>
    <p:extLst>
      <p:ext uri="{BB962C8B-B14F-4D97-AF65-F5344CB8AC3E}">
        <p14:creationId xmlns:p14="http://schemas.microsoft.com/office/powerpoint/2010/main" val="29674447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a:extLst>
              <a:ext uri="{FF2B5EF4-FFF2-40B4-BE49-F238E27FC236}">
                <a16:creationId xmlns:a16="http://schemas.microsoft.com/office/drawing/2014/main" id="{C52A6005-478F-4618-8452-B469559A8109}"/>
              </a:ext>
            </a:extLst>
          </p:cNvPr>
          <p:cNvSpPr>
            <a:spLocks noGrp="1"/>
          </p:cNvSpPr>
          <p:nvPr>
            <p:ph type="body" idx="1"/>
          </p:nvPr>
        </p:nvSpPr>
        <p:spPr>
          <a:xfrm>
            <a:off x="720000" y="997965"/>
            <a:ext cx="7704000" cy="3740400"/>
          </a:xfrm>
        </p:spPr>
        <p:txBody>
          <a:bodyPr/>
          <a:lstStyle/>
          <a:p>
            <a:pPr marL="158750" indent="0" algn="ctr">
              <a:lnSpc>
                <a:spcPct val="150000"/>
              </a:lnSpc>
              <a:buNone/>
            </a:pPr>
            <a:r>
              <a:rPr lang="pl-PL" sz="1600" dirty="0"/>
              <a:t>R</a:t>
            </a:r>
            <a:r>
              <a:rPr lang="en-US" sz="1600" dirty="0" err="1"/>
              <a:t>egulation</a:t>
            </a:r>
            <a:r>
              <a:rPr lang="en-US" sz="1600" dirty="0"/>
              <a:t> of financial services is not easy, but rather complex, diffused and heterogeneous in its legal nature.</a:t>
            </a:r>
            <a:endParaRPr lang="pl-PL" sz="1600" dirty="0"/>
          </a:p>
          <a:p>
            <a:pPr marL="158750" indent="0" algn="ctr">
              <a:lnSpc>
                <a:spcPct val="150000"/>
              </a:lnSpc>
              <a:buNone/>
            </a:pPr>
            <a:endParaRPr lang="pl-PL" sz="1600" dirty="0"/>
          </a:p>
          <a:p>
            <a:pPr marL="158750" indent="0" algn="ctr">
              <a:lnSpc>
                <a:spcPct val="150000"/>
              </a:lnSpc>
              <a:buNone/>
            </a:pPr>
            <a:endParaRPr lang="pl-PL" sz="1600" dirty="0"/>
          </a:p>
          <a:p>
            <a:pPr marL="158750" indent="0" algn="ctr">
              <a:lnSpc>
                <a:spcPct val="150000"/>
              </a:lnSpc>
              <a:buNone/>
            </a:pPr>
            <a:endParaRPr lang="en-US" sz="1600" dirty="0"/>
          </a:p>
          <a:p>
            <a:pPr marL="158750" indent="0" algn="ctr">
              <a:lnSpc>
                <a:spcPct val="150000"/>
              </a:lnSpc>
              <a:buNone/>
            </a:pPr>
            <a:endParaRPr lang="pl-PL" sz="1600" dirty="0"/>
          </a:p>
        </p:txBody>
      </p:sp>
      <p:sp>
        <p:nvSpPr>
          <p:cNvPr id="3" name="Tytuł 2">
            <a:extLst>
              <a:ext uri="{FF2B5EF4-FFF2-40B4-BE49-F238E27FC236}">
                <a16:creationId xmlns:a16="http://schemas.microsoft.com/office/drawing/2014/main" id="{103969D9-1CD6-4C07-8EB7-C6183B908A02}"/>
              </a:ext>
            </a:extLst>
          </p:cNvPr>
          <p:cNvSpPr>
            <a:spLocks noGrp="1"/>
          </p:cNvSpPr>
          <p:nvPr>
            <p:ph type="title"/>
          </p:nvPr>
        </p:nvSpPr>
        <p:spPr/>
        <p:txBody>
          <a:bodyPr/>
          <a:lstStyle/>
          <a:p>
            <a:r>
              <a:rPr lang="en-US" dirty="0"/>
              <a:t>SPECIFIC NATURE OF FINANCIAL SERVICES AND OF THEIR LEGAL REGULATION</a:t>
            </a:r>
            <a:br>
              <a:rPr lang="en-US" dirty="0"/>
            </a:br>
            <a:endParaRPr lang="pl-PL" dirty="0"/>
          </a:p>
        </p:txBody>
      </p:sp>
    </p:spTree>
    <p:extLst>
      <p:ext uri="{BB962C8B-B14F-4D97-AF65-F5344CB8AC3E}">
        <p14:creationId xmlns:p14="http://schemas.microsoft.com/office/powerpoint/2010/main" val="743086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a:extLst>
              <a:ext uri="{FF2B5EF4-FFF2-40B4-BE49-F238E27FC236}">
                <a16:creationId xmlns:a16="http://schemas.microsoft.com/office/drawing/2014/main" id="{103969D9-1CD6-4C07-8EB7-C6183B908A02}"/>
              </a:ext>
            </a:extLst>
          </p:cNvPr>
          <p:cNvSpPr>
            <a:spLocks noGrp="1"/>
          </p:cNvSpPr>
          <p:nvPr>
            <p:ph type="title"/>
          </p:nvPr>
        </p:nvSpPr>
        <p:spPr>
          <a:xfrm>
            <a:off x="720000" y="2458347"/>
            <a:ext cx="7704000" cy="841800"/>
          </a:xfrm>
        </p:spPr>
        <p:txBody>
          <a:bodyPr/>
          <a:lstStyle/>
          <a:p>
            <a:r>
              <a:rPr lang="en-US" dirty="0"/>
              <a:t>THE NOTION OF FINANCIAL SERVICES</a:t>
            </a:r>
            <a:br>
              <a:rPr lang="en-US" dirty="0"/>
            </a:br>
            <a:br>
              <a:rPr lang="en-US" dirty="0"/>
            </a:br>
            <a:endParaRPr lang="pl-PL" dirty="0"/>
          </a:p>
        </p:txBody>
      </p:sp>
    </p:spTree>
    <p:extLst>
      <p:ext uri="{BB962C8B-B14F-4D97-AF65-F5344CB8AC3E}">
        <p14:creationId xmlns:p14="http://schemas.microsoft.com/office/powerpoint/2010/main" val="815034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a:extLst>
              <a:ext uri="{FF2B5EF4-FFF2-40B4-BE49-F238E27FC236}">
                <a16:creationId xmlns:a16="http://schemas.microsoft.com/office/drawing/2014/main" id="{91ABFAB3-2F70-4DDE-B88B-A3EEE9504B58}"/>
              </a:ext>
            </a:extLst>
          </p:cNvPr>
          <p:cNvSpPr>
            <a:spLocks noGrp="1"/>
          </p:cNvSpPr>
          <p:nvPr>
            <p:ph type="body" idx="1"/>
          </p:nvPr>
        </p:nvSpPr>
        <p:spPr>
          <a:xfrm>
            <a:off x="720000" y="860400"/>
            <a:ext cx="7477232" cy="3740400"/>
          </a:xfrm>
        </p:spPr>
        <p:txBody>
          <a:bodyPr/>
          <a:lstStyle/>
          <a:p>
            <a:pPr marL="158750" indent="0" algn="ctr">
              <a:lnSpc>
                <a:spcPct val="150000"/>
              </a:lnSpc>
              <a:buNone/>
            </a:pPr>
            <a:r>
              <a:rPr lang="en-US" sz="2000" b="1" u="sng" dirty="0"/>
              <a:t>Providing a proper, complete and comprehensive definition of financial services is not easy, which is evidenced by the fact that this notion has not been legally defined so far</a:t>
            </a:r>
            <a:r>
              <a:rPr lang="pl-PL" sz="2000" b="1" u="sng" dirty="0"/>
              <a:t>. </a:t>
            </a:r>
          </a:p>
          <a:p>
            <a:pPr marL="158750" indent="0" algn="ctr">
              <a:lnSpc>
                <a:spcPct val="150000"/>
              </a:lnSpc>
              <a:buNone/>
            </a:pPr>
            <a:endParaRPr lang="pl-PL" sz="2000" dirty="0"/>
          </a:p>
          <a:p>
            <a:pPr marL="158750" indent="0" algn="ctr">
              <a:lnSpc>
                <a:spcPct val="150000"/>
              </a:lnSpc>
              <a:buNone/>
            </a:pPr>
            <a:endParaRPr lang="pl-PL" sz="2000" dirty="0"/>
          </a:p>
        </p:txBody>
      </p:sp>
      <p:sp>
        <p:nvSpPr>
          <p:cNvPr id="3" name="Tytuł 2">
            <a:extLst>
              <a:ext uri="{FF2B5EF4-FFF2-40B4-BE49-F238E27FC236}">
                <a16:creationId xmlns:a16="http://schemas.microsoft.com/office/drawing/2014/main" id="{8F3C043F-D4AF-41BB-BF82-5A2064357D6F}"/>
              </a:ext>
            </a:extLst>
          </p:cNvPr>
          <p:cNvSpPr>
            <a:spLocks noGrp="1"/>
          </p:cNvSpPr>
          <p:nvPr>
            <p:ph type="title"/>
          </p:nvPr>
        </p:nvSpPr>
        <p:spPr/>
        <p:txBody>
          <a:bodyPr/>
          <a:lstStyle/>
          <a:p>
            <a:r>
              <a:rPr lang="en-US" dirty="0"/>
              <a:t>THE NOTION OF FINANCIAL SERVICES</a:t>
            </a:r>
            <a:br>
              <a:rPr lang="en-US" dirty="0"/>
            </a:br>
            <a:endParaRPr lang="pl-PL" dirty="0"/>
          </a:p>
        </p:txBody>
      </p:sp>
    </p:spTree>
    <p:extLst>
      <p:ext uri="{BB962C8B-B14F-4D97-AF65-F5344CB8AC3E}">
        <p14:creationId xmlns:p14="http://schemas.microsoft.com/office/powerpoint/2010/main" val="3630136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a:extLst>
              <a:ext uri="{FF2B5EF4-FFF2-40B4-BE49-F238E27FC236}">
                <a16:creationId xmlns:a16="http://schemas.microsoft.com/office/drawing/2014/main" id="{91ABFAB3-2F70-4DDE-B88B-A3EEE9504B58}"/>
              </a:ext>
            </a:extLst>
          </p:cNvPr>
          <p:cNvSpPr>
            <a:spLocks noGrp="1"/>
          </p:cNvSpPr>
          <p:nvPr>
            <p:ph type="body" idx="1"/>
          </p:nvPr>
        </p:nvSpPr>
        <p:spPr>
          <a:xfrm>
            <a:off x="720000" y="860400"/>
            <a:ext cx="7477232" cy="3740400"/>
          </a:xfrm>
        </p:spPr>
        <p:txBody>
          <a:bodyPr/>
          <a:lstStyle/>
          <a:p>
            <a:pPr marL="158750" indent="0" algn="ctr">
              <a:lnSpc>
                <a:spcPct val="150000"/>
              </a:lnSpc>
              <a:buNone/>
            </a:pPr>
            <a:r>
              <a:rPr lang="en-US" sz="1800" dirty="0"/>
              <a:t>However, it is essential for identification and differentiation of broadly understood financial institutions, which results from the so-called sector-specific directives related to the financial market, indicating the types of provided permitted financial services, and then allocating various institutions</a:t>
            </a:r>
            <a:r>
              <a:rPr lang="pl-PL" sz="1800" dirty="0"/>
              <a:t>.</a:t>
            </a:r>
            <a:r>
              <a:rPr lang="en-US" sz="1800" dirty="0"/>
              <a:t> </a:t>
            </a:r>
            <a:endParaRPr lang="pl-PL" sz="1800" dirty="0"/>
          </a:p>
          <a:p>
            <a:pPr marL="158750" indent="0" algn="ctr">
              <a:lnSpc>
                <a:spcPct val="150000"/>
              </a:lnSpc>
              <a:buNone/>
            </a:pPr>
            <a:endParaRPr lang="pl-PL" sz="2000" dirty="0"/>
          </a:p>
        </p:txBody>
      </p:sp>
      <p:sp>
        <p:nvSpPr>
          <p:cNvPr id="3" name="Tytuł 2">
            <a:extLst>
              <a:ext uri="{FF2B5EF4-FFF2-40B4-BE49-F238E27FC236}">
                <a16:creationId xmlns:a16="http://schemas.microsoft.com/office/drawing/2014/main" id="{8F3C043F-D4AF-41BB-BF82-5A2064357D6F}"/>
              </a:ext>
            </a:extLst>
          </p:cNvPr>
          <p:cNvSpPr>
            <a:spLocks noGrp="1"/>
          </p:cNvSpPr>
          <p:nvPr>
            <p:ph type="title"/>
          </p:nvPr>
        </p:nvSpPr>
        <p:spPr/>
        <p:txBody>
          <a:bodyPr/>
          <a:lstStyle/>
          <a:p>
            <a:r>
              <a:rPr lang="en-US" dirty="0"/>
              <a:t>THE NOTION OF FINANCIAL SERVICES</a:t>
            </a:r>
            <a:br>
              <a:rPr lang="en-US" dirty="0"/>
            </a:br>
            <a:endParaRPr lang="pl-PL" dirty="0"/>
          </a:p>
        </p:txBody>
      </p:sp>
    </p:spTree>
    <p:extLst>
      <p:ext uri="{BB962C8B-B14F-4D97-AF65-F5344CB8AC3E}">
        <p14:creationId xmlns:p14="http://schemas.microsoft.com/office/powerpoint/2010/main" val="38662995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a:extLst>
              <a:ext uri="{FF2B5EF4-FFF2-40B4-BE49-F238E27FC236}">
                <a16:creationId xmlns:a16="http://schemas.microsoft.com/office/drawing/2014/main" id="{91ABFAB3-2F70-4DDE-B88B-A3EEE9504B58}"/>
              </a:ext>
            </a:extLst>
          </p:cNvPr>
          <p:cNvSpPr>
            <a:spLocks noGrp="1"/>
          </p:cNvSpPr>
          <p:nvPr>
            <p:ph type="body" idx="1"/>
          </p:nvPr>
        </p:nvSpPr>
        <p:spPr>
          <a:xfrm>
            <a:off x="720000" y="860400"/>
            <a:ext cx="7477232" cy="3740400"/>
          </a:xfrm>
        </p:spPr>
        <p:txBody>
          <a:bodyPr/>
          <a:lstStyle/>
          <a:p>
            <a:pPr marL="158750" indent="0" algn="ctr">
              <a:buNone/>
            </a:pPr>
            <a:r>
              <a:rPr lang="en-US" sz="1600" dirty="0"/>
              <a:t>These include the following directives</a:t>
            </a:r>
            <a:r>
              <a:rPr lang="pl-PL" sz="1600" dirty="0"/>
              <a:t>:</a:t>
            </a:r>
            <a:r>
              <a:rPr lang="en-US" sz="1600" dirty="0"/>
              <a:t> </a:t>
            </a:r>
            <a:r>
              <a:rPr lang="en-GB" sz="1600" dirty="0"/>
              <a:t> </a:t>
            </a:r>
            <a:br>
              <a:rPr lang="pl-PL" sz="1600" dirty="0"/>
            </a:br>
            <a:endParaRPr lang="pl-PL" sz="1600" dirty="0"/>
          </a:p>
          <a:p>
            <a:pPr algn="just"/>
            <a:r>
              <a:rPr lang="pl-PL" sz="1000" b="1" dirty="0"/>
              <a:t>Directive 2013/36/EU</a:t>
            </a:r>
            <a:r>
              <a:rPr lang="pl-PL" sz="1000" dirty="0"/>
              <a:t> of the </a:t>
            </a:r>
            <a:r>
              <a:rPr lang="pl-PL" sz="1000" dirty="0" err="1"/>
              <a:t>European</a:t>
            </a:r>
            <a:r>
              <a:rPr lang="pl-PL" sz="1000" dirty="0"/>
              <a:t> </a:t>
            </a:r>
            <a:r>
              <a:rPr lang="pl-PL" sz="1000" dirty="0" err="1"/>
              <a:t>Parliament</a:t>
            </a:r>
            <a:r>
              <a:rPr lang="pl-PL" sz="1000" dirty="0"/>
              <a:t> and of the </a:t>
            </a:r>
            <a:r>
              <a:rPr lang="pl-PL" sz="1000" dirty="0" err="1"/>
              <a:t>Council</a:t>
            </a:r>
            <a:r>
              <a:rPr lang="pl-PL" sz="1000" dirty="0"/>
              <a:t> of 26 </a:t>
            </a:r>
            <a:r>
              <a:rPr lang="pl-PL" sz="1000" dirty="0" err="1"/>
              <a:t>June</a:t>
            </a:r>
            <a:r>
              <a:rPr lang="pl-PL" sz="1000" dirty="0"/>
              <a:t> 2013 on the </a:t>
            </a:r>
            <a:r>
              <a:rPr lang="pl-PL" sz="1000" dirty="0" err="1"/>
              <a:t>conditions</a:t>
            </a:r>
            <a:r>
              <a:rPr lang="pl-PL" sz="1000" dirty="0"/>
              <a:t> of </a:t>
            </a:r>
            <a:r>
              <a:rPr lang="pl-PL" sz="1000" dirty="0" err="1"/>
              <a:t>admission</a:t>
            </a:r>
            <a:r>
              <a:rPr lang="pl-PL" sz="1000" dirty="0"/>
              <a:t> to the </a:t>
            </a:r>
            <a:r>
              <a:rPr lang="pl-PL" sz="1000" dirty="0" err="1"/>
              <a:t>activity</a:t>
            </a:r>
            <a:r>
              <a:rPr lang="pl-PL" sz="1000" dirty="0"/>
              <a:t> of </a:t>
            </a:r>
            <a:r>
              <a:rPr lang="pl-PL" sz="1000" dirty="0" err="1"/>
              <a:t>credit</a:t>
            </a:r>
            <a:r>
              <a:rPr lang="pl-PL" sz="1000" dirty="0"/>
              <a:t> </a:t>
            </a:r>
            <a:r>
              <a:rPr lang="pl-PL" sz="1000" dirty="0" err="1"/>
              <a:t>institutions</a:t>
            </a:r>
            <a:r>
              <a:rPr lang="pl-PL" sz="1000" dirty="0"/>
              <a:t> and the </a:t>
            </a:r>
            <a:r>
              <a:rPr lang="pl-PL" sz="1000" dirty="0" err="1"/>
              <a:t>prudential</a:t>
            </a:r>
            <a:r>
              <a:rPr lang="pl-PL" sz="1000" dirty="0"/>
              <a:t> </a:t>
            </a:r>
            <a:r>
              <a:rPr lang="pl-PL" sz="1000" dirty="0" err="1"/>
              <a:t>supervision</a:t>
            </a:r>
            <a:r>
              <a:rPr lang="pl-PL" sz="1000" dirty="0"/>
              <a:t> of </a:t>
            </a:r>
            <a:r>
              <a:rPr lang="pl-PL" sz="1000" dirty="0" err="1"/>
              <a:t>credit</a:t>
            </a:r>
            <a:r>
              <a:rPr lang="pl-PL" sz="1000" dirty="0"/>
              <a:t> </a:t>
            </a:r>
            <a:r>
              <a:rPr lang="pl-PL" sz="1000" dirty="0" err="1"/>
              <a:t>institutions</a:t>
            </a:r>
            <a:r>
              <a:rPr lang="pl-PL" sz="1000" dirty="0"/>
              <a:t> and investment </a:t>
            </a:r>
            <a:r>
              <a:rPr lang="pl-PL" sz="1000" dirty="0" err="1"/>
              <a:t>firms</a:t>
            </a:r>
            <a:r>
              <a:rPr lang="pl-PL" sz="1000" dirty="0"/>
              <a:t>,( OJ EU L 176 of 27 </a:t>
            </a:r>
            <a:r>
              <a:rPr lang="pl-PL" sz="1000" dirty="0" err="1"/>
              <a:t>June</a:t>
            </a:r>
            <a:r>
              <a:rPr lang="pl-PL" sz="1000" dirty="0"/>
              <a:t> 2013) – </a:t>
            </a:r>
            <a:r>
              <a:rPr lang="pl-PL" sz="1000" dirty="0" err="1"/>
              <a:t>abbreviation</a:t>
            </a:r>
            <a:r>
              <a:rPr lang="pl-PL" sz="1000" dirty="0"/>
              <a:t>: </a:t>
            </a:r>
            <a:r>
              <a:rPr lang="pl-PL" sz="1000" b="1" dirty="0"/>
              <a:t>CRD.</a:t>
            </a:r>
            <a:endParaRPr lang="pl-PL" sz="1000" dirty="0"/>
          </a:p>
          <a:p>
            <a:pPr algn="just"/>
            <a:endParaRPr lang="pl-PL" sz="1000" dirty="0"/>
          </a:p>
          <a:p>
            <a:pPr algn="just"/>
            <a:r>
              <a:rPr lang="pl-PL" sz="1000" dirty="0"/>
              <a:t>Directive </a:t>
            </a:r>
            <a:r>
              <a:rPr lang="en-GB" sz="1000" dirty="0"/>
              <a:t>2014/65/EU</a:t>
            </a:r>
            <a:r>
              <a:rPr lang="pl-PL" sz="1000" b="1" dirty="0"/>
              <a:t>Directive 2014/65/EU</a:t>
            </a:r>
            <a:r>
              <a:rPr lang="pl-PL" sz="1000" dirty="0"/>
              <a:t> of the </a:t>
            </a:r>
            <a:r>
              <a:rPr lang="pl-PL" sz="1000" dirty="0" err="1"/>
              <a:t>European</a:t>
            </a:r>
            <a:r>
              <a:rPr lang="pl-PL" sz="1000" dirty="0"/>
              <a:t> </a:t>
            </a:r>
            <a:r>
              <a:rPr lang="pl-PL" sz="1000" dirty="0" err="1"/>
              <a:t>Parliament</a:t>
            </a:r>
            <a:r>
              <a:rPr lang="pl-PL" sz="1000" dirty="0"/>
              <a:t> and of the </a:t>
            </a:r>
            <a:r>
              <a:rPr lang="pl-PL" sz="1000" dirty="0" err="1"/>
              <a:t>Council</a:t>
            </a:r>
            <a:r>
              <a:rPr lang="pl-PL" sz="1000" dirty="0"/>
              <a:t> of 15 May 2014 on the </a:t>
            </a:r>
            <a:r>
              <a:rPr lang="pl-PL" sz="1000" dirty="0" err="1"/>
              <a:t>markets</a:t>
            </a:r>
            <a:r>
              <a:rPr lang="pl-PL" sz="1000" dirty="0"/>
              <a:t> in </a:t>
            </a:r>
            <a:r>
              <a:rPr lang="pl-PL" sz="1000" dirty="0" err="1"/>
              <a:t>financial</a:t>
            </a:r>
            <a:r>
              <a:rPr lang="pl-PL" sz="1000" dirty="0"/>
              <a:t> </a:t>
            </a:r>
            <a:r>
              <a:rPr lang="pl-PL" sz="1000" dirty="0" err="1"/>
              <a:t>instruments</a:t>
            </a:r>
            <a:r>
              <a:rPr lang="pl-PL" sz="1000" dirty="0"/>
              <a:t> and </a:t>
            </a:r>
            <a:r>
              <a:rPr lang="pl-PL" sz="1000" dirty="0" err="1"/>
              <a:t>amending</a:t>
            </a:r>
            <a:r>
              <a:rPr lang="pl-PL" sz="1000" dirty="0"/>
              <a:t> Directive 2002/92/EC and Directive 2011/61/EU (</a:t>
            </a:r>
            <a:r>
              <a:rPr lang="pl-PL" sz="1000" dirty="0" err="1"/>
              <a:t>recast</a:t>
            </a:r>
            <a:r>
              <a:rPr lang="pl-PL" sz="1000" dirty="0"/>
              <a:t>),( OJ EU L 2014.173.349) – </a:t>
            </a:r>
            <a:r>
              <a:rPr lang="pl-PL" sz="1000" dirty="0" err="1"/>
              <a:t>abbreviation</a:t>
            </a:r>
            <a:r>
              <a:rPr lang="pl-PL" sz="1000" dirty="0"/>
              <a:t>: </a:t>
            </a:r>
            <a:r>
              <a:rPr lang="pl-PL" sz="1000" b="1" dirty="0"/>
              <a:t>MIFID II.</a:t>
            </a:r>
            <a:endParaRPr lang="pl-PL" sz="1000" dirty="0"/>
          </a:p>
          <a:p>
            <a:pPr algn="just"/>
            <a:endParaRPr lang="pl-PL" sz="1000" dirty="0"/>
          </a:p>
          <a:p>
            <a:pPr algn="just"/>
            <a:r>
              <a:rPr lang="pl-PL" sz="1000" b="1" dirty="0"/>
              <a:t>Directive 2009/110/EC</a:t>
            </a:r>
            <a:r>
              <a:rPr lang="pl-PL" sz="1000" dirty="0"/>
              <a:t> of the </a:t>
            </a:r>
            <a:r>
              <a:rPr lang="pl-PL" sz="1000" dirty="0" err="1"/>
              <a:t>European</a:t>
            </a:r>
            <a:r>
              <a:rPr lang="pl-PL" sz="1000" dirty="0"/>
              <a:t> </a:t>
            </a:r>
            <a:r>
              <a:rPr lang="pl-PL" sz="1000" dirty="0" err="1"/>
              <a:t>Parliament</a:t>
            </a:r>
            <a:r>
              <a:rPr lang="pl-PL" sz="1000" dirty="0"/>
              <a:t> and of the </a:t>
            </a:r>
            <a:r>
              <a:rPr lang="pl-PL" sz="1000" dirty="0" err="1"/>
              <a:t>Council</a:t>
            </a:r>
            <a:r>
              <a:rPr lang="pl-PL" sz="1000" dirty="0"/>
              <a:t> of 16 </a:t>
            </a:r>
            <a:r>
              <a:rPr lang="pl-PL" sz="1000" dirty="0" err="1"/>
              <a:t>September</a:t>
            </a:r>
            <a:r>
              <a:rPr lang="pl-PL" sz="1000" dirty="0"/>
              <a:t> 2009 on the </a:t>
            </a:r>
            <a:r>
              <a:rPr lang="pl-PL" sz="1000" dirty="0" err="1"/>
              <a:t>taking</a:t>
            </a:r>
            <a:r>
              <a:rPr lang="pl-PL" sz="1000" dirty="0"/>
              <a:t> </a:t>
            </a:r>
            <a:r>
              <a:rPr lang="pl-PL" sz="1000" dirty="0" err="1"/>
              <a:t>up</a:t>
            </a:r>
            <a:r>
              <a:rPr lang="pl-PL" sz="1000" dirty="0"/>
              <a:t>, </a:t>
            </a:r>
            <a:r>
              <a:rPr lang="pl-PL" sz="1000" dirty="0" err="1"/>
              <a:t>pursuit</a:t>
            </a:r>
            <a:r>
              <a:rPr lang="pl-PL" sz="1000" dirty="0"/>
              <a:t> and </a:t>
            </a:r>
            <a:r>
              <a:rPr lang="pl-PL" sz="1000" dirty="0" err="1"/>
              <a:t>prudential</a:t>
            </a:r>
            <a:r>
              <a:rPr lang="pl-PL" sz="1000" dirty="0"/>
              <a:t> </a:t>
            </a:r>
            <a:r>
              <a:rPr lang="pl-PL" sz="1000" dirty="0" err="1"/>
              <a:t>supervision</a:t>
            </a:r>
            <a:r>
              <a:rPr lang="pl-PL" sz="1000" dirty="0"/>
              <a:t> of the business of </a:t>
            </a:r>
            <a:r>
              <a:rPr lang="pl-PL" sz="1000" dirty="0" err="1"/>
              <a:t>electronic</a:t>
            </a:r>
            <a:r>
              <a:rPr lang="pl-PL" sz="1000" dirty="0"/>
              <a:t> </a:t>
            </a:r>
            <a:r>
              <a:rPr lang="pl-PL" sz="1000" dirty="0" err="1"/>
              <a:t>money</a:t>
            </a:r>
            <a:r>
              <a:rPr lang="pl-PL" sz="1000" dirty="0"/>
              <a:t> </a:t>
            </a:r>
            <a:r>
              <a:rPr lang="pl-PL" sz="1000" dirty="0" err="1"/>
              <a:t>institutions</a:t>
            </a:r>
            <a:r>
              <a:rPr lang="pl-PL" sz="1000" dirty="0"/>
              <a:t> </a:t>
            </a:r>
            <a:r>
              <a:rPr lang="pl-PL" sz="1000" dirty="0" err="1"/>
              <a:t>amending</a:t>
            </a:r>
            <a:r>
              <a:rPr lang="pl-PL" sz="1000" dirty="0"/>
              <a:t> </a:t>
            </a:r>
            <a:r>
              <a:rPr lang="pl-PL" sz="1000" dirty="0" err="1"/>
              <a:t>Directives</a:t>
            </a:r>
            <a:r>
              <a:rPr lang="pl-PL" sz="1000" dirty="0"/>
              <a:t> 2005/60/EC and 2006/48/EC and </a:t>
            </a:r>
            <a:r>
              <a:rPr lang="pl-PL" sz="1000" dirty="0" err="1"/>
              <a:t>repealing</a:t>
            </a:r>
            <a:r>
              <a:rPr lang="pl-PL" sz="1000" dirty="0"/>
              <a:t> Directive 2000/46/EC, (OJ EU L 267 of 10 </a:t>
            </a:r>
            <a:r>
              <a:rPr lang="pl-PL" sz="1000" dirty="0" err="1"/>
              <a:t>October</a:t>
            </a:r>
            <a:r>
              <a:rPr lang="pl-PL" sz="1000" dirty="0"/>
              <a:t> 2009). </a:t>
            </a:r>
            <a:r>
              <a:rPr lang="pl-PL" sz="1000" dirty="0" err="1"/>
              <a:t>abbreviation</a:t>
            </a:r>
            <a:r>
              <a:rPr lang="pl-PL" sz="1000" dirty="0"/>
              <a:t>: </a:t>
            </a:r>
            <a:r>
              <a:rPr lang="pl-PL" sz="1000" b="1" dirty="0"/>
              <a:t>e-</a:t>
            </a:r>
            <a:r>
              <a:rPr lang="pl-PL" sz="1000" b="1" dirty="0" err="1"/>
              <a:t>money</a:t>
            </a:r>
            <a:r>
              <a:rPr lang="pl-PL" sz="1000" b="1" dirty="0"/>
              <a:t> </a:t>
            </a:r>
            <a:r>
              <a:rPr lang="pl-PL" sz="1000" b="1" dirty="0" err="1"/>
              <a:t>directive</a:t>
            </a:r>
            <a:endParaRPr lang="pl-PL" sz="1000" dirty="0"/>
          </a:p>
          <a:p>
            <a:pPr algn="just"/>
            <a:endParaRPr lang="pl-PL" sz="1000" dirty="0"/>
          </a:p>
          <a:p>
            <a:pPr algn="just"/>
            <a:r>
              <a:rPr lang="pl-PL" sz="1000" b="1" dirty="0"/>
              <a:t>Directive 2015/2366/EU </a:t>
            </a:r>
            <a:r>
              <a:rPr lang="pl-PL" sz="1000" dirty="0"/>
              <a:t>of the </a:t>
            </a:r>
            <a:r>
              <a:rPr lang="pl-PL" sz="1000" dirty="0" err="1"/>
              <a:t>European</a:t>
            </a:r>
            <a:r>
              <a:rPr lang="pl-PL" sz="1000" dirty="0"/>
              <a:t> </a:t>
            </a:r>
            <a:r>
              <a:rPr lang="pl-PL" sz="1000" dirty="0" err="1"/>
              <a:t>Parliament</a:t>
            </a:r>
            <a:r>
              <a:rPr lang="pl-PL" sz="1000" dirty="0"/>
              <a:t> and of the </a:t>
            </a:r>
            <a:r>
              <a:rPr lang="pl-PL" sz="1000" dirty="0" err="1"/>
              <a:t>Council</a:t>
            </a:r>
            <a:r>
              <a:rPr lang="pl-PL" sz="1000" dirty="0"/>
              <a:t> of 25 </a:t>
            </a:r>
            <a:r>
              <a:rPr lang="pl-PL" sz="1000" dirty="0" err="1"/>
              <a:t>November</a:t>
            </a:r>
            <a:r>
              <a:rPr lang="pl-PL" sz="1000" dirty="0"/>
              <a:t> 2015 on </a:t>
            </a:r>
            <a:r>
              <a:rPr lang="pl-PL" sz="1000" dirty="0" err="1"/>
              <a:t>payment</a:t>
            </a:r>
            <a:r>
              <a:rPr lang="pl-PL" sz="1000" dirty="0"/>
              <a:t> services in the </a:t>
            </a:r>
            <a:r>
              <a:rPr lang="pl-PL" sz="1000" dirty="0" err="1"/>
              <a:t>internal</a:t>
            </a:r>
            <a:r>
              <a:rPr lang="pl-PL" sz="1000" dirty="0"/>
              <a:t> market, </a:t>
            </a:r>
            <a:r>
              <a:rPr lang="pl-PL" sz="1000" dirty="0" err="1"/>
              <a:t>amending</a:t>
            </a:r>
            <a:r>
              <a:rPr lang="pl-PL" sz="1000" dirty="0"/>
              <a:t> </a:t>
            </a:r>
            <a:r>
              <a:rPr lang="pl-PL" sz="1000" dirty="0" err="1"/>
              <a:t>Directives</a:t>
            </a:r>
            <a:r>
              <a:rPr lang="pl-PL" sz="1000" dirty="0"/>
              <a:t> 2002/65/EC, 2009/110/EC and 2013/36/EU and </a:t>
            </a:r>
            <a:r>
              <a:rPr lang="pl-PL" sz="1000" dirty="0" err="1"/>
              <a:t>Regulation</a:t>
            </a:r>
            <a:r>
              <a:rPr lang="pl-PL" sz="1000" dirty="0"/>
              <a:t> (EU) No. 1093/2010, and </a:t>
            </a:r>
            <a:r>
              <a:rPr lang="pl-PL" sz="1000" dirty="0" err="1"/>
              <a:t>repealing</a:t>
            </a:r>
            <a:r>
              <a:rPr lang="pl-PL" sz="1000" dirty="0"/>
              <a:t> Directive 2007/64/EC (OJ EU L 337 of 23 </a:t>
            </a:r>
            <a:r>
              <a:rPr lang="pl-PL" sz="1000" dirty="0" err="1"/>
              <a:t>December</a:t>
            </a:r>
            <a:r>
              <a:rPr lang="pl-PL" sz="1000" dirty="0"/>
              <a:t> 2015) – </a:t>
            </a:r>
            <a:r>
              <a:rPr lang="pl-PL" sz="1000" dirty="0" err="1"/>
              <a:t>abbreviation</a:t>
            </a:r>
            <a:r>
              <a:rPr lang="pl-PL" sz="1000" dirty="0"/>
              <a:t>: </a:t>
            </a:r>
            <a:r>
              <a:rPr lang="pl-PL" sz="1000" b="1" dirty="0"/>
              <a:t>PSD2.</a:t>
            </a:r>
            <a:endParaRPr lang="pl-PL" sz="1000" dirty="0"/>
          </a:p>
          <a:p>
            <a:pPr algn="just"/>
            <a:r>
              <a:rPr lang="pl-PL" sz="1000" b="1" dirty="0"/>
              <a:t>Directive 2009/138/EC</a:t>
            </a:r>
            <a:r>
              <a:rPr lang="pl-PL" sz="1000" dirty="0"/>
              <a:t> of the </a:t>
            </a:r>
            <a:r>
              <a:rPr lang="pl-PL" sz="1000" dirty="0" err="1"/>
              <a:t>European</a:t>
            </a:r>
            <a:r>
              <a:rPr lang="pl-PL" sz="1000" dirty="0"/>
              <a:t> </a:t>
            </a:r>
            <a:r>
              <a:rPr lang="pl-PL" sz="1000" dirty="0" err="1"/>
              <a:t>Parliament</a:t>
            </a:r>
            <a:r>
              <a:rPr lang="pl-PL" sz="1000" dirty="0"/>
              <a:t> and of the </a:t>
            </a:r>
            <a:r>
              <a:rPr lang="pl-PL" sz="1000" dirty="0" err="1"/>
              <a:t>Council</a:t>
            </a:r>
            <a:r>
              <a:rPr lang="pl-PL" sz="1000" dirty="0"/>
              <a:t> of 25 </a:t>
            </a:r>
            <a:r>
              <a:rPr lang="pl-PL" sz="1000" dirty="0" err="1"/>
              <a:t>November</a:t>
            </a:r>
            <a:r>
              <a:rPr lang="pl-PL" sz="1000" dirty="0"/>
              <a:t> 2009 on the </a:t>
            </a:r>
            <a:r>
              <a:rPr lang="pl-PL" sz="1000" dirty="0" err="1"/>
              <a:t>taking-up</a:t>
            </a:r>
            <a:r>
              <a:rPr lang="pl-PL" sz="1000" dirty="0"/>
              <a:t> and </a:t>
            </a:r>
            <a:r>
              <a:rPr lang="pl-PL" sz="1000" dirty="0" err="1"/>
              <a:t>pursuit</a:t>
            </a:r>
            <a:r>
              <a:rPr lang="pl-PL" sz="1000" dirty="0"/>
              <a:t> of the business of </a:t>
            </a:r>
            <a:r>
              <a:rPr lang="pl-PL" sz="1000" dirty="0" err="1"/>
              <a:t>Insurance</a:t>
            </a:r>
            <a:r>
              <a:rPr lang="pl-PL" sz="1000" dirty="0"/>
              <a:t> and </a:t>
            </a:r>
            <a:r>
              <a:rPr lang="pl-PL" sz="1000" dirty="0" err="1"/>
              <a:t>Reinsurance</a:t>
            </a:r>
            <a:r>
              <a:rPr lang="pl-PL" sz="1000" dirty="0"/>
              <a:t> (OJ EU L 335 of 17 </a:t>
            </a:r>
            <a:r>
              <a:rPr lang="pl-PL" sz="1000" dirty="0" err="1"/>
              <a:t>December</a:t>
            </a:r>
            <a:r>
              <a:rPr lang="pl-PL" sz="1000" dirty="0"/>
              <a:t> 2009) – </a:t>
            </a:r>
            <a:r>
              <a:rPr lang="pl-PL" sz="1000" dirty="0" err="1"/>
              <a:t>abbreviation</a:t>
            </a:r>
            <a:r>
              <a:rPr lang="pl-PL" sz="1000" dirty="0"/>
              <a:t>: </a:t>
            </a:r>
            <a:r>
              <a:rPr lang="pl-PL" sz="1000" b="1" dirty="0" err="1"/>
              <a:t>Solvency</a:t>
            </a:r>
            <a:r>
              <a:rPr lang="pl-PL" sz="1000" b="1" dirty="0"/>
              <a:t> II.</a:t>
            </a:r>
            <a:endParaRPr lang="pl-PL" sz="1000" dirty="0"/>
          </a:p>
          <a:p>
            <a:pPr algn="just"/>
            <a:endParaRPr lang="pl-PL" sz="1000" dirty="0"/>
          </a:p>
          <a:p>
            <a:pPr algn="just"/>
            <a:r>
              <a:rPr lang="pl-PL" sz="1000" b="1" dirty="0"/>
              <a:t>Directive 2016/97/EU</a:t>
            </a:r>
            <a:r>
              <a:rPr lang="pl-PL" sz="1000" dirty="0"/>
              <a:t> of the </a:t>
            </a:r>
            <a:r>
              <a:rPr lang="pl-PL" sz="1000" dirty="0" err="1"/>
              <a:t>European</a:t>
            </a:r>
            <a:r>
              <a:rPr lang="pl-PL" sz="1000" dirty="0"/>
              <a:t> </a:t>
            </a:r>
            <a:r>
              <a:rPr lang="pl-PL" sz="1000" dirty="0" err="1"/>
              <a:t>Parliament</a:t>
            </a:r>
            <a:r>
              <a:rPr lang="pl-PL" sz="1000" dirty="0"/>
              <a:t> and of the </a:t>
            </a:r>
            <a:r>
              <a:rPr lang="pl-PL" sz="1000" dirty="0" err="1"/>
              <a:t>Council</a:t>
            </a:r>
            <a:r>
              <a:rPr lang="pl-PL" sz="1000" dirty="0"/>
              <a:t> of 20 January 2016 on </a:t>
            </a:r>
            <a:r>
              <a:rPr lang="pl-PL" sz="1000" dirty="0" err="1"/>
              <a:t>insurance</a:t>
            </a:r>
            <a:r>
              <a:rPr lang="pl-PL" sz="1000" dirty="0"/>
              <a:t> </a:t>
            </a:r>
            <a:r>
              <a:rPr lang="pl-PL" sz="1000" dirty="0" err="1"/>
              <a:t>distribution</a:t>
            </a:r>
            <a:r>
              <a:rPr lang="pl-PL" sz="1000" dirty="0"/>
              <a:t> (OJ EU L 26 of 2 </a:t>
            </a:r>
            <a:r>
              <a:rPr lang="pl-PL" sz="1000" dirty="0" err="1"/>
              <a:t>February</a:t>
            </a:r>
            <a:r>
              <a:rPr lang="pl-PL" sz="1000" dirty="0"/>
              <a:t> 2016) – </a:t>
            </a:r>
            <a:r>
              <a:rPr lang="pl-PL" sz="1000" dirty="0" err="1"/>
              <a:t>abbreviation</a:t>
            </a:r>
            <a:r>
              <a:rPr lang="pl-PL" sz="1000" dirty="0"/>
              <a:t>: </a:t>
            </a:r>
            <a:r>
              <a:rPr lang="pl-PL" sz="1000" b="1" dirty="0"/>
              <a:t>IDD.</a:t>
            </a:r>
            <a:endParaRPr lang="pl-PL" sz="1000" dirty="0"/>
          </a:p>
          <a:p>
            <a:pPr marL="158750" indent="0" algn="ctr">
              <a:lnSpc>
                <a:spcPct val="150000"/>
              </a:lnSpc>
              <a:buNone/>
            </a:pPr>
            <a:endParaRPr lang="pl-PL" sz="1000" dirty="0"/>
          </a:p>
        </p:txBody>
      </p:sp>
      <p:sp>
        <p:nvSpPr>
          <p:cNvPr id="3" name="Tytuł 2">
            <a:extLst>
              <a:ext uri="{FF2B5EF4-FFF2-40B4-BE49-F238E27FC236}">
                <a16:creationId xmlns:a16="http://schemas.microsoft.com/office/drawing/2014/main" id="{8F3C043F-D4AF-41BB-BF82-5A2064357D6F}"/>
              </a:ext>
            </a:extLst>
          </p:cNvPr>
          <p:cNvSpPr>
            <a:spLocks noGrp="1"/>
          </p:cNvSpPr>
          <p:nvPr>
            <p:ph type="title"/>
          </p:nvPr>
        </p:nvSpPr>
        <p:spPr/>
        <p:txBody>
          <a:bodyPr/>
          <a:lstStyle/>
          <a:p>
            <a:r>
              <a:rPr lang="en-US" dirty="0"/>
              <a:t>THE NOTION OF FINANCIAL SERVICES</a:t>
            </a:r>
            <a:br>
              <a:rPr lang="en-US" dirty="0"/>
            </a:br>
            <a:endParaRPr lang="pl-PL" dirty="0"/>
          </a:p>
        </p:txBody>
      </p:sp>
    </p:spTree>
    <p:extLst>
      <p:ext uri="{BB962C8B-B14F-4D97-AF65-F5344CB8AC3E}">
        <p14:creationId xmlns:p14="http://schemas.microsoft.com/office/powerpoint/2010/main" val="26233528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a:extLst>
              <a:ext uri="{FF2B5EF4-FFF2-40B4-BE49-F238E27FC236}">
                <a16:creationId xmlns:a16="http://schemas.microsoft.com/office/drawing/2014/main" id="{91ABFAB3-2F70-4DDE-B88B-A3EEE9504B58}"/>
              </a:ext>
            </a:extLst>
          </p:cNvPr>
          <p:cNvSpPr>
            <a:spLocks noGrp="1"/>
          </p:cNvSpPr>
          <p:nvPr>
            <p:ph type="body" idx="1"/>
          </p:nvPr>
        </p:nvSpPr>
        <p:spPr>
          <a:xfrm>
            <a:off x="720000" y="860400"/>
            <a:ext cx="7477232" cy="3740400"/>
          </a:xfrm>
        </p:spPr>
        <p:txBody>
          <a:bodyPr/>
          <a:lstStyle/>
          <a:p>
            <a:pPr marL="158750" indent="0" algn="ctr">
              <a:lnSpc>
                <a:spcPct val="150000"/>
              </a:lnSpc>
              <a:buNone/>
            </a:pPr>
            <a:r>
              <a:rPr lang="en-GB" sz="1800" dirty="0"/>
              <a:t>The first legal definition of financial services was provided by </a:t>
            </a:r>
            <a:r>
              <a:rPr lang="en-GB" sz="1800" b="1" dirty="0"/>
              <a:t>Directive 2002/65/EC</a:t>
            </a:r>
            <a:r>
              <a:rPr lang="pl-PL" sz="1800" b="1" dirty="0"/>
              <a:t>*</a:t>
            </a:r>
            <a:r>
              <a:rPr lang="en-GB" sz="1800" dirty="0"/>
              <a:t>, pursuant to which a </a:t>
            </a:r>
            <a:endParaRPr lang="pl-PL" sz="1800" dirty="0"/>
          </a:p>
          <a:p>
            <a:pPr marL="158750" indent="0" algn="ctr">
              <a:lnSpc>
                <a:spcPct val="150000"/>
              </a:lnSpc>
              <a:buNone/>
            </a:pPr>
            <a:endParaRPr lang="pl-PL" sz="1800" dirty="0"/>
          </a:p>
          <a:p>
            <a:pPr marL="158750" indent="0" algn="ctr">
              <a:lnSpc>
                <a:spcPct val="150000"/>
              </a:lnSpc>
              <a:buNone/>
            </a:pPr>
            <a:r>
              <a:rPr lang="en-GB" sz="1800" dirty="0"/>
              <a:t>‘</a:t>
            </a:r>
            <a:r>
              <a:rPr lang="en-GB" sz="1800" b="1" dirty="0"/>
              <a:t>financial service’ means ‘any service of a banking, credit, insurance, personal pension, investment or payment nature’</a:t>
            </a:r>
            <a:r>
              <a:rPr lang="pl-PL" sz="1800" b="1" dirty="0"/>
              <a:t>.</a:t>
            </a:r>
          </a:p>
          <a:p>
            <a:pPr marL="158750" indent="0" algn="ctr">
              <a:lnSpc>
                <a:spcPct val="150000"/>
              </a:lnSpc>
              <a:buNone/>
            </a:pPr>
            <a:endParaRPr lang="pl-PL" sz="1800" dirty="0"/>
          </a:p>
          <a:p>
            <a:pPr marL="158750" indent="0" algn="ctr">
              <a:lnSpc>
                <a:spcPct val="150000"/>
              </a:lnSpc>
              <a:buNone/>
            </a:pPr>
            <a:endParaRPr lang="en-US" sz="1800" dirty="0"/>
          </a:p>
        </p:txBody>
      </p:sp>
      <p:sp>
        <p:nvSpPr>
          <p:cNvPr id="3" name="Tytuł 2">
            <a:extLst>
              <a:ext uri="{FF2B5EF4-FFF2-40B4-BE49-F238E27FC236}">
                <a16:creationId xmlns:a16="http://schemas.microsoft.com/office/drawing/2014/main" id="{8F3C043F-D4AF-41BB-BF82-5A2064357D6F}"/>
              </a:ext>
            </a:extLst>
          </p:cNvPr>
          <p:cNvSpPr>
            <a:spLocks noGrp="1"/>
          </p:cNvSpPr>
          <p:nvPr>
            <p:ph type="title"/>
          </p:nvPr>
        </p:nvSpPr>
        <p:spPr/>
        <p:txBody>
          <a:bodyPr/>
          <a:lstStyle/>
          <a:p>
            <a:r>
              <a:rPr lang="en-US" dirty="0"/>
              <a:t>THE NOTION OF FINANCIAL SERVICES</a:t>
            </a:r>
            <a:br>
              <a:rPr lang="en-US" dirty="0"/>
            </a:br>
            <a:endParaRPr lang="pl-PL" dirty="0"/>
          </a:p>
        </p:txBody>
      </p:sp>
      <p:sp>
        <p:nvSpPr>
          <p:cNvPr id="2" name="pole tekstowe 1">
            <a:extLst>
              <a:ext uri="{FF2B5EF4-FFF2-40B4-BE49-F238E27FC236}">
                <a16:creationId xmlns:a16="http://schemas.microsoft.com/office/drawing/2014/main" id="{1DE75DBB-0963-49DC-A951-59C0EAA27596}"/>
              </a:ext>
            </a:extLst>
          </p:cNvPr>
          <p:cNvSpPr txBox="1"/>
          <p:nvPr/>
        </p:nvSpPr>
        <p:spPr>
          <a:xfrm>
            <a:off x="0" y="4685288"/>
            <a:ext cx="8739398" cy="400110"/>
          </a:xfrm>
          <a:prstGeom prst="rect">
            <a:avLst/>
          </a:prstGeom>
          <a:noFill/>
        </p:spPr>
        <p:txBody>
          <a:bodyPr wrap="square" rtlCol="0">
            <a:spAutoFit/>
          </a:bodyPr>
          <a:lstStyle/>
          <a:p>
            <a:pPr algn="ctr"/>
            <a:r>
              <a:rPr lang="en-US" sz="1000" dirty="0">
                <a:latin typeface="Josefin Sans" pitchFamily="2" charset="-18"/>
              </a:rPr>
              <a:t>Directive 2002/65/EC of the European Parliament and of the Council of 23 September 2002 concerning the distance marketing of consumer financial services and amending Council Directive 90/619/EEC and Directives 97/7/EC and 98/27/EC, OJ EU L 271 of 9 October 2002</a:t>
            </a:r>
          </a:p>
        </p:txBody>
      </p:sp>
    </p:spTree>
    <p:extLst>
      <p:ext uri="{BB962C8B-B14F-4D97-AF65-F5344CB8AC3E}">
        <p14:creationId xmlns:p14="http://schemas.microsoft.com/office/powerpoint/2010/main" val="1821149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4"/>
        <p:cNvGrpSpPr/>
        <p:nvPr/>
      </p:nvGrpSpPr>
      <p:grpSpPr>
        <a:xfrm>
          <a:off x="0" y="0"/>
          <a:ext cx="0" cy="0"/>
          <a:chOff x="0" y="0"/>
          <a:chExt cx="0" cy="0"/>
        </a:xfrm>
      </p:grpSpPr>
      <p:sp>
        <p:nvSpPr>
          <p:cNvPr id="1145" name="Google Shape;1145;p35"/>
          <p:cNvSpPr txBox="1">
            <a:spLocks noGrp="1"/>
          </p:cNvSpPr>
          <p:nvPr>
            <p:ph type="title"/>
          </p:nvPr>
        </p:nvSpPr>
        <p:spPr>
          <a:xfrm>
            <a:off x="720000" y="540000"/>
            <a:ext cx="7704000" cy="320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pl-PL" dirty="0"/>
              <a:t>HELLO!</a:t>
            </a:r>
            <a:endParaRPr dirty="0"/>
          </a:p>
        </p:txBody>
      </p:sp>
      <p:sp>
        <p:nvSpPr>
          <p:cNvPr id="1146" name="Google Shape;1146;p35"/>
          <p:cNvSpPr txBox="1">
            <a:spLocks noGrp="1"/>
          </p:cNvSpPr>
          <p:nvPr>
            <p:ph type="body" idx="1"/>
          </p:nvPr>
        </p:nvSpPr>
        <p:spPr>
          <a:xfrm>
            <a:off x="3094475" y="96253"/>
            <a:ext cx="6339900" cy="3740400"/>
          </a:xfrm>
          <a:prstGeom prst="rect">
            <a:avLst/>
          </a:prstGeom>
        </p:spPr>
        <p:txBody>
          <a:bodyPr spcFirstLastPara="1" wrap="square" lIns="91425" tIns="91425" rIns="91425" bIns="91425" anchor="b" anchorCtr="0">
            <a:noAutofit/>
          </a:bodyPr>
          <a:lstStyle/>
          <a:p>
            <a:pPr marL="0" lvl="0" indent="0" algn="ctr" rtl="0">
              <a:lnSpc>
                <a:spcPct val="150000"/>
              </a:lnSpc>
              <a:spcBef>
                <a:spcPts val="0"/>
              </a:spcBef>
              <a:spcAft>
                <a:spcPts val="0"/>
              </a:spcAft>
              <a:buNone/>
            </a:pPr>
            <a:r>
              <a:rPr lang="pl-PL" sz="1800" b="1" dirty="0"/>
              <a:t>Magdalena Paleczna - </a:t>
            </a:r>
            <a:r>
              <a:rPr lang="pl-PL" sz="1800" b="1" dirty="0" err="1"/>
              <a:t>Sareńcza</a:t>
            </a:r>
            <a:endParaRPr lang="pl-PL" sz="1800" b="1" dirty="0"/>
          </a:p>
          <a:p>
            <a:pPr marL="0" lvl="0" indent="0" algn="ctr" rtl="0">
              <a:lnSpc>
                <a:spcPct val="150000"/>
              </a:lnSpc>
              <a:spcBef>
                <a:spcPts val="0"/>
              </a:spcBef>
              <a:spcAft>
                <a:spcPts val="0"/>
              </a:spcAft>
              <a:buNone/>
            </a:pPr>
            <a:r>
              <a:rPr lang="pl-PL" sz="1400" b="1" dirty="0" err="1"/>
              <a:t>Institute</a:t>
            </a:r>
            <a:r>
              <a:rPr lang="pl-PL" sz="1400" b="1" dirty="0"/>
              <a:t> of </a:t>
            </a:r>
            <a:r>
              <a:rPr lang="pl-PL" sz="1400" b="1" dirty="0" err="1"/>
              <a:t>Economics</a:t>
            </a:r>
            <a:r>
              <a:rPr lang="pl-PL" sz="1400" b="1" dirty="0"/>
              <a:t> </a:t>
            </a:r>
            <a:r>
              <a:rPr lang="pl-PL" sz="1400" b="1" dirty="0" err="1"/>
              <a:t>Sciences</a:t>
            </a:r>
            <a:endParaRPr lang="pl-PL" sz="1400" b="1" dirty="0"/>
          </a:p>
          <a:p>
            <a:pPr marL="0" lvl="0" indent="0" algn="ctr" rtl="0">
              <a:lnSpc>
                <a:spcPct val="150000"/>
              </a:lnSpc>
              <a:spcBef>
                <a:spcPts val="0"/>
              </a:spcBef>
              <a:spcAft>
                <a:spcPts val="0"/>
              </a:spcAft>
              <a:buNone/>
            </a:pPr>
            <a:endParaRPr lang="pl-PL" sz="1400" dirty="0"/>
          </a:p>
          <a:p>
            <a:pPr marL="0" lvl="0" indent="0" algn="ctr" rtl="0">
              <a:lnSpc>
                <a:spcPct val="150000"/>
              </a:lnSpc>
              <a:spcBef>
                <a:spcPts val="0"/>
              </a:spcBef>
              <a:spcAft>
                <a:spcPts val="0"/>
              </a:spcAft>
              <a:buNone/>
            </a:pPr>
            <a:r>
              <a:rPr lang="pl-PL" sz="1400" dirty="0" err="1"/>
              <a:t>Research</a:t>
            </a:r>
            <a:r>
              <a:rPr lang="pl-PL" sz="1400" dirty="0"/>
              <a:t> </a:t>
            </a:r>
            <a:r>
              <a:rPr lang="pl-PL" sz="1400" dirty="0" err="1"/>
              <a:t>area</a:t>
            </a:r>
            <a:r>
              <a:rPr lang="pl-PL" sz="1400" dirty="0"/>
              <a:t>:</a:t>
            </a:r>
          </a:p>
          <a:p>
            <a:pPr marL="0" lvl="0" indent="0" algn="ctr" rtl="0">
              <a:lnSpc>
                <a:spcPct val="150000"/>
              </a:lnSpc>
              <a:spcBef>
                <a:spcPts val="0"/>
              </a:spcBef>
              <a:spcAft>
                <a:spcPts val="0"/>
              </a:spcAft>
              <a:buNone/>
            </a:pPr>
            <a:r>
              <a:rPr lang="en-US" sz="1400" dirty="0"/>
              <a:t>Financial markets regulation,</a:t>
            </a:r>
            <a:r>
              <a:rPr lang="pl-PL" sz="1400" dirty="0"/>
              <a:t> </a:t>
            </a:r>
            <a:r>
              <a:rPr lang="pl-PL" sz="1400" dirty="0" err="1"/>
              <a:t>financial</a:t>
            </a:r>
            <a:r>
              <a:rPr lang="pl-PL" sz="1400" dirty="0"/>
              <a:t> services,</a:t>
            </a:r>
            <a:r>
              <a:rPr lang="en-US" sz="1400" dirty="0"/>
              <a:t> </a:t>
            </a:r>
            <a:r>
              <a:rPr lang="pl-PL" sz="1400" dirty="0" err="1"/>
              <a:t>supervison</a:t>
            </a:r>
            <a:r>
              <a:rPr lang="pl-PL" sz="1400" dirty="0"/>
              <a:t> on the </a:t>
            </a:r>
            <a:br>
              <a:rPr lang="pl-PL" sz="1400" dirty="0"/>
            </a:br>
            <a:r>
              <a:rPr lang="pl-PL" sz="1400" dirty="0" err="1"/>
              <a:t>financial</a:t>
            </a:r>
            <a:r>
              <a:rPr lang="pl-PL" sz="1400" dirty="0"/>
              <a:t> market, </a:t>
            </a:r>
            <a:r>
              <a:rPr lang="en-US" sz="1400" dirty="0"/>
              <a:t>related aspects of consumer </a:t>
            </a:r>
            <a:r>
              <a:rPr lang="pl-PL" sz="1400" dirty="0" err="1"/>
              <a:t>protection</a:t>
            </a:r>
            <a:r>
              <a:rPr lang="pl-PL" sz="1400" dirty="0"/>
              <a:t>, </a:t>
            </a:r>
            <a:br>
              <a:rPr lang="pl-PL" sz="1400" dirty="0"/>
            </a:br>
            <a:r>
              <a:rPr lang="pl-PL" sz="1400" dirty="0" err="1"/>
              <a:t>compliance</a:t>
            </a:r>
            <a:r>
              <a:rPr lang="pl-PL" sz="1400" dirty="0"/>
              <a:t> </a:t>
            </a:r>
            <a:r>
              <a:rPr lang="pl-PL" sz="1400" dirty="0" err="1"/>
              <a:t>risk</a:t>
            </a:r>
            <a:endParaRPr lang="pl-PL" sz="1400" dirty="0"/>
          </a:p>
        </p:txBody>
      </p:sp>
      <p:grpSp>
        <p:nvGrpSpPr>
          <p:cNvPr id="114" name="Google Shape;1821;p41">
            <a:extLst>
              <a:ext uri="{FF2B5EF4-FFF2-40B4-BE49-F238E27FC236}">
                <a16:creationId xmlns:a16="http://schemas.microsoft.com/office/drawing/2014/main" id="{817D85D3-D310-4906-822D-4156F8F6DABD}"/>
              </a:ext>
            </a:extLst>
          </p:cNvPr>
          <p:cNvGrpSpPr/>
          <p:nvPr/>
        </p:nvGrpSpPr>
        <p:grpSpPr>
          <a:xfrm>
            <a:off x="-1" y="1424197"/>
            <a:ext cx="3127393" cy="3250947"/>
            <a:chOff x="-393843" y="1145227"/>
            <a:chExt cx="3521236" cy="3529918"/>
          </a:xfrm>
        </p:grpSpPr>
        <p:sp>
          <p:nvSpPr>
            <p:cNvPr id="115" name="Google Shape;1822;p41">
              <a:extLst>
                <a:ext uri="{FF2B5EF4-FFF2-40B4-BE49-F238E27FC236}">
                  <a16:creationId xmlns:a16="http://schemas.microsoft.com/office/drawing/2014/main" id="{5E50DA9E-9A63-47B7-ACF4-38524BCB0A6E}"/>
                </a:ext>
              </a:extLst>
            </p:cNvPr>
            <p:cNvSpPr/>
            <p:nvPr/>
          </p:nvSpPr>
          <p:spPr>
            <a:xfrm>
              <a:off x="1073634" y="3148694"/>
              <a:ext cx="1095690" cy="212192"/>
            </a:xfrm>
            <a:custGeom>
              <a:avLst/>
              <a:gdLst/>
              <a:ahLst/>
              <a:cxnLst/>
              <a:rect l="l" t="t" r="r" b="b"/>
              <a:pathLst>
                <a:path w="32810" h="6354" extrusionOk="0">
                  <a:moveTo>
                    <a:pt x="1" y="0"/>
                  </a:moveTo>
                  <a:lnTo>
                    <a:pt x="1" y="6354"/>
                  </a:lnTo>
                  <a:lnTo>
                    <a:pt x="32810" y="6354"/>
                  </a:lnTo>
                  <a:lnTo>
                    <a:pt x="32810" y="0"/>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823;p41">
              <a:extLst>
                <a:ext uri="{FF2B5EF4-FFF2-40B4-BE49-F238E27FC236}">
                  <a16:creationId xmlns:a16="http://schemas.microsoft.com/office/drawing/2014/main" id="{E57D69CB-62C5-417E-9AC7-D6A4615EF85A}"/>
                </a:ext>
              </a:extLst>
            </p:cNvPr>
            <p:cNvSpPr/>
            <p:nvPr/>
          </p:nvSpPr>
          <p:spPr>
            <a:xfrm>
              <a:off x="390539" y="2985826"/>
              <a:ext cx="648865" cy="31625"/>
            </a:xfrm>
            <a:custGeom>
              <a:avLst/>
              <a:gdLst/>
              <a:ahLst/>
              <a:cxnLst/>
              <a:rect l="l" t="t" r="r" b="b"/>
              <a:pathLst>
                <a:path w="19430" h="947" extrusionOk="0">
                  <a:moveTo>
                    <a:pt x="1" y="0"/>
                  </a:moveTo>
                  <a:lnTo>
                    <a:pt x="1" y="947"/>
                  </a:lnTo>
                  <a:lnTo>
                    <a:pt x="19429" y="947"/>
                  </a:lnTo>
                  <a:lnTo>
                    <a:pt x="19429"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824;p41">
              <a:extLst>
                <a:ext uri="{FF2B5EF4-FFF2-40B4-BE49-F238E27FC236}">
                  <a16:creationId xmlns:a16="http://schemas.microsoft.com/office/drawing/2014/main" id="{721E1031-761D-4A6B-93FC-4F30732351C9}"/>
                </a:ext>
              </a:extLst>
            </p:cNvPr>
            <p:cNvSpPr/>
            <p:nvPr/>
          </p:nvSpPr>
          <p:spPr>
            <a:xfrm>
              <a:off x="645042" y="2561476"/>
              <a:ext cx="616705" cy="455975"/>
            </a:xfrm>
            <a:custGeom>
              <a:avLst/>
              <a:gdLst/>
              <a:ahLst/>
              <a:cxnLst/>
              <a:rect l="l" t="t" r="r" b="b"/>
              <a:pathLst>
                <a:path w="18467" h="13654" extrusionOk="0">
                  <a:moveTo>
                    <a:pt x="3305" y="1"/>
                  </a:moveTo>
                  <a:lnTo>
                    <a:pt x="0" y="13654"/>
                  </a:lnTo>
                  <a:lnTo>
                    <a:pt x="14824" y="13654"/>
                  </a:lnTo>
                  <a:lnTo>
                    <a:pt x="18466"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825;p41">
              <a:extLst>
                <a:ext uri="{FF2B5EF4-FFF2-40B4-BE49-F238E27FC236}">
                  <a16:creationId xmlns:a16="http://schemas.microsoft.com/office/drawing/2014/main" id="{7652B8F7-393C-424F-B47E-6D3336C6F773}"/>
                </a:ext>
              </a:extLst>
            </p:cNvPr>
            <p:cNvSpPr/>
            <p:nvPr/>
          </p:nvSpPr>
          <p:spPr>
            <a:xfrm>
              <a:off x="675031" y="2582916"/>
              <a:ext cx="558298" cy="400272"/>
            </a:xfrm>
            <a:custGeom>
              <a:avLst/>
              <a:gdLst/>
              <a:ahLst/>
              <a:cxnLst/>
              <a:rect l="l" t="t" r="r" b="b"/>
              <a:pathLst>
                <a:path w="16718" h="11986" extrusionOk="0">
                  <a:moveTo>
                    <a:pt x="3097" y="1"/>
                  </a:moveTo>
                  <a:lnTo>
                    <a:pt x="1" y="11985"/>
                  </a:lnTo>
                  <a:lnTo>
                    <a:pt x="13557" y="11985"/>
                  </a:lnTo>
                  <a:lnTo>
                    <a:pt x="16718"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826;p41">
              <a:extLst>
                <a:ext uri="{FF2B5EF4-FFF2-40B4-BE49-F238E27FC236}">
                  <a16:creationId xmlns:a16="http://schemas.microsoft.com/office/drawing/2014/main" id="{D04C5069-A5F5-4840-A189-A3CA28A67DDC}"/>
                </a:ext>
              </a:extLst>
            </p:cNvPr>
            <p:cNvSpPr/>
            <p:nvPr/>
          </p:nvSpPr>
          <p:spPr>
            <a:xfrm>
              <a:off x="2152693" y="3111191"/>
              <a:ext cx="32727" cy="1563955"/>
            </a:xfrm>
            <a:custGeom>
              <a:avLst/>
              <a:gdLst/>
              <a:ahLst/>
              <a:cxnLst/>
              <a:rect l="l" t="t" r="r" b="b"/>
              <a:pathLst>
                <a:path w="980" h="46832" extrusionOk="0">
                  <a:moveTo>
                    <a:pt x="0" y="0"/>
                  </a:moveTo>
                  <a:lnTo>
                    <a:pt x="0" y="46831"/>
                  </a:lnTo>
                  <a:lnTo>
                    <a:pt x="979" y="46831"/>
                  </a:lnTo>
                  <a:lnTo>
                    <a:pt x="979" y="0"/>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827;p41">
              <a:extLst>
                <a:ext uri="{FF2B5EF4-FFF2-40B4-BE49-F238E27FC236}">
                  <a16:creationId xmlns:a16="http://schemas.microsoft.com/office/drawing/2014/main" id="{4E38A421-611F-4F10-9CEA-4000AE91024E}"/>
                </a:ext>
              </a:extLst>
            </p:cNvPr>
            <p:cNvSpPr/>
            <p:nvPr/>
          </p:nvSpPr>
          <p:spPr>
            <a:xfrm>
              <a:off x="2185387" y="3115466"/>
              <a:ext cx="32694" cy="1559680"/>
            </a:xfrm>
            <a:custGeom>
              <a:avLst/>
              <a:gdLst/>
              <a:ahLst/>
              <a:cxnLst/>
              <a:rect l="l" t="t" r="r" b="b"/>
              <a:pathLst>
                <a:path w="979" h="46704" extrusionOk="0">
                  <a:moveTo>
                    <a:pt x="0" y="1"/>
                  </a:moveTo>
                  <a:lnTo>
                    <a:pt x="0" y="46703"/>
                  </a:lnTo>
                  <a:lnTo>
                    <a:pt x="979" y="46703"/>
                  </a:lnTo>
                  <a:lnTo>
                    <a:pt x="979"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828;p41">
              <a:extLst>
                <a:ext uri="{FF2B5EF4-FFF2-40B4-BE49-F238E27FC236}">
                  <a16:creationId xmlns:a16="http://schemas.microsoft.com/office/drawing/2014/main" id="{D1A84600-D548-4E4F-A2B9-EEEFEE98C726}"/>
                </a:ext>
              </a:extLst>
            </p:cNvPr>
            <p:cNvSpPr/>
            <p:nvPr/>
          </p:nvSpPr>
          <p:spPr>
            <a:xfrm>
              <a:off x="-7529" y="3020123"/>
              <a:ext cx="2489230" cy="128604"/>
            </a:xfrm>
            <a:custGeom>
              <a:avLst/>
              <a:gdLst/>
              <a:ahLst/>
              <a:cxnLst/>
              <a:rect l="l" t="t" r="r" b="b"/>
              <a:pathLst>
                <a:path w="74539" h="3851" extrusionOk="0">
                  <a:moveTo>
                    <a:pt x="0" y="0"/>
                  </a:moveTo>
                  <a:lnTo>
                    <a:pt x="0" y="3850"/>
                  </a:lnTo>
                  <a:lnTo>
                    <a:pt x="74538" y="3850"/>
                  </a:lnTo>
                  <a:lnTo>
                    <a:pt x="74538" y="0"/>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829;p41">
              <a:extLst>
                <a:ext uri="{FF2B5EF4-FFF2-40B4-BE49-F238E27FC236}">
                  <a16:creationId xmlns:a16="http://schemas.microsoft.com/office/drawing/2014/main" id="{20CB2DBA-C160-4A56-8971-87147FEDDD8F}"/>
                </a:ext>
              </a:extLst>
            </p:cNvPr>
            <p:cNvSpPr/>
            <p:nvPr/>
          </p:nvSpPr>
          <p:spPr>
            <a:xfrm>
              <a:off x="1613163" y="3215651"/>
              <a:ext cx="56838" cy="48823"/>
            </a:xfrm>
            <a:custGeom>
              <a:avLst/>
              <a:gdLst/>
              <a:ahLst/>
              <a:cxnLst/>
              <a:rect l="l" t="t" r="r" b="b"/>
              <a:pathLst>
                <a:path w="1702" h="1462" extrusionOk="0">
                  <a:moveTo>
                    <a:pt x="979" y="1"/>
                  </a:moveTo>
                  <a:cubicBezTo>
                    <a:pt x="322" y="1"/>
                    <a:pt x="1" y="787"/>
                    <a:pt x="450" y="1252"/>
                  </a:cubicBezTo>
                  <a:cubicBezTo>
                    <a:pt x="599" y="1396"/>
                    <a:pt x="781" y="1461"/>
                    <a:pt x="960" y="1461"/>
                  </a:cubicBezTo>
                  <a:cubicBezTo>
                    <a:pt x="1338" y="1461"/>
                    <a:pt x="1701" y="1170"/>
                    <a:pt x="1701" y="723"/>
                  </a:cubicBezTo>
                  <a:cubicBezTo>
                    <a:pt x="1701" y="322"/>
                    <a:pt x="1380" y="1"/>
                    <a:pt x="97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830;p41">
              <a:extLst>
                <a:ext uri="{FF2B5EF4-FFF2-40B4-BE49-F238E27FC236}">
                  <a16:creationId xmlns:a16="http://schemas.microsoft.com/office/drawing/2014/main" id="{1B3B4C33-7AD0-4F85-A1C5-B48866EFBFDD}"/>
                </a:ext>
              </a:extLst>
            </p:cNvPr>
            <p:cNvSpPr/>
            <p:nvPr/>
          </p:nvSpPr>
          <p:spPr>
            <a:xfrm>
              <a:off x="-390069" y="2671312"/>
              <a:ext cx="994403" cy="1114458"/>
            </a:xfrm>
            <a:custGeom>
              <a:avLst/>
              <a:gdLst/>
              <a:ahLst/>
              <a:cxnLst/>
              <a:rect l="l" t="t" r="r" b="b"/>
              <a:pathLst>
                <a:path w="29777" h="33372" extrusionOk="0">
                  <a:moveTo>
                    <a:pt x="3482" y="1"/>
                  </a:moveTo>
                  <a:cubicBezTo>
                    <a:pt x="1476" y="1"/>
                    <a:pt x="0" y="1894"/>
                    <a:pt x="482" y="3835"/>
                  </a:cubicBezTo>
                  <a:lnTo>
                    <a:pt x="7156" y="31013"/>
                  </a:lnTo>
                  <a:cubicBezTo>
                    <a:pt x="7490" y="32397"/>
                    <a:pt x="8740" y="33371"/>
                    <a:pt x="10153" y="33371"/>
                  </a:cubicBezTo>
                  <a:cubicBezTo>
                    <a:pt x="10165" y="33371"/>
                    <a:pt x="10176" y="33371"/>
                    <a:pt x="10188" y="33371"/>
                  </a:cubicBezTo>
                  <a:lnTo>
                    <a:pt x="26311" y="33211"/>
                  </a:lnTo>
                  <a:cubicBezTo>
                    <a:pt x="28333" y="33195"/>
                    <a:pt x="29777" y="31285"/>
                    <a:pt x="29280" y="29344"/>
                  </a:cubicBezTo>
                  <a:lnTo>
                    <a:pt x="22269" y="2327"/>
                  </a:lnTo>
                  <a:cubicBezTo>
                    <a:pt x="21900" y="963"/>
                    <a:pt x="20680" y="1"/>
                    <a:pt x="19268" y="1"/>
                  </a:cubicBezTo>
                  <a:close/>
                </a:path>
              </a:pathLst>
            </a:custGeom>
            <a:solidFill>
              <a:srgbClr val="19B5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831;p41">
              <a:extLst>
                <a:ext uri="{FF2B5EF4-FFF2-40B4-BE49-F238E27FC236}">
                  <a16:creationId xmlns:a16="http://schemas.microsoft.com/office/drawing/2014/main" id="{804CF1F8-1C8A-49BB-A2C7-5F3D87396E1F}"/>
                </a:ext>
              </a:extLst>
            </p:cNvPr>
            <p:cNvSpPr/>
            <p:nvPr/>
          </p:nvSpPr>
          <p:spPr>
            <a:xfrm>
              <a:off x="-393843" y="2671312"/>
              <a:ext cx="431330" cy="1114458"/>
            </a:xfrm>
            <a:custGeom>
              <a:avLst/>
              <a:gdLst/>
              <a:ahLst/>
              <a:cxnLst/>
              <a:rect l="l" t="t" r="r" b="b"/>
              <a:pathLst>
                <a:path w="12916" h="33372" extrusionOk="0">
                  <a:moveTo>
                    <a:pt x="3691" y="1"/>
                  </a:moveTo>
                  <a:cubicBezTo>
                    <a:pt x="1557" y="1"/>
                    <a:pt x="1" y="1990"/>
                    <a:pt x="498" y="4060"/>
                  </a:cubicBezTo>
                  <a:lnTo>
                    <a:pt x="7606" y="33371"/>
                  </a:lnTo>
                  <a:lnTo>
                    <a:pt x="12916" y="33371"/>
                  </a:lnTo>
                  <a:lnTo>
                    <a:pt x="3691" y="1"/>
                  </a:lnTo>
                  <a:close/>
                </a:path>
              </a:pathLst>
            </a:custGeom>
            <a:solidFill>
              <a:srgbClr val="19B5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832;p41">
              <a:extLst>
                <a:ext uri="{FF2B5EF4-FFF2-40B4-BE49-F238E27FC236}">
                  <a16:creationId xmlns:a16="http://schemas.microsoft.com/office/drawing/2014/main" id="{6887A7EC-6E19-4719-9E29-055CD1396233}"/>
                </a:ext>
              </a:extLst>
            </p:cNvPr>
            <p:cNvSpPr/>
            <p:nvPr/>
          </p:nvSpPr>
          <p:spPr>
            <a:xfrm>
              <a:off x="104444" y="3502848"/>
              <a:ext cx="721699" cy="283457"/>
            </a:xfrm>
            <a:custGeom>
              <a:avLst/>
              <a:gdLst/>
              <a:ahLst/>
              <a:cxnLst/>
              <a:rect l="l" t="t" r="r" b="b"/>
              <a:pathLst>
                <a:path w="21611" h="8488" extrusionOk="0">
                  <a:moveTo>
                    <a:pt x="2968" y="0"/>
                  </a:moveTo>
                  <a:cubicBezTo>
                    <a:pt x="1332" y="0"/>
                    <a:pt x="0" y="1332"/>
                    <a:pt x="0" y="2968"/>
                  </a:cubicBezTo>
                  <a:lnTo>
                    <a:pt x="0" y="5519"/>
                  </a:lnTo>
                  <a:cubicBezTo>
                    <a:pt x="0" y="7156"/>
                    <a:pt x="1332" y="8487"/>
                    <a:pt x="2968" y="8487"/>
                  </a:cubicBezTo>
                  <a:lnTo>
                    <a:pt x="18643" y="8487"/>
                  </a:lnTo>
                  <a:cubicBezTo>
                    <a:pt x="20279" y="8487"/>
                    <a:pt x="21611" y="7156"/>
                    <a:pt x="21611" y="5519"/>
                  </a:cubicBezTo>
                  <a:lnTo>
                    <a:pt x="21611" y="2968"/>
                  </a:lnTo>
                  <a:cubicBezTo>
                    <a:pt x="21611" y="1332"/>
                    <a:pt x="20279" y="0"/>
                    <a:pt x="18643" y="0"/>
                  </a:cubicBezTo>
                  <a:close/>
                </a:path>
              </a:pathLst>
            </a:custGeom>
            <a:solidFill>
              <a:srgbClr val="19B5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833;p41">
              <a:extLst>
                <a:ext uri="{FF2B5EF4-FFF2-40B4-BE49-F238E27FC236}">
                  <a16:creationId xmlns:a16="http://schemas.microsoft.com/office/drawing/2014/main" id="{3531B969-AEE4-461E-B542-1458A1387D7D}"/>
                </a:ext>
              </a:extLst>
            </p:cNvPr>
            <p:cNvSpPr/>
            <p:nvPr/>
          </p:nvSpPr>
          <p:spPr>
            <a:xfrm>
              <a:off x="-393843" y="2670778"/>
              <a:ext cx="597437" cy="1115527"/>
            </a:xfrm>
            <a:custGeom>
              <a:avLst/>
              <a:gdLst/>
              <a:ahLst/>
              <a:cxnLst/>
              <a:rect l="l" t="t" r="r" b="b"/>
              <a:pathLst>
                <a:path w="17890" h="33404" extrusionOk="0">
                  <a:moveTo>
                    <a:pt x="3691" y="1"/>
                  </a:moveTo>
                  <a:cubicBezTo>
                    <a:pt x="1557" y="1"/>
                    <a:pt x="1" y="2006"/>
                    <a:pt x="498" y="4076"/>
                  </a:cubicBezTo>
                  <a:lnTo>
                    <a:pt x="7606" y="33387"/>
                  </a:lnTo>
                  <a:lnTo>
                    <a:pt x="7846" y="33387"/>
                  </a:lnTo>
                  <a:lnTo>
                    <a:pt x="7862" y="33403"/>
                  </a:lnTo>
                  <a:lnTo>
                    <a:pt x="17889" y="33403"/>
                  </a:lnTo>
                  <a:lnTo>
                    <a:pt x="15980" y="24900"/>
                  </a:lnTo>
                  <a:lnTo>
                    <a:pt x="10574" y="24900"/>
                  </a:lnTo>
                  <a:lnTo>
                    <a:pt x="3691" y="1"/>
                  </a:lnTo>
                  <a:close/>
                </a:path>
              </a:pathLst>
            </a:custGeom>
            <a:solidFill>
              <a:srgbClr val="263238">
                <a:alpha val="32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834;p41">
              <a:extLst>
                <a:ext uri="{FF2B5EF4-FFF2-40B4-BE49-F238E27FC236}">
                  <a16:creationId xmlns:a16="http://schemas.microsoft.com/office/drawing/2014/main" id="{DB6CAC83-0513-40B5-87E4-01CC02AED152}"/>
                </a:ext>
              </a:extLst>
            </p:cNvPr>
            <p:cNvSpPr/>
            <p:nvPr/>
          </p:nvSpPr>
          <p:spPr>
            <a:xfrm>
              <a:off x="-33778" y="3500143"/>
              <a:ext cx="665462" cy="5410"/>
            </a:xfrm>
            <a:custGeom>
              <a:avLst/>
              <a:gdLst/>
              <a:ahLst/>
              <a:cxnLst/>
              <a:rect l="l" t="t" r="r" b="b"/>
              <a:pathLst>
                <a:path w="19927" h="162" extrusionOk="0">
                  <a:moveTo>
                    <a:pt x="9963" y="1"/>
                  </a:moveTo>
                  <a:cubicBezTo>
                    <a:pt x="4460" y="1"/>
                    <a:pt x="0" y="33"/>
                    <a:pt x="0" y="81"/>
                  </a:cubicBezTo>
                  <a:cubicBezTo>
                    <a:pt x="0" y="113"/>
                    <a:pt x="4460" y="161"/>
                    <a:pt x="9963" y="161"/>
                  </a:cubicBezTo>
                  <a:cubicBezTo>
                    <a:pt x="15466" y="161"/>
                    <a:pt x="19926" y="113"/>
                    <a:pt x="19926" y="81"/>
                  </a:cubicBezTo>
                  <a:cubicBezTo>
                    <a:pt x="19926" y="33"/>
                    <a:pt x="15466" y="1"/>
                    <a:pt x="9963" y="1"/>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835;p41">
              <a:extLst>
                <a:ext uri="{FF2B5EF4-FFF2-40B4-BE49-F238E27FC236}">
                  <a16:creationId xmlns:a16="http://schemas.microsoft.com/office/drawing/2014/main" id="{C3B95B9C-BBF8-4B11-B917-627BCACA6792}"/>
                </a:ext>
              </a:extLst>
            </p:cNvPr>
            <p:cNvSpPr/>
            <p:nvPr/>
          </p:nvSpPr>
          <p:spPr>
            <a:xfrm>
              <a:off x="4259" y="3023663"/>
              <a:ext cx="48857" cy="43480"/>
            </a:xfrm>
            <a:custGeom>
              <a:avLst/>
              <a:gdLst/>
              <a:ahLst/>
              <a:cxnLst/>
              <a:rect l="l" t="t" r="r" b="b"/>
              <a:pathLst>
                <a:path w="1463" h="1302" extrusionOk="0">
                  <a:moveTo>
                    <a:pt x="634" y="1"/>
                  </a:moveTo>
                  <a:cubicBezTo>
                    <a:pt x="531" y="1"/>
                    <a:pt x="424" y="24"/>
                    <a:pt x="337" y="87"/>
                  </a:cubicBezTo>
                  <a:cubicBezTo>
                    <a:pt x="257" y="135"/>
                    <a:pt x="225" y="183"/>
                    <a:pt x="241" y="183"/>
                  </a:cubicBezTo>
                  <a:cubicBezTo>
                    <a:pt x="347" y="136"/>
                    <a:pt x="461" y="106"/>
                    <a:pt x="577" y="106"/>
                  </a:cubicBezTo>
                  <a:cubicBezTo>
                    <a:pt x="620" y="106"/>
                    <a:pt x="663" y="110"/>
                    <a:pt x="706" y="119"/>
                  </a:cubicBezTo>
                  <a:cubicBezTo>
                    <a:pt x="883" y="151"/>
                    <a:pt x="1027" y="247"/>
                    <a:pt x="1107" y="391"/>
                  </a:cubicBezTo>
                  <a:cubicBezTo>
                    <a:pt x="1252" y="767"/>
                    <a:pt x="979" y="1143"/>
                    <a:pt x="619" y="1143"/>
                  </a:cubicBezTo>
                  <a:cubicBezTo>
                    <a:pt x="579" y="1143"/>
                    <a:pt x="539" y="1139"/>
                    <a:pt x="498" y="1129"/>
                  </a:cubicBezTo>
                  <a:cubicBezTo>
                    <a:pt x="337" y="1081"/>
                    <a:pt x="209" y="953"/>
                    <a:pt x="145" y="793"/>
                  </a:cubicBezTo>
                  <a:cubicBezTo>
                    <a:pt x="96" y="632"/>
                    <a:pt x="80" y="472"/>
                    <a:pt x="129" y="311"/>
                  </a:cubicBezTo>
                  <a:lnTo>
                    <a:pt x="129" y="311"/>
                  </a:lnTo>
                  <a:cubicBezTo>
                    <a:pt x="129" y="311"/>
                    <a:pt x="80" y="343"/>
                    <a:pt x="48" y="424"/>
                  </a:cubicBezTo>
                  <a:cubicBezTo>
                    <a:pt x="0" y="552"/>
                    <a:pt x="0" y="696"/>
                    <a:pt x="32" y="825"/>
                  </a:cubicBezTo>
                  <a:cubicBezTo>
                    <a:pt x="96" y="1033"/>
                    <a:pt x="241" y="1194"/>
                    <a:pt x="449" y="1274"/>
                  </a:cubicBezTo>
                  <a:cubicBezTo>
                    <a:pt x="514" y="1292"/>
                    <a:pt x="578" y="1301"/>
                    <a:pt x="640" y="1301"/>
                  </a:cubicBezTo>
                  <a:cubicBezTo>
                    <a:pt x="1113" y="1301"/>
                    <a:pt x="1463" y="795"/>
                    <a:pt x="1236" y="327"/>
                  </a:cubicBezTo>
                  <a:cubicBezTo>
                    <a:pt x="1123" y="151"/>
                    <a:pt x="931" y="22"/>
                    <a:pt x="722" y="6"/>
                  </a:cubicBezTo>
                  <a:cubicBezTo>
                    <a:pt x="693" y="3"/>
                    <a:pt x="664" y="1"/>
                    <a:pt x="634" y="1"/>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836;p41">
              <a:extLst>
                <a:ext uri="{FF2B5EF4-FFF2-40B4-BE49-F238E27FC236}">
                  <a16:creationId xmlns:a16="http://schemas.microsoft.com/office/drawing/2014/main" id="{C2DC8950-A1B8-4A74-8A5F-F8279EB2B9EA}"/>
                </a:ext>
              </a:extLst>
            </p:cNvPr>
            <p:cNvSpPr/>
            <p:nvPr/>
          </p:nvSpPr>
          <p:spPr>
            <a:xfrm>
              <a:off x="-9132" y="3057091"/>
              <a:ext cx="52530" cy="112007"/>
            </a:xfrm>
            <a:custGeom>
              <a:avLst/>
              <a:gdLst/>
              <a:ahLst/>
              <a:cxnLst/>
              <a:rect l="l" t="t" r="r" b="b"/>
              <a:pathLst>
                <a:path w="1573" h="3354" extrusionOk="0">
                  <a:moveTo>
                    <a:pt x="1556" y="0"/>
                  </a:moveTo>
                  <a:cubicBezTo>
                    <a:pt x="1364" y="64"/>
                    <a:pt x="1203" y="160"/>
                    <a:pt x="1075" y="305"/>
                  </a:cubicBezTo>
                  <a:cubicBezTo>
                    <a:pt x="353" y="915"/>
                    <a:pt x="0" y="1861"/>
                    <a:pt x="145" y="2808"/>
                  </a:cubicBezTo>
                  <a:cubicBezTo>
                    <a:pt x="161" y="3000"/>
                    <a:pt x="225" y="3177"/>
                    <a:pt x="321" y="3353"/>
                  </a:cubicBezTo>
                  <a:cubicBezTo>
                    <a:pt x="353" y="3337"/>
                    <a:pt x="289" y="3129"/>
                    <a:pt x="257" y="2792"/>
                  </a:cubicBezTo>
                  <a:cubicBezTo>
                    <a:pt x="177" y="1893"/>
                    <a:pt x="497" y="1011"/>
                    <a:pt x="1139" y="385"/>
                  </a:cubicBezTo>
                  <a:cubicBezTo>
                    <a:pt x="1380" y="144"/>
                    <a:pt x="1572" y="32"/>
                    <a:pt x="1556" y="0"/>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837;p41">
              <a:extLst>
                <a:ext uri="{FF2B5EF4-FFF2-40B4-BE49-F238E27FC236}">
                  <a16:creationId xmlns:a16="http://schemas.microsoft.com/office/drawing/2014/main" id="{9B1B15AE-EF79-4A4B-9539-300B0B88513A}"/>
                </a:ext>
              </a:extLst>
            </p:cNvPr>
            <p:cNvSpPr/>
            <p:nvPr/>
          </p:nvSpPr>
          <p:spPr>
            <a:xfrm>
              <a:off x="-41292" y="2958509"/>
              <a:ext cx="50393" cy="76742"/>
            </a:xfrm>
            <a:custGeom>
              <a:avLst/>
              <a:gdLst/>
              <a:ahLst/>
              <a:cxnLst/>
              <a:rect l="l" t="t" r="r" b="b"/>
              <a:pathLst>
                <a:path w="1509" h="2298" extrusionOk="0">
                  <a:moveTo>
                    <a:pt x="49" y="0"/>
                  </a:moveTo>
                  <a:cubicBezTo>
                    <a:pt x="1" y="144"/>
                    <a:pt x="1" y="289"/>
                    <a:pt x="33" y="433"/>
                  </a:cubicBezTo>
                  <a:cubicBezTo>
                    <a:pt x="145" y="1107"/>
                    <a:pt x="530" y="1717"/>
                    <a:pt x="1091" y="2118"/>
                  </a:cubicBezTo>
                  <a:cubicBezTo>
                    <a:pt x="1289" y="2245"/>
                    <a:pt x="1437" y="2297"/>
                    <a:pt x="1470" y="2297"/>
                  </a:cubicBezTo>
                  <a:cubicBezTo>
                    <a:pt x="1474" y="2297"/>
                    <a:pt x="1477" y="2296"/>
                    <a:pt x="1477" y="2294"/>
                  </a:cubicBezTo>
                  <a:cubicBezTo>
                    <a:pt x="1509" y="2246"/>
                    <a:pt x="931" y="1957"/>
                    <a:pt x="530" y="1300"/>
                  </a:cubicBezTo>
                  <a:cubicBezTo>
                    <a:pt x="113" y="642"/>
                    <a:pt x="97" y="0"/>
                    <a:pt x="49" y="0"/>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838;p41">
              <a:extLst>
                <a:ext uri="{FF2B5EF4-FFF2-40B4-BE49-F238E27FC236}">
                  <a16:creationId xmlns:a16="http://schemas.microsoft.com/office/drawing/2014/main" id="{2ACD0FED-3CA5-40A0-8B0A-56B3A0A714E6}"/>
                </a:ext>
              </a:extLst>
            </p:cNvPr>
            <p:cNvSpPr/>
            <p:nvPr/>
          </p:nvSpPr>
          <p:spPr>
            <a:xfrm>
              <a:off x="-65937" y="3041462"/>
              <a:ext cx="70597" cy="18467"/>
            </a:xfrm>
            <a:custGeom>
              <a:avLst/>
              <a:gdLst/>
              <a:ahLst/>
              <a:cxnLst/>
              <a:rect l="l" t="t" r="r" b="b"/>
              <a:pathLst>
                <a:path w="2114" h="553" extrusionOk="0">
                  <a:moveTo>
                    <a:pt x="26" y="0"/>
                  </a:moveTo>
                  <a:cubicBezTo>
                    <a:pt x="22" y="0"/>
                    <a:pt x="18" y="1"/>
                    <a:pt x="17" y="3"/>
                  </a:cubicBezTo>
                  <a:cubicBezTo>
                    <a:pt x="1" y="35"/>
                    <a:pt x="402" y="372"/>
                    <a:pt x="1011" y="500"/>
                  </a:cubicBezTo>
                  <a:cubicBezTo>
                    <a:pt x="1193" y="538"/>
                    <a:pt x="1365" y="552"/>
                    <a:pt x="1516" y="552"/>
                  </a:cubicBezTo>
                  <a:cubicBezTo>
                    <a:pt x="1872" y="552"/>
                    <a:pt x="2113" y="475"/>
                    <a:pt x="2102" y="452"/>
                  </a:cubicBezTo>
                  <a:cubicBezTo>
                    <a:pt x="2102" y="404"/>
                    <a:pt x="1621" y="468"/>
                    <a:pt x="1043" y="340"/>
                  </a:cubicBezTo>
                  <a:cubicBezTo>
                    <a:pt x="499" y="234"/>
                    <a:pt x="98" y="0"/>
                    <a:pt x="26" y="0"/>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839;p41">
              <a:extLst>
                <a:ext uri="{FF2B5EF4-FFF2-40B4-BE49-F238E27FC236}">
                  <a16:creationId xmlns:a16="http://schemas.microsoft.com/office/drawing/2014/main" id="{B55EEE62-3BD4-4177-BED3-0721C8C8614C}"/>
                </a:ext>
              </a:extLst>
            </p:cNvPr>
            <p:cNvSpPr/>
            <p:nvPr/>
          </p:nvSpPr>
          <p:spPr>
            <a:xfrm>
              <a:off x="279634" y="3023663"/>
              <a:ext cx="48924" cy="43480"/>
            </a:xfrm>
            <a:custGeom>
              <a:avLst/>
              <a:gdLst/>
              <a:ahLst/>
              <a:cxnLst/>
              <a:rect l="l" t="t" r="r" b="b"/>
              <a:pathLst>
                <a:path w="1465" h="1302" extrusionOk="0">
                  <a:moveTo>
                    <a:pt x="650" y="1"/>
                  </a:moveTo>
                  <a:cubicBezTo>
                    <a:pt x="547" y="1"/>
                    <a:pt x="441" y="24"/>
                    <a:pt x="353" y="87"/>
                  </a:cubicBezTo>
                  <a:cubicBezTo>
                    <a:pt x="273" y="135"/>
                    <a:pt x="241" y="183"/>
                    <a:pt x="241" y="183"/>
                  </a:cubicBezTo>
                  <a:cubicBezTo>
                    <a:pt x="359" y="136"/>
                    <a:pt x="476" y="106"/>
                    <a:pt x="594" y="106"/>
                  </a:cubicBezTo>
                  <a:cubicBezTo>
                    <a:pt x="637" y="106"/>
                    <a:pt x="680" y="110"/>
                    <a:pt x="722" y="119"/>
                  </a:cubicBezTo>
                  <a:cubicBezTo>
                    <a:pt x="883" y="151"/>
                    <a:pt x="1027" y="247"/>
                    <a:pt x="1124" y="391"/>
                  </a:cubicBezTo>
                  <a:cubicBezTo>
                    <a:pt x="1268" y="767"/>
                    <a:pt x="996" y="1143"/>
                    <a:pt x="623" y="1143"/>
                  </a:cubicBezTo>
                  <a:cubicBezTo>
                    <a:pt x="583" y="1143"/>
                    <a:pt x="541" y="1139"/>
                    <a:pt x="498" y="1129"/>
                  </a:cubicBezTo>
                  <a:cubicBezTo>
                    <a:pt x="337" y="1081"/>
                    <a:pt x="225" y="953"/>
                    <a:pt x="161" y="793"/>
                  </a:cubicBezTo>
                  <a:cubicBezTo>
                    <a:pt x="113" y="632"/>
                    <a:pt x="97" y="472"/>
                    <a:pt x="145" y="311"/>
                  </a:cubicBezTo>
                  <a:lnTo>
                    <a:pt x="145" y="311"/>
                  </a:lnTo>
                  <a:cubicBezTo>
                    <a:pt x="145" y="311"/>
                    <a:pt x="97" y="343"/>
                    <a:pt x="65" y="424"/>
                  </a:cubicBezTo>
                  <a:cubicBezTo>
                    <a:pt x="17" y="552"/>
                    <a:pt x="1" y="696"/>
                    <a:pt x="49" y="825"/>
                  </a:cubicBezTo>
                  <a:cubicBezTo>
                    <a:pt x="113" y="1033"/>
                    <a:pt x="257" y="1194"/>
                    <a:pt x="450" y="1274"/>
                  </a:cubicBezTo>
                  <a:cubicBezTo>
                    <a:pt x="515" y="1292"/>
                    <a:pt x="579" y="1301"/>
                    <a:pt x="641" y="1301"/>
                  </a:cubicBezTo>
                  <a:cubicBezTo>
                    <a:pt x="1113" y="1301"/>
                    <a:pt x="1465" y="795"/>
                    <a:pt x="1252" y="327"/>
                  </a:cubicBezTo>
                  <a:cubicBezTo>
                    <a:pt x="1140" y="151"/>
                    <a:pt x="947" y="22"/>
                    <a:pt x="739" y="6"/>
                  </a:cubicBezTo>
                  <a:cubicBezTo>
                    <a:pt x="710" y="3"/>
                    <a:pt x="680" y="1"/>
                    <a:pt x="650" y="1"/>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840;p41">
              <a:extLst>
                <a:ext uri="{FF2B5EF4-FFF2-40B4-BE49-F238E27FC236}">
                  <a16:creationId xmlns:a16="http://schemas.microsoft.com/office/drawing/2014/main" id="{EC79D481-555F-4090-B668-821B8BFA34A3}"/>
                </a:ext>
              </a:extLst>
            </p:cNvPr>
            <p:cNvSpPr/>
            <p:nvPr/>
          </p:nvSpPr>
          <p:spPr>
            <a:xfrm>
              <a:off x="266777" y="3057091"/>
              <a:ext cx="51996" cy="112007"/>
            </a:xfrm>
            <a:custGeom>
              <a:avLst/>
              <a:gdLst/>
              <a:ahLst/>
              <a:cxnLst/>
              <a:rect l="l" t="t" r="r" b="b"/>
              <a:pathLst>
                <a:path w="1557" h="3354" extrusionOk="0">
                  <a:moveTo>
                    <a:pt x="1557" y="0"/>
                  </a:moveTo>
                  <a:lnTo>
                    <a:pt x="1557" y="0"/>
                  </a:lnTo>
                  <a:cubicBezTo>
                    <a:pt x="1364" y="64"/>
                    <a:pt x="1204" y="160"/>
                    <a:pt x="1059" y="305"/>
                  </a:cubicBezTo>
                  <a:cubicBezTo>
                    <a:pt x="337" y="915"/>
                    <a:pt x="0" y="1861"/>
                    <a:pt x="145" y="2808"/>
                  </a:cubicBezTo>
                  <a:cubicBezTo>
                    <a:pt x="161" y="3000"/>
                    <a:pt x="209" y="3177"/>
                    <a:pt x="321" y="3353"/>
                  </a:cubicBezTo>
                  <a:cubicBezTo>
                    <a:pt x="337" y="3337"/>
                    <a:pt x="289" y="3129"/>
                    <a:pt x="257" y="2792"/>
                  </a:cubicBezTo>
                  <a:cubicBezTo>
                    <a:pt x="177" y="1893"/>
                    <a:pt x="498" y="1011"/>
                    <a:pt x="1140" y="385"/>
                  </a:cubicBezTo>
                  <a:cubicBezTo>
                    <a:pt x="1380" y="144"/>
                    <a:pt x="1557" y="32"/>
                    <a:pt x="1557" y="0"/>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841;p41">
              <a:extLst>
                <a:ext uri="{FF2B5EF4-FFF2-40B4-BE49-F238E27FC236}">
                  <a16:creationId xmlns:a16="http://schemas.microsoft.com/office/drawing/2014/main" id="{AA218525-95D7-4D82-B65D-727ABCC5948B}"/>
                </a:ext>
              </a:extLst>
            </p:cNvPr>
            <p:cNvSpPr/>
            <p:nvPr/>
          </p:nvSpPr>
          <p:spPr>
            <a:xfrm>
              <a:off x="234618" y="2958509"/>
              <a:ext cx="50393" cy="76742"/>
            </a:xfrm>
            <a:custGeom>
              <a:avLst/>
              <a:gdLst/>
              <a:ahLst/>
              <a:cxnLst/>
              <a:rect l="l" t="t" r="r" b="b"/>
              <a:pathLst>
                <a:path w="1509" h="2298" extrusionOk="0">
                  <a:moveTo>
                    <a:pt x="33" y="0"/>
                  </a:moveTo>
                  <a:cubicBezTo>
                    <a:pt x="1" y="144"/>
                    <a:pt x="1" y="289"/>
                    <a:pt x="33" y="433"/>
                  </a:cubicBezTo>
                  <a:cubicBezTo>
                    <a:pt x="145" y="1107"/>
                    <a:pt x="514" y="1717"/>
                    <a:pt x="1092" y="2118"/>
                  </a:cubicBezTo>
                  <a:cubicBezTo>
                    <a:pt x="1289" y="2245"/>
                    <a:pt x="1437" y="2297"/>
                    <a:pt x="1470" y="2297"/>
                  </a:cubicBezTo>
                  <a:cubicBezTo>
                    <a:pt x="1475" y="2297"/>
                    <a:pt x="1477" y="2296"/>
                    <a:pt x="1477" y="2294"/>
                  </a:cubicBezTo>
                  <a:cubicBezTo>
                    <a:pt x="1509" y="2246"/>
                    <a:pt x="931" y="1957"/>
                    <a:pt x="530" y="1300"/>
                  </a:cubicBezTo>
                  <a:cubicBezTo>
                    <a:pt x="113" y="642"/>
                    <a:pt x="97" y="0"/>
                    <a:pt x="33" y="0"/>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842;p41">
              <a:extLst>
                <a:ext uri="{FF2B5EF4-FFF2-40B4-BE49-F238E27FC236}">
                  <a16:creationId xmlns:a16="http://schemas.microsoft.com/office/drawing/2014/main" id="{5418DE9E-FCFE-48D6-9DC9-46C318CC1DCD}"/>
                </a:ext>
              </a:extLst>
            </p:cNvPr>
            <p:cNvSpPr/>
            <p:nvPr/>
          </p:nvSpPr>
          <p:spPr>
            <a:xfrm>
              <a:off x="209438" y="3041462"/>
              <a:ext cx="71131" cy="18467"/>
            </a:xfrm>
            <a:custGeom>
              <a:avLst/>
              <a:gdLst/>
              <a:ahLst/>
              <a:cxnLst/>
              <a:rect l="l" t="t" r="r" b="b"/>
              <a:pathLst>
                <a:path w="2130" h="553" extrusionOk="0">
                  <a:moveTo>
                    <a:pt x="42" y="0"/>
                  </a:moveTo>
                  <a:cubicBezTo>
                    <a:pt x="38" y="0"/>
                    <a:pt x="35" y="1"/>
                    <a:pt x="33" y="3"/>
                  </a:cubicBezTo>
                  <a:cubicBezTo>
                    <a:pt x="1" y="35"/>
                    <a:pt x="402" y="372"/>
                    <a:pt x="1028" y="500"/>
                  </a:cubicBezTo>
                  <a:cubicBezTo>
                    <a:pt x="1209" y="538"/>
                    <a:pt x="1381" y="552"/>
                    <a:pt x="1532" y="552"/>
                  </a:cubicBezTo>
                  <a:cubicBezTo>
                    <a:pt x="1888" y="552"/>
                    <a:pt x="2130" y="475"/>
                    <a:pt x="2119" y="452"/>
                  </a:cubicBezTo>
                  <a:cubicBezTo>
                    <a:pt x="2119" y="404"/>
                    <a:pt x="1637" y="468"/>
                    <a:pt x="1060" y="340"/>
                  </a:cubicBezTo>
                  <a:cubicBezTo>
                    <a:pt x="516" y="234"/>
                    <a:pt x="114" y="0"/>
                    <a:pt x="42" y="0"/>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843;p41">
              <a:extLst>
                <a:ext uri="{FF2B5EF4-FFF2-40B4-BE49-F238E27FC236}">
                  <a16:creationId xmlns:a16="http://schemas.microsoft.com/office/drawing/2014/main" id="{6C686592-7CCD-4A5C-B54E-17F16FE1D856}"/>
                </a:ext>
              </a:extLst>
            </p:cNvPr>
            <p:cNvSpPr/>
            <p:nvPr/>
          </p:nvSpPr>
          <p:spPr>
            <a:xfrm>
              <a:off x="-130757" y="3782497"/>
              <a:ext cx="928515" cy="83621"/>
            </a:xfrm>
            <a:custGeom>
              <a:avLst/>
              <a:gdLst/>
              <a:ahLst/>
              <a:cxnLst/>
              <a:rect l="l" t="t" r="r" b="b"/>
              <a:pathLst>
                <a:path w="27804" h="2504" extrusionOk="0">
                  <a:moveTo>
                    <a:pt x="1220" y="1"/>
                  </a:moveTo>
                  <a:cubicBezTo>
                    <a:pt x="546" y="17"/>
                    <a:pt x="0" y="562"/>
                    <a:pt x="0" y="1252"/>
                  </a:cubicBezTo>
                  <a:cubicBezTo>
                    <a:pt x="0" y="1926"/>
                    <a:pt x="546" y="2488"/>
                    <a:pt x="1220" y="2504"/>
                  </a:cubicBezTo>
                  <a:lnTo>
                    <a:pt x="26568" y="2504"/>
                  </a:lnTo>
                  <a:cubicBezTo>
                    <a:pt x="27242" y="2488"/>
                    <a:pt x="27804" y="1926"/>
                    <a:pt x="27804" y="1252"/>
                  </a:cubicBezTo>
                  <a:cubicBezTo>
                    <a:pt x="27804" y="562"/>
                    <a:pt x="27242" y="17"/>
                    <a:pt x="2656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844;p41">
              <a:extLst>
                <a:ext uri="{FF2B5EF4-FFF2-40B4-BE49-F238E27FC236}">
                  <a16:creationId xmlns:a16="http://schemas.microsoft.com/office/drawing/2014/main" id="{7F9B289B-8F08-4B98-8651-001165C0340E}"/>
                </a:ext>
              </a:extLst>
            </p:cNvPr>
            <p:cNvSpPr/>
            <p:nvPr/>
          </p:nvSpPr>
          <p:spPr>
            <a:xfrm>
              <a:off x="-169862" y="3866085"/>
              <a:ext cx="221309" cy="809061"/>
            </a:xfrm>
            <a:custGeom>
              <a:avLst/>
              <a:gdLst/>
              <a:ahLst/>
              <a:cxnLst/>
              <a:rect l="l" t="t" r="r" b="b"/>
              <a:pathLst>
                <a:path w="6627" h="24227" extrusionOk="0">
                  <a:moveTo>
                    <a:pt x="4171" y="1"/>
                  </a:moveTo>
                  <a:lnTo>
                    <a:pt x="0" y="24226"/>
                  </a:lnTo>
                  <a:lnTo>
                    <a:pt x="1155" y="24226"/>
                  </a:lnTo>
                  <a:lnTo>
                    <a:pt x="6626"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845;p41">
              <a:extLst>
                <a:ext uri="{FF2B5EF4-FFF2-40B4-BE49-F238E27FC236}">
                  <a16:creationId xmlns:a16="http://schemas.microsoft.com/office/drawing/2014/main" id="{6E2E31BA-F850-439D-804A-C9CBD55C9250}"/>
                </a:ext>
              </a:extLst>
            </p:cNvPr>
            <p:cNvSpPr/>
            <p:nvPr/>
          </p:nvSpPr>
          <p:spPr>
            <a:xfrm>
              <a:off x="149995" y="3866085"/>
              <a:ext cx="229858" cy="809061"/>
            </a:xfrm>
            <a:custGeom>
              <a:avLst/>
              <a:gdLst/>
              <a:ahLst/>
              <a:cxnLst/>
              <a:rect l="l" t="t" r="r" b="b"/>
              <a:pathLst>
                <a:path w="6883" h="24227" extrusionOk="0">
                  <a:moveTo>
                    <a:pt x="4428" y="1"/>
                  </a:moveTo>
                  <a:lnTo>
                    <a:pt x="0" y="24226"/>
                  </a:lnTo>
                  <a:lnTo>
                    <a:pt x="1139" y="24226"/>
                  </a:lnTo>
                  <a:lnTo>
                    <a:pt x="6883"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846;p41">
              <a:extLst>
                <a:ext uri="{FF2B5EF4-FFF2-40B4-BE49-F238E27FC236}">
                  <a16:creationId xmlns:a16="http://schemas.microsoft.com/office/drawing/2014/main" id="{1CE089F7-F9E3-40E3-BE92-CE8AF4952A62}"/>
                </a:ext>
              </a:extLst>
            </p:cNvPr>
            <p:cNvSpPr/>
            <p:nvPr/>
          </p:nvSpPr>
          <p:spPr>
            <a:xfrm>
              <a:off x="579121" y="3866085"/>
              <a:ext cx="247023" cy="809061"/>
            </a:xfrm>
            <a:custGeom>
              <a:avLst/>
              <a:gdLst/>
              <a:ahLst/>
              <a:cxnLst/>
              <a:rect l="l" t="t" r="r" b="b"/>
              <a:pathLst>
                <a:path w="7397" h="24227" extrusionOk="0">
                  <a:moveTo>
                    <a:pt x="1" y="1"/>
                  </a:moveTo>
                  <a:lnTo>
                    <a:pt x="6258" y="24226"/>
                  </a:lnTo>
                  <a:lnTo>
                    <a:pt x="7397" y="24226"/>
                  </a:lnTo>
                  <a:lnTo>
                    <a:pt x="2455"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847;p41">
              <a:extLst>
                <a:ext uri="{FF2B5EF4-FFF2-40B4-BE49-F238E27FC236}">
                  <a16:creationId xmlns:a16="http://schemas.microsoft.com/office/drawing/2014/main" id="{4C5F78E7-915D-427C-8EFE-C60BD2CE6C17}"/>
                </a:ext>
              </a:extLst>
            </p:cNvPr>
            <p:cNvSpPr/>
            <p:nvPr/>
          </p:nvSpPr>
          <p:spPr>
            <a:xfrm>
              <a:off x="1753556" y="1345631"/>
              <a:ext cx="301657" cy="686033"/>
            </a:xfrm>
            <a:custGeom>
              <a:avLst/>
              <a:gdLst/>
              <a:ahLst/>
              <a:cxnLst/>
              <a:rect l="l" t="t" r="r" b="b"/>
              <a:pathLst>
                <a:path w="9033" h="20543" extrusionOk="0">
                  <a:moveTo>
                    <a:pt x="8139" y="0"/>
                  </a:moveTo>
                  <a:cubicBezTo>
                    <a:pt x="5068" y="0"/>
                    <a:pt x="3381" y="2015"/>
                    <a:pt x="2647" y="3600"/>
                  </a:cubicBezTo>
                  <a:cubicBezTo>
                    <a:pt x="1845" y="5333"/>
                    <a:pt x="1653" y="7290"/>
                    <a:pt x="1540" y="9199"/>
                  </a:cubicBezTo>
                  <a:cubicBezTo>
                    <a:pt x="1428" y="11109"/>
                    <a:pt x="1412" y="13050"/>
                    <a:pt x="899" y="14895"/>
                  </a:cubicBezTo>
                  <a:cubicBezTo>
                    <a:pt x="642" y="15857"/>
                    <a:pt x="257" y="16788"/>
                    <a:pt x="128" y="17783"/>
                  </a:cubicBezTo>
                  <a:cubicBezTo>
                    <a:pt x="0" y="18761"/>
                    <a:pt x="193" y="19868"/>
                    <a:pt x="931" y="20542"/>
                  </a:cubicBezTo>
                  <a:lnTo>
                    <a:pt x="9033" y="55"/>
                  </a:lnTo>
                  <a:cubicBezTo>
                    <a:pt x="8722" y="18"/>
                    <a:pt x="8425" y="0"/>
                    <a:pt x="813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848;p41">
              <a:extLst>
                <a:ext uri="{FF2B5EF4-FFF2-40B4-BE49-F238E27FC236}">
                  <a16:creationId xmlns:a16="http://schemas.microsoft.com/office/drawing/2014/main" id="{7F7401E7-0A0D-4B99-AC0A-31000C33E752}"/>
                </a:ext>
              </a:extLst>
            </p:cNvPr>
            <p:cNvSpPr/>
            <p:nvPr/>
          </p:nvSpPr>
          <p:spPr>
            <a:xfrm>
              <a:off x="2061091" y="1410651"/>
              <a:ext cx="214863" cy="611362"/>
            </a:xfrm>
            <a:custGeom>
              <a:avLst/>
              <a:gdLst/>
              <a:ahLst/>
              <a:cxnLst/>
              <a:rect l="l" t="t" r="r" b="b"/>
              <a:pathLst>
                <a:path w="6434" h="18307" extrusionOk="0">
                  <a:moveTo>
                    <a:pt x="3369" y="1"/>
                  </a:moveTo>
                  <a:lnTo>
                    <a:pt x="915" y="274"/>
                  </a:lnTo>
                  <a:cubicBezTo>
                    <a:pt x="144" y="4557"/>
                    <a:pt x="80" y="8937"/>
                    <a:pt x="16" y="13285"/>
                  </a:cubicBezTo>
                  <a:cubicBezTo>
                    <a:pt x="0" y="14295"/>
                    <a:pt x="0" y="15338"/>
                    <a:pt x="401" y="16253"/>
                  </a:cubicBezTo>
                  <a:cubicBezTo>
                    <a:pt x="979" y="17472"/>
                    <a:pt x="2198" y="18274"/>
                    <a:pt x="3546" y="18306"/>
                  </a:cubicBezTo>
                  <a:cubicBezTo>
                    <a:pt x="4524" y="18306"/>
                    <a:pt x="5551" y="17841"/>
                    <a:pt x="6016" y="16959"/>
                  </a:cubicBezTo>
                  <a:cubicBezTo>
                    <a:pt x="6433" y="16156"/>
                    <a:pt x="6321" y="15194"/>
                    <a:pt x="6193" y="14279"/>
                  </a:cubicBezTo>
                  <a:cubicBezTo>
                    <a:pt x="5952" y="12499"/>
                    <a:pt x="5695" y="10686"/>
                    <a:pt x="5054" y="8985"/>
                  </a:cubicBezTo>
                  <a:cubicBezTo>
                    <a:pt x="4749" y="8151"/>
                    <a:pt x="4332" y="7333"/>
                    <a:pt x="4123" y="6450"/>
                  </a:cubicBezTo>
                  <a:cubicBezTo>
                    <a:pt x="3626" y="4332"/>
                    <a:pt x="4332" y="1958"/>
                    <a:pt x="336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849;p41">
              <a:extLst>
                <a:ext uri="{FF2B5EF4-FFF2-40B4-BE49-F238E27FC236}">
                  <a16:creationId xmlns:a16="http://schemas.microsoft.com/office/drawing/2014/main" id="{66BB90A2-0AE8-4FDB-837A-AB0442D97059}"/>
                </a:ext>
              </a:extLst>
            </p:cNvPr>
            <p:cNvSpPr/>
            <p:nvPr/>
          </p:nvSpPr>
          <p:spPr>
            <a:xfrm>
              <a:off x="2243227" y="1709937"/>
              <a:ext cx="501526" cy="651470"/>
            </a:xfrm>
            <a:custGeom>
              <a:avLst/>
              <a:gdLst/>
              <a:ahLst/>
              <a:cxnLst/>
              <a:rect l="l" t="t" r="r" b="b"/>
              <a:pathLst>
                <a:path w="15018" h="19508" extrusionOk="0">
                  <a:moveTo>
                    <a:pt x="12149" y="1"/>
                  </a:moveTo>
                  <a:cubicBezTo>
                    <a:pt x="11882" y="1"/>
                    <a:pt x="11642" y="191"/>
                    <a:pt x="11616" y="472"/>
                  </a:cubicBezTo>
                  <a:cubicBezTo>
                    <a:pt x="11561" y="938"/>
                    <a:pt x="11296" y="2072"/>
                    <a:pt x="10979" y="2072"/>
                  </a:cubicBezTo>
                  <a:cubicBezTo>
                    <a:pt x="10926" y="2072"/>
                    <a:pt x="10870" y="2039"/>
                    <a:pt x="10814" y="1964"/>
                  </a:cubicBezTo>
                  <a:cubicBezTo>
                    <a:pt x="10798" y="1948"/>
                    <a:pt x="10798" y="1948"/>
                    <a:pt x="10782" y="1932"/>
                  </a:cubicBezTo>
                  <a:cubicBezTo>
                    <a:pt x="10262" y="1192"/>
                    <a:pt x="9619" y="777"/>
                    <a:pt x="9338" y="777"/>
                  </a:cubicBezTo>
                  <a:cubicBezTo>
                    <a:pt x="9332" y="777"/>
                    <a:pt x="9327" y="777"/>
                    <a:pt x="9322" y="777"/>
                  </a:cubicBezTo>
                  <a:cubicBezTo>
                    <a:pt x="9065" y="809"/>
                    <a:pt x="8953" y="1130"/>
                    <a:pt x="9130" y="1323"/>
                  </a:cubicBezTo>
                  <a:cubicBezTo>
                    <a:pt x="9162" y="1355"/>
                    <a:pt x="9194" y="1387"/>
                    <a:pt x="9242" y="1403"/>
                  </a:cubicBezTo>
                  <a:cubicBezTo>
                    <a:pt x="9258" y="1419"/>
                    <a:pt x="9274" y="1435"/>
                    <a:pt x="9290" y="1451"/>
                  </a:cubicBezTo>
                  <a:cubicBezTo>
                    <a:pt x="9531" y="1659"/>
                    <a:pt x="9739" y="1916"/>
                    <a:pt x="9932" y="2173"/>
                  </a:cubicBezTo>
                  <a:cubicBezTo>
                    <a:pt x="10092" y="2397"/>
                    <a:pt x="10237" y="2670"/>
                    <a:pt x="10317" y="2943"/>
                  </a:cubicBezTo>
                  <a:cubicBezTo>
                    <a:pt x="10413" y="3248"/>
                    <a:pt x="10477" y="3521"/>
                    <a:pt x="10525" y="3745"/>
                  </a:cubicBezTo>
                  <a:lnTo>
                    <a:pt x="10397" y="5253"/>
                  </a:lnTo>
                  <a:lnTo>
                    <a:pt x="7605" y="12826"/>
                  </a:lnTo>
                  <a:lnTo>
                    <a:pt x="2712" y="7724"/>
                  </a:lnTo>
                  <a:cubicBezTo>
                    <a:pt x="2712" y="7724"/>
                    <a:pt x="97" y="13499"/>
                    <a:pt x="49" y="13692"/>
                  </a:cubicBezTo>
                  <a:cubicBezTo>
                    <a:pt x="1" y="13836"/>
                    <a:pt x="2488" y="16419"/>
                    <a:pt x="4124" y="18104"/>
                  </a:cubicBezTo>
                  <a:cubicBezTo>
                    <a:pt x="5061" y="19064"/>
                    <a:pt x="6253" y="19508"/>
                    <a:pt x="7428" y="19508"/>
                  </a:cubicBezTo>
                  <a:cubicBezTo>
                    <a:pt x="9452" y="19508"/>
                    <a:pt x="11425" y="18192"/>
                    <a:pt x="11953" y="15938"/>
                  </a:cubicBezTo>
                  <a:lnTo>
                    <a:pt x="14071" y="5285"/>
                  </a:lnTo>
                  <a:lnTo>
                    <a:pt x="14023" y="5285"/>
                  </a:lnTo>
                  <a:lnTo>
                    <a:pt x="14231" y="4515"/>
                  </a:lnTo>
                  <a:lnTo>
                    <a:pt x="14953" y="1547"/>
                  </a:lnTo>
                  <a:cubicBezTo>
                    <a:pt x="15017" y="1274"/>
                    <a:pt x="14873" y="1002"/>
                    <a:pt x="14616" y="905"/>
                  </a:cubicBezTo>
                  <a:lnTo>
                    <a:pt x="12354" y="39"/>
                  </a:lnTo>
                  <a:cubicBezTo>
                    <a:pt x="12286" y="13"/>
                    <a:pt x="12217" y="1"/>
                    <a:pt x="12149" y="1"/>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850;p41">
              <a:extLst>
                <a:ext uri="{FF2B5EF4-FFF2-40B4-BE49-F238E27FC236}">
                  <a16:creationId xmlns:a16="http://schemas.microsoft.com/office/drawing/2014/main" id="{E48AAAA4-FB10-4820-AE39-08A0D6410824}"/>
                </a:ext>
              </a:extLst>
            </p:cNvPr>
            <p:cNvSpPr/>
            <p:nvPr/>
          </p:nvSpPr>
          <p:spPr>
            <a:xfrm>
              <a:off x="2238418" y="3987175"/>
              <a:ext cx="330076" cy="150545"/>
            </a:xfrm>
            <a:custGeom>
              <a:avLst/>
              <a:gdLst/>
              <a:ahLst/>
              <a:cxnLst/>
              <a:rect l="l" t="t" r="r" b="b"/>
              <a:pathLst>
                <a:path w="9884" h="4508" extrusionOk="0">
                  <a:moveTo>
                    <a:pt x="129" y="0"/>
                  </a:moveTo>
                  <a:lnTo>
                    <a:pt x="0" y="4156"/>
                  </a:lnTo>
                  <a:lnTo>
                    <a:pt x="337" y="4172"/>
                  </a:lnTo>
                  <a:cubicBezTo>
                    <a:pt x="1431" y="4268"/>
                    <a:pt x="5070" y="4508"/>
                    <a:pt x="7240" y="4508"/>
                  </a:cubicBezTo>
                  <a:cubicBezTo>
                    <a:pt x="7968" y="4508"/>
                    <a:pt x="8530" y="4481"/>
                    <a:pt x="8776" y="4412"/>
                  </a:cubicBezTo>
                  <a:cubicBezTo>
                    <a:pt x="9883" y="4107"/>
                    <a:pt x="5391" y="2968"/>
                    <a:pt x="5391" y="2968"/>
                  </a:cubicBezTo>
                  <a:lnTo>
                    <a:pt x="5439" y="129"/>
                  </a:lnTo>
                  <a:lnTo>
                    <a:pt x="129" y="0"/>
                  </a:lnTo>
                  <a:close/>
                </a:path>
              </a:pathLst>
            </a:custGeom>
            <a:solidFill>
              <a:srgbClr val="19B5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851;p41">
              <a:extLst>
                <a:ext uri="{FF2B5EF4-FFF2-40B4-BE49-F238E27FC236}">
                  <a16:creationId xmlns:a16="http://schemas.microsoft.com/office/drawing/2014/main" id="{3B346595-06C2-4472-959A-4A919DCDDBDA}"/>
                </a:ext>
              </a:extLst>
            </p:cNvPr>
            <p:cNvSpPr/>
            <p:nvPr/>
          </p:nvSpPr>
          <p:spPr>
            <a:xfrm>
              <a:off x="2238418" y="4073401"/>
              <a:ext cx="64319" cy="52564"/>
            </a:xfrm>
            <a:custGeom>
              <a:avLst/>
              <a:gdLst/>
              <a:ahLst/>
              <a:cxnLst/>
              <a:rect l="l" t="t" r="r" b="b"/>
              <a:pathLst>
                <a:path w="1926" h="1574" extrusionOk="0">
                  <a:moveTo>
                    <a:pt x="116" y="0"/>
                  </a:moveTo>
                  <a:cubicBezTo>
                    <a:pt x="94" y="0"/>
                    <a:pt x="71" y="1"/>
                    <a:pt x="49" y="1"/>
                  </a:cubicBezTo>
                  <a:lnTo>
                    <a:pt x="0" y="1493"/>
                  </a:lnTo>
                  <a:lnTo>
                    <a:pt x="1926" y="1574"/>
                  </a:lnTo>
                  <a:cubicBezTo>
                    <a:pt x="1861" y="1124"/>
                    <a:pt x="1637" y="707"/>
                    <a:pt x="1284" y="418"/>
                  </a:cubicBezTo>
                  <a:cubicBezTo>
                    <a:pt x="949" y="144"/>
                    <a:pt x="541" y="0"/>
                    <a:pt x="11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852;p41">
              <a:extLst>
                <a:ext uri="{FF2B5EF4-FFF2-40B4-BE49-F238E27FC236}">
                  <a16:creationId xmlns:a16="http://schemas.microsoft.com/office/drawing/2014/main" id="{95AC7AC4-1153-44A3-8381-07C8B187424F}"/>
                </a:ext>
              </a:extLst>
            </p:cNvPr>
            <p:cNvSpPr/>
            <p:nvPr/>
          </p:nvSpPr>
          <p:spPr>
            <a:xfrm>
              <a:off x="2238418" y="4107197"/>
              <a:ext cx="305965" cy="29488"/>
            </a:xfrm>
            <a:custGeom>
              <a:avLst/>
              <a:gdLst/>
              <a:ahLst/>
              <a:cxnLst/>
              <a:rect l="l" t="t" r="r" b="b"/>
              <a:pathLst>
                <a:path w="9162" h="883" extrusionOk="0">
                  <a:moveTo>
                    <a:pt x="7589" y="0"/>
                  </a:moveTo>
                  <a:cubicBezTo>
                    <a:pt x="7268" y="16"/>
                    <a:pt x="7092" y="674"/>
                    <a:pt x="7092" y="674"/>
                  </a:cubicBezTo>
                  <a:lnTo>
                    <a:pt x="16" y="433"/>
                  </a:lnTo>
                  <a:lnTo>
                    <a:pt x="0" y="546"/>
                  </a:lnTo>
                  <a:cubicBezTo>
                    <a:pt x="1750" y="745"/>
                    <a:pt x="4942" y="882"/>
                    <a:pt x="7006" y="882"/>
                  </a:cubicBezTo>
                  <a:cubicBezTo>
                    <a:pt x="8102" y="882"/>
                    <a:pt x="8880" y="843"/>
                    <a:pt x="8953" y="754"/>
                  </a:cubicBezTo>
                  <a:cubicBezTo>
                    <a:pt x="9161" y="497"/>
                    <a:pt x="7589" y="0"/>
                    <a:pt x="75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853;p41">
              <a:extLst>
                <a:ext uri="{FF2B5EF4-FFF2-40B4-BE49-F238E27FC236}">
                  <a16:creationId xmlns:a16="http://schemas.microsoft.com/office/drawing/2014/main" id="{AFEA0CB4-BE3A-45C5-8007-B068AF19B660}"/>
                </a:ext>
              </a:extLst>
            </p:cNvPr>
            <p:cNvSpPr/>
            <p:nvPr/>
          </p:nvSpPr>
          <p:spPr>
            <a:xfrm>
              <a:off x="2236281" y="4121657"/>
              <a:ext cx="301123" cy="9484"/>
            </a:xfrm>
            <a:custGeom>
              <a:avLst/>
              <a:gdLst/>
              <a:ahLst/>
              <a:cxnLst/>
              <a:rect l="l" t="t" r="r" b="b"/>
              <a:pathLst>
                <a:path w="9017" h="284" extrusionOk="0">
                  <a:moveTo>
                    <a:pt x="0" y="0"/>
                  </a:moveTo>
                  <a:cubicBezTo>
                    <a:pt x="16" y="0"/>
                    <a:pt x="48" y="0"/>
                    <a:pt x="80" y="16"/>
                  </a:cubicBezTo>
                  <a:lnTo>
                    <a:pt x="353" y="32"/>
                  </a:lnTo>
                  <a:lnTo>
                    <a:pt x="1316" y="97"/>
                  </a:lnTo>
                  <a:cubicBezTo>
                    <a:pt x="2134" y="145"/>
                    <a:pt x="3257" y="209"/>
                    <a:pt x="4508" y="241"/>
                  </a:cubicBezTo>
                  <a:cubicBezTo>
                    <a:pt x="5744" y="273"/>
                    <a:pt x="6883" y="273"/>
                    <a:pt x="7701" y="273"/>
                  </a:cubicBezTo>
                  <a:cubicBezTo>
                    <a:pt x="8086" y="257"/>
                    <a:pt x="8407" y="257"/>
                    <a:pt x="8664" y="257"/>
                  </a:cubicBezTo>
                  <a:lnTo>
                    <a:pt x="8936" y="241"/>
                  </a:lnTo>
                  <a:cubicBezTo>
                    <a:pt x="8936" y="271"/>
                    <a:pt x="8954" y="283"/>
                    <a:pt x="8972" y="283"/>
                  </a:cubicBezTo>
                  <a:cubicBezTo>
                    <a:pt x="8994" y="283"/>
                    <a:pt x="9017" y="267"/>
                    <a:pt x="9017" y="241"/>
                  </a:cubicBezTo>
                  <a:cubicBezTo>
                    <a:pt x="9017" y="207"/>
                    <a:pt x="8994" y="191"/>
                    <a:pt x="8972" y="191"/>
                  </a:cubicBezTo>
                  <a:cubicBezTo>
                    <a:pt x="8954" y="191"/>
                    <a:pt x="8936" y="203"/>
                    <a:pt x="8936" y="225"/>
                  </a:cubicBezTo>
                  <a:lnTo>
                    <a:pt x="7701" y="225"/>
                  </a:lnTo>
                  <a:cubicBezTo>
                    <a:pt x="6883" y="225"/>
                    <a:pt x="5760" y="209"/>
                    <a:pt x="4508" y="177"/>
                  </a:cubicBezTo>
                  <a:cubicBezTo>
                    <a:pt x="3257" y="145"/>
                    <a:pt x="2134" y="97"/>
                    <a:pt x="1316" y="48"/>
                  </a:cubicBezTo>
                  <a:lnTo>
                    <a:pt x="353"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854;p41">
              <a:extLst>
                <a:ext uri="{FF2B5EF4-FFF2-40B4-BE49-F238E27FC236}">
                  <a16:creationId xmlns:a16="http://schemas.microsoft.com/office/drawing/2014/main" id="{5AABF14D-E63C-4998-826B-31567F670D7B}"/>
                </a:ext>
              </a:extLst>
            </p:cNvPr>
            <p:cNvSpPr/>
            <p:nvPr/>
          </p:nvSpPr>
          <p:spPr>
            <a:xfrm>
              <a:off x="2474688" y="4105561"/>
              <a:ext cx="18267" cy="27384"/>
            </a:xfrm>
            <a:custGeom>
              <a:avLst/>
              <a:gdLst/>
              <a:ahLst/>
              <a:cxnLst/>
              <a:rect l="l" t="t" r="r" b="b"/>
              <a:pathLst>
                <a:path w="547" h="820" extrusionOk="0">
                  <a:moveTo>
                    <a:pt x="546" y="1"/>
                  </a:moveTo>
                  <a:lnTo>
                    <a:pt x="546" y="1"/>
                  </a:lnTo>
                  <a:cubicBezTo>
                    <a:pt x="225" y="129"/>
                    <a:pt x="1" y="450"/>
                    <a:pt x="17" y="819"/>
                  </a:cubicBezTo>
                  <a:lnTo>
                    <a:pt x="17" y="803"/>
                  </a:lnTo>
                  <a:cubicBezTo>
                    <a:pt x="65" y="659"/>
                    <a:pt x="129" y="498"/>
                    <a:pt x="209" y="354"/>
                  </a:cubicBezTo>
                  <a:cubicBezTo>
                    <a:pt x="305" y="226"/>
                    <a:pt x="418" y="97"/>
                    <a:pt x="54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855;p41">
              <a:extLst>
                <a:ext uri="{FF2B5EF4-FFF2-40B4-BE49-F238E27FC236}">
                  <a16:creationId xmlns:a16="http://schemas.microsoft.com/office/drawing/2014/main" id="{EA3FB82A-A2AC-4E49-9022-04C431FACB2D}"/>
                </a:ext>
              </a:extLst>
            </p:cNvPr>
            <p:cNvSpPr/>
            <p:nvPr/>
          </p:nvSpPr>
          <p:spPr>
            <a:xfrm>
              <a:off x="2423259" y="4090032"/>
              <a:ext cx="10753" cy="14560"/>
            </a:xfrm>
            <a:custGeom>
              <a:avLst/>
              <a:gdLst/>
              <a:ahLst/>
              <a:cxnLst/>
              <a:rect l="l" t="t" r="r" b="b"/>
              <a:pathLst>
                <a:path w="322" h="436" extrusionOk="0">
                  <a:moveTo>
                    <a:pt x="305" y="1"/>
                  </a:moveTo>
                  <a:cubicBezTo>
                    <a:pt x="289" y="1"/>
                    <a:pt x="209" y="81"/>
                    <a:pt x="129" y="209"/>
                  </a:cubicBezTo>
                  <a:cubicBezTo>
                    <a:pt x="49" y="322"/>
                    <a:pt x="0" y="434"/>
                    <a:pt x="0" y="434"/>
                  </a:cubicBezTo>
                  <a:lnTo>
                    <a:pt x="16" y="434"/>
                  </a:lnTo>
                  <a:cubicBezTo>
                    <a:pt x="16" y="435"/>
                    <a:pt x="17" y="436"/>
                    <a:pt x="18" y="436"/>
                  </a:cubicBezTo>
                  <a:cubicBezTo>
                    <a:pt x="28" y="436"/>
                    <a:pt x="103" y="345"/>
                    <a:pt x="177" y="241"/>
                  </a:cubicBezTo>
                  <a:cubicBezTo>
                    <a:pt x="257" y="113"/>
                    <a:pt x="321" y="17"/>
                    <a:pt x="30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856;p41">
              <a:extLst>
                <a:ext uri="{FF2B5EF4-FFF2-40B4-BE49-F238E27FC236}">
                  <a16:creationId xmlns:a16="http://schemas.microsoft.com/office/drawing/2014/main" id="{1AE1329F-E102-440B-B0CA-EFEB4AF93EFA}"/>
                </a:ext>
              </a:extLst>
            </p:cNvPr>
            <p:cNvSpPr/>
            <p:nvPr/>
          </p:nvSpPr>
          <p:spPr>
            <a:xfrm>
              <a:off x="2408799" y="4086826"/>
              <a:ext cx="12356" cy="9785"/>
            </a:xfrm>
            <a:custGeom>
              <a:avLst/>
              <a:gdLst/>
              <a:ahLst/>
              <a:cxnLst/>
              <a:rect l="l" t="t" r="r" b="b"/>
              <a:pathLst>
                <a:path w="370" h="293" extrusionOk="0">
                  <a:moveTo>
                    <a:pt x="353" y="0"/>
                  </a:moveTo>
                  <a:cubicBezTo>
                    <a:pt x="353" y="0"/>
                    <a:pt x="257" y="49"/>
                    <a:pt x="161" y="129"/>
                  </a:cubicBezTo>
                  <a:cubicBezTo>
                    <a:pt x="64" y="209"/>
                    <a:pt x="0" y="289"/>
                    <a:pt x="16" y="289"/>
                  </a:cubicBezTo>
                  <a:cubicBezTo>
                    <a:pt x="18" y="291"/>
                    <a:pt x="21" y="292"/>
                    <a:pt x="26" y="292"/>
                  </a:cubicBezTo>
                  <a:cubicBezTo>
                    <a:pt x="53" y="292"/>
                    <a:pt x="125" y="247"/>
                    <a:pt x="209" y="177"/>
                  </a:cubicBezTo>
                  <a:cubicBezTo>
                    <a:pt x="305" y="97"/>
                    <a:pt x="369" y="16"/>
                    <a:pt x="35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857;p41">
              <a:extLst>
                <a:ext uri="{FF2B5EF4-FFF2-40B4-BE49-F238E27FC236}">
                  <a16:creationId xmlns:a16="http://schemas.microsoft.com/office/drawing/2014/main" id="{1F494976-265F-418D-8474-E553599503BA}"/>
                </a:ext>
              </a:extLst>
            </p:cNvPr>
            <p:cNvSpPr/>
            <p:nvPr/>
          </p:nvSpPr>
          <p:spPr>
            <a:xfrm>
              <a:off x="2398080" y="4068058"/>
              <a:ext cx="20939" cy="3173"/>
            </a:xfrm>
            <a:custGeom>
              <a:avLst/>
              <a:gdLst/>
              <a:ahLst/>
              <a:cxnLst/>
              <a:rect l="l" t="t" r="r" b="b"/>
              <a:pathLst>
                <a:path w="627" h="95" extrusionOk="0">
                  <a:moveTo>
                    <a:pt x="0" y="1"/>
                  </a:moveTo>
                  <a:cubicBezTo>
                    <a:pt x="118" y="60"/>
                    <a:pt x="247" y="95"/>
                    <a:pt x="378" y="95"/>
                  </a:cubicBezTo>
                  <a:cubicBezTo>
                    <a:pt x="461" y="95"/>
                    <a:pt x="545" y="80"/>
                    <a:pt x="626" y="49"/>
                  </a:cubicBezTo>
                  <a:cubicBezTo>
                    <a:pt x="417" y="33"/>
                    <a:pt x="209" y="17"/>
                    <a:pt x="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858;p41">
              <a:extLst>
                <a:ext uri="{FF2B5EF4-FFF2-40B4-BE49-F238E27FC236}">
                  <a16:creationId xmlns:a16="http://schemas.microsoft.com/office/drawing/2014/main" id="{5A9BD584-DA66-4313-8A39-2FFEA431B778}"/>
                </a:ext>
              </a:extLst>
            </p:cNvPr>
            <p:cNvSpPr/>
            <p:nvPr/>
          </p:nvSpPr>
          <p:spPr>
            <a:xfrm>
              <a:off x="2429671" y="4074103"/>
              <a:ext cx="34330" cy="18634"/>
            </a:xfrm>
            <a:custGeom>
              <a:avLst/>
              <a:gdLst/>
              <a:ahLst/>
              <a:cxnLst/>
              <a:rect l="l" t="t" r="r" b="b"/>
              <a:pathLst>
                <a:path w="1028" h="558" extrusionOk="0">
                  <a:moveTo>
                    <a:pt x="658" y="61"/>
                  </a:moveTo>
                  <a:cubicBezTo>
                    <a:pt x="753" y="61"/>
                    <a:pt x="846" y="82"/>
                    <a:pt x="931" y="125"/>
                  </a:cubicBezTo>
                  <a:cubicBezTo>
                    <a:pt x="980" y="157"/>
                    <a:pt x="947" y="221"/>
                    <a:pt x="899" y="253"/>
                  </a:cubicBezTo>
                  <a:cubicBezTo>
                    <a:pt x="835" y="285"/>
                    <a:pt x="771" y="317"/>
                    <a:pt x="707" y="333"/>
                  </a:cubicBezTo>
                  <a:cubicBezTo>
                    <a:pt x="578" y="365"/>
                    <a:pt x="466" y="397"/>
                    <a:pt x="338" y="414"/>
                  </a:cubicBezTo>
                  <a:cubicBezTo>
                    <a:pt x="247" y="429"/>
                    <a:pt x="166" y="437"/>
                    <a:pt x="107" y="443"/>
                  </a:cubicBezTo>
                  <a:lnTo>
                    <a:pt x="107" y="443"/>
                  </a:lnTo>
                  <a:cubicBezTo>
                    <a:pt x="136" y="378"/>
                    <a:pt x="174" y="320"/>
                    <a:pt x="226" y="269"/>
                  </a:cubicBezTo>
                  <a:cubicBezTo>
                    <a:pt x="306" y="173"/>
                    <a:pt x="402" y="109"/>
                    <a:pt x="514" y="77"/>
                  </a:cubicBezTo>
                  <a:cubicBezTo>
                    <a:pt x="562" y="66"/>
                    <a:pt x="611" y="61"/>
                    <a:pt x="658" y="61"/>
                  </a:cubicBezTo>
                  <a:close/>
                  <a:moveTo>
                    <a:pt x="670" y="0"/>
                  </a:moveTo>
                  <a:cubicBezTo>
                    <a:pt x="487" y="0"/>
                    <a:pt x="307" y="82"/>
                    <a:pt x="193" y="237"/>
                  </a:cubicBezTo>
                  <a:cubicBezTo>
                    <a:pt x="133" y="297"/>
                    <a:pt x="101" y="371"/>
                    <a:pt x="71" y="446"/>
                  </a:cubicBezTo>
                  <a:lnTo>
                    <a:pt x="71" y="446"/>
                  </a:lnTo>
                  <a:cubicBezTo>
                    <a:pt x="27" y="451"/>
                    <a:pt x="1" y="455"/>
                    <a:pt x="1" y="462"/>
                  </a:cubicBezTo>
                  <a:lnTo>
                    <a:pt x="17" y="462"/>
                  </a:lnTo>
                  <a:cubicBezTo>
                    <a:pt x="33" y="464"/>
                    <a:pt x="49" y="466"/>
                    <a:pt x="65" y="468"/>
                  </a:cubicBezTo>
                  <a:lnTo>
                    <a:pt x="65" y="468"/>
                  </a:lnTo>
                  <a:cubicBezTo>
                    <a:pt x="63" y="498"/>
                    <a:pt x="50" y="528"/>
                    <a:pt x="65" y="558"/>
                  </a:cubicBezTo>
                  <a:cubicBezTo>
                    <a:pt x="74" y="528"/>
                    <a:pt x="84" y="498"/>
                    <a:pt x="95" y="470"/>
                  </a:cubicBezTo>
                  <a:lnTo>
                    <a:pt x="95" y="470"/>
                  </a:lnTo>
                  <a:cubicBezTo>
                    <a:pt x="125" y="473"/>
                    <a:pt x="155" y="474"/>
                    <a:pt x="185" y="474"/>
                  </a:cubicBezTo>
                  <a:cubicBezTo>
                    <a:pt x="242" y="474"/>
                    <a:pt x="298" y="470"/>
                    <a:pt x="354" y="462"/>
                  </a:cubicBezTo>
                  <a:cubicBezTo>
                    <a:pt x="482" y="446"/>
                    <a:pt x="595" y="430"/>
                    <a:pt x="723" y="397"/>
                  </a:cubicBezTo>
                  <a:cubicBezTo>
                    <a:pt x="787" y="381"/>
                    <a:pt x="867" y="349"/>
                    <a:pt x="931" y="317"/>
                  </a:cubicBezTo>
                  <a:cubicBezTo>
                    <a:pt x="964" y="285"/>
                    <a:pt x="996" y="253"/>
                    <a:pt x="1012" y="205"/>
                  </a:cubicBezTo>
                  <a:cubicBezTo>
                    <a:pt x="1028" y="157"/>
                    <a:pt x="1012" y="109"/>
                    <a:pt x="964" y="77"/>
                  </a:cubicBezTo>
                  <a:cubicBezTo>
                    <a:pt x="872" y="25"/>
                    <a:pt x="771" y="0"/>
                    <a:pt x="67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859;p41">
              <a:extLst>
                <a:ext uri="{FF2B5EF4-FFF2-40B4-BE49-F238E27FC236}">
                  <a16:creationId xmlns:a16="http://schemas.microsoft.com/office/drawing/2014/main" id="{C7262EF2-2C85-4747-ABEF-147973C66F86}"/>
                </a:ext>
              </a:extLst>
            </p:cNvPr>
            <p:cNvSpPr/>
            <p:nvPr/>
          </p:nvSpPr>
          <p:spPr>
            <a:xfrm>
              <a:off x="2417883" y="4067524"/>
              <a:ext cx="17198" cy="22542"/>
            </a:xfrm>
            <a:custGeom>
              <a:avLst/>
              <a:gdLst/>
              <a:ahLst/>
              <a:cxnLst/>
              <a:rect l="l" t="t" r="r" b="b"/>
              <a:pathLst>
                <a:path w="515" h="675" extrusionOk="0">
                  <a:moveTo>
                    <a:pt x="129" y="1"/>
                  </a:moveTo>
                  <a:cubicBezTo>
                    <a:pt x="49" y="17"/>
                    <a:pt x="1" y="81"/>
                    <a:pt x="17" y="161"/>
                  </a:cubicBezTo>
                  <a:cubicBezTo>
                    <a:pt x="33" y="209"/>
                    <a:pt x="49" y="258"/>
                    <a:pt x="65" y="306"/>
                  </a:cubicBezTo>
                  <a:cubicBezTo>
                    <a:pt x="113" y="386"/>
                    <a:pt x="161" y="466"/>
                    <a:pt x="226" y="530"/>
                  </a:cubicBezTo>
                  <a:cubicBezTo>
                    <a:pt x="274" y="578"/>
                    <a:pt x="338" y="643"/>
                    <a:pt x="418" y="659"/>
                  </a:cubicBezTo>
                  <a:cubicBezTo>
                    <a:pt x="434" y="659"/>
                    <a:pt x="354" y="611"/>
                    <a:pt x="258" y="498"/>
                  </a:cubicBezTo>
                  <a:cubicBezTo>
                    <a:pt x="210" y="434"/>
                    <a:pt x="161" y="354"/>
                    <a:pt x="129" y="290"/>
                  </a:cubicBezTo>
                  <a:cubicBezTo>
                    <a:pt x="81" y="209"/>
                    <a:pt x="49" y="81"/>
                    <a:pt x="129" y="65"/>
                  </a:cubicBezTo>
                  <a:cubicBezTo>
                    <a:pt x="226" y="65"/>
                    <a:pt x="306" y="145"/>
                    <a:pt x="354" y="209"/>
                  </a:cubicBezTo>
                  <a:cubicBezTo>
                    <a:pt x="402" y="290"/>
                    <a:pt x="434" y="354"/>
                    <a:pt x="450" y="450"/>
                  </a:cubicBezTo>
                  <a:cubicBezTo>
                    <a:pt x="450" y="514"/>
                    <a:pt x="450" y="594"/>
                    <a:pt x="450" y="675"/>
                  </a:cubicBezTo>
                  <a:cubicBezTo>
                    <a:pt x="498" y="594"/>
                    <a:pt x="514" y="514"/>
                    <a:pt x="498" y="434"/>
                  </a:cubicBezTo>
                  <a:cubicBezTo>
                    <a:pt x="482" y="354"/>
                    <a:pt x="450" y="258"/>
                    <a:pt x="402" y="177"/>
                  </a:cubicBezTo>
                  <a:cubicBezTo>
                    <a:pt x="354" y="81"/>
                    <a:pt x="242" y="17"/>
                    <a:pt x="12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860;p41">
              <a:extLst>
                <a:ext uri="{FF2B5EF4-FFF2-40B4-BE49-F238E27FC236}">
                  <a16:creationId xmlns:a16="http://schemas.microsoft.com/office/drawing/2014/main" id="{CD3EB957-7FD9-4FF7-B402-739A63CE2B79}"/>
                </a:ext>
              </a:extLst>
            </p:cNvPr>
            <p:cNvSpPr/>
            <p:nvPr/>
          </p:nvSpPr>
          <p:spPr>
            <a:xfrm>
              <a:off x="2241090" y="4071965"/>
              <a:ext cx="61647" cy="52931"/>
            </a:xfrm>
            <a:custGeom>
              <a:avLst/>
              <a:gdLst/>
              <a:ahLst/>
              <a:cxnLst/>
              <a:rect l="l" t="t" r="r" b="b"/>
              <a:pathLst>
                <a:path w="1846" h="1585" extrusionOk="0">
                  <a:moveTo>
                    <a:pt x="241" y="0"/>
                  </a:moveTo>
                  <a:cubicBezTo>
                    <a:pt x="193" y="0"/>
                    <a:pt x="145" y="4"/>
                    <a:pt x="97" y="12"/>
                  </a:cubicBezTo>
                  <a:cubicBezTo>
                    <a:pt x="65" y="12"/>
                    <a:pt x="33" y="12"/>
                    <a:pt x="1" y="28"/>
                  </a:cubicBezTo>
                  <a:cubicBezTo>
                    <a:pt x="1" y="44"/>
                    <a:pt x="145" y="28"/>
                    <a:pt x="386" y="60"/>
                  </a:cubicBezTo>
                  <a:cubicBezTo>
                    <a:pt x="1027" y="141"/>
                    <a:pt x="1557" y="590"/>
                    <a:pt x="1749" y="1199"/>
                  </a:cubicBezTo>
                  <a:cubicBezTo>
                    <a:pt x="1830" y="1440"/>
                    <a:pt x="1830" y="1585"/>
                    <a:pt x="1846" y="1585"/>
                  </a:cubicBezTo>
                  <a:cubicBezTo>
                    <a:pt x="1846" y="1552"/>
                    <a:pt x="1846" y="1520"/>
                    <a:pt x="1846" y="1472"/>
                  </a:cubicBezTo>
                  <a:cubicBezTo>
                    <a:pt x="1846" y="1376"/>
                    <a:pt x="1830" y="1280"/>
                    <a:pt x="1798" y="1183"/>
                  </a:cubicBezTo>
                  <a:cubicBezTo>
                    <a:pt x="1621" y="542"/>
                    <a:pt x="1060" y="76"/>
                    <a:pt x="386" y="12"/>
                  </a:cubicBezTo>
                  <a:cubicBezTo>
                    <a:pt x="338" y="4"/>
                    <a:pt x="289" y="0"/>
                    <a:pt x="24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861;p41">
              <a:extLst>
                <a:ext uri="{FF2B5EF4-FFF2-40B4-BE49-F238E27FC236}">
                  <a16:creationId xmlns:a16="http://schemas.microsoft.com/office/drawing/2014/main" id="{1E7873F0-1282-42D5-AFD5-ED6FF25AA3F6}"/>
                </a:ext>
              </a:extLst>
            </p:cNvPr>
            <p:cNvSpPr/>
            <p:nvPr/>
          </p:nvSpPr>
          <p:spPr>
            <a:xfrm>
              <a:off x="2257687" y="3999498"/>
              <a:ext cx="4341" cy="72901"/>
            </a:xfrm>
            <a:custGeom>
              <a:avLst/>
              <a:gdLst/>
              <a:ahLst/>
              <a:cxnLst/>
              <a:rect l="l" t="t" r="r" b="b"/>
              <a:pathLst>
                <a:path w="130" h="2183" extrusionOk="0">
                  <a:moveTo>
                    <a:pt x="113" y="0"/>
                  </a:moveTo>
                  <a:lnTo>
                    <a:pt x="113" y="0"/>
                  </a:lnTo>
                  <a:cubicBezTo>
                    <a:pt x="33" y="722"/>
                    <a:pt x="1" y="1460"/>
                    <a:pt x="17" y="2182"/>
                  </a:cubicBezTo>
                  <a:cubicBezTo>
                    <a:pt x="65" y="1829"/>
                    <a:pt x="97" y="1460"/>
                    <a:pt x="97" y="1091"/>
                  </a:cubicBezTo>
                  <a:cubicBezTo>
                    <a:pt x="129" y="738"/>
                    <a:pt x="129" y="369"/>
                    <a:pt x="11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862;p41">
              <a:extLst>
                <a:ext uri="{FF2B5EF4-FFF2-40B4-BE49-F238E27FC236}">
                  <a16:creationId xmlns:a16="http://schemas.microsoft.com/office/drawing/2014/main" id="{0B86F4AD-BA55-4C23-ADDE-6CE0FC7C4765}"/>
                </a:ext>
              </a:extLst>
            </p:cNvPr>
            <p:cNvSpPr/>
            <p:nvPr/>
          </p:nvSpPr>
          <p:spPr>
            <a:xfrm>
              <a:off x="2325746" y="4109167"/>
              <a:ext cx="51996" cy="3473"/>
            </a:xfrm>
            <a:custGeom>
              <a:avLst/>
              <a:gdLst/>
              <a:ahLst/>
              <a:cxnLst/>
              <a:rect l="l" t="t" r="r" b="b"/>
              <a:pathLst>
                <a:path w="1557" h="104" extrusionOk="0">
                  <a:moveTo>
                    <a:pt x="37" y="1"/>
                  </a:moveTo>
                  <a:cubicBezTo>
                    <a:pt x="13" y="1"/>
                    <a:pt x="1" y="2"/>
                    <a:pt x="1" y="5"/>
                  </a:cubicBezTo>
                  <a:cubicBezTo>
                    <a:pt x="300" y="71"/>
                    <a:pt x="605" y="104"/>
                    <a:pt x="909" y="104"/>
                  </a:cubicBezTo>
                  <a:cubicBezTo>
                    <a:pt x="1126" y="104"/>
                    <a:pt x="1343" y="87"/>
                    <a:pt x="1557" y="53"/>
                  </a:cubicBezTo>
                  <a:cubicBezTo>
                    <a:pt x="1557" y="45"/>
                    <a:pt x="1468" y="45"/>
                    <a:pt x="1326" y="45"/>
                  </a:cubicBezTo>
                  <a:cubicBezTo>
                    <a:pt x="1184" y="45"/>
                    <a:pt x="987" y="45"/>
                    <a:pt x="771" y="37"/>
                  </a:cubicBezTo>
                  <a:cubicBezTo>
                    <a:pt x="433" y="24"/>
                    <a:pt x="138" y="1"/>
                    <a:pt x="3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863;p41">
              <a:extLst>
                <a:ext uri="{FF2B5EF4-FFF2-40B4-BE49-F238E27FC236}">
                  <a16:creationId xmlns:a16="http://schemas.microsoft.com/office/drawing/2014/main" id="{7A0812E9-CF08-4D02-BF9A-AD1A62772EF0}"/>
                </a:ext>
              </a:extLst>
            </p:cNvPr>
            <p:cNvSpPr/>
            <p:nvPr/>
          </p:nvSpPr>
          <p:spPr>
            <a:xfrm>
              <a:off x="2290381" y="4108165"/>
              <a:ext cx="5944" cy="10286"/>
            </a:xfrm>
            <a:custGeom>
              <a:avLst/>
              <a:gdLst/>
              <a:ahLst/>
              <a:cxnLst/>
              <a:rect l="l" t="t" r="r" b="b"/>
              <a:pathLst>
                <a:path w="178" h="308" extrusionOk="0">
                  <a:moveTo>
                    <a:pt x="25" y="0"/>
                  </a:moveTo>
                  <a:cubicBezTo>
                    <a:pt x="22" y="0"/>
                    <a:pt x="19" y="1"/>
                    <a:pt x="17" y="3"/>
                  </a:cubicBezTo>
                  <a:cubicBezTo>
                    <a:pt x="1" y="19"/>
                    <a:pt x="49" y="83"/>
                    <a:pt x="81" y="164"/>
                  </a:cubicBezTo>
                  <a:cubicBezTo>
                    <a:pt x="113" y="244"/>
                    <a:pt x="129" y="308"/>
                    <a:pt x="145" y="308"/>
                  </a:cubicBezTo>
                  <a:cubicBezTo>
                    <a:pt x="161" y="308"/>
                    <a:pt x="177" y="228"/>
                    <a:pt x="129" y="132"/>
                  </a:cubicBezTo>
                  <a:cubicBezTo>
                    <a:pt x="101" y="47"/>
                    <a:pt x="49" y="0"/>
                    <a:pt x="2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864;p41">
              <a:extLst>
                <a:ext uri="{FF2B5EF4-FFF2-40B4-BE49-F238E27FC236}">
                  <a16:creationId xmlns:a16="http://schemas.microsoft.com/office/drawing/2014/main" id="{37C00D93-18B8-4072-9DD1-1258FA5BDC10}"/>
                </a:ext>
              </a:extLst>
            </p:cNvPr>
            <p:cNvSpPr/>
            <p:nvPr/>
          </p:nvSpPr>
          <p:spPr>
            <a:xfrm>
              <a:off x="2277524" y="4091501"/>
              <a:ext cx="7547" cy="7147"/>
            </a:xfrm>
            <a:custGeom>
              <a:avLst/>
              <a:gdLst/>
              <a:ahLst/>
              <a:cxnLst/>
              <a:rect l="l" t="t" r="r" b="b"/>
              <a:pathLst>
                <a:path w="226" h="214" extrusionOk="0">
                  <a:moveTo>
                    <a:pt x="28" y="1"/>
                  </a:moveTo>
                  <a:cubicBezTo>
                    <a:pt x="23" y="1"/>
                    <a:pt x="19" y="2"/>
                    <a:pt x="17" y="5"/>
                  </a:cubicBezTo>
                  <a:cubicBezTo>
                    <a:pt x="1" y="21"/>
                    <a:pt x="33" y="69"/>
                    <a:pt x="97" y="133"/>
                  </a:cubicBezTo>
                  <a:cubicBezTo>
                    <a:pt x="145" y="181"/>
                    <a:pt x="193" y="213"/>
                    <a:pt x="209" y="213"/>
                  </a:cubicBezTo>
                  <a:cubicBezTo>
                    <a:pt x="225" y="197"/>
                    <a:pt x="193" y="133"/>
                    <a:pt x="145" y="85"/>
                  </a:cubicBezTo>
                  <a:cubicBezTo>
                    <a:pt x="92" y="32"/>
                    <a:pt x="50" y="1"/>
                    <a:pt x="2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865;p41">
              <a:extLst>
                <a:ext uri="{FF2B5EF4-FFF2-40B4-BE49-F238E27FC236}">
                  <a16:creationId xmlns:a16="http://schemas.microsoft.com/office/drawing/2014/main" id="{1200461E-BDE1-41A8-B77A-A439AEBBD9B4}"/>
                </a:ext>
              </a:extLst>
            </p:cNvPr>
            <p:cNvSpPr/>
            <p:nvPr/>
          </p:nvSpPr>
          <p:spPr>
            <a:xfrm>
              <a:off x="2259490" y="4082618"/>
              <a:ext cx="10553" cy="4876"/>
            </a:xfrm>
            <a:custGeom>
              <a:avLst/>
              <a:gdLst/>
              <a:ahLst/>
              <a:cxnLst/>
              <a:rect l="l" t="t" r="r" b="b"/>
              <a:pathLst>
                <a:path w="316" h="146" extrusionOk="0">
                  <a:moveTo>
                    <a:pt x="89" y="0"/>
                  </a:moveTo>
                  <a:cubicBezTo>
                    <a:pt x="35" y="0"/>
                    <a:pt x="0" y="19"/>
                    <a:pt x="11" y="30"/>
                  </a:cubicBezTo>
                  <a:cubicBezTo>
                    <a:pt x="11" y="46"/>
                    <a:pt x="75" y="46"/>
                    <a:pt x="156" y="78"/>
                  </a:cubicBezTo>
                  <a:cubicBezTo>
                    <a:pt x="225" y="106"/>
                    <a:pt x="270" y="146"/>
                    <a:pt x="292" y="146"/>
                  </a:cubicBezTo>
                  <a:cubicBezTo>
                    <a:pt x="295" y="146"/>
                    <a:pt x="298" y="145"/>
                    <a:pt x="300" y="142"/>
                  </a:cubicBezTo>
                  <a:cubicBezTo>
                    <a:pt x="316" y="126"/>
                    <a:pt x="268" y="46"/>
                    <a:pt x="172" y="14"/>
                  </a:cubicBezTo>
                  <a:cubicBezTo>
                    <a:pt x="142" y="4"/>
                    <a:pt x="113" y="0"/>
                    <a:pt x="8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866;p41">
              <a:extLst>
                <a:ext uri="{FF2B5EF4-FFF2-40B4-BE49-F238E27FC236}">
                  <a16:creationId xmlns:a16="http://schemas.microsoft.com/office/drawing/2014/main" id="{04EE01D4-CCAD-4077-829A-99D211467829}"/>
                </a:ext>
              </a:extLst>
            </p:cNvPr>
            <p:cNvSpPr/>
            <p:nvPr/>
          </p:nvSpPr>
          <p:spPr>
            <a:xfrm>
              <a:off x="2245932" y="4079446"/>
              <a:ext cx="5911" cy="3006"/>
            </a:xfrm>
            <a:custGeom>
              <a:avLst/>
              <a:gdLst/>
              <a:ahLst/>
              <a:cxnLst/>
              <a:rect l="l" t="t" r="r" b="b"/>
              <a:pathLst>
                <a:path w="177" h="90" extrusionOk="0">
                  <a:moveTo>
                    <a:pt x="44" y="1"/>
                  </a:moveTo>
                  <a:cubicBezTo>
                    <a:pt x="28" y="1"/>
                    <a:pt x="16" y="5"/>
                    <a:pt x="16" y="13"/>
                  </a:cubicBezTo>
                  <a:cubicBezTo>
                    <a:pt x="0" y="29"/>
                    <a:pt x="32" y="61"/>
                    <a:pt x="80" y="77"/>
                  </a:cubicBezTo>
                  <a:cubicBezTo>
                    <a:pt x="104" y="85"/>
                    <a:pt x="124" y="89"/>
                    <a:pt x="140" y="89"/>
                  </a:cubicBezTo>
                  <a:cubicBezTo>
                    <a:pt x="156" y="89"/>
                    <a:pt x="168" y="85"/>
                    <a:pt x="177" y="77"/>
                  </a:cubicBezTo>
                  <a:cubicBezTo>
                    <a:pt x="177" y="61"/>
                    <a:pt x="144" y="29"/>
                    <a:pt x="96" y="13"/>
                  </a:cubicBezTo>
                  <a:cubicBezTo>
                    <a:pt x="80" y="5"/>
                    <a:pt x="60" y="1"/>
                    <a:pt x="4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867;p41">
              <a:extLst>
                <a:ext uri="{FF2B5EF4-FFF2-40B4-BE49-F238E27FC236}">
                  <a16:creationId xmlns:a16="http://schemas.microsoft.com/office/drawing/2014/main" id="{36ECEA56-9B18-478C-864B-1BD688FDE333}"/>
                </a:ext>
              </a:extLst>
            </p:cNvPr>
            <p:cNvSpPr/>
            <p:nvPr/>
          </p:nvSpPr>
          <p:spPr>
            <a:xfrm>
              <a:off x="2722746" y="3417657"/>
              <a:ext cx="332314" cy="202006"/>
            </a:xfrm>
            <a:custGeom>
              <a:avLst/>
              <a:gdLst/>
              <a:ahLst/>
              <a:cxnLst/>
              <a:rect l="l" t="t" r="r" b="b"/>
              <a:pathLst>
                <a:path w="9951" h="6049" extrusionOk="0">
                  <a:moveTo>
                    <a:pt x="4814" y="0"/>
                  </a:moveTo>
                  <a:lnTo>
                    <a:pt x="1" y="2294"/>
                  </a:lnTo>
                  <a:lnTo>
                    <a:pt x="1765" y="6049"/>
                  </a:lnTo>
                  <a:lnTo>
                    <a:pt x="2070" y="5936"/>
                  </a:lnTo>
                  <a:cubicBezTo>
                    <a:pt x="3434" y="5375"/>
                    <a:pt x="8953" y="3000"/>
                    <a:pt x="9723" y="2311"/>
                  </a:cubicBezTo>
                  <a:cubicBezTo>
                    <a:pt x="9951" y="2100"/>
                    <a:pt x="9781" y="2024"/>
                    <a:pt x="9413" y="2024"/>
                  </a:cubicBezTo>
                  <a:cubicBezTo>
                    <a:pt x="8434" y="2024"/>
                    <a:pt x="6049" y="2567"/>
                    <a:pt x="6049" y="2567"/>
                  </a:cubicBezTo>
                  <a:lnTo>
                    <a:pt x="4814" y="0"/>
                  </a:lnTo>
                  <a:close/>
                </a:path>
              </a:pathLst>
            </a:custGeom>
            <a:solidFill>
              <a:srgbClr val="19B5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868;p41">
              <a:extLst>
                <a:ext uri="{FF2B5EF4-FFF2-40B4-BE49-F238E27FC236}">
                  <a16:creationId xmlns:a16="http://schemas.microsoft.com/office/drawing/2014/main" id="{8409E48D-DB3C-4B44-B2F0-635EACA8B23A}"/>
                </a:ext>
              </a:extLst>
            </p:cNvPr>
            <p:cNvSpPr/>
            <p:nvPr/>
          </p:nvSpPr>
          <p:spPr>
            <a:xfrm>
              <a:off x="2759714" y="3564795"/>
              <a:ext cx="79881" cy="52731"/>
            </a:xfrm>
            <a:custGeom>
              <a:avLst/>
              <a:gdLst/>
              <a:ahLst/>
              <a:cxnLst/>
              <a:rect l="l" t="t" r="r" b="b"/>
              <a:pathLst>
                <a:path w="2392" h="1579" extrusionOk="0">
                  <a:moveTo>
                    <a:pt x="858" y="0"/>
                  </a:moveTo>
                  <a:cubicBezTo>
                    <a:pt x="559" y="0"/>
                    <a:pt x="261" y="79"/>
                    <a:pt x="1" y="231"/>
                  </a:cubicBezTo>
                  <a:lnTo>
                    <a:pt x="642" y="1578"/>
                  </a:lnTo>
                  <a:lnTo>
                    <a:pt x="2391" y="776"/>
                  </a:lnTo>
                  <a:cubicBezTo>
                    <a:pt x="2118" y="407"/>
                    <a:pt x="1733" y="151"/>
                    <a:pt x="1284" y="54"/>
                  </a:cubicBezTo>
                  <a:cubicBezTo>
                    <a:pt x="1144" y="18"/>
                    <a:pt x="1001" y="0"/>
                    <a:pt x="85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869;p41">
              <a:extLst>
                <a:ext uri="{FF2B5EF4-FFF2-40B4-BE49-F238E27FC236}">
                  <a16:creationId xmlns:a16="http://schemas.microsoft.com/office/drawing/2014/main" id="{8CD3D8D2-38C7-4254-B221-F02416C852BD}"/>
                </a:ext>
              </a:extLst>
            </p:cNvPr>
            <p:cNvSpPr/>
            <p:nvPr/>
          </p:nvSpPr>
          <p:spPr>
            <a:xfrm>
              <a:off x="2780619" y="3485282"/>
              <a:ext cx="271935" cy="134381"/>
            </a:xfrm>
            <a:custGeom>
              <a:avLst/>
              <a:gdLst/>
              <a:ahLst/>
              <a:cxnLst/>
              <a:rect l="l" t="t" r="r" b="b"/>
              <a:pathLst>
                <a:path w="8143" h="4024" extrusionOk="0">
                  <a:moveTo>
                    <a:pt x="7659" y="1"/>
                  </a:moveTo>
                  <a:cubicBezTo>
                    <a:pt x="7195" y="1"/>
                    <a:pt x="6546" y="109"/>
                    <a:pt x="6546" y="109"/>
                  </a:cubicBezTo>
                  <a:cubicBezTo>
                    <a:pt x="6273" y="253"/>
                    <a:pt x="6418" y="927"/>
                    <a:pt x="6418" y="927"/>
                  </a:cubicBezTo>
                  <a:lnTo>
                    <a:pt x="0" y="3911"/>
                  </a:lnTo>
                  <a:lnTo>
                    <a:pt x="32" y="4024"/>
                  </a:lnTo>
                  <a:cubicBezTo>
                    <a:pt x="2551" y="3093"/>
                    <a:pt x="8054" y="478"/>
                    <a:pt x="8118" y="157"/>
                  </a:cubicBezTo>
                  <a:cubicBezTo>
                    <a:pt x="8142" y="38"/>
                    <a:pt x="7933" y="1"/>
                    <a:pt x="765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870;p41">
              <a:extLst>
                <a:ext uri="{FF2B5EF4-FFF2-40B4-BE49-F238E27FC236}">
                  <a16:creationId xmlns:a16="http://schemas.microsoft.com/office/drawing/2014/main" id="{18788D04-A938-4045-8B72-4ADCF7311886}"/>
                </a:ext>
              </a:extLst>
            </p:cNvPr>
            <p:cNvSpPr/>
            <p:nvPr/>
          </p:nvSpPr>
          <p:spPr>
            <a:xfrm>
              <a:off x="2777948" y="3487820"/>
              <a:ext cx="272203" cy="129172"/>
            </a:xfrm>
            <a:custGeom>
              <a:avLst/>
              <a:gdLst/>
              <a:ahLst/>
              <a:cxnLst/>
              <a:rect l="l" t="t" r="r" b="b"/>
              <a:pathLst>
                <a:path w="8151" h="3868" extrusionOk="0">
                  <a:moveTo>
                    <a:pt x="8150" y="1"/>
                  </a:moveTo>
                  <a:cubicBezTo>
                    <a:pt x="8134" y="17"/>
                    <a:pt x="8102" y="17"/>
                    <a:pt x="8070" y="33"/>
                  </a:cubicBezTo>
                  <a:cubicBezTo>
                    <a:pt x="8006" y="81"/>
                    <a:pt x="7926" y="113"/>
                    <a:pt x="7829" y="161"/>
                  </a:cubicBezTo>
                  <a:cubicBezTo>
                    <a:pt x="7605" y="274"/>
                    <a:pt x="7316" y="418"/>
                    <a:pt x="6963" y="595"/>
                  </a:cubicBezTo>
                  <a:cubicBezTo>
                    <a:pt x="6241" y="948"/>
                    <a:pt x="5230" y="1461"/>
                    <a:pt x="4107" y="1990"/>
                  </a:cubicBezTo>
                  <a:cubicBezTo>
                    <a:pt x="2968" y="2520"/>
                    <a:pt x="1941" y="2985"/>
                    <a:pt x="1203" y="3322"/>
                  </a:cubicBezTo>
                  <a:cubicBezTo>
                    <a:pt x="850" y="3482"/>
                    <a:pt x="562" y="3611"/>
                    <a:pt x="321" y="3723"/>
                  </a:cubicBezTo>
                  <a:lnTo>
                    <a:pt x="80" y="3835"/>
                  </a:lnTo>
                  <a:cubicBezTo>
                    <a:pt x="161" y="3819"/>
                    <a:pt x="241" y="3787"/>
                    <a:pt x="321" y="3739"/>
                  </a:cubicBezTo>
                  <a:cubicBezTo>
                    <a:pt x="578" y="3643"/>
                    <a:pt x="867" y="3514"/>
                    <a:pt x="1219" y="3370"/>
                  </a:cubicBezTo>
                  <a:cubicBezTo>
                    <a:pt x="1974" y="3049"/>
                    <a:pt x="3000" y="2584"/>
                    <a:pt x="4123" y="2054"/>
                  </a:cubicBezTo>
                  <a:cubicBezTo>
                    <a:pt x="5246" y="1509"/>
                    <a:pt x="6257" y="1012"/>
                    <a:pt x="6995" y="627"/>
                  </a:cubicBezTo>
                  <a:cubicBezTo>
                    <a:pt x="7332" y="450"/>
                    <a:pt x="7621" y="306"/>
                    <a:pt x="7845" y="177"/>
                  </a:cubicBezTo>
                  <a:cubicBezTo>
                    <a:pt x="7926" y="129"/>
                    <a:pt x="8006" y="97"/>
                    <a:pt x="8086" y="49"/>
                  </a:cubicBezTo>
                  <a:cubicBezTo>
                    <a:pt x="8102" y="33"/>
                    <a:pt x="8134" y="17"/>
                    <a:pt x="8150" y="1"/>
                  </a:cubicBezTo>
                  <a:close/>
                  <a:moveTo>
                    <a:pt x="80" y="3835"/>
                  </a:moveTo>
                  <a:cubicBezTo>
                    <a:pt x="48" y="3835"/>
                    <a:pt x="16" y="3851"/>
                    <a:pt x="0" y="3867"/>
                  </a:cubicBezTo>
                  <a:cubicBezTo>
                    <a:pt x="32" y="3867"/>
                    <a:pt x="48" y="3851"/>
                    <a:pt x="80" y="3835"/>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871;p41">
              <a:extLst>
                <a:ext uri="{FF2B5EF4-FFF2-40B4-BE49-F238E27FC236}">
                  <a16:creationId xmlns:a16="http://schemas.microsoft.com/office/drawing/2014/main" id="{19AA6C1B-265F-42BA-8541-A458A496AA84}"/>
                </a:ext>
              </a:extLst>
            </p:cNvPr>
            <p:cNvSpPr/>
            <p:nvPr/>
          </p:nvSpPr>
          <p:spPr>
            <a:xfrm>
              <a:off x="2990640" y="3486217"/>
              <a:ext cx="9150" cy="32727"/>
            </a:xfrm>
            <a:custGeom>
              <a:avLst/>
              <a:gdLst/>
              <a:ahLst/>
              <a:cxnLst/>
              <a:rect l="l" t="t" r="r" b="b"/>
              <a:pathLst>
                <a:path w="274" h="980" extrusionOk="0">
                  <a:moveTo>
                    <a:pt x="273" y="1"/>
                  </a:moveTo>
                  <a:cubicBezTo>
                    <a:pt x="33" y="274"/>
                    <a:pt x="0" y="659"/>
                    <a:pt x="161" y="979"/>
                  </a:cubicBezTo>
                  <a:cubicBezTo>
                    <a:pt x="81" y="643"/>
                    <a:pt x="129" y="306"/>
                    <a:pt x="27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872;p41">
              <a:extLst>
                <a:ext uri="{FF2B5EF4-FFF2-40B4-BE49-F238E27FC236}">
                  <a16:creationId xmlns:a16="http://schemas.microsoft.com/office/drawing/2014/main" id="{935890A5-CE80-43EB-A32C-7419BF598856}"/>
                </a:ext>
              </a:extLst>
            </p:cNvPr>
            <p:cNvSpPr/>
            <p:nvPr/>
          </p:nvSpPr>
          <p:spPr>
            <a:xfrm>
              <a:off x="2936540" y="3499608"/>
              <a:ext cx="3774" cy="17733"/>
            </a:xfrm>
            <a:custGeom>
              <a:avLst/>
              <a:gdLst/>
              <a:ahLst/>
              <a:cxnLst/>
              <a:rect l="l" t="t" r="r" b="b"/>
              <a:pathLst>
                <a:path w="113" h="531" extrusionOk="0">
                  <a:moveTo>
                    <a:pt x="96" y="1"/>
                  </a:moveTo>
                  <a:cubicBezTo>
                    <a:pt x="48" y="81"/>
                    <a:pt x="32" y="177"/>
                    <a:pt x="32" y="258"/>
                  </a:cubicBezTo>
                  <a:cubicBezTo>
                    <a:pt x="0" y="354"/>
                    <a:pt x="0" y="434"/>
                    <a:pt x="32" y="530"/>
                  </a:cubicBezTo>
                  <a:cubicBezTo>
                    <a:pt x="96" y="370"/>
                    <a:pt x="112" y="177"/>
                    <a:pt x="9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873;p41">
              <a:extLst>
                <a:ext uri="{FF2B5EF4-FFF2-40B4-BE49-F238E27FC236}">
                  <a16:creationId xmlns:a16="http://schemas.microsoft.com/office/drawing/2014/main" id="{F7D98768-0BE9-4769-AF31-EC1563BFE4DB}"/>
                </a:ext>
              </a:extLst>
            </p:cNvPr>
            <p:cNvSpPr/>
            <p:nvPr/>
          </p:nvSpPr>
          <p:spPr>
            <a:xfrm>
              <a:off x="2920444" y="3502848"/>
              <a:ext cx="7013" cy="13959"/>
            </a:xfrm>
            <a:custGeom>
              <a:avLst/>
              <a:gdLst/>
              <a:ahLst/>
              <a:cxnLst/>
              <a:rect l="l" t="t" r="r" b="b"/>
              <a:pathLst>
                <a:path w="210" h="418" extrusionOk="0">
                  <a:moveTo>
                    <a:pt x="193" y="0"/>
                  </a:moveTo>
                  <a:cubicBezTo>
                    <a:pt x="177" y="0"/>
                    <a:pt x="129" y="80"/>
                    <a:pt x="81" y="193"/>
                  </a:cubicBezTo>
                  <a:cubicBezTo>
                    <a:pt x="33" y="305"/>
                    <a:pt x="1" y="401"/>
                    <a:pt x="17" y="417"/>
                  </a:cubicBezTo>
                  <a:cubicBezTo>
                    <a:pt x="33" y="417"/>
                    <a:pt x="97" y="337"/>
                    <a:pt x="145" y="225"/>
                  </a:cubicBezTo>
                  <a:cubicBezTo>
                    <a:pt x="177" y="96"/>
                    <a:pt x="209" y="0"/>
                    <a:pt x="19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874;p41">
              <a:extLst>
                <a:ext uri="{FF2B5EF4-FFF2-40B4-BE49-F238E27FC236}">
                  <a16:creationId xmlns:a16="http://schemas.microsoft.com/office/drawing/2014/main" id="{C6B229BE-DBCE-4520-BB77-731B336B531A}"/>
                </a:ext>
              </a:extLst>
            </p:cNvPr>
            <p:cNvSpPr/>
            <p:nvPr/>
          </p:nvSpPr>
          <p:spPr>
            <a:xfrm>
              <a:off x="2905450" y="3497471"/>
              <a:ext cx="17165" cy="8082"/>
            </a:xfrm>
            <a:custGeom>
              <a:avLst/>
              <a:gdLst/>
              <a:ahLst/>
              <a:cxnLst/>
              <a:rect l="l" t="t" r="r" b="b"/>
              <a:pathLst>
                <a:path w="514" h="242" extrusionOk="0">
                  <a:moveTo>
                    <a:pt x="514" y="1"/>
                  </a:moveTo>
                  <a:lnTo>
                    <a:pt x="514" y="1"/>
                  </a:lnTo>
                  <a:cubicBezTo>
                    <a:pt x="418" y="17"/>
                    <a:pt x="321" y="49"/>
                    <a:pt x="241" y="97"/>
                  </a:cubicBezTo>
                  <a:cubicBezTo>
                    <a:pt x="113" y="161"/>
                    <a:pt x="1" y="225"/>
                    <a:pt x="17" y="241"/>
                  </a:cubicBezTo>
                  <a:cubicBezTo>
                    <a:pt x="97" y="225"/>
                    <a:pt x="193" y="193"/>
                    <a:pt x="273" y="145"/>
                  </a:cubicBezTo>
                  <a:cubicBezTo>
                    <a:pt x="418" y="81"/>
                    <a:pt x="514" y="17"/>
                    <a:pt x="51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875;p41">
              <a:extLst>
                <a:ext uri="{FF2B5EF4-FFF2-40B4-BE49-F238E27FC236}">
                  <a16:creationId xmlns:a16="http://schemas.microsoft.com/office/drawing/2014/main" id="{DD5A1B4C-8BBC-4A40-A838-1653E3A4B89E}"/>
                </a:ext>
              </a:extLst>
            </p:cNvPr>
            <p:cNvSpPr/>
            <p:nvPr/>
          </p:nvSpPr>
          <p:spPr>
            <a:xfrm>
              <a:off x="2897936" y="3488354"/>
              <a:ext cx="19336" cy="7614"/>
            </a:xfrm>
            <a:custGeom>
              <a:avLst/>
              <a:gdLst/>
              <a:ahLst/>
              <a:cxnLst/>
              <a:rect l="l" t="t" r="r" b="b"/>
              <a:pathLst>
                <a:path w="579" h="228" extrusionOk="0">
                  <a:moveTo>
                    <a:pt x="578" y="1"/>
                  </a:moveTo>
                  <a:lnTo>
                    <a:pt x="578" y="1"/>
                  </a:lnTo>
                  <a:cubicBezTo>
                    <a:pt x="386" y="81"/>
                    <a:pt x="193" y="161"/>
                    <a:pt x="1" y="226"/>
                  </a:cubicBezTo>
                  <a:cubicBezTo>
                    <a:pt x="18" y="227"/>
                    <a:pt x="36" y="228"/>
                    <a:pt x="54" y="228"/>
                  </a:cubicBezTo>
                  <a:cubicBezTo>
                    <a:pt x="247" y="228"/>
                    <a:pt x="446" y="148"/>
                    <a:pt x="57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876;p41">
              <a:extLst>
                <a:ext uri="{FF2B5EF4-FFF2-40B4-BE49-F238E27FC236}">
                  <a16:creationId xmlns:a16="http://schemas.microsoft.com/office/drawing/2014/main" id="{765A38AB-6365-4A8E-A946-E728458DC641}"/>
                </a:ext>
              </a:extLst>
            </p:cNvPr>
            <p:cNvSpPr/>
            <p:nvPr/>
          </p:nvSpPr>
          <p:spPr>
            <a:xfrm>
              <a:off x="2935973" y="3474429"/>
              <a:ext cx="26850" cy="28453"/>
            </a:xfrm>
            <a:custGeom>
              <a:avLst/>
              <a:gdLst/>
              <a:ahLst/>
              <a:cxnLst/>
              <a:rect l="l" t="t" r="r" b="b"/>
              <a:pathLst>
                <a:path w="804" h="852" extrusionOk="0">
                  <a:moveTo>
                    <a:pt x="675" y="65"/>
                  </a:moveTo>
                  <a:cubicBezTo>
                    <a:pt x="739" y="81"/>
                    <a:pt x="755" y="145"/>
                    <a:pt x="707" y="209"/>
                  </a:cubicBezTo>
                  <a:cubicBezTo>
                    <a:pt x="675" y="274"/>
                    <a:pt x="627" y="322"/>
                    <a:pt x="563" y="370"/>
                  </a:cubicBezTo>
                  <a:cubicBezTo>
                    <a:pt x="482" y="450"/>
                    <a:pt x="386" y="530"/>
                    <a:pt x="290" y="594"/>
                  </a:cubicBezTo>
                  <a:cubicBezTo>
                    <a:pt x="206" y="655"/>
                    <a:pt x="137" y="698"/>
                    <a:pt x="87" y="728"/>
                  </a:cubicBezTo>
                  <a:lnTo>
                    <a:pt x="87" y="728"/>
                  </a:lnTo>
                  <a:cubicBezTo>
                    <a:pt x="85" y="657"/>
                    <a:pt x="93" y="586"/>
                    <a:pt x="113" y="514"/>
                  </a:cubicBezTo>
                  <a:cubicBezTo>
                    <a:pt x="145" y="402"/>
                    <a:pt x="210" y="306"/>
                    <a:pt x="290" y="225"/>
                  </a:cubicBezTo>
                  <a:cubicBezTo>
                    <a:pt x="386" y="129"/>
                    <a:pt x="530" y="65"/>
                    <a:pt x="675" y="65"/>
                  </a:cubicBezTo>
                  <a:close/>
                  <a:moveTo>
                    <a:pt x="691" y="1"/>
                  </a:moveTo>
                  <a:cubicBezTo>
                    <a:pt x="386" y="1"/>
                    <a:pt x="129" y="209"/>
                    <a:pt x="65" y="514"/>
                  </a:cubicBezTo>
                  <a:cubicBezTo>
                    <a:pt x="50" y="590"/>
                    <a:pt x="49" y="667"/>
                    <a:pt x="63" y="743"/>
                  </a:cubicBezTo>
                  <a:lnTo>
                    <a:pt x="63" y="743"/>
                  </a:lnTo>
                  <a:cubicBezTo>
                    <a:pt x="23" y="766"/>
                    <a:pt x="1" y="780"/>
                    <a:pt x="1" y="787"/>
                  </a:cubicBezTo>
                  <a:cubicBezTo>
                    <a:pt x="23" y="781"/>
                    <a:pt x="44" y="774"/>
                    <a:pt x="66" y="767"/>
                  </a:cubicBezTo>
                  <a:lnTo>
                    <a:pt x="66" y="767"/>
                  </a:lnTo>
                  <a:cubicBezTo>
                    <a:pt x="69" y="795"/>
                    <a:pt x="83" y="823"/>
                    <a:pt x="97" y="851"/>
                  </a:cubicBezTo>
                  <a:cubicBezTo>
                    <a:pt x="93" y="820"/>
                    <a:pt x="90" y="790"/>
                    <a:pt x="88" y="759"/>
                  </a:cubicBezTo>
                  <a:lnTo>
                    <a:pt x="88" y="759"/>
                  </a:lnTo>
                  <a:cubicBezTo>
                    <a:pt x="170" y="729"/>
                    <a:pt x="251" y="690"/>
                    <a:pt x="322" y="643"/>
                  </a:cubicBezTo>
                  <a:cubicBezTo>
                    <a:pt x="418" y="578"/>
                    <a:pt x="514" y="498"/>
                    <a:pt x="611" y="402"/>
                  </a:cubicBezTo>
                  <a:cubicBezTo>
                    <a:pt x="659" y="354"/>
                    <a:pt x="723" y="306"/>
                    <a:pt x="755" y="242"/>
                  </a:cubicBezTo>
                  <a:cubicBezTo>
                    <a:pt x="787" y="209"/>
                    <a:pt x="803" y="161"/>
                    <a:pt x="787" y="113"/>
                  </a:cubicBezTo>
                  <a:cubicBezTo>
                    <a:pt x="787" y="65"/>
                    <a:pt x="739" y="17"/>
                    <a:pt x="69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877;p41">
              <a:extLst>
                <a:ext uri="{FF2B5EF4-FFF2-40B4-BE49-F238E27FC236}">
                  <a16:creationId xmlns:a16="http://schemas.microsoft.com/office/drawing/2014/main" id="{BE48FD96-7DDB-470E-BEDA-9A983C005E8E}"/>
                </a:ext>
              </a:extLst>
            </p:cNvPr>
            <p:cNvSpPr/>
            <p:nvPr/>
          </p:nvSpPr>
          <p:spPr>
            <a:xfrm>
              <a:off x="2917238" y="3483679"/>
              <a:ext cx="22007" cy="16497"/>
            </a:xfrm>
            <a:custGeom>
              <a:avLst/>
              <a:gdLst/>
              <a:ahLst/>
              <a:cxnLst/>
              <a:rect l="l" t="t" r="r" b="b"/>
              <a:pathLst>
                <a:path w="659" h="494" extrusionOk="0">
                  <a:moveTo>
                    <a:pt x="202" y="1"/>
                  </a:moveTo>
                  <a:cubicBezTo>
                    <a:pt x="156" y="1"/>
                    <a:pt x="109" y="10"/>
                    <a:pt x="65" y="29"/>
                  </a:cubicBezTo>
                  <a:cubicBezTo>
                    <a:pt x="0" y="77"/>
                    <a:pt x="0" y="157"/>
                    <a:pt x="33" y="221"/>
                  </a:cubicBezTo>
                  <a:cubicBezTo>
                    <a:pt x="65" y="269"/>
                    <a:pt x="113" y="301"/>
                    <a:pt x="161" y="334"/>
                  </a:cubicBezTo>
                  <a:cubicBezTo>
                    <a:pt x="225" y="382"/>
                    <a:pt x="305" y="430"/>
                    <a:pt x="386" y="446"/>
                  </a:cubicBezTo>
                  <a:cubicBezTo>
                    <a:pt x="466" y="478"/>
                    <a:pt x="546" y="494"/>
                    <a:pt x="626" y="494"/>
                  </a:cubicBezTo>
                  <a:cubicBezTo>
                    <a:pt x="626" y="478"/>
                    <a:pt x="546" y="462"/>
                    <a:pt x="402" y="414"/>
                  </a:cubicBezTo>
                  <a:cubicBezTo>
                    <a:pt x="337" y="382"/>
                    <a:pt x="257" y="334"/>
                    <a:pt x="193" y="285"/>
                  </a:cubicBezTo>
                  <a:cubicBezTo>
                    <a:pt x="113" y="237"/>
                    <a:pt x="33" y="141"/>
                    <a:pt x="97" y="93"/>
                  </a:cubicBezTo>
                  <a:cubicBezTo>
                    <a:pt x="137" y="80"/>
                    <a:pt x="176" y="72"/>
                    <a:pt x="215" y="72"/>
                  </a:cubicBezTo>
                  <a:cubicBezTo>
                    <a:pt x="270" y="72"/>
                    <a:pt x="322" y="87"/>
                    <a:pt x="369" y="125"/>
                  </a:cubicBezTo>
                  <a:cubicBezTo>
                    <a:pt x="434" y="157"/>
                    <a:pt x="498" y="221"/>
                    <a:pt x="546" y="285"/>
                  </a:cubicBezTo>
                  <a:cubicBezTo>
                    <a:pt x="594" y="350"/>
                    <a:pt x="626" y="414"/>
                    <a:pt x="658" y="478"/>
                  </a:cubicBezTo>
                  <a:cubicBezTo>
                    <a:pt x="658" y="398"/>
                    <a:pt x="642" y="317"/>
                    <a:pt x="594" y="253"/>
                  </a:cubicBezTo>
                  <a:cubicBezTo>
                    <a:pt x="546" y="173"/>
                    <a:pt x="482" y="109"/>
                    <a:pt x="402" y="61"/>
                  </a:cubicBezTo>
                  <a:cubicBezTo>
                    <a:pt x="343" y="22"/>
                    <a:pt x="273" y="1"/>
                    <a:pt x="20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878;p41">
              <a:extLst>
                <a:ext uri="{FF2B5EF4-FFF2-40B4-BE49-F238E27FC236}">
                  <a16:creationId xmlns:a16="http://schemas.microsoft.com/office/drawing/2014/main" id="{E20E03EB-AECE-4895-B941-0B572D856816}"/>
                </a:ext>
              </a:extLst>
            </p:cNvPr>
            <p:cNvSpPr/>
            <p:nvPr/>
          </p:nvSpPr>
          <p:spPr>
            <a:xfrm>
              <a:off x="2760248" y="3561322"/>
              <a:ext cx="78812" cy="28887"/>
            </a:xfrm>
            <a:custGeom>
              <a:avLst/>
              <a:gdLst/>
              <a:ahLst/>
              <a:cxnLst/>
              <a:rect l="l" t="t" r="r" b="b"/>
              <a:pathLst>
                <a:path w="2360" h="865" extrusionOk="0">
                  <a:moveTo>
                    <a:pt x="932" y="0"/>
                  </a:moveTo>
                  <a:cubicBezTo>
                    <a:pt x="732" y="0"/>
                    <a:pt x="530" y="36"/>
                    <a:pt x="338" y="110"/>
                  </a:cubicBezTo>
                  <a:cubicBezTo>
                    <a:pt x="257" y="142"/>
                    <a:pt x="161" y="190"/>
                    <a:pt x="81" y="239"/>
                  </a:cubicBezTo>
                  <a:cubicBezTo>
                    <a:pt x="33" y="287"/>
                    <a:pt x="1" y="303"/>
                    <a:pt x="1" y="303"/>
                  </a:cubicBezTo>
                  <a:cubicBezTo>
                    <a:pt x="1" y="304"/>
                    <a:pt x="2" y="305"/>
                    <a:pt x="4" y="305"/>
                  </a:cubicBezTo>
                  <a:cubicBezTo>
                    <a:pt x="24" y="305"/>
                    <a:pt x="149" y="232"/>
                    <a:pt x="354" y="158"/>
                  </a:cubicBezTo>
                  <a:cubicBezTo>
                    <a:pt x="536" y="96"/>
                    <a:pt x="726" y="65"/>
                    <a:pt x="915" y="65"/>
                  </a:cubicBezTo>
                  <a:cubicBezTo>
                    <a:pt x="1355" y="65"/>
                    <a:pt x="1788" y="234"/>
                    <a:pt x="2102" y="559"/>
                  </a:cubicBezTo>
                  <a:cubicBezTo>
                    <a:pt x="2263" y="736"/>
                    <a:pt x="2343" y="864"/>
                    <a:pt x="2359" y="864"/>
                  </a:cubicBezTo>
                  <a:cubicBezTo>
                    <a:pt x="2343" y="816"/>
                    <a:pt x="2327" y="784"/>
                    <a:pt x="2311" y="768"/>
                  </a:cubicBezTo>
                  <a:cubicBezTo>
                    <a:pt x="2263" y="672"/>
                    <a:pt x="2199" y="591"/>
                    <a:pt x="2135" y="527"/>
                  </a:cubicBezTo>
                  <a:cubicBezTo>
                    <a:pt x="1823" y="183"/>
                    <a:pt x="1382" y="0"/>
                    <a:pt x="93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879;p41">
              <a:extLst>
                <a:ext uri="{FF2B5EF4-FFF2-40B4-BE49-F238E27FC236}">
                  <a16:creationId xmlns:a16="http://schemas.microsoft.com/office/drawing/2014/main" id="{58434D9A-090B-4233-B805-8D3A958DF82C}"/>
                </a:ext>
              </a:extLst>
            </p:cNvPr>
            <p:cNvSpPr/>
            <p:nvPr/>
          </p:nvSpPr>
          <p:spPr>
            <a:xfrm>
              <a:off x="2745254" y="3496937"/>
              <a:ext cx="30556" cy="66489"/>
            </a:xfrm>
            <a:custGeom>
              <a:avLst/>
              <a:gdLst/>
              <a:ahLst/>
              <a:cxnLst/>
              <a:rect l="l" t="t" r="r" b="b"/>
              <a:pathLst>
                <a:path w="915" h="1991" extrusionOk="0">
                  <a:moveTo>
                    <a:pt x="1" y="1"/>
                  </a:moveTo>
                  <a:lnTo>
                    <a:pt x="1" y="1"/>
                  </a:lnTo>
                  <a:cubicBezTo>
                    <a:pt x="257" y="675"/>
                    <a:pt x="562" y="1348"/>
                    <a:pt x="915" y="1990"/>
                  </a:cubicBezTo>
                  <a:cubicBezTo>
                    <a:pt x="787" y="1637"/>
                    <a:pt x="642" y="1300"/>
                    <a:pt x="482" y="979"/>
                  </a:cubicBezTo>
                  <a:cubicBezTo>
                    <a:pt x="337" y="642"/>
                    <a:pt x="177" y="322"/>
                    <a:pt x="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880;p41">
              <a:extLst>
                <a:ext uri="{FF2B5EF4-FFF2-40B4-BE49-F238E27FC236}">
                  <a16:creationId xmlns:a16="http://schemas.microsoft.com/office/drawing/2014/main" id="{04101BC2-4622-4842-BEBB-7EFB22CA9082}"/>
                </a:ext>
              </a:extLst>
            </p:cNvPr>
            <p:cNvSpPr/>
            <p:nvPr/>
          </p:nvSpPr>
          <p:spPr>
            <a:xfrm>
              <a:off x="2851884" y="3543523"/>
              <a:ext cx="47721" cy="22041"/>
            </a:xfrm>
            <a:custGeom>
              <a:avLst/>
              <a:gdLst/>
              <a:ahLst/>
              <a:cxnLst/>
              <a:rect l="l" t="t" r="r" b="b"/>
              <a:pathLst>
                <a:path w="1429" h="660" extrusionOk="0">
                  <a:moveTo>
                    <a:pt x="1424" y="0"/>
                  </a:moveTo>
                  <a:cubicBezTo>
                    <a:pt x="1386" y="0"/>
                    <a:pt x="1091" y="169"/>
                    <a:pt x="722" y="338"/>
                  </a:cubicBezTo>
                  <a:cubicBezTo>
                    <a:pt x="321" y="515"/>
                    <a:pt x="0" y="643"/>
                    <a:pt x="16" y="659"/>
                  </a:cubicBezTo>
                  <a:cubicBezTo>
                    <a:pt x="514" y="531"/>
                    <a:pt x="995" y="306"/>
                    <a:pt x="1428" y="1"/>
                  </a:cubicBezTo>
                  <a:cubicBezTo>
                    <a:pt x="1427" y="1"/>
                    <a:pt x="1426" y="0"/>
                    <a:pt x="142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881;p41">
              <a:extLst>
                <a:ext uri="{FF2B5EF4-FFF2-40B4-BE49-F238E27FC236}">
                  <a16:creationId xmlns:a16="http://schemas.microsoft.com/office/drawing/2014/main" id="{3C9B1486-ACDD-4006-B906-28C199A620E0}"/>
                </a:ext>
              </a:extLst>
            </p:cNvPr>
            <p:cNvSpPr/>
            <p:nvPr/>
          </p:nvSpPr>
          <p:spPr>
            <a:xfrm>
              <a:off x="2820259" y="3580324"/>
              <a:ext cx="9685" cy="7280"/>
            </a:xfrm>
            <a:custGeom>
              <a:avLst/>
              <a:gdLst/>
              <a:ahLst/>
              <a:cxnLst/>
              <a:rect l="l" t="t" r="r" b="b"/>
              <a:pathLst>
                <a:path w="290" h="218" extrusionOk="0">
                  <a:moveTo>
                    <a:pt x="29" y="1"/>
                  </a:moveTo>
                  <a:cubicBezTo>
                    <a:pt x="21" y="1"/>
                    <a:pt x="17" y="3"/>
                    <a:pt x="17" y="6"/>
                  </a:cubicBezTo>
                  <a:cubicBezTo>
                    <a:pt x="1" y="22"/>
                    <a:pt x="65" y="55"/>
                    <a:pt x="145" y="119"/>
                  </a:cubicBezTo>
                  <a:cubicBezTo>
                    <a:pt x="202" y="162"/>
                    <a:pt x="247" y="218"/>
                    <a:pt x="267" y="218"/>
                  </a:cubicBezTo>
                  <a:cubicBezTo>
                    <a:pt x="270" y="218"/>
                    <a:pt x="272" y="217"/>
                    <a:pt x="273" y="215"/>
                  </a:cubicBezTo>
                  <a:cubicBezTo>
                    <a:pt x="289" y="215"/>
                    <a:pt x="257" y="135"/>
                    <a:pt x="177" y="71"/>
                  </a:cubicBezTo>
                  <a:cubicBezTo>
                    <a:pt x="116" y="22"/>
                    <a:pt x="55" y="1"/>
                    <a:pt x="2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882;p41">
              <a:extLst>
                <a:ext uri="{FF2B5EF4-FFF2-40B4-BE49-F238E27FC236}">
                  <a16:creationId xmlns:a16="http://schemas.microsoft.com/office/drawing/2014/main" id="{1768A249-8D80-425A-A097-12C87C5F3FD9}"/>
                </a:ext>
              </a:extLst>
            </p:cNvPr>
            <p:cNvSpPr/>
            <p:nvPr/>
          </p:nvSpPr>
          <p:spPr>
            <a:xfrm>
              <a:off x="2801524" y="3571074"/>
              <a:ext cx="9651" cy="3807"/>
            </a:xfrm>
            <a:custGeom>
              <a:avLst/>
              <a:gdLst/>
              <a:ahLst/>
              <a:cxnLst/>
              <a:rect l="l" t="t" r="r" b="b"/>
              <a:pathLst>
                <a:path w="289" h="114" extrusionOk="0">
                  <a:moveTo>
                    <a:pt x="46" y="0"/>
                  </a:moveTo>
                  <a:cubicBezTo>
                    <a:pt x="27" y="0"/>
                    <a:pt x="16" y="4"/>
                    <a:pt x="16" y="11"/>
                  </a:cubicBezTo>
                  <a:cubicBezTo>
                    <a:pt x="0" y="27"/>
                    <a:pt x="64" y="59"/>
                    <a:pt x="128" y="91"/>
                  </a:cubicBezTo>
                  <a:cubicBezTo>
                    <a:pt x="185" y="102"/>
                    <a:pt x="234" y="114"/>
                    <a:pt x="258" y="114"/>
                  </a:cubicBezTo>
                  <a:cubicBezTo>
                    <a:pt x="267" y="114"/>
                    <a:pt x="273" y="112"/>
                    <a:pt x="273" y="107"/>
                  </a:cubicBezTo>
                  <a:cubicBezTo>
                    <a:pt x="289" y="91"/>
                    <a:pt x="225" y="59"/>
                    <a:pt x="161" y="27"/>
                  </a:cubicBezTo>
                  <a:cubicBezTo>
                    <a:pt x="114" y="8"/>
                    <a:pt x="72" y="0"/>
                    <a:pt x="4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883;p41">
              <a:extLst>
                <a:ext uri="{FF2B5EF4-FFF2-40B4-BE49-F238E27FC236}">
                  <a16:creationId xmlns:a16="http://schemas.microsoft.com/office/drawing/2014/main" id="{659523E4-7CB6-4457-9E9C-BE8806A4EC69}"/>
                </a:ext>
              </a:extLst>
            </p:cNvPr>
            <p:cNvSpPr/>
            <p:nvPr/>
          </p:nvSpPr>
          <p:spPr>
            <a:xfrm>
              <a:off x="2781154" y="3569704"/>
              <a:ext cx="11288" cy="2972"/>
            </a:xfrm>
            <a:custGeom>
              <a:avLst/>
              <a:gdLst/>
              <a:ahLst/>
              <a:cxnLst/>
              <a:rect l="l" t="t" r="r" b="b"/>
              <a:pathLst>
                <a:path w="338" h="89" extrusionOk="0">
                  <a:moveTo>
                    <a:pt x="205" y="0"/>
                  </a:moveTo>
                  <a:cubicBezTo>
                    <a:pt x="191" y="0"/>
                    <a:pt x="177" y="1"/>
                    <a:pt x="161" y="4"/>
                  </a:cubicBezTo>
                  <a:cubicBezTo>
                    <a:pt x="65" y="4"/>
                    <a:pt x="0" y="84"/>
                    <a:pt x="16" y="84"/>
                  </a:cubicBezTo>
                  <a:cubicBezTo>
                    <a:pt x="20" y="87"/>
                    <a:pt x="25" y="88"/>
                    <a:pt x="32" y="88"/>
                  </a:cubicBezTo>
                  <a:cubicBezTo>
                    <a:pt x="59" y="88"/>
                    <a:pt x="113" y="68"/>
                    <a:pt x="177" y="68"/>
                  </a:cubicBezTo>
                  <a:cubicBezTo>
                    <a:pt x="217" y="60"/>
                    <a:pt x="253" y="60"/>
                    <a:pt x="281" y="60"/>
                  </a:cubicBezTo>
                  <a:cubicBezTo>
                    <a:pt x="309" y="60"/>
                    <a:pt x="329" y="60"/>
                    <a:pt x="337" y="52"/>
                  </a:cubicBezTo>
                  <a:cubicBezTo>
                    <a:pt x="337" y="38"/>
                    <a:pt x="290" y="0"/>
                    <a:pt x="20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884;p41">
              <a:extLst>
                <a:ext uri="{FF2B5EF4-FFF2-40B4-BE49-F238E27FC236}">
                  <a16:creationId xmlns:a16="http://schemas.microsoft.com/office/drawing/2014/main" id="{080FA37B-B740-41AE-A043-363D2B1DDC83}"/>
                </a:ext>
              </a:extLst>
            </p:cNvPr>
            <p:cNvSpPr/>
            <p:nvPr/>
          </p:nvSpPr>
          <p:spPr>
            <a:xfrm>
              <a:off x="2768296" y="3573879"/>
              <a:ext cx="5377" cy="2404"/>
            </a:xfrm>
            <a:custGeom>
              <a:avLst/>
              <a:gdLst/>
              <a:ahLst/>
              <a:cxnLst/>
              <a:rect l="l" t="t" r="r" b="b"/>
              <a:pathLst>
                <a:path w="161" h="72" extrusionOk="0">
                  <a:moveTo>
                    <a:pt x="118" y="0"/>
                  </a:moveTo>
                  <a:cubicBezTo>
                    <a:pt x="107" y="0"/>
                    <a:pt x="95" y="2"/>
                    <a:pt x="81" y="7"/>
                  </a:cubicBezTo>
                  <a:cubicBezTo>
                    <a:pt x="32" y="7"/>
                    <a:pt x="0" y="23"/>
                    <a:pt x="0" y="39"/>
                  </a:cubicBezTo>
                  <a:cubicBezTo>
                    <a:pt x="0" y="55"/>
                    <a:pt x="32" y="71"/>
                    <a:pt x="81" y="71"/>
                  </a:cubicBezTo>
                  <a:cubicBezTo>
                    <a:pt x="129" y="55"/>
                    <a:pt x="161" y="39"/>
                    <a:pt x="161" y="23"/>
                  </a:cubicBezTo>
                  <a:cubicBezTo>
                    <a:pt x="161" y="12"/>
                    <a:pt x="145" y="0"/>
                    <a:pt x="11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885;p41">
              <a:extLst>
                <a:ext uri="{FF2B5EF4-FFF2-40B4-BE49-F238E27FC236}">
                  <a16:creationId xmlns:a16="http://schemas.microsoft.com/office/drawing/2014/main" id="{2A44E9BE-70E7-4C11-A11A-D38CBEF97993}"/>
                </a:ext>
              </a:extLst>
            </p:cNvPr>
            <p:cNvSpPr/>
            <p:nvPr/>
          </p:nvSpPr>
          <p:spPr>
            <a:xfrm>
              <a:off x="1611560" y="1851799"/>
              <a:ext cx="843324" cy="909045"/>
            </a:xfrm>
            <a:custGeom>
              <a:avLst/>
              <a:gdLst/>
              <a:ahLst/>
              <a:cxnLst/>
              <a:rect l="l" t="t" r="r" b="b"/>
              <a:pathLst>
                <a:path w="25253" h="27221" extrusionOk="0">
                  <a:moveTo>
                    <a:pt x="15521" y="0"/>
                  </a:moveTo>
                  <a:cubicBezTo>
                    <a:pt x="15012" y="0"/>
                    <a:pt x="14696" y="43"/>
                    <a:pt x="14696" y="43"/>
                  </a:cubicBezTo>
                  <a:lnTo>
                    <a:pt x="9193" y="139"/>
                  </a:lnTo>
                  <a:cubicBezTo>
                    <a:pt x="9193" y="139"/>
                    <a:pt x="1990" y="652"/>
                    <a:pt x="1092" y="5642"/>
                  </a:cubicBezTo>
                  <a:lnTo>
                    <a:pt x="1" y="10952"/>
                  </a:lnTo>
                  <a:lnTo>
                    <a:pt x="5215" y="11883"/>
                  </a:lnTo>
                  <a:lnTo>
                    <a:pt x="3867" y="19952"/>
                  </a:lnTo>
                  <a:cubicBezTo>
                    <a:pt x="2503" y="22118"/>
                    <a:pt x="2728" y="24332"/>
                    <a:pt x="2375" y="27220"/>
                  </a:cubicBezTo>
                  <a:lnTo>
                    <a:pt x="19638" y="23402"/>
                  </a:lnTo>
                  <a:lnTo>
                    <a:pt x="17520" y="19375"/>
                  </a:lnTo>
                  <a:lnTo>
                    <a:pt x="17953" y="15252"/>
                  </a:lnTo>
                  <a:cubicBezTo>
                    <a:pt x="17953" y="15252"/>
                    <a:pt x="19654" y="14498"/>
                    <a:pt x="19638" y="12861"/>
                  </a:cubicBezTo>
                  <a:cubicBezTo>
                    <a:pt x="19622" y="11899"/>
                    <a:pt x="19349" y="10936"/>
                    <a:pt x="18868" y="10102"/>
                  </a:cubicBezTo>
                  <a:lnTo>
                    <a:pt x="18868" y="10102"/>
                  </a:lnTo>
                  <a:lnTo>
                    <a:pt x="21451" y="12765"/>
                  </a:lnTo>
                  <a:lnTo>
                    <a:pt x="25253" y="6717"/>
                  </a:lnTo>
                  <a:cubicBezTo>
                    <a:pt x="25253" y="6717"/>
                    <a:pt x="23889" y="5257"/>
                    <a:pt x="21274" y="2321"/>
                  </a:cubicBezTo>
                  <a:cubicBezTo>
                    <a:pt x="19457" y="284"/>
                    <a:pt x="16839" y="0"/>
                    <a:pt x="15521" y="0"/>
                  </a:cubicBezTo>
                  <a:close/>
                </a:path>
              </a:pathLst>
            </a:custGeom>
            <a:solidFill>
              <a:srgbClr val="19B5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886;p41">
              <a:extLst>
                <a:ext uri="{FF2B5EF4-FFF2-40B4-BE49-F238E27FC236}">
                  <a16:creationId xmlns:a16="http://schemas.microsoft.com/office/drawing/2014/main" id="{82B65B48-0F28-4C8E-A224-F96DA37E9AA7}"/>
                </a:ext>
              </a:extLst>
            </p:cNvPr>
            <p:cNvSpPr/>
            <p:nvPr/>
          </p:nvSpPr>
          <p:spPr>
            <a:xfrm>
              <a:off x="1658714" y="2554263"/>
              <a:ext cx="1294991" cy="1003787"/>
            </a:xfrm>
            <a:custGeom>
              <a:avLst/>
              <a:gdLst/>
              <a:ahLst/>
              <a:cxnLst/>
              <a:rect l="l" t="t" r="r" b="b"/>
              <a:pathLst>
                <a:path w="38778" h="30058" extrusionOk="0">
                  <a:moveTo>
                    <a:pt x="26704" y="0"/>
                  </a:moveTo>
                  <a:cubicBezTo>
                    <a:pt x="22033" y="0"/>
                    <a:pt x="867" y="6169"/>
                    <a:pt x="867" y="6169"/>
                  </a:cubicBezTo>
                  <a:cubicBezTo>
                    <a:pt x="867" y="6169"/>
                    <a:pt x="0" y="13902"/>
                    <a:pt x="2776" y="14480"/>
                  </a:cubicBezTo>
                  <a:cubicBezTo>
                    <a:pt x="2888" y="14502"/>
                    <a:pt x="3022" y="14513"/>
                    <a:pt x="3179" y="14513"/>
                  </a:cubicBezTo>
                  <a:cubicBezTo>
                    <a:pt x="6925" y="14513"/>
                    <a:pt x="22878" y="8303"/>
                    <a:pt x="22878" y="8303"/>
                  </a:cubicBezTo>
                  <a:lnTo>
                    <a:pt x="31782" y="30058"/>
                  </a:lnTo>
                  <a:lnTo>
                    <a:pt x="38777" y="26656"/>
                  </a:lnTo>
                  <a:cubicBezTo>
                    <a:pt x="38777" y="26656"/>
                    <a:pt x="29665" y="1147"/>
                    <a:pt x="27451" y="105"/>
                  </a:cubicBezTo>
                  <a:cubicBezTo>
                    <a:pt x="27301" y="33"/>
                    <a:pt x="27047" y="0"/>
                    <a:pt x="2670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87;p41">
              <a:extLst>
                <a:ext uri="{FF2B5EF4-FFF2-40B4-BE49-F238E27FC236}">
                  <a16:creationId xmlns:a16="http://schemas.microsoft.com/office/drawing/2014/main" id="{876700EF-CAD4-4A1F-94AF-B8C3B5DC4CBE}"/>
                </a:ext>
              </a:extLst>
            </p:cNvPr>
            <p:cNvSpPr/>
            <p:nvPr/>
          </p:nvSpPr>
          <p:spPr>
            <a:xfrm>
              <a:off x="1747111" y="2736700"/>
              <a:ext cx="804218" cy="1325514"/>
            </a:xfrm>
            <a:custGeom>
              <a:avLst/>
              <a:gdLst/>
              <a:ahLst/>
              <a:cxnLst/>
              <a:rect l="l" t="t" r="r" b="b"/>
              <a:pathLst>
                <a:path w="24082" h="39692" extrusionOk="0">
                  <a:moveTo>
                    <a:pt x="8520" y="0"/>
                  </a:moveTo>
                  <a:lnTo>
                    <a:pt x="1" y="9033"/>
                  </a:lnTo>
                  <a:lnTo>
                    <a:pt x="14632" y="9402"/>
                  </a:lnTo>
                  <a:lnTo>
                    <a:pt x="14135" y="39691"/>
                  </a:lnTo>
                  <a:lnTo>
                    <a:pt x="22317" y="38841"/>
                  </a:lnTo>
                  <a:cubicBezTo>
                    <a:pt x="22317" y="38841"/>
                    <a:pt x="24082" y="7942"/>
                    <a:pt x="23151" y="6209"/>
                  </a:cubicBezTo>
                  <a:cubicBezTo>
                    <a:pt x="22237" y="4492"/>
                    <a:pt x="8857" y="112"/>
                    <a:pt x="852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88;p41">
              <a:extLst>
                <a:ext uri="{FF2B5EF4-FFF2-40B4-BE49-F238E27FC236}">
                  <a16:creationId xmlns:a16="http://schemas.microsoft.com/office/drawing/2014/main" id="{B9DBE053-92EB-4A25-BC8E-4E9C976D9E5C}"/>
                </a:ext>
              </a:extLst>
            </p:cNvPr>
            <p:cNvSpPr/>
            <p:nvPr/>
          </p:nvSpPr>
          <p:spPr>
            <a:xfrm>
              <a:off x="1744439" y="2831508"/>
              <a:ext cx="678319" cy="206849"/>
            </a:xfrm>
            <a:custGeom>
              <a:avLst/>
              <a:gdLst/>
              <a:ahLst/>
              <a:cxnLst/>
              <a:rect l="l" t="t" r="r" b="b"/>
              <a:pathLst>
                <a:path w="20312" h="6194" extrusionOk="0">
                  <a:moveTo>
                    <a:pt x="20311" y="1"/>
                  </a:moveTo>
                  <a:lnTo>
                    <a:pt x="20311" y="1"/>
                  </a:lnTo>
                  <a:cubicBezTo>
                    <a:pt x="20247" y="17"/>
                    <a:pt x="20183" y="49"/>
                    <a:pt x="20119" y="81"/>
                  </a:cubicBezTo>
                  <a:lnTo>
                    <a:pt x="19541" y="322"/>
                  </a:lnTo>
                  <a:cubicBezTo>
                    <a:pt x="19301" y="434"/>
                    <a:pt x="18996" y="562"/>
                    <a:pt x="18643" y="723"/>
                  </a:cubicBezTo>
                  <a:cubicBezTo>
                    <a:pt x="18290" y="867"/>
                    <a:pt x="17889" y="1044"/>
                    <a:pt x="17440" y="1204"/>
                  </a:cubicBezTo>
                  <a:cubicBezTo>
                    <a:pt x="16557" y="1573"/>
                    <a:pt x="15482" y="1958"/>
                    <a:pt x="14279" y="2391"/>
                  </a:cubicBezTo>
                  <a:cubicBezTo>
                    <a:pt x="13076" y="2792"/>
                    <a:pt x="11728" y="3209"/>
                    <a:pt x="10332" y="3627"/>
                  </a:cubicBezTo>
                  <a:cubicBezTo>
                    <a:pt x="7509" y="4445"/>
                    <a:pt x="4910" y="5054"/>
                    <a:pt x="3033" y="5488"/>
                  </a:cubicBezTo>
                  <a:cubicBezTo>
                    <a:pt x="2118" y="5696"/>
                    <a:pt x="1364" y="5873"/>
                    <a:pt x="819" y="6001"/>
                  </a:cubicBezTo>
                  <a:lnTo>
                    <a:pt x="209" y="6129"/>
                  </a:lnTo>
                  <a:cubicBezTo>
                    <a:pt x="129" y="6145"/>
                    <a:pt x="65" y="6161"/>
                    <a:pt x="0" y="6194"/>
                  </a:cubicBezTo>
                  <a:cubicBezTo>
                    <a:pt x="65" y="6194"/>
                    <a:pt x="145" y="6194"/>
                    <a:pt x="209" y="6178"/>
                  </a:cubicBezTo>
                  <a:cubicBezTo>
                    <a:pt x="369" y="6145"/>
                    <a:pt x="578" y="6113"/>
                    <a:pt x="819" y="6065"/>
                  </a:cubicBezTo>
                  <a:cubicBezTo>
                    <a:pt x="1348" y="5969"/>
                    <a:pt x="2118" y="5809"/>
                    <a:pt x="3065" y="5616"/>
                  </a:cubicBezTo>
                  <a:cubicBezTo>
                    <a:pt x="4942" y="5215"/>
                    <a:pt x="7541" y="4605"/>
                    <a:pt x="10380" y="3787"/>
                  </a:cubicBezTo>
                  <a:cubicBezTo>
                    <a:pt x="11792" y="3386"/>
                    <a:pt x="13124" y="2953"/>
                    <a:pt x="14327" y="2536"/>
                  </a:cubicBezTo>
                  <a:cubicBezTo>
                    <a:pt x="15530" y="2102"/>
                    <a:pt x="16605" y="1701"/>
                    <a:pt x="17488" y="1332"/>
                  </a:cubicBezTo>
                  <a:cubicBezTo>
                    <a:pt x="17937" y="1140"/>
                    <a:pt x="18338" y="963"/>
                    <a:pt x="18691" y="803"/>
                  </a:cubicBezTo>
                  <a:cubicBezTo>
                    <a:pt x="19028" y="643"/>
                    <a:pt x="19333" y="514"/>
                    <a:pt x="19573" y="386"/>
                  </a:cubicBezTo>
                  <a:lnTo>
                    <a:pt x="20135" y="113"/>
                  </a:lnTo>
                  <a:cubicBezTo>
                    <a:pt x="20199" y="81"/>
                    <a:pt x="20263" y="33"/>
                    <a:pt x="20311"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89;p41">
              <a:extLst>
                <a:ext uri="{FF2B5EF4-FFF2-40B4-BE49-F238E27FC236}">
                  <a16:creationId xmlns:a16="http://schemas.microsoft.com/office/drawing/2014/main" id="{84D2CA82-AFC2-4E5B-B1E4-807DBF100DA4}"/>
                </a:ext>
              </a:extLst>
            </p:cNvPr>
            <p:cNvSpPr/>
            <p:nvPr/>
          </p:nvSpPr>
          <p:spPr>
            <a:xfrm>
              <a:off x="2400751" y="2875456"/>
              <a:ext cx="143098" cy="297917"/>
            </a:xfrm>
            <a:custGeom>
              <a:avLst/>
              <a:gdLst/>
              <a:ahLst/>
              <a:cxnLst/>
              <a:rect l="l" t="t" r="r" b="b"/>
              <a:pathLst>
                <a:path w="4285" h="8921" extrusionOk="0">
                  <a:moveTo>
                    <a:pt x="17" y="0"/>
                  </a:moveTo>
                  <a:lnTo>
                    <a:pt x="17" y="0"/>
                  </a:lnTo>
                  <a:cubicBezTo>
                    <a:pt x="1" y="32"/>
                    <a:pt x="594" y="225"/>
                    <a:pt x="1493" y="658"/>
                  </a:cubicBezTo>
                  <a:cubicBezTo>
                    <a:pt x="2022" y="915"/>
                    <a:pt x="2503" y="1236"/>
                    <a:pt x="2937" y="1621"/>
                  </a:cubicBezTo>
                  <a:cubicBezTo>
                    <a:pt x="3466" y="2102"/>
                    <a:pt x="3835" y="2728"/>
                    <a:pt x="3963" y="3418"/>
                  </a:cubicBezTo>
                  <a:cubicBezTo>
                    <a:pt x="4108" y="4156"/>
                    <a:pt x="4027" y="4878"/>
                    <a:pt x="3979" y="5535"/>
                  </a:cubicBezTo>
                  <a:cubicBezTo>
                    <a:pt x="3931" y="6193"/>
                    <a:pt x="3899" y="6787"/>
                    <a:pt x="3851" y="7300"/>
                  </a:cubicBezTo>
                  <a:cubicBezTo>
                    <a:pt x="3835" y="7765"/>
                    <a:pt x="3803" y="8166"/>
                    <a:pt x="3787" y="8487"/>
                  </a:cubicBezTo>
                  <a:cubicBezTo>
                    <a:pt x="3771" y="8632"/>
                    <a:pt x="3771" y="8776"/>
                    <a:pt x="3787" y="8920"/>
                  </a:cubicBezTo>
                  <a:cubicBezTo>
                    <a:pt x="3819" y="8776"/>
                    <a:pt x="3851" y="8632"/>
                    <a:pt x="3851" y="8487"/>
                  </a:cubicBezTo>
                  <a:cubicBezTo>
                    <a:pt x="3883" y="8182"/>
                    <a:pt x="3931" y="7781"/>
                    <a:pt x="3979" y="7300"/>
                  </a:cubicBezTo>
                  <a:cubicBezTo>
                    <a:pt x="4027" y="6803"/>
                    <a:pt x="4076" y="6209"/>
                    <a:pt x="4140" y="5551"/>
                  </a:cubicBezTo>
                  <a:cubicBezTo>
                    <a:pt x="4188" y="4894"/>
                    <a:pt x="4284" y="4156"/>
                    <a:pt x="4140" y="3386"/>
                  </a:cubicBezTo>
                  <a:cubicBezTo>
                    <a:pt x="3995" y="2664"/>
                    <a:pt x="3610" y="1990"/>
                    <a:pt x="3049" y="1508"/>
                  </a:cubicBezTo>
                  <a:cubicBezTo>
                    <a:pt x="2600" y="1107"/>
                    <a:pt x="2102" y="786"/>
                    <a:pt x="1557" y="546"/>
                  </a:cubicBezTo>
                  <a:cubicBezTo>
                    <a:pt x="1188" y="385"/>
                    <a:pt x="819" y="241"/>
                    <a:pt x="434" y="113"/>
                  </a:cubicBezTo>
                  <a:cubicBezTo>
                    <a:pt x="305" y="65"/>
                    <a:pt x="161" y="16"/>
                    <a:pt x="17"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90;p41">
              <a:extLst>
                <a:ext uri="{FF2B5EF4-FFF2-40B4-BE49-F238E27FC236}">
                  <a16:creationId xmlns:a16="http://schemas.microsoft.com/office/drawing/2014/main" id="{10576617-E2B2-4AB9-A5B4-9EA3A983F7CF}"/>
                </a:ext>
              </a:extLst>
            </p:cNvPr>
            <p:cNvSpPr/>
            <p:nvPr/>
          </p:nvSpPr>
          <p:spPr>
            <a:xfrm>
              <a:off x="2556672" y="1145227"/>
              <a:ext cx="570721" cy="467463"/>
            </a:xfrm>
            <a:custGeom>
              <a:avLst/>
              <a:gdLst/>
              <a:ahLst/>
              <a:cxnLst/>
              <a:rect l="l" t="t" r="r" b="b"/>
              <a:pathLst>
                <a:path w="17090" h="13998" extrusionOk="0">
                  <a:moveTo>
                    <a:pt x="9987" y="0"/>
                  </a:moveTo>
                  <a:cubicBezTo>
                    <a:pt x="9895" y="0"/>
                    <a:pt x="9823" y="9"/>
                    <a:pt x="9769" y="9"/>
                  </a:cubicBezTo>
                  <a:cubicBezTo>
                    <a:pt x="9758" y="9"/>
                    <a:pt x="9748" y="8"/>
                    <a:pt x="9739" y="7"/>
                  </a:cubicBezTo>
                  <a:cubicBezTo>
                    <a:pt x="9738" y="7"/>
                    <a:pt x="9737" y="7"/>
                    <a:pt x="9736" y="7"/>
                  </a:cubicBezTo>
                  <a:cubicBezTo>
                    <a:pt x="9395" y="7"/>
                    <a:pt x="7935" y="3607"/>
                    <a:pt x="5006" y="6280"/>
                  </a:cubicBezTo>
                  <a:cubicBezTo>
                    <a:pt x="2054" y="8960"/>
                    <a:pt x="0" y="9345"/>
                    <a:pt x="0" y="9345"/>
                  </a:cubicBezTo>
                  <a:lnTo>
                    <a:pt x="2728" y="13997"/>
                  </a:lnTo>
                  <a:cubicBezTo>
                    <a:pt x="2728" y="13997"/>
                    <a:pt x="5920" y="12810"/>
                    <a:pt x="8391" y="12601"/>
                  </a:cubicBezTo>
                  <a:cubicBezTo>
                    <a:pt x="8588" y="12585"/>
                    <a:pt x="8794" y="12577"/>
                    <a:pt x="9006" y="12577"/>
                  </a:cubicBezTo>
                  <a:cubicBezTo>
                    <a:pt x="11462" y="12577"/>
                    <a:pt x="14808" y="13599"/>
                    <a:pt x="15354" y="13628"/>
                  </a:cubicBezTo>
                  <a:cubicBezTo>
                    <a:pt x="15360" y="13628"/>
                    <a:pt x="15366" y="13629"/>
                    <a:pt x="15373" y="13629"/>
                  </a:cubicBezTo>
                  <a:cubicBezTo>
                    <a:pt x="15956" y="13629"/>
                    <a:pt x="17089" y="12147"/>
                    <a:pt x="14375" y="5799"/>
                  </a:cubicBezTo>
                  <a:cubicBezTo>
                    <a:pt x="12068" y="357"/>
                    <a:pt x="10599" y="0"/>
                    <a:pt x="9987"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91;p41">
              <a:extLst>
                <a:ext uri="{FF2B5EF4-FFF2-40B4-BE49-F238E27FC236}">
                  <a16:creationId xmlns:a16="http://schemas.microsoft.com/office/drawing/2014/main" id="{7AAE1151-EB52-4A6E-B370-16D4B710F6F7}"/>
                </a:ext>
              </a:extLst>
            </p:cNvPr>
            <p:cNvSpPr/>
            <p:nvPr/>
          </p:nvSpPr>
          <p:spPr>
            <a:xfrm>
              <a:off x="2394874" y="1418165"/>
              <a:ext cx="267360" cy="247724"/>
            </a:xfrm>
            <a:custGeom>
              <a:avLst/>
              <a:gdLst/>
              <a:ahLst/>
              <a:cxnLst/>
              <a:rect l="l" t="t" r="r" b="b"/>
              <a:pathLst>
                <a:path w="8006" h="7418" extrusionOk="0">
                  <a:moveTo>
                    <a:pt x="5631" y="0"/>
                  </a:moveTo>
                  <a:lnTo>
                    <a:pt x="1203" y="2198"/>
                  </a:lnTo>
                  <a:cubicBezTo>
                    <a:pt x="353" y="2631"/>
                    <a:pt x="0" y="3658"/>
                    <a:pt x="417" y="4509"/>
                  </a:cubicBezTo>
                  <a:lnTo>
                    <a:pt x="433" y="4509"/>
                  </a:lnTo>
                  <a:lnTo>
                    <a:pt x="1091" y="5856"/>
                  </a:lnTo>
                  <a:lnTo>
                    <a:pt x="1380" y="6450"/>
                  </a:lnTo>
                  <a:cubicBezTo>
                    <a:pt x="1678" y="7058"/>
                    <a:pt x="2295" y="7418"/>
                    <a:pt x="2941" y="7418"/>
                  </a:cubicBezTo>
                  <a:cubicBezTo>
                    <a:pt x="3165" y="7418"/>
                    <a:pt x="3391" y="7375"/>
                    <a:pt x="3610" y="7284"/>
                  </a:cubicBezTo>
                  <a:lnTo>
                    <a:pt x="8006" y="5888"/>
                  </a:lnTo>
                  <a:lnTo>
                    <a:pt x="5631"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92;p41">
              <a:extLst>
                <a:ext uri="{FF2B5EF4-FFF2-40B4-BE49-F238E27FC236}">
                  <a16:creationId xmlns:a16="http://schemas.microsoft.com/office/drawing/2014/main" id="{45D66A45-DFAC-46A6-B1AD-711671BFC457}"/>
                </a:ext>
              </a:extLst>
            </p:cNvPr>
            <p:cNvSpPr/>
            <p:nvPr/>
          </p:nvSpPr>
          <p:spPr>
            <a:xfrm>
              <a:off x="2491285" y="1612123"/>
              <a:ext cx="260448" cy="243784"/>
            </a:xfrm>
            <a:custGeom>
              <a:avLst/>
              <a:gdLst/>
              <a:ahLst/>
              <a:cxnLst/>
              <a:rect l="l" t="t" r="r" b="b"/>
              <a:pathLst>
                <a:path w="7799" h="7300" extrusionOk="0">
                  <a:moveTo>
                    <a:pt x="3563" y="0"/>
                  </a:moveTo>
                  <a:lnTo>
                    <a:pt x="1" y="882"/>
                  </a:lnTo>
                  <a:lnTo>
                    <a:pt x="1316" y="3658"/>
                  </a:lnTo>
                  <a:lnTo>
                    <a:pt x="2006" y="3481"/>
                  </a:lnTo>
                  <a:lnTo>
                    <a:pt x="6450" y="7300"/>
                  </a:lnTo>
                  <a:lnTo>
                    <a:pt x="7798" y="4861"/>
                  </a:lnTo>
                  <a:cubicBezTo>
                    <a:pt x="7798" y="4861"/>
                    <a:pt x="5135" y="3626"/>
                    <a:pt x="4670" y="2647"/>
                  </a:cubicBezTo>
                  <a:cubicBezTo>
                    <a:pt x="4204" y="1685"/>
                    <a:pt x="4782" y="1476"/>
                    <a:pt x="4782" y="1476"/>
                  </a:cubicBezTo>
                  <a:lnTo>
                    <a:pt x="3563"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93;p41">
              <a:extLst>
                <a:ext uri="{FF2B5EF4-FFF2-40B4-BE49-F238E27FC236}">
                  <a16:creationId xmlns:a16="http://schemas.microsoft.com/office/drawing/2014/main" id="{2E3E9899-79B3-42D3-9A63-E0915E0049AC}"/>
                </a:ext>
              </a:extLst>
            </p:cNvPr>
            <p:cNvSpPr/>
            <p:nvPr/>
          </p:nvSpPr>
          <p:spPr>
            <a:xfrm>
              <a:off x="2869550" y="1150437"/>
              <a:ext cx="226652" cy="422413"/>
            </a:xfrm>
            <a:custGeom>
              <a:avLst/>
              <a:gdLst/>
              <a:ahLst/>
              <a:cxnLst/>
              <a:rect l="l" t="t" r="r" b="b"/>
              <a:pathLst>
                <a:path w="6787" h="12649" extrusionOk="0">
                  <a:moveTo>
                    <a:pt x="895" y="1"/>
                  </a:moveTo>
                  <a:cubicBezTo>
                    <a:pt x="845" y="1"/>
                    <a:pt x="798" y="10"/>
                    <a:pt x="755" y="28"/>
                  </a:cubicBezTo>
                  <a:cubicBezTo>
                    <a:pt x="1" y="349"/>
                    <a:pt x="546" y="3429"/>
                    <a:pt x="2006" y="6910"/>
                  </a:cubicBezTo>
                  <a:cubicBezTo>
                    <a:pt x="3383" y="10179"/>
                    <a:pt x="5060" y="12649"/>
                    <a:pt x="5879" y="12649"/>
                  </a:cubicBezTo>
                  <a:cubicBezTo>
                    <a:pt x="5928" y="12649"/>
                    <a:pt x="5974" y="12640"/>
                    <a:pt x="6017" y="12622"/>
                  </a:cubicBezTo>
                  <a:cubicBezTo>
                    <a:pt x="6787" y="12301"/>
                    <a:pt x="6225" y="9221"/>
                    <a:pt x="4782" y="5739"/>
                  </a:cubicBezTo>
                  <a:cubicBezTo>
                    <a:pt x="3404" y="2470"/>
                    <a:pt x="1727" y="1"/>
                    <a:pt x="89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94;p41">
              <a:extLst>
                <a:ext uri="{FF2B5EF4-FFF2-40B4-BE49-F238E27FC236}">
                  <a16:creationId xmlns:a16="http://schemas.microsoft.com/office/drawing/2014/main" id="{3B7316BE-8362-4EF8-BFB1-70E46616E3F3}"/>
                </a:ext>
              </a:extLst>
            </p:cNvPr>
            <p:cNvSpPr/>
            <p:nvPr/>
          </p:nvSpPr>
          <p:spPr>
            <a:xfrm>
              <a:off x="2381482" y="1573518"/>
              <a:ext cx="53065" cy="58441"/>
            </a:xfrm>
            <a:custGeom>
              <a:avLst/>
              <a:gdLst/>
              <a:ahLst/>
              <a:cxnLst/>
              <a:rect l="l" t="t" r="r" b="b"/>
              <a:pathLst>
                <a:path w="1589" h="1750" extrusionOk="0">
                  <a:moveTo>
                    <a:pt x="898" y="1"/>
                  </a:moveTo>
                  <a:lnTo>
                    <a:pt x="0" y="530"/>
                  </a:lnTo>
                  <a:lnTo>
                    <a:pt x="401" y="1750"/>
                  </a:lnTo>
                  <a:lnTo>
                    <a:pt x="1588" y="1413"/>
                  </a:lnTo>
                  <a:lnTo>
                    <a:pt x="898" y="1"/>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95;p41">
              <a:extLst>
                <a:ext uri="{FF2B5EF4-FFF2-40B4-BE49-F238E27FC236}">
                  <a16:creationId xmlns:a16="http://schemas.microsoft.com/office/drawing/2014/main" id="{C60C9421-2D31-4E33-AC3A-0669AD5CCD02}"/>
                </a:ext>
              </a:extLst>
            </p:cNvPr>
            <p:cNvSpPr/>
            <p:nvPr/>
          </p:nvSpPr>
          <p:spPr>
            <a:xfrm>
              <a:off x="2503608" y="1629255"/>
              <a:ext cx="120589" cy="64853"/>
            </a:xfrm>
            <a:custGeom>
              <a:avLst/>
              <a:gdLst/>
              <a:ahLst/>
              <a:cxnLst/>
              <a:rect l="l" t="t" r="r" b="b"/>
              <a:pathLst>
                <a:path w="3611" h="1942" extrusionOk="0">
                  <a:moveTo>
                    <a:pt x="3611" y="0"/>
                  </a:moveTo>
                  <a:lnTo>
                    <a:pt x="1" y="1156"/>
                  </a:lnTo>
                  <a:lnTo>
                    <a:pt x="370" y="1942"/>
                  </a:lnTo>
                  <a:lnTo>
                    <a:pt x="3611" y="0"/>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6;p41">
              <a:extLst>
                <a:ext uri="{FF2B5EF4-FFF2-40B4-BE49-F238E27FC236}">
                  <a16:creationId xmlns:a16="http://schemas.microsoft.com/office/drawing/2014/main" id="{245997C1-7583-43EB-9AE4-AB608A16030A}"/>
                </a:ext>
              </a:extLst>
            </p:cNvPr>
            <p:cNvSpPr/>
            <p:nvPr/>
          </p:nvSpPr>
          <p:spPr>
            <a:xfrm>
              <a:off x="2407731" y="1573518"/>
              <a:ext cx="26816" cy="49859"/>
            </a:xfrm>
            <a:custGeom>
              <a:avLst/>
              <a:gdLst/>
              <a:ahLst/>
              <a:cxnLst/>
              <a:rect l="l" t="t" r="r" b="b"/>
              <a:pathLst>
                <a:path w="803" h="1493" extrusionOk="0">
                  <a:moveTo>
                    <a:pt x="112" y="1"/>
                  </a:moveTo>
                  <a:lnTo>
                    <a:pt x="0" y="65"/>
                  </a:lnTo>
                  <a:lnTo>
                    <a:pt x="562" y="1493"/>
                  </a:lnTo>
                  <a:lnTo>
                    <a:pt x="802" y="1413"/>
                  </a:lnTo>
                  <a:lnTo>
                    <a:pt x="112" y="1"/>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897;p41">
              <a:extLst>
                <a:ext uri="{FF2B5EF4-FFF2-40B4-BE49-F238E27FC236}">
                  <a16:creationId xmlns:a16="http://schemas.microsoft.com/office/drawing/2014/main" id="{F94B9A95-73A6-4769-831B-97848D9B1242}"/>
                </a:ext>
              </a:extLst>
            </p:cNvPr>
            <p:cNvSpPr/>
            <p:nvPr/>
          </p:nvSpPr>
          <p:spPr>
            <a:xfrm>
              <a:off x="2656323" y="1590683"/>
              <a:ext cx="27885" cy="9150"/>
            </a:xfrm>
            <a:custGeom>
              <a:avLst/>
              <a:gdLst/>
              <a:ahLst/>
              <a:cxnLst/>
              <a:rect l="l" t="t" r="r" b="b"/>
              <a:pathLst>
                <a:path w="835" h="274" extrusionOk="0">
                  <a:moveTo>
                    <a:pt x="819" y="0"/>
                  </a:moveTo>
                  <a:lnTo>
                    <a:pt x="0" y="273"/>
                  </a:lnTo>
                  <a:cubicBezTo>
                    <a:pt x="0" y="273"/>
                    <a:pt x="835" y="0"/>
                    <a:pt x="819"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898;p41">
              <a:extLst>
                <a:ext uri="{FF2B5EF4-FFF2-40B4-BE49-F238E27FC236}">
                  <a16:creationId xmlns:a16="http://schemas.microsoft.com/office/drawing/2014/main" id="{58FD0DCB-8DD4-4E63-9EE1-5085B1230DE4}"/>
                </a:ext>
              </a:extLst>
            </p:cNvPr>
            <p:cNvSpPr/>
            <p:nvPr/>
          </p:nvSpPr>
          <p:spPr>
            <a:xfrm>
              <a:off x="2437719" y="1548672"/>
              <a:ext cx="88430" cy="36801"/>
            </a:xfrm>
            <a:custGeom>
              <a:avLst/>
              <a:gdLst/>
              <a:ahLst/>
              <a:cxnLst/>
              <a:rect l="l" t="t" r="r" b="b"/>
              <a:pathLst>
                <a:path w="2648" h="1102" extrusionOk="0">
                  <a:moveTo>
                    <a:pt x="2613" y="0"/>
                  </a:moveTo>
                  <a:cubicBezTo>
                    <a:pt x="2506" y="0"/>
                    <a:pt x="1956" y="210"/>
                    <a:pt x="1300" y="472"/>
                  </a:cubicBezTo>
                  <a:cubicBezTo>
                    <a:pt x="578" y="777"/>
                    <a:pt x="1" y="1050"/>
                    <a:pt x="17" y="1098"/>
                  </a:cubicBezTo>
                  <a:cubicBezTo>
                    <a:pt x="18" y="1100"/>
                    <a:pt x="21" y="1101"/>
                    <a:pt x="28" y="1101"/>
                  </a:cubicBezTo>
                  <a:cubicBezTo>
                    <a:pt x="114" y="1101"/>
                    <a:pt x="675" y="901"/>
                    <a:pt x="1348" y="617"/>
                  </a:cubicBezTo>
                  <a:cubicBezTo>
                    <a:pt x="2070" y="312"/>
                    <a:pt x="2648" y="39"/>
                    <a:pt x="2632" y="7"/>
                  </a:cubicBezTo>
                  <a:cubicBezTo>
                    <a:pt x="2630" y="3"/>
                    <a:pt x="2624" y="0"/>
                    <a:pt x="2613"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899;p41">
              <a:extLst>
                <a:ext uri="{FF2B5EF4-FFF2-40B4-BE49-F238E27FC236}">
                  <a16:creationId xmlns:a16="http://schemas.microsoft.com/office/drawing/2014/main" id="{06C207C3-4FA2-48A1-8F3F-C4F6DC7611F6}"/>
                </a:ext>
              </a:extLst>
            </p:cNvPr>
            <p:cNvSpPr/>
            <p:nvPr/>
          </p:nvSpPr>
          <p:spPr>
            <a:xfrm>
              <a:off x="2426465" y="1520921"/>
              <a:ext cx="79881" cy="36267"/>
            </a:xfrm>
            <a:custGeom>
              <a:avLst/>
              <a:gdLst/>
              <a:ahLst/>
              <a:cxnLst/>
              <a:rect l="l" t="t" r="r" b="b"/>
              <a:pathLst>
                <a:path w="2392" h="1086" extrusionOk="0">
                  <a:moveTo>
                    <a:pt x="2365" y="0"/>
                  </a:moveTo>
                  <a:cubicBezTo>
                    <a:pt x="2284" y="0"/>
                    <a:pt x="1769" y="201"/>
                    <a:pt x="1156" y="485"/>
                  </a:cubicBezTo>
                  <a:cubicBezTo>
                    <a:pt x="514" y="774"/>
                    <a:pt x="1" y="1047"/>
                    <a:pt x="17" y="1079"/>
                  </a:cubicBezTo>
                  <a:cubicBezTo>
                    <a:pt x="18" y="1083"/>
                    <a:pt x="25" y="1086"/>
                    <a:pt x="36" y="1086"/>
                  </a:cubicBezTo>
                  <a:cubicBezTo>
                    <a:pt x="139" y="1086"/>
                    <a:pt x="640" y="889"/>
                    <a:pt x="1220" y="613"/>
                  </a:cubicBezTo>
                  <a:cubicBezTo>
                    <a:pt x="1878" y="325"/>
                    <a:pt x="2391" y="52"/>
                    <a:pt x="2375" y="4"/>
                  </a:cubicBezTo>
                  <a:cubicBezTo>
                    <a:pt x="2374" y="2"/>
                    <a:pt x="2370" y="0"/>
                    <a:pt x="2365"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00;p41">
              <a:extLst>
                <a:ext uri="{FF2B5EF4-FFF2-40B4-BE49-F238E27FC236}">
                  <a16:creationId xmlns:a16="http://schemas.microsoft.com/office/drawing/2014/main" id="{A9A09D57-1B49-452C-956A-9982FBD533EC}"/>
                </a:ext>
              </a:extLst>
            </p:cNvPr>
            <p:cNvSpPr/>
            <p:nvPr/>
          </p:nvSpPr>
          <p:spPr>
            <a:xfrm>
              <a:off x="2452714" y="1581900"/>
              <a:ext cx="79881" cy="33061"/>
            </a:xfrm>
            <a:custGeom>
              <a:avLst/>
              <a:gdLst/>
              <a:ahLst/>
              <a:cxnLst/>
              <a:rect l="l" t="t" r="r" b="b"/>
              <a:pathLst>
                <a:path w="2392" h="990" extrusionOk="0">
                  <a:moveTo>
                    <a:pt x="2370" y="0"/>
                  </a:moveTo>
                  <a:cubicBezTo>
                    <a:pt x="2261" y="0"/>
                    <a:pt x="1771" y="208"/>
                    <a:pt x="1188" y="456"/>
                  </a:cubicBezTo>
                  <a:cubicBezTo>
                    <a:pt x="1012" y="536"/>
                    <a:pt x="867" y="600"/>
                    <a:pt x="723" y="664"/>
                  </a:cubicBezTo>
                  <a:cubicBezTo>
                    <a:pt x="578" y="713"/>
                    <a:pt x="450" y="761"/>
                    <a:pt x="338" y="809"/>
                  </a:cubicBezTo>
                  <a:cubicBezTo>
                    <a:pt x="129" y="889"/>
                    <a:pt x="1" y="953"/>
                    <a:pt x="1" y="985"/>
                  </a:cubicBezTo>
                  <a:cubicBezTo>
                    <a:pt x="4" y="988"/>
                    <a:pt x="10" y="989"/>
                    <a:pt x="20" y="989"/>
                  </a:cubicBezTo>
                  <a:cubicBezTo>
                    <a:pt x="69" y="989"/>
                    <a:pt x="200" y="958"/>
                    <a:pt x="386" y="905"/>
                  </a:cubicBezTo>
                  <a:cubicBezTo>
                    <a:pt x="498" y="873"/>
                    <a:pt x="626" y="841"/>
                    <a:pt x="771" y="793"/>
                  </a:cubicBezTo>
                  <a:cubicBezTo>
                    <a:pt x="931" y="745"/>
                    <a:pt x="1076" y="664"/>
                    <a:pt x="1236" y="600"/>
                  </a:cubicBezTo>
                  <a:cubicBezTo>
                    <a:pt x="1894" y="328"/>
                    <a:pt x="2391" y="39"/>
                    <a:pt x="2391" y="7"/>
                  </a:cubicBezTo>
                  <a:cubicBezTo>
                    <a:pt x="2388" y="2"/>
                    <a:pt x="2381" y="0"/>
                    <a:pt x="2370"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01;p41">
              <a:extLst>
                <a:ext uri="{FF2B5EF4-FFF2-40B4-BE49-F238E27FC236}">
                  <a16:creationId xmlns:a16="http://schemas.microsoft.com/office/drawing/2014/main" id="{60BF4C4C-C45C-4DEC-9AB9-34BAABBBCAC6}"/>
                </a:ext>
              </a:extLst>
            </p:cNvPr>
            <p:cNvSpPr/>
            <p:nvPr/>
          </p:nvSpPr>
          <p:spPr>
            <a:xfrm>
              <a:off x="2924218" y="1306225"/>
              <a:ext cx="120022" cy="145736"/>
            </a:xfrm>
            <a:custGeom>
              <a:avLst/>
              <a:gdLst/>
              <a:ahLst/>
              <a:cxnLst/>
              <a:rect l="l" t="t" r="r" b="b"/>
              <a:pathLst>
                <a:path w="3594" h="4364" extrusionOk="0">
                  <a:moveTo>
                    <a:pt x="887" y="1"/>
                  </a:moveTo>
                  <a:cubicBezTo>
                    <a:pt x="385" y="1"/>
                    <a:pt x="0" y="224"/>
                    <a:pt x="0" y="224"/>
                  </a:cubicBezTo>
                  <a:cubicBezTo>
                    <a:pt x="369" y="1684"/>
                    <a:pt x="963" y="3064"/>
                    <a:pt x="1733" y="4363"/>
                  </a:cubicBezTo>
                  <a:cubicBezTo>
                    <a:pt x="1733" y="4363"/>
                    <a:pt x="3594" y="4026"/>
                    <a:pt x="2695" y="1604"/>
                  </a:cubicBezTo>
                  <a:cubicBezTo>
                    <a:pt x="2213" y="302"/>
                    <a:pt x="1470" y="1"/>
                    <a:pt x="887"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02;p41">
              <a:extLst>
                <a:ext uri="{FF2B5EF4-FFF2-40B4-BE49-F238E27FC236}">
                  <a16:creationId xmlns:a16="http://schemas.microsoft.com/office/drawing/2014/main" id="{411995E3-402D-430F-8BE2-BD403FDFCC72}"/>
                </a:ext>
              </a:extLst>
            </p:cNvPr>
            <p:cNvSpPr/>
            <p:nvPr/>
          </p:nvSpPr>
          <p:spPr>
            <a:xfrm>
              <a:off x="2863673" y="1216726"/>
              <a:ext cx="159695" cy="353620"/>
            </a:xfrm>
            <a:custGeom>
              <a:avLst/>
              <a:gdLst/>
              <a:ahLst/>
              <a:cxnLst/>
              <a:rect l="l" t="t" r="r" b="b"/>
              <a:pathLst>
                <a:path w="4782" h="10589" extrusionOk="0">
                  <a:moveTo>
                    <a:pt x="0" y="0"/>
                  </a:moveTo>
                  <a:cubicBezTo>
                    <a:pt x="6" y="13"/>
                    <a:pt x="11" y="26"/>
                    <a:pt x="16" y="39"/>
                  </a:cubicBezTo>
                  <a:lnTo>
                    <a:pt x="16" y="39"/>
                  </a:lnTo>
                  <a:cubicBezTo>
                    <a:pt x="16" y="26"/>
                    <a:pt x="16" y="13"/>
                    <a:pt x="16" y="0"/>
                  </a:cubicBezTo>
                  <a:close/>
                  <a:moveTo>
                    <a:pt x="16" y="39"/>
                  </a:moveTo>
                  <a:cubicBezTo>
                    <a:pt x="19" y="184"/>
                    <a:pt x="35" y="318"/>
                    <a:pt x="64" y="465"/>
                  </a:cubicBezTo>
                  <a:cubicBezTo>
                    <a:pt x="112" y="754"/>
                    <a:pt x="177" y="1187"/>
                    <a:pt x="273" y="1701"/>
                  </a:cubicBezTo>
                  <a:cubicBezTo>
                    <a:pt x="353" y="1973"/>
                    <a:pt x="417" y="2246"/>
                    <a:pt x="497" y="2551"/>
                  </a:cubicBezTo>
                  <a:cubicBezTo>
                    <a:pt x="546" y="2711"/>
                    <a:pt x="578" y="2856"/>
                    <a:pt x="626" y="3016"/>
                  </a:cubicBezTo>
                  <a:cubicBezTo>
                    <a:pt x="642" y="3096"/>
                    <a:pt x="674" y="3177"/>
                    <a:pt x="690" y="3273"/>
                  </a:cubicBezTo>
                  <a:cubicBezTo>
                    <a:pt x="706" y="3353"/>
                    <a:pt x="738" y="3433"/>
                    <a:pt x="770" y="3514"/>
                  </a:cubicBezTo>
                  <a:lnTo>
                    <a:pt x="1139" y="4556"/>
                  </a:lnTo>
                  <a:cubicBezTo>
                    <a:pt x="1171" y="4653"/>
                    <a:pt x="1203" y="4733"/>
                    <a:pt x="1235" y="4829"/>
                  </a:cubicBezTo>
                  <a:cubicBezTo>
                    <a:pt x="1268" y="4925"/>
                    <a:pt x="1316" y="5006"/>
                    <a:pt x="1364" y="5102"/>
                  </a:cubicBezTo>
                  <a:cubicBezTo>
                    <a:pt x="1444" y="5278"/>
                    <a:pt x="1524" y="5471"/>
                    <a:pt x="1604" y="5647"/>
                  </a:cubicBezTo>
                  <a:cubicBezTo>
                    <a:pt x="1685" y="5840"/>
                    <a:pt x="1765" y="6016"/>
                    <a:pt x="1861" y="6209"/>
                  </a:cubicBezTo>
                  <a:cubicBezTo>
                    <a:pt x="1893" y="6289"/>
                    <a:pt x="1925" y="6385"/>
                    <a:pt x="1973" y="6466"/>
                  </a:cubicBezTo>
                  <a:cubicBezTo>
                    <a:pt x="2022" y="6546"/>
                    <a:pt x="2070" y="6642"/>
                    <a:pt x="2118" y="6722"/>
                  </a:cubicBezTo>
                  <a:lnTo>
                    <a:pt x="2663" y="7685"/>
                  </a:lnTo>
                  <a:cubicBezTo>
                    <a:pt x="2695" y="7765"/>
                    <a:pt x="2744" y="7845"/>
                    <a:pt x="2792" y="7926"/>
                  </a:cubicBezTo>
                  <a:cubicBezTo>
                    <a:pt x="2840" y="7990"/>
                    <a:pt x="2888" y="8054"/>
                    <a:pt x="2920" y="8134"/>
                  </a:cubicBezTo>
                  <a:lnTo>
                    <a:pt x="3193" y="8535"/>
                  </a:lnTo>
                  <a:cubicBezTo>
                    <a:pt x="3369" y="8792"/>
                    <a:pt x="3530" y="9032"/>
                    <a:pt x="3690" y="9257"/>
                  </a:cubicBezTo>
                  <a:cubicBezTo>
                    <a:pt x="4011" y="9674"/>
                    <a:pt x="4284" y="10011"/>
                    <a:pt x="4476" y="10236"/>
                  </a:cubicBezTo>
                  <a:cubicBezTo>
                    <a:pt x="4573" y="10364"/>
                    <a:pt x="4669" y="10476"/>
                    <a:pt x="4781" y="10589"/>
                  </a:cubicBezTo>
                  <a:cubicBezTo>
                    <a:pt x="4701" y="10460"/>
                    <a:pt x="4621" y="10332"/>
                    <a:pt x="4524" y="10204"/>
                  </a:cubicBezTo>
                  <a:cubicBezTo>
                    <a:pt x="4332" y="9963"/>
                    <a:pt x="4091" y="9610"/>
                    <a:pt x="3770" y="9193"/>
                  </a:cubicBezTo>
                  <a:lnTo>
                    <a:pt x="3305" y="8471"/>
                  </a:lnTo>
                  <a:cubicBezTo>
                    <a:pt x="3225" y="8343"/>
                    <a:pt x="3129" y="8198"/>
                    <a:pt x="3032" y="8054"/>
                  </a:cubicBezTo>
                  <a:cubicBezTo>
                    <a:pt x="3000" y="7990"/>
                    <a:pt x="2952" y="7926"/>
                    <a:pt x="2904" y="7845"/>
                  </a:cubicBezTo>
                  <a:cubicBezTo>
                    <a:pt x="2856" y="7781"/>
                    <a:pt x="2824" y="7701"/>
                    <a:pt x="2776" y="7621"/>
                  </a:cubicBezTo>
                  <a:cubicBezTo>
                    <a:pt x="2615" y="7316"/>
                    <a:pt x="2439" y="6995"/>
                    <a:pt x="2246" y="6658"/>
                  </a:cubicBezTo>
                  <a:cubicBezTo>
                    <a:pt x="2198" y="6578"/>
                    <a:pt x="2166" y="6482"/>
                    <a:pt x="2118" y="6401"/>
                  </a:cubicBezTo>
                  <a:cubicBezTo>
                    <a:pt x="2070" y="6321"/>
                    <a:pt x="2038" y="6225"/>
                    <a:pt x="1990" y="6145"/>
                  </a:cubicBezTo>
                  <a:cubicBezTo>
                    <a:pt x="1909" y="5952"/>
                    <a:pt x="1829" y="5776"/>
                    <a:pt x="1749" y="5583"/>
                  </a:cubicBezTo>
                  <a:cubicBezTo>
                    <a:pt x="1653" y="5407"/>
                    <a:pt x="1572" y="5230"/>
                    <a:pt x="1492" y="5038"/>
                  </a:cubicBezTo>
                  <a:cubicBezTo>
                    <a:pt x="1460" y="4957"/>
                    <a:pt x="1412" y="4861"/>
                    <a:pt x="1380" y="4781"/>
                  </a:cubicBezTo>
                  <a:cubicBezTo>
                    <a:pt x="1348" y="4685"/>
                    <a:pt x="1316" y="4588"/>
                    <a:pt x="1284" y="4508"/>
                  </a:cubicBezTo>
                  <a:cubicBezTo>
                    <a:pt x="1155" y="4139"/>
                    <a:pt x="1027" y="3802"/>
                    <a:pt x="899" y="3465"/>
                  </a:cubicBezTo>
                  <a:cubicBezTo>
                    <a:pt x="883" y="3385"/>
                    <a:pt x="834" y="3305"/>
                    <a:pt x="818" y="3225"/>
                  </a:cubicBezTo>
                  <a:cubicBezTo>
                    <a:pt x="786" y="3145"/>
                    <a:pt x="770" y="3064"/>
                    <a:pt x="754" y="2984"/>
                  </a:cubicBezTo>
                  <a:lnTo>
                    <a:pt x="626" y="2519"/>
                  </a:lnTo>
                  <a:cubicBezTo>
                    <a:pt x="530" y="2214"/>
                    <a:pt x="449" y="1941"/>
                    <a:pt x="385" y="1685"/>
                  </a:cubicBezTo>
                  <a:cubicBezTo>
                    <a:pt x="273" y="1171"/>
                    <a:pt x="177" y="754"/>
                    <a:pt x="112" y="449"/>
                  </a:cubicBezTo>
                  <a:cubicBezTo>
                    <a:pt x="98" y="318"/>
                    <a:pt x="70" y="173"/>
                    <a:pt x="16" y="39"/>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03;p41">
              <a:extLst>
                <a:ext uri="{FF2B5EF4-FFF2-40B4-BE49-F238E27FC236}">
                  <a16:creationId xmlns:a16="http://schemas.microsoft.com/office/drawing/2014/main" id="{3515F095-873A-46DB-B435-B989D6B6DF8D}"/>
                </a:ext>
              </a:extLst>
            </p:cNvPr>
            <p:cNvSpPr/>
            <p:nvPr/>
          </p:nvSpPr>
          <p:spPr>
            <a:xfrm>
              <a:off x="2655254" y="1716048"/>
              <a:ext cx="79313" cy="92170"/>
            </a:xfrm>
            <a:custGeom>
              <a:avLst/>
              <a:gdLst/>
              <a:ahLst/>
              <a:cxnLst/>
              <a:rect l="l" t="t" r="r" b="b"/>
              <a:pathLst>
                <a:path w="2375" h="2760" extrusionOk="0">
                  <a:moveTo>
                    <a:pt x="64" y="0"/>
                  </a:moveTo>
                  <a:lnTo>
                    <a:pt x="64" y="0"/>
                  </a:lnTo>
                  <a:cubicBezTo>
                    <a:pt x="0" y="402"/>
                    <a:pt x="16" y="819"/>
                    <a:pt x="113" y="1220"/>
                  </a:cubicBezTo>
                  <a:cubicBezTo>
                    <a:pt x="143" y="1357"/>
                    <a:pt x="232" y="1510"/>
                    <a:pt x="365" y="1510"/>
                  </a:cubicBezTo>
                  <a:cubicBezTo>
                    <a:pt x="372" y="1510"/>
                    <a:pt x="379" y="1509"/>
                    <a:pt x="385" y="1509"/>
                  </a:cubicBezTo>
                  <a:cubicBezTo>
                    <a:pt x="449" y="1476"/>
                    <a:pt x="514" y="1428"/>
                    <a:pt x="546" y="1364"/>
                  </a:cubicBezTo>
                  <a:cubicBezTo>
                    <a:pt x="653" y="1209"/>
                    <a:pt x="725" y="1027"/>
                    <a:pt x="761" y="845"/>
                  </a:cubicBezTo>
                  <a:lnTo>
                    <a:pt x="761" y="845"/>
                  </a:lnTo>
                  <a:cubicBezTo>
                    <a:pt x="735" y="1144"/>
                    <a:pt x="771" y="1458"/>
                    <a:pt x="851" y="1749"/>
                  </a:cubicBezTo>
                  <a:cubicBezTo>
                    <a:pt x="899" y="1910"/>
                    <a:pt x="1011" y="2086"/>
                    <a:pt x="1171" y="2102"/>
                  </a:cubicBezTo>
                  <a:cubicBezTo>
                    <a:pt x="1178" y="2103"/>
                    <a:pt x="1185" y="2103"/>
                    <a:pt x="1192" y="2103"/>
                  </a:cubicBezTo>
                  <a:cubicBezTo>
                    <a:pt x="1373" y="2103"/>
                    <a:pt x="1493" y="1903"/>
                    <a:pt x="1524" y="1717"/>
                  </a:cubicBezTo>
                  <a:cubicBezTo>
                    <a:pt x="1508" y="1525"/>
                    <a:pt x="1540" y="1348"/>
                    <a:pt x="1572" y="1156"/>
                  </a:cubicBezTo>
                  <a:lnTo>
                    <a:pt x="1572" y="1156"/>
                  </a:lnTo>
                  <a:cubicBezTo>
                    <a:pt x="1540" y="1525"/>
                    <a:pt x="1524" y="1894"/>
                    <a:pt x="1556" y="2247"/>
                  </a:cubicBezTo>
                  <a:cubicBezTo>
                    <a:pt x="1572" y="2359"/>
                    <a:pt x="1589" y="2471"/>
                    <a:pt x="1637" y="2583"/>
                  </a:cubicBezTo>
                  <a:cubicBezTo>
                    <a:pt x="1685" y="2680"/>
                    <a:pt x="1781" y="2744"/>
                    <a:pt x="1893" y="2760"/>
                  </a:cubicBezTo>
                  <a:cubicBezTo>
                    <a:pt x="2022" y="2760"/>
                    <a:pt x="2134" y="2696"/>
                    <a:pt x="2182" y="2583"/>
                  </a:cubicBezTo>
                  <a:cubicBezTo>
                    <a:pt x="2246" y="2471"/>
                    <a:pt x="2278" y="2359"/>
                    <a:pt x="2278" y="2231"/>
                  </a:cubicBezTo>
                  <a:cubicBezTo>
                    <a:pt x="2327" y="1829"/>
                    <a:pt x="2359" y="1428"/>
                    <a:pt x="2375" y="1027"/>
                  </a:cubicBezTo>
                  <a:lnTo>
                    <a:pt x="64" y="0"/>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04;p41">
              <a:extLst>
                <a:ext uri="{FF2B5EF4-FFF2-40B4-BE49-F238E27FC236}">
                  <a16:creationId xmlns:a16="http://schemas.microsoft.com/office/drawing/2014/main" id="{5F2D12AF-5B1D-457F-B22F-346417FF01DB}"/>
                </a:ext>
              </a:extLst>
            </p:cNvPr>
            <p:cNvSpPr/>
            <p:nvPr/>
          </p:nvSpPr>
          <p:spPr>
            <a:xfrm>
              <a:off x="2168222" y="1442777"/>
              <a:ext cx="140960" cy="426721"/>
            </a:xfrm>
            <a:custGeom>
              <a:avLst/>
              <a:gdLst/>
              <a:ahLst/>
              <a:cxnLst/>
              <a:rect l="l" t="t" r="r" b="b"/>
              <a:pathLst>
                <a:path w="4221" h="12778" extrusionOk="0">
                  <a:moveTo>
                    <a:pt x="508" y="0"/>
                  </a:moveTo>
                  <a:cubicBezTo>
                    <a:pt x="457" y="0"/>
                    <a:pt x="349" y="192"/>
                    <a:pt x="241" y="547"/>
                  </a:cubicBezTo>
                  <a:cubicBezTo>
                    <a:pt x="81" y="1076"/>
                    <a:pt x="1" y="1622"/>
                    <a:pt x="33" y="2167"/>
                  </a:cubicBezTo>
                  <a:cubicBezTo>
                    <a:pt x="65" y="3001"/>
                    <a:pt x="273" y="3804"/>
                    <a:pt x="642" y="4542"/>
                  </a:cubicBezTo>
                  <a:cubicBezTo>
                    <a:pt x="1044" y="5392"/>
                    <a:pt x="1653" y="6178"/>
                    <a:pt x="2215" y="6996"/>
                  </a:cubicBezTo>
                  <a:cubicBezTo>
                    <a:pt x="2776" y="7798"/>
                    <a:pt x="3225" y="8617"/>
                    <a:pt x="3402" y="9403"/>
                  </a:cubicBezTo>
                  <a:cubicBezTo>
                    <a:pt x="3498" y="9772"/>
                    <a:pt x="3514" y="10157"/>
                    <a:pt x="3482" y="10526"/>
                  </a:cubicBezTo>
                  <a:cubicBezTo>
                    <a:pt x="3434" y="10847"/>
                    <a:pt x="3338" y="11152"/>
                    <a:pt x="3177" y="11440"/>
                  </a:cubicBezTo>
                  <a:cubicBezTo>
                    <a:pt x="2953" y="11873"/>
                    <a:pt x="2616" y="12226"/>
                    <a:pt x="2183" y="12451"/>
                  </a:cubicBezTo>
                  <a:cubicBezTo>
                    <a:pt x="1878" y="12611"/>
                    <a:pt x="1669" y="12644"/>
                    <a:pt x="1669" y="12708"/>
                  </a:cubicBezTo>
                  <a:cubicBezTo>
                    <a:pt x="1669" y="12739"/>
                    <a:pt x="1766" y="12778"/>
                    <a:pt x="1946" y="12778"/>
                  </a:cubicBezTo>
                  <a:cubicBezTo>
                    <a:pt x="2040" y="12778"/>
                    <a:pt x="2157" y="12767"/>
                    <a:pt x="2295" y="12740"/>
                  </a:cubicBezTo>
                  <a:cubicBezTo>
                    <a:pt x="2856" y="12595"/>
                    <a:pt x="3354" y="12226"/>
                    <a:pt x="3659" y="11745"/>
                  </a:cubicBezTo>
                  <a:cubicBezTo>
                    <a:pt x="3899" y="11408"/>
                    <a:pt x="4060" y="11039"/>
                    <a:pt x="4140" y="10638"/>
                  </a:cubicBezTo>
                  <a:cubicBezTo>
                    <a:pt x="4220" y="10189"/>
                    <a:pt x="4220" y="9724"/>
                    <a:pt x="4140" y="9258"/>
                  </a:cubicBezTo>
                  <a:cubicBezTo>
                    <a:pt x="3963" y="8312"/>
                    <a:pt x="3466" y="7381"/>
                    <a:pt x="2873" y="6531"/>
                  </a:cubicBezTo>
                  <a:cubicBezTo>
                    <a:pt x="2279" y="5681"/>
                    <a:pt x="1685" y="4943"/>
                    <a:pt x="1300" y="4205"/>
                  </a:cubicBezTo>
                  <a:cubicBezTo>
                    <a:pt x="947" y="3563"/>
                    <a:pt x="707" y="2857"/>
                    <a:pt x="594" y="2119"/>
                  </a:cubicBezTo>
                  <a:cubicBezTo>
                    <a:pt x="530" y="1622"/>
                    <a:pt x="514" y="1108"/>
                    <a:pt x="546" y="595"/>
                  </a:cubicBezTo>
                  <a:cubicBezTo>
                    <a:pt x="562" y="226"/>
                    <a:pt x="578" y="17"/>
                    <a:pt x="514" y="1"/>
                  </a:cubicBezTo>
                  <a:cubicBezTo>
                    <a:pt x="512" y="1"/>
                    <a:pt x="510" y="0"/>
                    <a:pt x="50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05;p41">
              <a:extLst>
                <a:ext uri="{FF2B5EF4-FFF2-40B4-BE49-F238E27FC236}">
                  <a16:creationId xmlns:a16="http://schemas.microsoft.com/office/drawing/2014/main" id="{43C87EE9-FCF6-43A3-8880-877CFF4959F3}"/>
                </a:ext>
              </a:extLst>
            </p:cNvPr>
            <p:cNvSpPr/>
            <p:nvPr/>
          </p:nvSpPr>
          <p:spPr>
            <a:xfrm>
              <a:off x="1904101" y="1359757"/>
              <a:ext cx="276477" cy="584045"/>
            </a:xfrm>
            <a:custGeom>
              <a:avLst/>
              <a:gdLst/>
              <a:ahLst/>
              <a:cxnLst/>
              <a:rect l="l" t="t" r="r" b="b"/>
              <a:pathLst>
                <a:path w="8279" h="17489" extrusionOk="0">
                  <a:moveTo>
                    <a:pt x="3771" y="1"/>
                  </a:moveTo>
                  <a:lnTo>
                    <a:pt x="48" y="4252"/>
                  </a:lnTo>
                  <a:lnTo>
                    <a:pt x="0" y="14632"/>
                  </a:lnTo>
                  <a:cubicBezTo>
                    <a:pt x="0" y="16188"/>
                    <a:pt x="1236" y="17456"/>
                    <a:pt x="2792" y="17488"/>
                  </a:cubicBezTo>
                  <a:cubicBezTo>
                    <a:pt x="2812" y="17488"/>
                    <a:pt x="2831" y="17489"/>
                    <a:pt x="2851" y="17489"/>
                  </a:cubicBezTo>
                  <a:cubicBezTo>
                    <a:pt x="4381" y="17489"/>
                    <a:pt x="5632" y="16265"/>
                    <a:pt x="5680" y="14745"/>
                  </a:cubicBezTo>
                  <a:cubicBezTo>
                    <a:pt x="5728" y="13589"/>
                    <a:pt x="5776" y="12531"/>
                    <a:pt x="5776" y="12531"/>
                  </a:cubicBezTo>
                  <a:cubicBezTo>
                    <a:pt x="5776" y="12531"/>
                    <a:pt x="8086" y="12226"/>
                    <a:pt x="8182" y="9867"/>
                  </a:cubicBezTo>
                  <a:cubicBezTo>
                    <a:pt x="8279" y="7493"/>
                    <a:pt x="8038" y="2054"/>
                    <a:pt x="8038" y="2054"/>
                  </a:cubicBezTo>
                  <a:lnTo>
                    <a:pt x="3771" y="1"/>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06;p41">
              <a:extLst>
                <a:ext uri="{FF2B5EF4-FFF2-40B4-BE49-F238E27FC236}">
                  <a16:creationId xmlns:a16="http://schemas.microsoft.com/office/drawing/2014/main" id="{957613CB-07A1-4B16-8038-1ACC16265501}"/>
                </a:ext>
              </a:extLst>
            </p:cNvPr>
            <p:cNvSpPr/>
            <p:nvPr/>
          </p:nvSpPr>
          <p:spPr>
            <a:xfrm>
              <a:off x="2132322" y="1552112"/>
              <a:ext cx="23076" cy="19903"/>
            </a:xfrm>
            <a:custGeom>
              <a:avLst/>
              <a:gdLst/>
              <a:ahLst/>
              <a:cxnLst/>
              <a:rect l="l" t="t" r="r" b="b"/>
              <a:pathLst>
                <a:path w="691" h="596" extrusionOk="0">
                  <a:moveTo>
                    <a:pt x="386" y="0"/>
                  </a:moveTo>
                  <a:cubicBezTo>
                    <a:pt x="129" y="16"/>
                    <a:pt x="1" y="321"/>
                    <a:pt x="193" y="514"/>
                  </a:cubicBezTo>
                  <a:cubicBezTo>
                    <a:pt x="250" y="570"/>
                    <a:pt x="321" y="595"/>
                    <a:pt x="391" y="595"/>
                  </a:cubicBezTo>
                  <a:cubicBezTo>
                    <a:pt x="542" y="595"/>
                    <a:pt x="691" y="480"/>
                    <a:pt x="691" y="305"/>
                  </a:cubicBezTo>
                  <a:cubicBezTo>
                    <a:pt x="691" y="145"/>
                    <a:pt x="562" y="0"/>
                    <a:pt x="38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1907;p41">
              <a:extLst>
                <a:ext uri="{FF2B5EF4-FFF2-40B4-BE49-F238E27FC236}">
                  <a16:creationId xmlns:a16="http://schemas.microsoft.com/office/drawing/2014/main" id="{BE188E27-759F-41DB-81A0-AF6D31E78D2D}"/>
                </a:ext>
              </a:extLst>
            </p:cNvPr>
            <p:cNvSpPr/>
            <p:nvPr/>
          </p:nvSpPr>
          <p:spPr>
            <a:xfrm>
              <a:off x="2129650" y="1538019"/>
              <a:ext cx="39673" cy="12089"/>
            </a:xfrm>
            <a:custGeom>
              <a:avLst/>
              <a:gdLst/>
              <a:ahLst/>
              <a:cxnLst/>
              <a:rect l="l" t="t" r="r" b="b"/>
              <a:pathLst>
                <a:path w="1188" h="362" extrusionOk="0">
                  <a:moveTo>
                    <a:pt x="568" y="0"/>
                  </a:moveTo>
                  <a:cubicBezTo>
                    <a:pt x="416" y="0"/>
                    <a:pt x="262" y="45"/>
                    <a:pt x="129" y="133"/>
                  </a:cubicBezTo>
                  <a:cubicBezTo>
                    <a:pt x="33" y="214"/>
                    <a:pt x="1" y="294"/>
                    <a:pt x="17" y="310"/>
                  </a:cubicBezTo>
                  <a:cubicBezTo>
                    <a:pt x="20" y="313"/>
                    <a:pt x="24" y="314"/>
                    <a:pt x="30" y="314"/>
                  </a:cubicBezTo>
                  <a:cubicBezTo>
                    <a:pt x="87" y="314"/>
                    <a:pt x="281" y="196"/>
                    <a:pt x="549" y="196"/>
                  </a:cubicBezTo>
                  <a:cubicBezTo>
                    <a:pt x="564" y="196"/>
                    <a:pt x="579" y="197"/>
                    <a:pt x="594" y="198"/>
                  </a:cubicBezTo>
                  <a:cubicBezTo>
                    <a:pt x="888" y="212"/>
                    <a:pt x="1102" y="362"/>
                    <a:pt x="1160" y="362"/>
                  </a:cubicBezTo>
                  <a:cubicBezTo>
                    <a:pt x="1165" y="362"/>
                    <a:pt x="1169" y="361"/>
                    <a:pt x="1172" y="358"/>
                  </a:cubicBezTo>
                  <a:cubicBezTo>
                    <a:pt x="1188" y="342"/>
                    <a:pt x="1156" y="262"/>
                    <a:pt x="1059" y="182"/>
                  </a:cubicBezTo>
                  <a:cubicBezTo>
                    <a:pt x="921" y="61"/>
                    <a:pt x="746" y="0"/>
                    <a:pt x="56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1908;p41">
              <a:extLst>
                <a:ext uri="{FF2B5EF4-FFF2-40B4-BE49-F238E27FC236}">
                  <a16:creationId xmlns:a16="http://schemas.microsoft.com/office/drawing/2014/main" id="{A9AF660E-D939-4EE5-892F-7FBD3107B1C8}"/>
                </a:ext>
              </a:extLst>
            </p:cNvPr>
            <p:cNvSpPr/>
            <p:nvPr/>
          </p:nvSpPr>
          <p:spPr>
            <a:xfrm>
              <a:off x="2018746" y="1552112"/>
              <a:ext cx="23076" cy="19903"/>
            </a:xfrm>
            <a:custGeom>
              <a:avLst/>
              <a:gdLst/>
              <a:ahLst/>
              <a:cxnLst/>
              <a:rect l="l" t="t" r="r" b="b"/>
              <a:pathLst>
                <a:path w="691" h="596" extrusionOk="0">
                  <a:moveTo>
                    <a:pt x="386" y="0"/>
                  </a:moveTo>
                  <a:cubicBezTo>
                    <a:pt x="129" y="16"/>
                    <a:pt x="1" y="321"/>
                    <a:pt x="193" y="514"/>
                  </a:cubicBezTo>
                  <a:cubicBezTo>
                    <a:pt x="249" y="570"/>
                    <a:pt x="320" y="595"/>
                    <a:pt x="391" y="595"/>
                  </a:cubicBezTo>
                  <a:cubicBezTo>
                    <a:pt x="542" y="595"/>
                    <a:pt x="690" y="480"/>
                    <a:pt x="690" y="305"/>
                  </a:cubicBezTo>
                  <a:cubicBezTo>
                    <a:pt x="690" y="145"/>
                    <a:pt x="546" y="0"/>
                    <a:pt x="38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1909;p41">
              <a:extLst>
                <a:ext uri="{FF2B5EF4-FFF2-40B4-BE49-F238E27FC236}">
                  <a16:creationId xmlns:a16="http://schemas.microsoft.com/office/drawing/2014/main" id="{0F2579EC-B0C8-4A6E-A75C-4386A435DE2A}"/>
                </a:ext>
              </a:extLst>
            </p:cNvPr>
            <p:cNvSpPr/>
            <p:nvPr/>
          </p:nvSpPr>
          <p:spPr>
            <a:xfrm>
              <a:off x="2011800" y="1540157"/>
              <a:ext cx="40208" cy="12223"/>
            </a:xfrm>
            <a:custGeom>
              <a:avLst/>
              <a:gdLst/>
              <a:ahLst/>
              <a:cxnLst/>
              <a:rect l="l" t="t" r="r" b="b"/>
              <a:pathLst>
                <a:path w="1204" h="366" extrusionOk="0">
                  <a:moveTo>
                    <a:pt x="578" y="0"/>
                  </a:moveTo>
                  <a:cubicBezTo>
                    <a:pt x="428" y="0"/>
                    <a:pt x="278" y="45"/>
                    <a:pt x="144" y="134"/>
                  </a:cubicBezTo>
                  <a:cubicBezTo>
                    <a:pt x="48" y="214"/>
                    <a:pt x="0" y="294"/>
                    <a:pt x="16" y="310"/>
                  </a:cubicBezTo>
                  <a:cubicBezTo>
                    <a:pt x="20" y="316"/>
                    <a:pt x="27" y="318"/>
                    <a:pt x="37" y="318"/>
                  </a:cubicBezTo>
                  <a:cubicBezTo>
                    <a:pt x="104" y="318"/>
                    <a:pt x="306" y="197"/>
                    <a:pt x="568" y="197"/>
                  </a:cubicBezTo>
                  <a:cubicBezTo>
                    <a:pt x="582" y="197"/>
                    <a:pt x="596" y="197"/>
                    <a:pt x="610" y="198"/>
                  </a:cubicBezTo>
                  <a:cubicBezTo>
                    <a:pt x="895" y="212"/>
                    <a:pt x="1092" y="366"/>
                    <a:pt x="1165" y="366"/>
                  </a:cubicBezTo>
                  <a:cubicBezTo>
                    <a:pt x="1175" y="366"/>
                    <a:pt x="1182" y="364"/>
                    <a:pt x="1187" y="358"/>
                  </a:cubicBezTo>
                  <a:cubicBezTo>
                    <a:pt x="1203" y="342"/>
                    <a:pt x="1171" y="262"/>
                    <a:pt x="1075" y="182"/>
                  </a:cubicBezTo>
                  <a:cubicBezTo>
                    <a:pt x="928" y="61"/>
                    <a:pt x="753" y="0"/>
                    <a:pt x="57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1910;p41">
              <a:extLst>
                <a:ext uri="{FF2B5EF4-FFF2-40B4-BE49-F238E27FC236}">
                  <a16:creationId xmlns:a16="http://schemas.microsoft.com/office/drawing/2014/main" id="{2F3E2436-5366-4F93-9A88-21E3CB464FA2}"/>
                </a:ext>
              </a:extLst>
            </p:cNvPr>
            <p:cNvSpPr/>
            <p:nvPr/>
          </p:nvSpPr>
          <p:spPr>
            <a:xfrm>
              <a:off x="2086805" y="1548339"/>
              <a:ext cx="32159" cy="95777"/>
            </a:xfrm>
            <a:custGeom>
              <a:avLst/>
              <a:gdLst/>
              <a:ahLst/>
              <a:cxnLst/>
              <a:rect l="l" t="t" r="r" b="b"/>
              <a:pathLst>
                <a:path w="963" h="2868" extrusionOk="0">
                  <a:moveTo>
                    <a:pt x="33" y="1"/>
                  </a:moveTo>
                  <a:cubicBezTo>
                    <a:pt x="33" y="1"/>
                    <a:pt x="33" y="1"/>
                    <a:pt x="32" y="1"/>
                  </a:cubicBezTo>
                  <a:cubicBezTo>
                    <a:pt x="0" y="17"/>
                    <a:pt x="225" y="803"/>
                    <a:pt x="546" y="1750"/>
                  </a:cubicBezTo>
                  <a:cubicBezTo>
                    <a:pt x="626" y="1990"/>
                    <a:pt x="706" y="2215"/>
                    <a:pt x="770" y="2423"/>
                  </a:cubicBezTo>
                  <a:cubicBezTo>
                    <a:pt x="818" y="2504"/>
                    <a:pt x="834" y="2600"/>
                    <a:pt x="818" y="2680"/>
                  </a:cubicBezTo>
                  <a:cubicBezTo>
                    <a:pt x="818" y="2744"/>
                    <a:pt x="738" y="2760"/>
                    <a:pt x="658" y="2760"/>
                  </a:cubicBezTo>
                  <a:cubicBezTo>
                    <a:pt x="481" y="2760"/>
                    <a:pt x="305" y="2792"/>
                    <a:pt x="128" y="2841"/>
                  </a:cubicBezTo>
                  <a:cubicBezTo>
                    <a:pt x="232" y="2859"/>
                    <a:pt x="335" y="2867"/>
                    <a:pt x="439" y="2867"/>
                  </a:cubicBezTo>
                  <a:cubicBezTo>
                    <a:pt x="512" y="2867"/>
                    <a:pt x="585" y="2863"/>
                    <a:pt x="658" y="2857"/>
                  </a:cubicBezTo>
                  <a:cubicBezTo>
                    <a:pt x="706" y="2857"/>
                    <a:pt x="754" y="2857"/>
                    <a:pt x="802" y="2841"/>
                  </a:cubicBezTo>
                  <a:cubicBezTo>
                    <a:pt x="850" y="2825"/>
                    <a:pt x="915" y="2792"/>
                    <a:pt x="931" y="2728"/>
                  </a:cubicBezTo>
                  <a:cubicBezTo>
                    <a:pt x="963" y="2616"/>
                    <a:pt x="947" y="2488"/>
                    <a:pt x="899" y="2391"/>
                  </a:cubicBezTo>
                  <a:cubicBezTo>
                    <a:pt x="818" y="2167"/>
                    <a:pt x="754" y="1942"/>
                    <a:pt x="674" y="1702"/>
                  </a:cubicBezTo>
                  <a:cubicBezTo>
                    <a:pt x="356" y="765"/>
                    <a:pt x="70" y="1"/>
                    <a:pt x="3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1911;p41">
              <a:extLst>
                <a:ext uri="{FF2B5EF4-FFF2-40B4-BE49-F238E27FC236}">
                  <a16:creationId xmlns:a16="http://schemas.microsoft.com/office/drawing/2014/main" id="{ED9F6C4E-B1C7-4757-925D-1F17EF4502C1}"/>
                </a:ext>
              </a:extLst>
            </p:cNvPr>
            <p:cNvSpPr/>
            <p:nvPr/>
          </p:nvSpPr>
          <p:spPr>
            <a:xfrm>
              <a:off x="1994100" y="1744434"/>
              <a:ext cx="102890" cy="53365"/>
            </a:xfrm>
            <a:custGeom>
              <a:avLst/>
              <a:gdLst/>
              <a:ahLst/>
              <a:cxnLst/>
              <a:rect l="l" t="t" r="r" b="b"/>
              <a:pathLst>
                <a:path w="3081" h="1598" extrusionOk="0">
                  <a:moveTo>
                    <a:pt x="1" y="1"/>
                  </a:moveTo>
                  <a:cubicBezTo>
                    <a:pt x="1" y="1"/>
                    <a:pt x="666" y="1598"/>
                    <a:pt x="2763" y="1598"/>
                  </a:cubicBezTo>
                  <a:cubicBezTo>
                    <a:pt x="2851" y="1598"/>
                    <a:pt x="2940" y="1595"/>
                    <a:pt x="3033" y="1589"/>
                  </a:cubicBezTo>
                  <a:lnTo>
                    <a:pt x="3081" y="1012"/>
                  </a:lnTo>
                  <a:cubicBezTo>
                    <a:pt x="1974" y="979"/>
                    <a:pt x="899" y="626"/>
                    <a:pt x="1"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1912;p41">
              <a:extLst>
                <a:ext uri="{FF2B5EF4-FFF2-40B4-BE49-F238E27FC236}">
                  <a16:creationId xmlns:a16="http://schemas.microsoft.com/office/drawing/2014/main" id="{8B1C421F-9D72-4F8E-B268-E939D5AD391F}"/>
                </a:ext>
              </a:extLst>
            </p:cNvPr>
            <p:cNvSpPr/>
            <p:nvPr/>
          </p:nvSpPr>
          <p:spPr>
            <a:xfrm>
              <a:off x="2054645" y="1654635"/>
              <a:ext cx="33261" cy="23978"/>
            </a:xfrm>
            <a:custGeom>
              <a:avLst/>
              <a:gdLst/>
              <a:ahLst/>
              <a:cxnLst/>
              <a:rect l="l" t="t" r="r" b="b"/>
              <a:pathLst>
                <a:path w="996" h="718" extrusionOk="0">
                  <a:moveTo>
                    <a:pt x="424" y="0"/>
                  </a:moveTo>
                  <a:cubicBezTo>
                    <a:pt x="351" y="0"/>
                    <a:pt x="278" y="17"/>
                    <a:pt x="209" y="43"/>
                  </a:cubicBezTo>
                  <a:cubicBezTo>
                    <a:pt x="81" y="123"/>
                    <a:pt x="1" y="251"/>
                    <a:pt x="17" y="396"/>
                  </a:cubicBezTo>
                  <a:cubicBezTo>
                    <a:pt x="65" y="556"/>
                    <a:pt x="193" y="684"/>
                    <a:pt x="353" y="700"/>
                  </a:cubicBezTo>
                  <a:cubicBezTo>
                    <a:pt x="405" y="712"/>
                    <a:pt x="458" y="717"/>
                    <a:pt x="512" y="717"/>
                  </a:cubicBezTo>
                  <a:cubicBezTo>
                    <a:pt x="612" y="717"/>
                    <a:pt x="715" y="699"/>
                    <a:pt x="819" y="668"/>
                  </a:cubicBezTo>
                  <a:cubicBezTo>
                    <a:pt x="867" y="668"/>
                    <a:pt x="899" y="652"/>
                    <a:pt x="947" y="620"/>
                  </a:cubicBezTo>
                  <a:cubicBezTo>
                    <a:pt x="979" y="604"/>
                    <a:pt x="995" y="556"/>
                    <a:pt x="995" y="508"/>
                  </a:cubicBezTo>
                  <a:lnTo>
                    <a:pt x="979" y="492"/>
                  </a:lnTo>
                  <a:cubicBezTo>
                    <a:pt x="947" y="299"/>
                    <a:pt x="803" y="123"/>
                    <a:pt x="610" y="43"/>
                  </a:cubicBezTo>
                  <a:cubicBezTo>
                    <a:pt x="551" y="13"/>
                    <a:pt x="487" y="0"/>
                    <a:pt x="424"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1913;p41">
              <a:extLst>
                <a:ext uri="{FF2B5EF4-FFF2-40B4-BE49-F238E27FC236}">
                  <a16:creationId xmlns:a16="http://schemas.microsoft.com/office/drawing/2014/main" id="{CAB13C5D-4A63-4610-B468-E440109E11D2}"/>
                </a:ext>
              </a:extLst>
            </p:cNvPr>
            <p:cNvSpPr/>
            <p:nvPr/>
          </p:nvSpPr>
          <p:spPr>
            <a:xfrm>
              <a:off x="2058987" y="1642646"/>
              <a:ext cx="35866" cy="33796"/>
            </a:xfrm>
            <a:custGeom>
              <a:avLst/>
              <a:gdLst/>
              <a:ahLst/>
              <a:cxnLst/>
              <a:rect l="l" t="t" r="r" b="b"/>
              <a:pathLst>
                <a:path w="1074" h="1012" extrusionOk="0">
                  <a:moveTo>
                    <a:pt x="63" y="1"/>
                  </a:moveTo>
                  <a:lnTo>
                    <a:pt x="63" y="17"/>
                  </a:lnTo>
                  <a:cubicBezTo>
                    <a:pt x="62" y="15"/>
                    <a:pt x="61" y="15"/>
                    <a:pt x="59" y="15"/>
                  </a:cubicBezTo>
                  <a:cubicBezTo>
                    <a:pt x="40" y="15"/>
                    <a:pt x="0" y="108"/>
                    <a:pt x="15" y="257"/>
                  </a:cubicBezTo>
                  <a:cubicBezTo>
                    <a:pt x="63" y="674"/>
                    <a:pt x="400" y="995"/>
                    <a:pt x="833" y="1011"/>
                  </a:cubicBezTo>
                  <a:cubicBezTo>
                    <a:pt x="978" y="1011"/>
                    <a:pt x="1074" y="963"/>
                    <a:pt x="1074" y="947"/>
                  </a:cubicBezTo>
                  <a:cubicBezTo>
                    <a:pt x="1074" y="899"/>
                    <a:pt x="689" y="931"/>
                    <a:pt x="400" y="658"/>
                  </a:cubicBezTo>
                  <a:cubicBezTo>
                    <a:pt x="111" y="370"/>
                    <a:pt x="111" y="1"/>
                    <a:pt x="6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1914;p41">
              <a:extLst>
                <a:ext uri="{FF2B5EF4-FFF2-40B4-BE49-F238E27FC236}">
                  <a16:creationId xmlns:a16="http://schemas.microsoft.com/office/drawing/2014/main" id="{C7FC45F6-E7E5-4EE6-82EB-835ADE0541F5}"/>
                </a:ext>
              </a:extLst>
            </p:cNvPr>
            <p:cNvSpPr/>
            <p:nvPr/>
          </p:nvSpPr>
          <p:spPr>
            <a:xfrm>
              <a:off x="1852672" y="1347534"/>
              <a:ext cx="330043" cy="319356"/>
            </a:xfrm>
            <a:custGeom>
              <a:avLst/>
              <a:gdLst/>
              <a:ahLst/>
              <a:cxnLst/>
              <a:rect l="l" t="t" r="r" b="b"/>
              <a:pathLst>
                <a:path w="9883" h="9563" extrusionOk="0">
                  <a:moveTo>
                    <a:pt x="9862" y="2525"/>
                  </a:moveTo>
                  <a:lnTo>
                    <a:pt x="9883" y="2613"/>
                  </a:lnTo>
                  <a:cubicBezTo>
                    <a:pt x="9876" y="2583"/>
                    <a:pt x="9869" y="2554"/>
                    <a:pt x="9862" y="2525"/>
                  </a:cubicBezTo>
                  <a:close/>
                  <a:moveTo>
                    <a:pt x="6048" y="0"/>
                  </a:moveTo>
                  <a:cubicBezTo>
                    <a:pt x="4300" y="0"/>
                    <a:pt x="2640" y="773"/>
                    <a:pt x="1492" y="2099"/>
                  </a:cubicBezTo>
                  <a:cubicBezTo>
                    <a:pt x="497" y="3303"/>
                    <a:pt x="0" y="4971"/>
                    <a:pt x="401" y="6495"/>
                  </a:cubicBezTo>
                  <a:cubicBezTo>
                    <a:pt x="546" y="7041"/>
                    <a:pt x="947" y="9479"/>
                    <a:pt x="1508" y="9560"/>
                  </a:cubicBezTo>
                  <a:cubicBezTo>
                    <a:pt x="1520" y="9561"/>
                    <a:pt x="1532" y="9562"/>
                    <a:pt x="1544" y="9562"/>
                  </a:cubicBezTo>
                  <a:cubicBezTo>
                    <a:pt x="2136" y="9562"/>
                    <a:pt x="2587" y="7222"/>
                    <a:pt x="2776" y="6656"/>
                  </a:cubicBezTo>
                  <a:cubicBezTo>
                    <a:pt x="2968" y="6062"/>
                    <a:pt x="2968" y="5420"/>
                    <a:pt x="3193" y="4843"/>
                  </a:cubicBezTo>
                  <a:cubicBezTo>
                    <a:pt x="3535" y="5143"/>
                    <a:pt x="3978" y="5275"/>
                    <a:pt x="4434" y="5275"/>
                  </a:cubicBezTo>
                  <a:cubicBezTo>
                    <a:pt x="4854" y="5275"/>
                    <a:pt x="5287" y="5163"/>
                    <a:pt x="5663" y="4971"/>
                  </a:cubicBezTo>
                  <a:cubicBezTo>
                    <a:pt x="6450" y="4570"/>
                    <a:pt x="7027" y="3896"/>
                    <a:pt x="7605" y="3222"/>
                  </a:cubicBezTo>
                  <a:lnTo>
                    <a:pt x="7605" y="3222"/>
                  </a:lnTo>
                  <a:lnTo>
                    <a:pt x="6963" y="4634"/>
                  </a:lnTo>
                  <a:cubicBezTo>
                    <a:pt x="8371" y="4634"/>
                    <a:pt x="9561" y="3604"/>
                    <a:pt x="9763" y="2206"/>
                  </a:cubicBezTo>
                  <a:lnTo>
                    <a:pt x="9763" y="2206"/>
                  </a:lnTo>
                  <a:cubicBezTo>
                    <a:pt x="9801" y="2310"/>
                    <a:pt x="9834" y="2417"/>
                    <a:pt x="9862" y="2525"/>
                  </a:cubicBezTo>
                  <a:lnTo>
                    <a:pt x="9862" y="2525"/>
                  </a:lnTo>
                  <a:lnTo>
                    <a:pt x="9771" y="2147"/>
                  </a:lnTo>
                  <a:cubicBezTo>
                    <a:pt x="9768" y="2167"/>
                    <a:pt x="9766" y="2186"/>
                    <a:pt x="9763" y="2206"/>
                  </a:cubicBezTo>
                  <a:lnTo>
                    <a:pt x="9763" y="2206"/>
                  </a:lnTo>
                  <a:cubicBezTo>
                    <a:pt x="9564" y="1662"/>
                    <a:pt x="9224" y="1177"/>
                    <a:pt x="8760" y="816"/>
                  </a:cubicBezTo>
                  <a:cubicBezTo>
                    <a:pt x="8086" y="319"/>
                    <a:pt x="7284" y="46"/>
                    <a:pt x="6450" y="14"/>
                  </a:cubicBezTo>
                  <a:cubicBezTo>
                    <a:pt x="6315" y="5"/>
                    <a:pt x="6181" y="0"/>
                    <a:pt x="604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1915;p41">
              <a:extLst>
                <a:ext uri="{FF2B5EF4-FFF2-40B4-BE49-F238E27FC236}">
                  <a16:creationId xmlns:a16="http://schemas.microsoft.com/office/drawing/2014/main" id="{0D0B5752-0744-4314-A37B-116C566A12CB}"/>
                </a:ext>
              </a:extLst>
            </p:cNvPr>
            <p:cNvSpPr/>
            <p:nvPr/>
          </p:nvSpPr>
          <p:spPr>
            <a:xfrm>
              <a:off x="2154296" y="1426013"/>
              <a:ext cx="32193" cy="91836"/>
            </a:xfrm>
            <a:custGeom>
              <a:avLst/>
              <a:gdLst/>
              <a:ahLst/>
              <a:cxnLst/>
              <a:rect l="l" t="t" r="r" b="b"/>
              <a:pathLst>
                <a:path w="964" h="2750" extrusionOk="0">
                  <a:moveTo>
                    <a:pt x="168" y="0"/>
                  </a:moveTo>
                  <a:cubicBezTo>
                    <a:pt x="155" y="0"/>
                    <a:pt x="142" y="2"/>
                    <a:pt x="129" y="6"/>
                  </a:cubicBezTo>
                  <a:cubicBezTo>
                    <a:pt x="17" y="38"/>
                    <a:pt x="1" y="183"/>
                    <a:pt x="1" y="311"/>
                  </a:cubicBezTo>
                  <a:cubicBezTo>
                    <a:pt x="1" y="744"/>
                    <a:pt x="65" y="1161"/>
                    <a:pt x="161" y="1578"/>
                  </a:cubicBezTo>
                  <a:cubicBezTo>
                    <a:pt x="257" y="1979"/>
                    <a:pt x="482" y="2364"/>
                    <a:pt x="819" y="2637"/>
                  </a:cubicBezTo>
                  <a:lnTo>
                    <a:pt x="739" y="2685"/>
                  </a:lnTo>
                  <a:lnTo>
                    <a:pt x="819" y="2749"/>
                  </a:lnTo>
                  <a:cubicBezTo>
                    <a:pt x="963" y="1883"/>
                    <a:pt x="819" y="969"/>
                    <a:pt x="402" y="183"/>
                  </a:cubicBezTo>
                  <a:cubicBezTo>
                    <a:pt x="345" y="98"/>
                    <a:pt x="264" y="0"/>
                    <a:pt x="16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1916;p41">
              <a:extLst>
                <a:ext uri="{FF2B5EF4-FFF2-40B4-BE49-F238E27FC236}">
                  <a16:creationId xmlns:a16="http://schemas.microsoft.com/office/drawing/2014/main" id="{F5E45BE6-C26A-4EAF-8E6E-31C71DF3D0DC}"/>
                </a:ext>
              </a:extLst>
            </p:cNvPr>
            <p:cNvSpPr/>
            <p:nvPr/>
          </p:nvSpPr>
          <p:spPr>
            <a:xfrm>
              <a:off x="1811930" y="1437434"/>
              <a:ext cx="220240" cy="649533"/>
            </a:xfrm>
            <a:custGeom>
              <a:avLst/>
              <a:gdLst/>
              <a:ahLst/>
              <a:cxnLst/>
              <a:rect l="l" t="t" r="r" b="b"/>
              <a:pathLst>
                <a:path w="6595" h="19450" extrusionOk="0">
                  <a:moveTo>
                    <a:pt x="4493" y="1"/>
                  </a:moveTo>
                  <a:lnTo>
                    <a:pt x="1782" y="1028"/>
                  </a:lnTo>
                  <a:cubicBezTo>
                    <a:pt x="434" y="6130"/>
                    <a:pt x="1" y="11488"/>
                    <a:pt x="691" y="15996"/>
                  </a:cubicBezTo>
                  <a:cubicBezTo>
                    <a:pt x="755" y="16461"/>
                    <a:pt x="627" y="16943"/>
                    <a:pt x="771" y="17392"/>
                  </a:cubicBezTo>
                  <a:cubicBezTo>
                    <a:pt x="915" y="17841"/>
                    <a:pt x="1300" y="18258"/>
                    <a:pt x="1766" y="18290"/>
                  </a:cubicBezTo>
                  <a:cubicBezTo>
                    <a:pt x="1802" y="18294"/>
                    <a:pt x="1839" y="18296"/>
                    <a:pt x="1876" y="18296"/>
                  </a:cubicBezTo>
                  <a:cubicBezTo>
                    <a:pt x="2149" y="18296"/>
                    <a:pt x="2440" y="18200"/>
                    <a:pt x="2704" y="18200"/>
                  </a:cubicBezTo>
                  <a:cubicBezTo>
                    <a:pt x="2832" y="18200"/>
                    <a:pt x="2955" y="18223"/>
                    <a:pt x="3065" y="18290"/>
                  </a:cubicBezTo>
                  <a:cubicBezTo>
                    <a:pt x="3354" y="18467"/>
                    <a:pt x="3434" y="18852"/>
                    <a:pt x="3643" y="19109"/>
                  </a:cubicBezTo>
                  <a:cubicBezTo>
                    <a:pt x="3864" y="19330"/>
                    <a:pt x="4153" y="19450"/>
                    <a:pt x="4448" y="19450"/>
                  </a:cubicBezTo>
                  <a:cubicBezTo>
                    <a:pt x="4559" y="19450"/>
                    <a:pt x="4672" y="19433"/>
                    <a:pt x="4782" y="19397"/>
                  </a:cubicBezTo>
                  <a:cubicBezTo>
                    <a:pt x="5183" y="19253"/>
                    <a:pt x="5520" y="18980"/>
                    <a:pt x="5744" y="18627"/>
                  </a:cubicBezTo>
                  <a:cubicBezTo>
                    <a:pt x="6595" y="17456"/>
                    <a:pt x="6547" y="15852"/>
                    <a:pt x="6145" y="14456"/>
                  </a:cubicBezTo>
                  <a:cubicBezTo>
                    <a:pt x="5744" y="13060"/>
                    <a:pt x="5038" y="11777"/>
                    <a:pt x="4605" y="10397"/>
                  </a:cubicBezTo>
                  <a:cubicBezTo>
                    <a:pt x="3803" y="7814"/>
                    <a:pt x="4028" y="5039"/>
                    <a:pt x="4268" y="2359"/>
                  </a:cubicBezTo>
                  <a:lnTo>
                    <a:pt x="4493"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1917;p41">
              <a:extLst>
                <a:ext uri="{FF2B5EF4-FFF2-40B4-BE49-F238E27FC236}">
                  <a16:creationId xmlns:a16="http://schemas.microsoft.com/office/drawing/2014/main" id="{D0354736-1B6F-4FE8-AC49-2B9818615BDC}"/>
                </a:ext>
              </a:extLst>
            </p:cNvPr>
            <p:cNvSpPr/>
            <p:nvPr/>
          </p:nvSpPr>
          <p:spPr>
            <a:xfrm>
              <a:off x="1604047" y="2047160"/>
              <a:ext cx="744775" cy="544873"/>
            </a:xfrm>
            <a:custGeom>
              <a:avLst/>
              <a:gdLst/>
              <a:ahLst/>
              <a:cxnLst/>
              <a:rect l="l" t="t" r="r" b="b"/>
              <a:pathLst>
                <a:path w="22302" h="16316" extrusionOk="0">
                  <a:moveTo>
                    <a:pt x="19446" y="0"/>
                  </a:moveTo>
                  <a:cubicBezTo>
                    <a:pt x="19221" y="0"/>
                    <a:pt x="18002" y="1428"/>
                    <a:pt x="17617" y="1926"/>
                  </a:cubicBezTo>
                  <a:cubicBezTo>
                    <a:pt x="17348" y="2276"/>
                    <a:pt x="16748" y="3085"/>
                    <a:pt x="16429" y="3085"/>
                  </a:cubicBezTo>
                  <a:cubicBezTo>
                    <a:pt x="16310" y="3085"/>
                    <a:pt x="16230" y="2972"/>
                    <a:pt x="16221" y="2680"/>
                  </a:cubicBezTo>
                  <a:cubicBezTo>
                    <a:pt x="16221" y="2647"/>
                    <a:pt x="16221" y="2631"/>
                    <a:pt x="16205" y="2615"/>
                  </a:cubicBezTo>
                  <a:cubicBezTo>
                    <a:pt x="16205" y="1557"/>
                    <a:pt x="15852" y="754"/>
                    <a:pt x="15579" y="578"/>
                  </a:cubicBezTo>
                  <a:cubicBezTo>
                    <a:pt x="15523" y="548"/>
                    <a:pt x="15466" y="535"/>
                    <a:pt x="15411" y="535"/>
                  </a:cubicBezTo>
                  <a:cubicBezTo>
                    <a:pt x="15196" y="535"/>
                    <a:pt x="15011" y="737"/>
                    <a:pt x="15050" y="979"/>
                  </a:cubicBezTo>
                  <a:cubicBezTo>
                    <a:pt x="15066" y="1027"/>
                    <a:pt x="15066" y="1075"/>
                    <a:pt x="15098" y="1123"/>
                  </a:cubicBezTo>
                  <a:cubicBezTo>
                    <a:pt x="15098" y="1139"/>
                    <a:pt x="15114" y="1171"/>
                    <a:pt x="15114" y="1204"/>
                  </a:cubicBezTo>
                  <a:cubicBezTo>
                    <a:pt x="15194" y="1557"/>
                    <a:pt x="15242" y="1926"/>
                    <a:pt x="15242" y="2295"/>
                  </a:cubicBezTo>
                  <a:cubicBezTo>
                    <a:pt x="15258" y="2615"/>
                    <a:pt x="15210" y="2936"/>
                    <a:pt x="15114" y="3257"/>
                  </a:cubicBezTo>
                  <a:cubicBezTo>
                    <a:pt x="15002" y="3610"/>
                    <a:pt x="14889" y="3915"/>
                    <a:pt x="14793" y="4156"/>
                  </a:cubicBezTo>
                  <a:lnTo>
                    <a:pt x="14633" y="4348"/>
                  </a:lnTo>
                  <a:lnTo>
                    <a:pt x="5616" y="9450"/>
                  </a:lnTo>
                  <a:lnTo>
                    <a:pt x="5616" y="5166"/>
                  </a:lnTo>
                  <a:cubicBezTo>
                    <a:pt x="5616" y="5166"/>
                    <a:pt x="2872" y="5051"/>
                    <a:pt x="1388" y="5051"/>
                  </a:cubicBezTo>
                  <a:cubicBezTo>
                    <a:pt x="874" y="5051"/>
                    <a:pt x="512" y="5065"/>
                    <a:pt x="466" y="5102"/>
                  </a:cubicBezTo>
                  <a:cubicBezTo>
                    <a:pt x="338" y="5198"/>
                    <a:pt x="1" y="9273"/>
                    <a:pt x="450" y="11921"/>
                  </a:cubicBezTo>
                  <a:cubicBezTo>
                    <a:pt x="918" y="14643"/>
                    <a:pt x="3262" y="16315"/>
                    <a:pt x="5686" y="16315"/>
                  </a:cubicBezTo>
                  <a:cubicBezTo>
                    <a:pt x="6918" y="16315"/>
                    <a:pt x="8172" y="15883"/>
                    <a:pt x="9210" y="14937"/>
                  </a:cubicBezTo>
                  <a:lnTo>
                    <a:pt x="16702" y="8134"/>
                  </a:lnTo>
                  <a:lnTo>
                    <a:pt x="16734" y="8166"/>
                  </a:lnTo>
                  <a:lnTo>
                    <a:pt x="17793" y="7284"/>
                  </a:lnTo>
                  <a:lnTo>
                    <a:pt x="18002" y="6947"/>
                  </a:lnTo>
                  <a:lnTo>
                    <a:pt x="18258" y="6722"/>
                  </a:lnTo>
                  <a:cubicBezTo>
                    <a:pt x="19301" y="5920"/>
                    <a:pt x="20521" y="4942"/>
                    <a:pt x="21098" y="4348"/>
                  </a:cubicBezTo>
                  <a:cubicBezTo>
                    <a:pt x="22205" y="3225"/>
                    <a:pt x="22109" y="3129"/>
                    <a:pt x="21948" y="3016"/>
                  </a:cubicBezTo>
                  <a:cubicBezTo>
                    <a:pt x="21922" y="2997"/>
                    <a:pt x="21891" y="2987"/>
                    <a:pt x="21856" y="2987"/>
                  </a:cubicBezTo>
                  <a:cubicBezTo>
                    <a:pt x="21420" y="2987"/>
                    <a:pt x="20336" y="4370"/>
                    <a:pt x="20077" y="4370"/>
                  </a:cubicBezTo>
                  <a:cubicBezTo>
                    <a:pt x="20033" y="4370"/>
                    <a:pt x="20012" y="4330"/>
                    <a:pt x="20023" y="4236"/>
                  </a:cubicBezTo>
                  <a:cubicBezTo>
                    <a:pt x="20087" y="3562"/>
                    <a:pt x="22301" y="1781"/>
                    <a:pt x="21868" y="1492"/>
                  </a:cubicBezTo>
                  <a:cubicBezTo>
                    <a:pt x="21824" y="1463"/>
                    <a:pt x="21775" y="1450"/>
                    <a:pt x="21720" y="1450"/>
                  </a:cubicBezTo>
                  <a:cubicBezTo>
                    <a:pt x="21051" y="1450"/>
                    <a:pt x="19642" y="3463"/>
                    <a:pt x="19494" y="3626"/>
                  </a:cubicBezTo>
                  <a:cubicBezTo>
                    <a:pt x="19454" y="3679"/>
                    <a:pt x="19405" y="3700"/>
                    <a:pt x="19357" y="3700"/>
                  </a:cubicBezTo>
                  <a:cubicBezTo>
                    <a:pt x="19231" y="3700"/>
                    <a:pt x="19116" y="3550"/>
                    <a:pt x="19221" y="3434"/>
                  </a:cubicBezTo>
                  <a:cubicBezTo>
                    <a:pt x="19430" y="3209"/>
                    <a:pt x="21595" y="706"/>
                    <a:pt x="21050" y="337"/>
                  </a:cubicBezTo>
                  <a:cubicBezTo>
                    <a:pt x="21004" y="306"/>
                    <a:pt x="20959" y="293"/>
                    <a:pt x="20913" y="293"/>
                  </a:cubicBezTo>
                  <a:cubicBezTo>
                    <a:pt x="20656" y="293"/>
                    <a:pt x="20424" y="722"/>
                    <a:pt x="20424" y="722"/>
                  </a:cubicBezTo>
                  <a:cubicBezTo>
                    <a:pt x="20424" y="722"/>
                    <a:pt x="18699" y="3027"/>
                    <a:pt x="18342" y="3027"/>
                  </a:cubicBezTo>
                  <a:cubicBezTo>
                    <a:pt x="18328" y="3027"/>
                    <a:pt x="18316" y="3024"/>
                    <a:pt x="18307" y="3016"/>
                  </a:cubicBezTo>
                  <a:cubicBezTo>
                    <a:pt x="18050" y="2824"/>
                    <a:pt x="19093" y="1332"/>
                    <a:pt x="19478" y="851"/>
                  </a:cubicBezTo>
                  <a:cubicBezTo>
                    <a:pt x="19863" y="369"/>
                    <a:pt x="19799" y="0"/>
                    <a:pt x="19446"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1918;p41">
              <a:extLst>
                <a:ext uri="{FF2B5EF4-FFF2-40B4-BE49-F238E27FC236}">
                  <a16:creationId xmlns:a16="http://schemas.microsoft.com/office/drawing/2014/main" id="{705BAF00-9148-41FE-8F92-6CCC1B865735}"/>
                </a:ext>
              </a:extLst>
            </p:cNvPr>
            <p:cNvSpPr/>
            <p:nvPr/>
          </p:nvSpPr>
          <p:spPr>
            <a:xfrm>
              <a:off x="1272434" y="1389245"/>
              <a:ext cx="195561" cy="204678"/>
            </a:xfrm>
            <a:custGeom>
              <a:avLst/>
              <a:gdLst/>
              <a:ahLst/>
              <a:cxnLst/>
              <a:rect l="l" t="t" r="r" b="b"/>
              <a:pathLst>
                <a:path w="5856" h="6129" extrusionOk="0">
                  <a:moveTo>
                    <a:pt x="2952" y="0"/>
                  </a:moveTo>
                  <a:cubicBezTo>
                    <a:pt x="2054" y="0"/>
                    <a:pt x="1348" y="738"/>
                    <a:pt x="1396" y="1636"/>
                  </a:cubicBezTo>
                  <a:cubicBezTo>
                    <a:pt x="1380" y="2294"/>
                    <a:pt x="1781" y="2904"/>
                    <a:pt x="2374" y="3177"/>
                  </a:cubicBezTo>
                  <a:cubicBezTo>
                    <a:pt x="0" y="3530"/>
                    <a:pt x="112" y="6113"/>
                    <a:pt x="112" y="6113"/>
                  </a:cubicBezTo>
                  <a:lnTo>
                    <a:pt x="5728" y="6129"/>
                  </a:lnTo>
                  <a:cubicBezTo>
                    <a:pt x="5728" y="6129"/>
                    <a:pt x="5856" y="3530"/>
                    <a:pt x="3498" y="3177"/>
                  </a:cubicBezTo>
                  <a:lnTo>
                    <a:pt x="3514" y="3177"/>
                  </a:lnTo>
                  <a:cubicBezTo>
                    <a:pt x="4107" y="2904"/>
                    <a:pt x="4492" y="2310"/>
                    <a:pt x="4492" y="1653"/>
                  </a:cubicBezTo>
                  <a:cubicBezTo>
                    <a:pt x="4540" y="754"/>
                    <a:pt x="3834" y="0"/>
                    <a:pt x="2952" y="0"/>
                  </a:cubicBezTo>
                  <a:close/>
                </a:path>
              </a:pathLst>
            </a:custGeom>
            <a:solidFill>
              <a:srgbClr val="19B5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1919;p41">
              <a:extLst>
                <a:ext uri="{FF2B5EF4-FFF2-40B4-BE49-F238E27FC236}">
                  <a16:creationId xmlns:a16="http://schemas.microsoft.com/office/drawing/2014/main" id="{D73ED9AC-6EF8-40E0-AD98-0EA76BCD298D}"/>
                </a:ext>
              </a:extLst>
            </p:cNvPr>
            <p:cNvSpPr/>
            <p:nvPr/>
          </p:nvSpPr>
          <p:spPr>
            <a:xfrm>
              <a:off x="1243748" y="1375419"/>
              <a:ext cx="117651" cy="98716"/>
            </a:xfrm>
            <a:custGeom>
              <a:avLst/>
              <a:gdLst/>
              <a:ahLst/>
              <a:cxnLst/>
              <a:rect l="l" t="t" r="r" b="b"/>
              <a:pathLst>
                <a:path w="3523" h="2956" extrusionOk="0">
                  <a:moveTo>
                    <a:pt x="1760" y="1"/>
                  </a:moveTo>
                  <a:cubicBezTo>
                    <a:pt x="1183" y="1"/>
                    <a:pt x="606" y="322"/>
                    <a:pt x="362" y="976"/>
                  </a:cubicBezTo>
                  <a:cubicBezTo>
                    <a:pt x="169" y="1441"/>
                    <a:pt x="249" y="1986"/>
                    <a:pt x="554" y="2387"/>
                  </a:cubicBezTo>
                  <a:cubicBezTo>
                    <a:pt x="763" y="2660"/>
                    <a:pt x="1052" y="2853"/>
                    <a:pt x="1372" y="2917"/>
                  </a:cubicBezTo>
                  <a:cubicBezTo>
                    <a:pt x="1453" y="2949"/>
                    <a:pt x="1549" y="2949"/>
                    <a:pt x="1645" y="2949"/>
                  </a:cubicBezTo>
                  <a:lnTo>
                    <a:pt x="1725" y="2949"/>
                  </a:lnTo>
                  <a:cubicBezTo>
                    <a:pt x="1725" y="2933"/>
                    <a:pt x="1597" y="2933"/>
                    <a:pt x="1388" y="2869"/>
                  </a:cubicBezTo>
                  <a:cubicBezTo>
                    <a:pt x="1084" y="2772"/>
                    <a:pt x="827" y="2580"/>
                    <a:pt x="650" y="2323"/>
                  </a:cubicBezTo>
                  <a:cubicBezTo>
                    <a:pt x="1" y="1420"/>
                    <a:pt x="650" y="173"/>
                    <a:pt x="1748" y="173"/>
                  </a:cubicBezTo>
                  <a:cubicBezTo>
                    <a:pt x="1762" y="173"/>
                    <a:pt x="1776" y="173"/>
                    <a:pt x="1790" y="173"/>
                  </a:cubicBezTo>
                  <a:cubicBezTo>
                    <a:pt x="2897" y="189"/>
                    <a:pt x="3522" y="1473"/>
                    <a:pt x="2832" y="2371"/>
                  </a:cubicBezTo>
                  <a:cubicBezTo>
                    <a:pt x="2640" y="2612"/>
                    <a:pt x="2383" y="2788"/>
                    <a:pt x="2078" y="2869"/>
                  </a:cubicBezTo>
                  <a:cubicBezTo>
                    <a:pt x="1854" y="2933"/>
                    <a:pt x="1725" y="2933"/>
                    <a:pt x="1725" y="2949"/>
                  </a:cubicBezTo>
                  <a:lnTo>
                    <a:pt x="1822" y="2949"/>
                  </a:lnTo>
                  <a:cubicBezTo>
                    <a:pt x="1850" y="2954"/>
                    <a:pt x="1877" y="2956"/>
                    <a:pt x="1903" y="2956"/>
                  </a:cubicBezTo>
                  <a:cubicBezTo>
                    <a:pt x="1966" y="2956"/>
                    <a:pt x="2026" y="2944"/>
                    <a:pt x="2094" y="2933"/>
                  </a:cubicBezTo>
                  <a:cubicBezTo>
                    <a:pt x="2415" y="2869"/>
                    <a:pt x="2704" y="2692"/>
                    <a:pt x="2929" y="2436"/>
                  </a:cubicBezTo>
                  <a:cubicBezTo>
                    <a:pt x="3250" y="2034"/>
                    <a:pt x="3346" y="1505"/>
                    <a:pt x="3185" y="1024"/>
                  </a:cubicBezTo>
                  <a:cubicBezTo>
                    <a:pt x="2957" y="346"/>
                    <a:pt x="2358" y="1"/>
                    <a:pt x="1760"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1920;p41">
              <a:extLst>
                <a:ext uri="{FF2B5EF4-FFF2-40B4-BE49-F238E27FC236}">
                  <a16:creationId xmlns:a16="http://schemas.microsoft.com/office/drawing/2014/main" id="{0641F780-4A4E-462A-B6F5-3985560877D9}"/>
                </a:ext>
              </a:extLst>
            </p:cNvPr>
            <p:cNvSpPr/>
            <p:nvPr/>
          </p:nvSpPr>
          <p:spPr>
            <a:xfrm>
              <a:off x="1232761" y="1463615"/>
              <a:ext cx="41844" cy="53232"/>
            </a:xfrm>
            <a:custGeom>
              <a:avLst/>
              <a:gdLst/>
              <a:ahLst/>
              <a:cxnLst/>
              <a:rect l="l" t="t" r="r" b="b"/>
              <a:pathLst>
                <a:path w="1253" h="1594" extrusionOk="0">
                  <a:moveTo>
                    <a:pt x="1212" y="1"/>
                  </a:moveTo>
                  <a:cubicBezTo>
                    <a:pt x="1146" y="1"/>
                    <a:pt x="869" y="327"/>
                    <a:pt x="562" y="741"/>
                  </a:cubicBezTo>
                  <a:cubicBezTo>
                    <a:pt x="225" y="1190"/>
                    <a:pt x="1" y="1559"/>
                    <a:pt x="33" y="1591"/>
                  </a:cubicBezTo>
                  <a:cubicBezTo>
                    <a:pt x="34" y="1593"/>
                    <a:pt x="36" y="1593"/>
                    <a:pt x="39" y="1593"/>
                  </a:cubicBezTo>
                  <a:cubicBezTo>
                    <a:pt x="91" y="1593"/>
                    <a:pt x="369" y="1267"/>
                    <a:pt x="691" y="853"/>
                  </a:cubicBezTo>
                  <a:cubicBezTo>
                    <a:pt x="1012" y="404"/>
                    <a:pt x="1252" y="35"/>
                    <a:pt x="1220" y="3"/>
                  </a:cubicBezTo>
                  <a:cubicBezTo>
                    <a:pt x="1218" y="2"/>
                    <a:pt x="1215" y="1"/>
                    <a:pt x="1212"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1921;p41">
              <a:extLst>
                <a:ext uri="{FF2B5EF4-FFF2-40B4-BE49-F238E27FC236}">
                  <a16:creationId xmlns:a16="http://schemas.microsoft.com/office/drawing/2014/main" id="{F25F0624-C379-4627-8A61-480F6D73FD6A}"/>
                </a:ext>
              </a:extLst>
            </p:cNvPr>
            <p:cNvSpPr/>
            <p:nvPr/>
          </p:nvSpPr>
          <p:spPr>
            <a:xfrm>
              <a:off x="1036131" y="1230084"/>
              <a:ext cx="588320" cy="515919"/>
            </a:xfrm>
            <a:custGeom>
              <a:avLst/>
              <a:gdLst/>
              <a:ahLst/>
              <a:cxnLst/>
              <a:rect l="l" t="t" r="r" b="b"/>
              <a:pathLst>
                <a:path w="17617" h="15449" extrusionOk="0">
                  <a:moveTo>
                    <a:pt x="8856" y="0"/>
                  </a:moveTo>
                  <a:cubicBezTo>
                    <a:pt x="7493" y="0"/>
                    <a:pt x="6112" y="363"/>
                    <a:pt x="4862" y="1124"/>
                  </a:cubicBezTo>
                  <a:cubicBezTo>
                    <a:pt x="1252" y="3322"/>
                    <a:pt x="97" y="8023"/>
                    <a:pt x="2263" y="11649"/>
                  </a:cubicBezTo>
                  <a:cubicBezTo>
                    <a:pt x="2712" y="12419"/>
                    <a:pt x="3274" y="13093"/>
                    <a:pt x="3964" y="13654"/>
                  </a:cubicBezTo>
                  <a:cubicBezTo>
                    <a:pt x="4605" y="14200"/>
                    <a:pt x="5343" y="14633"/>
                    <a:pt x="6113" y="14938"/>
                  </a:cubicBezTo>
                  <a:cubicBezTo>
                    <a:pt x="7012" y="15277"/>
                    <a:pt x="7961" y="15449"/>
                    <a:pt x="8913" y="15449"/>
                  </a:cubicBezTo>
                  <a:cubicBezTo>
                    <a:pt x="9490" y="15449"/>
                    <a:pt x="10068" y="15386"/>
                    <a:pt x="10638" y="15258"/>
                  </a:cubicBezTo>
                  <a:cubicBezTo>
                    <a:pt x="11905" y="14954"/>
                    <a:pt x="13076" y="14344"/>
                    <a:pt x="14055" y="13462"/>
                  </a:cubicBezTo>
                  <a:lnTo>
                    <a:pt x="17601" y="13462"/>
                  </a:lnTo>
                  <a:cubicBezTo>
                    <a:pt x="17617" y="13446"/>
                    <a:pt x="17617" y="13413"/>
                    <a:pt x="17601" y="13397"/>
                  </a:cubicBezTo>
                  <a:lnTo>
                    <a:pt x="16333" y="11536"/>
                  </a:lnTo>
                  <a:cubicBezTo>
                    <a:pt x="16189" y="11328"/>
                    <a:pt x="16076" y="11167"/>
                    <a:pt x="15996" y="11039"/>
                  </a:cubicBezTo>
                  <a:cubicBezTo>
                    <a:pt x="15916" y="10943"/>
                    <a:pt x="15868" y="10879"/>
                    <a:pt x="15868" y="10879"/>
                  </a:cubicBezTo>
                  <a:lnTo>
                    <a:pt x="15868" y="10879"/>
                  </a:lnTo>
                  <a:cubicBezTo>
                    <a:pt x="15868" y="10879"/>
                    <a:pt x="15900" y="10943"/>
                    <a:pt x="15964" y="11055"/>
                  </a:cubicBezTo>
                  <a:cubicBezTo>
                    <a:pt x="16044" y="11167"/>
                    <a:pt x="16157" y="11328"/>
                    <a:pt x="16285" y="11536"/>
                  </a:cubicBezTo>
                  <a:cubicBezTo>
                    <a:pt x="16582" y="11974"/>
                    <a:pt x="16985" y="12593"/>
                    <a:pt x="17509" y="13381"/>
                  </a:cubicBezTo>
                  <a:lnTo>
                    <a:pt x="17509" y="13381"/>
                  </a:lnTo>
                  <a:lnTo>
                    <a:pt x="15948" y="13365"/>
                  </a:lnTo>
                  <a:lnTo>
                    <a:pt x="14135" y="13365"/>
                  </a:lnTo>
                  <a:cubicBezTo>
                    <a:pt x="14104" y="13365"/>
                    <a:pt x="14065" y="13365"/>
                    <a:pt x="14029" y="13370"/>
                  </a:cubicBezTo>
                  <a:lnTo>
                    <a:pt x="14029" y="13370"/>
                  </a:lnTo>
                  <a:cubicBezTo>
                    <a:pt x="14026" y="13369"/>
                    <a:pt x="14024" y="13369"/>
                    <a:pt x="14021" y="13369"/>
                  </a:cubicBezTo>
                  <a:cubicBezTo>
                    <a:pt x="14007" y="13369"/>
                    <a:pt x="13991" y="13373"/>
                    <a:pt x="13975" y="13381"/>
                  </a:cubicBezTo>
                  <a:cubicBezTo>
                    <a:pt x="13012" y="14248"/>
                    <a:pt x="11857" y="14841"/>
                    <a:pt x="10606" y="15130"/>
                  </a:cubicBezTo>
                  <a:cubicBezTo>
                    <a:pt x="10059" y="15249"/>
                    <a:pt x="9503" y="15308"/>
                    <a:pt x="8949" y="15308"/>
                  </a:cubicBezTo>
                  <a:cubicBezTo>
                    <a:pt x="8006" y="15308"/>
                    <a:pt x="7067" y="15137"/>
                    <a:pt x="6178" y="14793"/>
                  </a:cubicBezTo>
                  <a:cubicBezTo>
                    <a:pt x="5408" y="14488"/>
                    <a:pt x="4686" y="14071"/>
                    <a:pt x="4060" y="13542"/>
                  </a:cubicBezTo>
                  <a:cubicBezTo>
                    <a:pt x="3402" y="12980"/>
                    <a:pt x="2841" y="12322"/>
                    <a:pt x="2391" y="11568"/>
                  </a:cubicBezTo>
                  <a:cubicBezTo>
                    <a:pt x="1" y="7477"/>
                    <a:pt x="1926" y="2215"/>
                    <a:pt x="6386" y="627"/>
                  </a:cubicBezTo>
                  <a:cubicBezTo>
                    <a:pt x="7230" y="327"/>
                    <a:pt x="8087" y="186"/>
                    <a:pt x="8925" y="186"/>
                  </a:cubicBezTo>
                  <a:cubicBezTo>
                    <a:pt x="12532" y="186"/>
                    <a:pt x="15812" y="2794"/>
                    <a:pt x="16397" y="6595"/>
                  </a:cubicBezTo>
                  <a:cubicBezTo>
                    <a:pt x="16413" y="6707"/>
                    <a:pt x="16429" y="6820"/>
                    <a:pt x="16445" y="6932"/>
                  </a:cubicBezTo>
                  <a:cubicBezTo>
                    <a:pt x="16461" y="7044"/>
                    <a:pt x="16461" y="7157"/>
                    <a:pt x="16478" y="7253"/>
                  </a:cubicBezTo>
                  <a:cubicBezTo>
                    <a:pt x="16478" y="7477"/>
                    <a:pt x="16510" y="7670"/>
                    <a:pt x="16494" y="7878"/>
                  </a:cubicBezTo>
                  <a:cubicBezTo>
                    <a:pt x="16494" y="8231"/>
                    <a:pt x="16461" y="8584"/>
                    <a:pt x="16413" y="8953"/>
                  </a:cubicBezTo>
                  <a:cubicBezTo>
                    <a:pt x="16333" y="9435"/>
                    <a:pt x="16221" y="9916"/>
                    <a:pt x="16044" y="10397"/>
                  </a:cubicBezTo>
                  <a:cubicBezTo>
                    <a:pt x="15996" y="10558"/>
                    <a:pt x="15948" y="10670"/>
                    <a:pt x="15916" y="10750"/>
                  </a:cubicBezTo>
                  <a:cubicBezTo>
                    <a:pt x="15900" y="10798"/>
                    <a:pt x="15884" y="10830"/>
                    <a:pt x="15868" y="10879"/>
                  </a:cubicBezTo>
                  <a:cubicBezTo>
                    <a:pt x="15900" y="10846"/>
                    <a:pt x="15916" y="10798"/>
                    <a:pt x="15932" y="10766"/>
                  </a:cubicBezTo>
                  <a:cubicBezTo>
                    <a:pt x="15964" y="10686"/>
                    <a:pt x="16028" y="10558"/>
                    <a:pt x="16076" y="10397"/>
                  </a:cubicBezTo>
                  <a:cubicBezTo>
                    <a:pt x="16269" y="9932"/>
                    <a:pt x="16397" y="9451"/>
                    <a:pt x="16478" y="8953"/>
                  </a:cubicBezTo>
                  <a:cubicBezTo>
                    <a:pt x="16542" y="8600"/>
                    <a:pt x="16574" y="8231"/>
                    <a:pt x="16574" y="7878"/>
                  </a:cubicBezTo>
                  <a:cubicBezTo>
                    <a:pt x="16590" y="7670"/>
                    <a:pt x="16558" y="7461"/>
                    <a:pt x="16558" y="7253"/>
                  </a:cubicBezTo>
                  <a:cubicBezTo>
                    <a:pt x="16542" y="7140"/>
                    <a:pt x="16558" y="7028"/>
                    <a:pt x="16542" y="6916"/>
                  </a:cubicBezTo>
                  <a:cubicBezTo>
                    <a:pt x="16526" y="6820"/>
                    <a:pt x="16510" y="6707"/>
                    <a:pt x="16494" y="6579"/>
                  </a:cubicBezTo>
                  <a:cubicBezTo>
                    <a:pt x="16333" y="5536"/>
                    <a:pt x="15964" y="4541"/>
                    <a:pt x="15403" y="3643"/>
                  </a:cubicBezTo>
                  <a:cubicBezTo>
                    <a:pt x="13945" y="1294"/>
                    <a:pt x="11431" y="0"/>
                    <a:pt x="885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2120552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a:extLst>
              <a:ext uri="{FF2B5EF4-FFF2-40B4-BE49-F238E27FC236}">
                <a16:creationId xmlns:a16="http://schemas.microsoft.com/office/drawing/2014/main" id="{91ABFAB3-2F70-4DDE-B88B-A3EEE9504B58}"/>
              </a:ext>
            </a:extLst>
          </p:cNvPr>
          <p:cNvSpPr>
            <a:spLocks noGrp="1"/>
          </p:cNvSpPr>
          <p:nvPr>
            <p:ph type="body" idx="1"/>
          </p:nvPr>
        </p:nvSpPr>
        <p:spPr>
          <a:xfrm>
            <a:off x="720000" y="860400"/>
            <a:ext cx="7477232" cy="3740400"/>
          </a:xfrm>
        </p:spPr>
        <p:txBody>
          <a:bodyPr/>
          <a:lstStyle/>
          <a:p>
            <a:pPr marL="158750" indent="0" algn="ctr">
              <a:lnSpc>
                <a:spcPct val="150000"/>
              </a:lnSpc>
              <a:buNone/>
            </a:pPr>
            <a:r>
              <a:rPr lang="en-US" sz="1600" dirty="0"/>
              <a:t>The same definition was reiterated in Art. 2(12) of Directive 2011/83/EU</a:t>
            </a:r>
            <a:r>
              <a:rPr lang="pl-PL" sz="1600" dirty="0"/>
              <a:t>*</a:t>
            </a:r>
            <a:r>
              <a:rPr lang="en-US" sz="1600" dirty="0"/>
              <a:t>.</a:t>
            </a:r>
          </a:p>
          <a:p>
            <a:pPr marL="158750" indent="0" algn="ctr">
              <a:lnSpc>
                <a:spcPct val="150000"/>
              </a:lnSpc>
              <a:buNone/>
            </a:pPr>
            <a:r>
              <a:rPr lang="en-US" sz="1600" dirty="0"/>
              <a:t>This definition is crucial in</a:t>
            </a:r>
            <a:r>
              <a:rPr lang="pl-PL" sz="1600" dirty="0"/>
              <a:t> </a:t>
            </a:r>
            <a:r>
              <a:rPr lang="en-US" sz="1600" dirty="0"/>
              <a:t>so</a:t>
            </a:r>
            <a:r>
              <a:rPr lang="pl-PL" sz="1600" dirty="0"/>
              <a:t> </a:t>
            </a:r>
            <a:r>
              <a:rPr lang="en-US" sz="1600" dirty="0"/>
              <a:t>far as financial services and contracts on their provision have been exempted from protection granted by this Directive. </a:t>
            </a:r>
            <a:br>
              <a:rPr lang="pl-PL" sz="1600" dirty="0"/>
            </a:br>
            <a:br>
              <a:rPr lang="pl-PL" sz="1600" dirty="0"/>
            </a:br>
            <a:r>
              <a:rPr lang="en-US" sz="1600" dirty="0"/>
              <a:t>Art. 3(3) stipulates that the Directive shall not apply to distance and off-premises contracts on financial services, which clearly suggests that these services are to be seen distinctly and require special regulation.</a:t>
            </a:r>
            <a:endParaRPr lang="pl-PL" sz="1600" dirty="0"/>
          </a:p>
          <a:p>
            <a:pPr marL="158750" indent="0" algn="ctr">
              <a:lnSpc>
                <a:spcPct val="150000"/>
              </a:lnSpc>
              <a:buNone/>
            </a:pPr>
            <a:endParaRPr lang="en-US" sz="1600" dirty="0"/>
          </a:p>
        </p:txBody>
      </p:sp>
      <p:sp>
        <p:nvSpPr>
          <p:cNvPr id="3" name="Tytuł 2">
            <a:extLst>
              <a:ext uri="{FF2B5EF4-FFF2-40B4-BE49-F238E27FC236}">
                <a16:creationId xmlns:a16="http://schemas.microsoft.com/office/drawing/2014/main" id="{8F3C043F-D4AF-41BB-BF82-5A2064357D6F}"/>
              </a:ext>
            </a:extLst>
          </p:cNvPr>
          <p:cNvSpPr>
            <a:spLocks noGrp="1"/>
          </p:cNvSpPr>
          <p:nvPr>
            <p:ph type="title"/>
          </p:nvPr>
        </p:nvSpPr>
        <p:spPr/>
        <p:txBody>
          <a:bodyPr/>
          <a:lstStyle/>
          <a:p>
            <a:r>
              <a:rPr lang="en-US" dirty="0"/>
              <a:t>THE NOTION OF FINANCIAL SERVICES</a:t>
            </a:r>
            <a:br>
              <a:rPr lang="en-US" dirty="0"/>
            </a:br>
            <a:endParaRPr lang="pl-PL" dirty="0"/>
          </a:p>
        </p:txBody>
      </p:sp>
      <p:sp>
        <p:nvSpPr>
          <p:cNvPr id="2" name="pole tekstowe 1">
            <a:extLst>
              <a:ext uri="{FF2B5EF4-FFF2-40B4-BE49-F238E27FC236}">
                <a16:creationId xmlns:a16="http://schemas.microsoft.com/office/drawing/2014/main" id="{1DE75DBB-0963-49DC-A951-59C0EAA27596}"/>
              </a:ext>
            </a:extLst>
          </p:cNvPr>
          <p:cNvSpPr txBox="1"/>
          <p:nvPr/>
        </p:nvSpPr>
        <p:spPr>
          <a:xfrm>
            <a:off x="0" y="4644201"/>
            <a:ext cx="8739398" cy="553998"/>
          </a:xfrm>
          <a:prstGeom prst="rect">
            <a:avLst/>
          </a:prstGeom>
          <a:noFill/>
        </p:spPr>
        <p:txBody>
          <a:bodyPr wrap="square" rtlCol="0">
            <a:spAutoFit/>
          </a:bodyPr>
          <a:lstStyle/>
          <a:p>
            <a:pPr algn="ctr"/>
            <a:r>
              <a:rPr lang="en-US" sz="1000" dirty="0">
                <a:latin typeface="Josefin Sans" pitchFamily="2" charset="-18"/>
              </a:rPr>
              <a:t>Directive 2011/83/EU of the European Parliament and of the Council of 25 October 2011 on consumer rights, amending Council Directive 93/13/EEC and Directive 1999/44/EC of the European Parliament and of the Council and repealing Council Directive 85/577/EEC and Directive 97/7/EC of the European Parliament and of the Council, OJEU L 304 of 22.11.2011</a:t>
            </a:r>
          </a:p>
        </p:txBody>
      </p:sp>
    </p:spTree>
    <p:extLst>
      <p:ext uri="{BB962C8B-B14F-4D97-AF65-F5344CB8AC3E}">
        <p14:creationId xmlns:p14="http://schemas.microsoft.com/office/powerpoint/2010/main" val="28412983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a:extLst>
              <a:ext uri="{FF2B5EF4-FFF2-40B4-BE49-F238E27FC236}">
                <a16:creationId xmlns:a16="http://schemas.microsoft.com/office/drawing/2014/main" id="{91ABFAB3-2F70-4DDE-B88B-A3EEE9504B58}"/>
              </a:ext>
            </a:extLst>
          </p:cNvPr>
          <p:cNvSpPr>
            <a:spLocks noGrp="1"/>
          </p:cNvSpPr>
          <p:nvPr>
            <p:ph type="body" idx="1"/>
          </p:nvPr>
        </p:nvSpPr>
        <p:spPr>
          <a:xfrm>
            <a:off x="720000" y="860400"/>
            <a:ext cx="7477232" cy="3740400"/>
          </a:xfrm>
        </p:spPr>
        <p:txBody>
          <a:bodyPr/>
          <a:lstStyle/>
          <a:p>
            <a:pPr marL="158750" indent="0" algn="ctr">
              <a:lnSpc>
                <a:spcPct val="150000"/>
              </a:lnSpc>
              <a:buNone/>
            </a:pPr>
            <a:r>
              <a:rPr lang="en-US" sz="1800" dirty="0"/>
              <a:t>Sector-specific directives and sector-specific acts (their equivalents in national legal systems), therefore, have a significant impact on identification of the scope of financial services.</a:t>
            </a:r>
            <a:endParaRPr lang="pl-PL" sz="1800" dirty="0"/>
          </a:p>
          <a:p>
            <a:pPr marL="158750" indent="0" algn="ctr">
              <a:lnSpc>
                <a:spcPct val="150000"/>
              </a:lnSpc>
              <a:buNone/>
            </a:pPr>
            <a:endParaRPr lang="pl-PL" sz="1800" dirty="0"/>
          </a:p>
          <a:p>
            <a:pPr marL="158750" indent="0" algn="ctr">
              <a:lnSpc>
                <a:spcPct val="150000"/>
              </a:lnSpc>
              <a:buNone/>
            </a:pPr>
            <a:r>
              <a:rPr lang="en-US" sz="1800" dirty="0"/>
              <a:t> They lay down the rules of taking up and pursuit of business by various types of financial institutions, and in the annexes include the lists of financial services allocated to them. </a:t>
            </a:r>
            <a:endParaRPr lang="pl-PL" sz="1800" dirty="0"/>
          </a:p>
          <a:p>
            <a:pPr marL="158750" indent="0" algn="ctr">
              <a:lnSpc>
                <a:spcPct val="150000"/>
              </a:lnSpc>
              <a:buNone/>
            </a:pPr>
            <a:endParaRPr lang="en-US" sz="1800" dirty="0"/>
          </a:p>
        </p:txBody>
      </p:sp>
      <p:sp>
        <p:nvSpPr>
          <p:cNvPr id="3" name="Tytuł 2">
            <a:extLst>
              <a:ext uri="{FF2B5EF4-FFF2-40B4-BE49-F238E27FC236}">
                <a16:creationId xmlns:a16="http://schemas.microsoft.com/office/drawing/2014/main" id="{8F3C043F-D4AF-41BB-BF82-5A2064357D6F}"/>
              </a:ext>
            </a:extLst>
          </p:cNvPr>
          <p:cNvSpPr>
            <a:spLocks noGrp="1"/>
          </p:cNvSpPr>
          <p:nvPr>
            <p:ph type="title"/>
          </p:nvPr>
        </p:nvSpPr>
        <p:spPr/>
        <p:txBody>
          <a:bodyPr/>
          <a:lstStyle/>
          <a:p>
            <a:r>
              <a:rPr lang="en-US" dirty="0"/>
              <a:t>THE NOTION OF FINANCIAL SERVICES</a:t>
            </a:r>
            <a:br>
              <a:rPr lang="en-US" dirty="0"/>
            </a:br>
            <a:endParaRPr lang="pl-PL" dirty="0"/>
          </a:p>
        </p:txBody>
      </p:sp>
    </p:spTree>
    <p:extLst>
      <p:ext uri="{BB962C8B-B14F-4D97-AF65-F5344CB8AC3E}">
        <p14:creationId xmlns:p14="http://schemas.microsoft.com/office/powerpoint/2010/main" val="8060851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a:extLst>
              <a:ext uri="{FF2B5EF4-FFF2-40B4-BE49-F238E27FC236}">
                <a16:creationId xmlns:a16="http://schemas.microsoft.com/office/drawing/2014/main" id="{91ABFAB3-2F70-4DDE-B88B-A3EEE9504B58}"/>
              </a:ext>
            </a:extLst>
          </p:cNvPr>
          <p:cNvSpPr>
            <a:spLocks noGrp="1"/>
          </p:cNvSpPr>
          <p:nvPr>
            <p:ph type="body" idx="1"/>
          </p:nvPr>
        </p:nvSpPr>
        <p:spPr>
          <a:xfrm>
            <a:off x="720000" y="860400"/>
            <a:ext cx="7477232" cy="3740400"/>
          </a:xfrm>
        </p:spPr>
        <p:txBody>
          <a:bodyPr/>
          <a:lstStyle/>
          <a:p>
            <a:pPr marL="158750" indent="0" algn="ctr">
              <a:lnSpc>
                <a:spcPct val="150000"/>
              </a:lnSpc>
              <a:buNone/>
            </a:pPr>
            <a:r>
              <a:rPr lang="en-US" sz="1800" dirty="0"/>
              <a:t>In economic sciences, a financial service is defined as the form of benefits and proceedings of financial institutions, which is based on controlling the process of mobilizing and investing financial resources, proposing financial instruments and obligations related to financial and risk management</a:t>
            </a:r>
            <a:r>
              <a:rPr lang="pl-PL" sz="1800" dirty="0"/>
              <a:t>.</a:t>
            </a:r>
          </a:p>
          <a:p>
            <a:pPr marL="158750" indent="0" algn="ctr">
              <a:lnSpc>
                <a:spcPct val="150000"/>
              </a:lnSpc>
              <a:buNone/>
            </a:pPr>
            <a:endParaRPr lang="pl-PL" sz="1800" dirty="0"/>
          </a:p>
          <a:p>
            <a:pPr marL="158750" indent="0" algn="ctr">
              <a:lnSpc>
                <a:spcPct val="150000"/>
              </a:lnSpc>
              <a:buNone/>
            </a:pPr>
            <a:endParaRPr lang="en-US" sz="1800" dirty="0"/>
          </a:p>
        </p:txBody>
      </p:sp>
      <p:sp>
        <p:nvSpPr>
          <p:cNvPr id="3" name="Tytuł 2">
            <a:extLst>
              <a:ext uri="{FF2B5EF4-FFF2-40B4-BE49-F238E27FC236}">
                <a16:creationId xmlns:a16="http://schemas.microsoft.com/office/drawing/2014/main" id="{8F3C043F-D4AF-41BB-BF82-5A2064357D6F}"/>
              </a:ext>
            </a:extLst>
          </p:cNvPr>
          <p:cNvSpPr>
            <a:spLocks noGrp="1"/>
          </p:cNvSpPr>
          <p:nvPr>
            <p:ph type="title"/>
          </p:nvPr>
        </p:nvSpPr>
        <p:spPr/>
        <p:txBody>
          <a:bodyPr/>
          <a:lstStyle/>
          <a:p>
            <a:r>
              <a:rPr lang="en-US" dirty="0"/>
              <a:t>THE NOTION OF FINANCIAL SERVICES</a:t>
            </a:r>
            <a:br>
              <a:rPr lang="en-US" dirty="0"/>
            </a:br>
            <a:endParaRPr lang="pl-PL" dirty="0"/>
          </a:p>
        </p:txBody>
      </p:sp>
    </p:spTree>
    <p:extLst>
      <p:ext uri="{BB962C8B-B14F-4D97-AF65-F5344CB8AC3E}">
        <p14:creationId xmlns:p14="http://schemas.microsoft.com/office/powerpoint/2010/main" val="4417125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a:extLst>
              <a:ext uri="{FF2B5EF4-FFF2-40B4-BE49-F238E27FC236}">
                <a16:creationId xmlns:a16="http://schemas.microsoft.com/office/drawing/2014/main" id="{91ABFAB3-2F70-4DDE-B88B-A3EEE9504B58}"/>
              </a:ext>
            </a:extLst>
          </p:cNvPr>
          <p:cNvSpPr>
            <a:spLocks noGrp="1"/>
          </p:cNvSpPr>
          <p:nvPr>
            <p:ph type="body" idx="1"/>
          </p:nvPr>
        </p:nvSpPr>
        <p:spPr>
          <a:xfrm>
            <a:off x="720000" y="860400"/>
            <a:ext cx="7477232" cy="3740400"/>
          </a:xfrm>
        </p:spPr>
        <p:txBody>
          <a:bodyPr/>
          <a:lstStyle/>
          <a:p>
            <a:pPr marL="158750" indent="0" algn="ctr">
              <a:lnSpc>
                <a:spcPct val="150000"/>
              </a:lnSpc>
              <a:buNone/>
            </a:pPr>
            <a:r>
              <a:rPr lang="en-US" sz="1600" dirty="0"/>
              <a:t>The financial services catalog is indicated, i.e.</a:t>
            </a:r>
          </a:p>
          <a:p>
            <a:pPr marL="158750" indent="0" algn="ctr">
              <a:lnSpc>
                <a:spcPct val="150000"/>
              </a:lnSpc>
              <a:buNone/>
            </a:pPr>
            <a:r>
              <a:rPr lang="en-US" sz="1600" dirty="0"/>
              <a:t>- banking activities,</a:t>
            </a:r>
          </a:p>
          <a:p>
            <a:pPr marL="158750" indent="0" algn="ctr">
              <a:lnSpc>
                <a:spcPct val="150000"/>
              </a:lnSpc>
              <a:buNone/>
            </a:pPr>
            <a:r>
              <a:rPr lang="pl-PL" sz="1600" dirty="0"/>
              <a:t>- </a:t>
            </a:r>
            <a:r>
              <a:rPr lang="en-US" sz="1600" dirty="0"/>
              <a:t>consumer credit agreements,</a:t>
            </a:r>
          </a:p>
          <a:p>
            <a:pPr marL="158750" indent="0" algn="ctr">
              <a:lnSpc>
                <a:spcPct val="150000"/>
              </a:lnSpc>
              <a:buNone/>
            </a:pPr>
            <a:r>
              <a:rPr lang="pl-PL" sz="1600" dirty="0"/>
              <a:t>- </a:t>
            </a:r>
            <a:r>
              <a:rPr lang="en-US" sz="1600" dirty="0"/>
              <a:t>insurance operations,</a:t>
            </a:r>
          </a:p>
          <a:p>
            <a:pPr marL="158750" indent="0" algn="ctr">
              <a:lnSpc>
                <a:spcPct val="150000"/>
              </a:lnSpc>
              <a:buNone/>
            </a:pPr>
            <a:r>
              <a:rPr lang="pl-PL" sz="1600" dirty="0"/>
              <a:t>- </a:t>
            </a:r>
            <a:r>
              <a:rPr lang="en-US" sz="1600" dirty="0"/>
              <a:t>purchase or repurchase agreements in an open-ended investment fund, specialized open-ended investment fund, closed-end investment fund, specialist closed-end investment fund and mixed investment fund,</a:t>
            </a:r>
          </a:p>
          <a:p>
            <a:pPr marL="158750" indent="0" algn="ctr">
              <a:lnSpc>
                <a:spcPct val="150000"/>
              </a:lnSpc>
              <a:buNone/>
            </a:pPr>
            <a:r>
              <a:rPr lang="en-US" sz="1600" dirty="0"/>
              <a:t>payment services, </a:t>
            </a:r>
            <a:br>
              <a:rPr lang="pl-PL" sz="1600" dirty="0"/>
            </a:br>
            <a:r>
              <a:rPr lang="en-US" sz="1600" dirty="0"/>
              <a:t>except for distance financial services contracts.</a:t>
            </a:r>
          </a:p>
        </p:txBody>
      </p:sp>
      <p:sp>
        <p:nvSpPr>
          <p:cNvPr id="3" name="Tytuł 2">
            <a:extLst>
              <a:ext uri="{FF2B5EF4-FFF2-40B4-BE49-F238E27FC236}">
                <a16:creationId xmlns:a16="http://schemas.microsoft.com/office/drawing/2014/main" id="{8F3C043F-D4AF-41BB-BF82-5A2064357D6F}"/>
              </a:ext>
            </a:extLst>
          </p:cNvPr>
          <p:cNvSpPr>
            <a:spLocks noGrp="1"/>
          </p:cNvSpPr>
          <p:nvPr>
            <p:ph type="title"/>
          </p:nvPr>
        </p:nvSpPr>
        <p:spPr/>
        <p:txBody>
          <a:bodyPr/>
          <a:lstStyle/>
          <a:p>
            <a:r>
              <a:rPr lang="en-US" dirty="0"/>
              <a:t>THE NOTION OF FINANCIAL SERVICES</a:t>
            </a:r>
            <a:br>
              <a:rPr lang="en-US" dirty="0"/>
            </a:br>
            <a:endParaRPr lang="pl-PL" dirty="0"/>
          </a:p>
        </p:txBody>
      </p:sp>
    </p:spTree>
    <p:extLst>
      <p:ext uri="{BB962C8B-B14F-4D97-AF65-F5344CB8AC3E}">
        <p14:creationId xmlns:p14="http://schemas.microsoft.com/office/powerpoint/2010/main" val="22790188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a:extLst>
              <a:ext uri="{FF2B5EF4-FFF2-40B4-BE49-F238E27FC236}">
                <a16:creationId xmlns:a16="http://schemas.microsoft.com/office/drawing/2014/main" id="{91ABFAB3-2F70-4DDE-B88B-A3EEE9504B58}"/>
              </a:ext>
            </a:extLst>
          </p:cNvPr>
          <p:cNvSpPr>
            <a:spLocks noGrp="1"/>
          </p:cNvSpPr>
          <p:nvPr>
            <p:ph type="body" idx="1"/>
          </p:nvPr>
        </p:nvSpPr>
        <p:spPr>
          <a:xfrm>
            <a:off x="720000" y="860400"/>
            <a:ext cx="7477232" cy="3740400"/>
          </a:xfrm>
        </p:spPr>
        <p:txBody>
          <a:bodyPr/>
          <a:lstStyle/>
          <a:p>
            <a:pPr marL="158750" indent="0" algn="ctr">
              <a:lnSpc>
                <a:spcPct val="150000"/>
              </a:lnSpc>
              <a:buNone/>
            </a:pPr>
            <a:r>
              <a:rPr lang="en-US" sz="1600" b="1" dirty="0"/>
              <a:t>The Directive 2002/65/EC</a:t>
            </a:r>
          </a:p>
          <a:p>
            <a:pPr marL="158750" indent="0" algn="ctr">
              <a:lnSpc>
                <a:spcPct val="150000"/>
              </a:lnSpc>
              <a:buNone/>
            </a:pPr>
            <a:r>
              <a:rPr lang="en-US" sz="1600" dirty="0"/>
              <a:t> </a:t>
            </a:r>
          </a:p>
          <a:p>
            <a:pPr marL="158750" indent="0" algn="ctr">
              <a:lnSpc>
                <a:spcPct val="150000"/>
              </a:lnSpc>
              <a:buNone/>
            </a:pPr>
            <a:r>
              <a:rPr lang="en-US" sz="1600" dirty="0"/>
              <a:t>a financial service is defined as any services of a nature:</a:t>
            </a:r>
          </a:p>
          <a:p>
            <a:pPr marL="158750" indent="0" algn="ctr">
              <a:lnSpc>
                <a:spcPct val="150000"/>
              </a:lnSpc>
              <a:buNone/>
            </a:pPr>
            <a:r>
              <a:rPr lang="en-US" sz="1600" dirty="0"/>
              <a:t>  </a:t>
            </a:r>
          </a:p>
          <a:p>
            <a:pPr marL="158750" indent="0" algn="ctr">
              <a:lnSpc>
                <a:spcPct val="150000"/>
              </a:lnSpc>
              <a:buNone/>
            </a:pPr>
            <a:r>
              <a:rPr lang="en-US" sz="1600" dirty="0"/>
              <a:t> </a:t>
            </a:r>
            <a:r>
              <a:rPr lang="en-US" sz="1600" b="1" dirty="0"/>
              <a:t>     banking            payment     credit       insurance</a:t>
            </a:r>
          </a:p>
          <a:p>
            <a:pPr marL="158750" indent="0" algn="ctr">
              <a:lnSpc>
                <a:spcPct val="150000"/>
              </a:lnSpc>
              <a:buNone/>
            </a:pPr>
            <a:r>
              <a:rPr lang="en-US" sz="1600" b="1" dirty="0"/>
              <a:t> </a:t>
            </a:r>
          </a:p>
          <a:p>
            <a:pPr marL="158750" indent="0" algn="ctr">
              <a:lnSpc>
                <a:spcPct val="150000"/>
              </a:lnSpc>
              <a:buNone/>
            </a:pPr>
            <a:r>
              <a:rPr lang="en-US" sz="1600" b="1" dirty="0"/>
              <a:t>      investment     pensionable (art. 2b )</a:t>
            </a:r>
            <a:endParaRPr lang="pl-PL" sz="1600" b="1" dirty="0"/>
          </a:p>
          <a:p>
            <a:pPr marL="158750" indent="0" algn="ctr">
              <a:lnSpc>
                <a:spcPct val="150000"/>
              </a:lnSpc>
              <a:buNone/>
            </a:pPr>
            <a:endParaRPr lang="pl-PL" sz="1600" b="1" dirty="0"/>
          </a:p>
          <a:p>
            <a:pPr marL="158750" indent="0" algn="ctr">
              <a:lnSpc>
                <a:spcPct val="150000"/>
              </a:lnSpc>
              <a:buNone/>
            </a:pPr>
            <a:endParaRPr lang="en-US" sz="1600" b="1" dirty="0"/>
          </a:p>
        </p:txBody>
      </p:sp>
      <p:sp>
        <p:nvSpPr>
          <p:cNvPr id="3" name="Tytuł 2">
            <a:extLst>
              <a:ext uri="{FF2B5EF4-FFF2-40B4-BE49-F238E27FC236}">
                <a16:creationId xmlns:a16="http://schemas.microsoft.com/office/drawing/2014/main" id="{8F3C043F-D4AF-41BB-BF82-5A2064357D6F}"/>
              </a:ext>
            </a:extLst>
          </p:cNvPr>
          <p:cNvSpPr>
            <a:spLocks noGrp="1"/>
          </p:cNvSpPr>
          <p:nvPr>
            <p:ph type="title"/>
          </p:nvPr>
        </p:nvSpPr>
        <p:spPr/>
        <p:txBody>
          <a:bodyPr/>
          <a:lstStyle/>
          <a:p>
            <a:r>
              <a:rPr lang="en-US" dirty="0"/>
              <a:t>THE NOTION OF FINANCIAL SERVICES</a:t>
            </a:r>
            <a:br>
              <a:rPr lang="en-US" dirty="0"/>
            </a:br>
            <a:endParaRPr lang="pl-PL" dirty="0"/>
          </a:p>
        </p:txBody>
      </p:sp>
    </p:spTree>
    <p:extLst>
      <p:ext uri="{BB962C8B-B14F-4D97-AF65-F5344CB8AC3E}">
        <p14:creationId xmlns:p14="http://schemas.microsoft.com/office/powerpoint/2010/main" val="9572553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a:extLst>
              <a:ext uri="{FF2B5EF4-FFF2-40B4-BE49-F238E27FC236}">
                <a16:creationId xmlns:a16="http://schemas.microsoft.com/office/drawing/2014/main" id="{91ABFAB3-2F70-4DDE-B88B-A3EEE9504B58}"/>
              </a:ext>
            </a:extLst>
          </p:cNvPr>
          <p:cNvSpPr>
            <a:spLocks noGrp="1"/>
          </p:cNvSpPr>
          <p:nvPr>
            <p:ph type="body" idx="1"/>
          </p:nvPr>
        </p:nvSpPr>
        <p:spPr>
          <a:xfrm>
            <a:off x="720000" y="860400"/>
            <a:ext cx="7477232" cy="3740400"/>
          </a:xfrm>
        </p:spPr>
        <p:txBody>
          <a:bodyPr/>
          <a:lstStyle/>
          <a:p>
            <a:pPr marL="158750" indent="0" algn="ctr">
              <a:lnSpc>
                <a:spcPct val="150000"/>
              </a:lnSpc>
              <a:buNone/>
            </a:pPr>
            <a:r>
              <a:rPr lang="en-US" sz="1600" dirty="0"/>
              <a:t>In the national order, the various types of financial services indicated in the aforementioned </a:t>
            </a:r>
            <a:r>
              <a:rPr lang="pl-PL" sz="1600" dirty="0"/>
              <a:t> </a:t>
            </a:r>
            <a:r>
              <a:rPr lang="en-US" sz="1600" dirty="0"/>
              <a:t>EU directives regulate the so-called sectoral laws.</a:t>
            </a:r>
            <a:endParaRPr lang="pl-PL" sz="1600" dirty="0"/>
          </a:p>
          <a:p>
            <a:pPr marL="158750" indent="0" algn="ctr">
              <a:lnSpc>
                <a:spcPct val="150000"/>
              </a:lnSpc>
              <a:buNone/>
            </a:pPr>
            <a:endParaRPr lang="pl-PL" sz="1200" dirty="0"/>
          </a:p>
          <a:p>
            <a:pPr marL="158750" indent="0" algn="ctr">
              <a:lnSpc>
                <a:spcPct val="150000"/>
              </a:lnSpc>
              <a:buNone/>
            </a:pPr>
            <a:endParaRPr lang="pl-PL" sz="1200" dirty="0"/>
          </a:p>
          <a:p>
            <a:pPr marL="158750" indent="0" algn="ctr">
              <a:lnSpc>
                <a:spcPct val="150000"/>
              </a:lnSpc>
              <a:buNone/>
            </a:pPr>
            <a:endParaRPr lang="pl-PL" sz="1200" dirty="0"/>
          </a:p>
          <a:p>
            <a:pPr marL="158750" indent="0" algn="ctr">
              <a:lnSpc>
                <a:spcPct val="150000"/>
              </a:lnSpc>
              <a:buNone/>
            </a:pPr>
            <a:endParaRPr lang="pl-PL" sz="1200" dirty="0"/>
          </a:p>
          <a:p>
            <a:pPr marL="158750" indent="0" algn="ctr">
              <a:lnSpc>
                <a:spcPct val="150000"/>
              </a:lnSpc>
              <a:buNone/>
            </a:pPr>
            <a:endParaRPr lang="en-US" sz="1200" dirty="0"/>
          </a:p>
        </p:txBody>
      </p:sp>
      <p:sp>
        <p:nvSpPr>
          <p:cNvPr id="3" name="Tytuł 2">
            <a:extLst>
              <a:ext uri="{FF2B5EF4-FFF2-40B4-BE49-F238E27FC236}">
                <a16:creationId xmlns:a16="http://schemas.microsoft.com/office/drawing/2014/main" id="{8F3C043F-D4AF-41BB-BF82-5A2064357D6F}"/>
              </a:ext>
            </a:extLst>
          </p:cNvPr>
          <p:cNvSpPr>
            <a:spLocks noGrp="1"/>
          </p:cNvSpPr>
          <p:nvPr>
            <p:ph type="title"/>
          </p:nvPr>
        </p:nvSpPr>
        <p:spPr/>
        <p:txBody>
          <a:bodyPr/>
          <a:lstStyle/>
          <a:p>
            <a:r>
              <a:rPr lang="en-US" dirty="0"/>
              <a:t>THE NOTION OF FINANCIAL SERVICES</a:t>
            </a:r>
            <a:br>
              <a:rPr lang="en-US" dirty="0"/>
            </a:br>
            <a:endParaRPr lang="pl-PL" dirty="0"/>
          </a:p>
        </p:txBody>
      </p:sp>
    </p:spTree>
    <p:extLst>
      <p:ext uri="{BB962C8B-B14F-4D97-AF65-F5344CB8AC3E}">
        <p14:creationId xmlns:p14="http://schemas.microsoft.com/office/powerpoint/2010/main" val="33471509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a:extLst>
              <a:ext uri="{FF2B5EF4-FFF2-40B4-BE49-F238E27FC236}">
                <a16:creationId xmlns:a16="http://schemas.microsoft.com/office/drawing/2014/main" id="{91ABFAB3-2F70-4DDE-B88B-A3EEE9504B58}"/>
              </a:ext>
            </a:extLst>
          </p:cNvPr>
          <p:cNvSpPr>
            <a:spLocks noGrp="1"/>
          </p:cNvSpPr>
          <p:nvPr>
            <p:ph type="body" idx="1"/>
          </p:nvPr>
        </p:nvSpPr>
        <p:spPr>
          <a:xfrm>
            <a:off x="720000" y="860400"/>
            <a:ext cx="7477232" cy="3740400"/>
          </a:xfrm>
        </p:spPr>
        <p:txBody>
          <a:bodyPr/>
          <a:lstStyle/>
          <a:p>
            <a:pPr marL="158750" indent="0" algn="ctr">
              <a:lnSpc>
                <a:spcPct val="150000"/>
              </a:lnSpc>
              <a:buNone/>
            </a:pPr>
            <a:r>
              <a:rPr lang="en-US" sz="1400" dirty="0"/>
              <a:t>CLASSIFICATION OF FIANANCIAL SERVICES</a:t>
            </a:r>
          </a:p>
          <a:p>
            <a:pPr marL="158750" indent="0" algn="ctr">
              <a:lnSpc>
                <a:spcPct val="150000"/>
              </a:lnSpc>
              <a:buNone/>
            </a:pPr>
            <a:r>
              <a:rPr lang="en-US" sz="1400" dirty="0"/>
              <a:t>Doctrinally, the classification of financial services can be distinguished according to:</a:t>
            </a:r>
          </a:p>
          <a:p>
            <a:pPr marL="158750" indent="0" algn="ctr">
              <a:lnSpc>
                <a:spcPct val="150000"/>
              </a:lnSpc>
              <a:buNone/>
            </a:pPr>
            <a:r>
              <a:rPr lang="en-US" sz="1400" dirty="0"/>
              <a:t>subject criterion:</a:t>
            </a:r>
          </a:p>
          <a:p>
            <a:pPr marL="158750" indent="0" algn="ctr">
              <a:lnSpc>
                <a:spcPct val="150000"/>
              </a:lnSpc>
              <a:buNone/>
            </a:pPr>
            <a:r>
              <a:rPr lang="en-US" sz="1400" dirty="0"/>
              <a:t>services of credit institutions,</a:t>
            </a:r>
          </a:p>
          <a:p>
            <a:pPr marL="158750" indent="0" algn="ctr">
              <a:lnSpc>
                <a:spcPct val="150000"/>
              </a:lnSpc>
              <a:buNone/>
            </a:pPr>
            <a:r>
              <a:rPr lang="en-US" sz="1400" dirty="0"/>
              <a:t>services of investment institutions,</a:t>
            </a:r>
          </a:p>
          <a:p>
            <a:pPr marL="158750" indent="0" algn="ctr">
              <a:lnSpc>
                <a:spcPct val="150000"/>
              </a:lnSpc>
              <a:buNone/>
            </a:pPr>
            <a:r>
              <a:rPr lang="en-US" sz="1400" dirty="0"/>
              <a:t>services of insurance institutions,</a:t>
            </a:r>
          </a:p>
          <a:p>
            <a:pPr marL="158750" indent="0" algn="ctr">
              <a:lnSpc>
                <a:spcPct val="150000"/>
              </a:lnSpc>
              <a:buNone/>
            </a:pPr>
            <a:r>
              <a:rPr lang="en-US" sz="1400" dirty="0"/>
              <a:t>services of consultancy and financial intermediation institutions,</a:t>
            </a:r>
          </a:p>
          <a:p>
            <a:pPr marL="158750" indent="0" algn="ctr">
              <a:lnSpc>
                <a:spcPct val="150000"/>
              </a:lnSpc>
              <a:buNone/>
            </a:pPr>
            <a:r>
              <a:rPr lang="en-US" sz="1400" dirty="0"/>
              <a:t>customer criterion:</a:t>
            </a:r>
          </a:p>
          <a:p>
            <a:pPr marL="158750" indent="0" algn="ctr">
              <a:lnSpc>
                <a:spcPct val="150000"/>
              </a:lnSpc>
              <a:buNone/>
            </a:pPr>
            <a:r>
              <a:rPr lang="en-US" sz="1400" dirty="0"/>
              <a:t>services for individual clients, including consumers (that is, natural persons who conclude contracts for purposes not related to their business activity)</a:t>
            </a:r>
          </a:p>
          <a:p>
            <a:pPr marL="158750" indent="0" algn="ctr">
              <a:lnSpc>
                <a:spcPct val="150000"/>
              </a:lnSpc>
              <a:buNone/>
            </a:pPr>
            <a:r>
              <a:rPr lang="en-US" sz="1400" dirty="0"/>
              <a:t>services for institutional clients.</a:t>
            </a:r>
          </a:p>
        </p:txBody>
      </p:sp>
      <p:sp>
        <p:nvSpPr>
          <p:cNvPr id="3" name="Tytuł 2">
            <a:extLst>
              <a:ext uri="{FF2B5EF4-FFF2-40B4-BE49-F238E27FC236}">
                <a16:creationId xmlns:a16="http://schemas.microsoft.com/office/drawing/2014/main" id="{8F3C043F-D4AF-41BB-BF82-5A2064357D6F}"/>
              </a:ext>
            </a:extLst>
          </p:cNvPr>
          <p:cNvSpPr>
            <a:spLocks noGrp="1"/>
          </p:cNvSpPr>
          <p:nvPr>
            <p:ph type="title"/>
          </p:nvPr>
        </p:nvSpPr>
        <p:spPr/>
        <p:txBody>
          <a:bodyPr/>
          <a:lstStyle/>
          <a:p>
            <a:r>
              <a:rPr lang="en-US" dirty="0"/>
              <a:t>THE NOTION OF FINANCIAL SERVICES</a:t>
            </a:r>
            <a:br>
              <a:rPr lang="en-US" dirty="0"/>
            </a:br>
            <a:endParaRPr lang="pl-PL" dirty="0"/>
          </a:p>
        </p:txBody>
      </p:sp>
    </p:spTree>
    <p:extLst>
      <p:ext uri="{BB962C8B-B14F-4D97-AF65-F5344CB8AC3E}">
        <p14:creationId xmlns:p14="http://schemas.microsoft.com/office/powerpoint/2010/main" val="9940631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a:extLst>
              <a:ext uri="{FF2B5EF4-FFF2-40B4-BE49-F238E27FC236}">
                <a16:creationId xmlns:a16="http://schemas.microsoft.com/office/drawing/2014/main" id="{91ABFAB3-2F70-4DDE-B88B-A3EEE9504B58}"/>
              </a:ext>
            </a:extLst>
          </p:cNvPr>
          <p:cNvSpPr>
            <a:spLocks noGrp="1"/>
          </p:cNvSpPr>
          <p:nvPr>
            <p:ph type="body" idx="1"/>
          </p:nvPr>
        </p:nvSpPr>
        <p:spPr>
          <a:xfrm>
            <a:off x="720000" y="860400"/>
            <a:ext cx="7477232" cy="3740400"/>
          </a:xfrm>
        </p:spPr>
        <p:txBody>
          <a:bodyPr/>
          <a:lstStyle/>
          <a:p>
            <a:pPr marL="158750" indent="0" algn="ctr">
              <a:lnSpc>
                <a:spcPct val="150000"/>
              </a:lnSpc>
              <a:buNone/>
            </a:pPr>
            <a:r>
              <a:rPr lang="en-US" sz="1800" dirty="0"/>
              <a:t> </a:t>
            </a:r>
          </a:p>
          <a:p>
            <a:pPr marL="158750" indent="0" algn="ctr">
              <a:lnSpc>
                <a:spcPct val="150000"/>
              </a:lnSpc>
              <a:buNone/>
            </a:pPr>
            <a:r>
              <a:rPr lang="en-US" sz="1800" dirty="0"/>
              <a:t>Currently on the financial market, financial services users include almost all market economy entities, i.e. clients of these institutions, using services provided by financial institutions.</a:t>
            </a:r>
          </a:p>
          <a:p>
            <a:pPr marL="158750" indent="0" algn="ctr">
              <a:lnSpc>
                <a:spcPct val="150000"/>
              </a:lnSpc>
              <a:buNone/>
            </a:pPr>
            <a:endParaRPr lang="pl-PL" sz="1800" dirty="0"/>
          </a:p>
          <a:p>
            <a:pPr marL="158750" indent="0" algn="ctr">
              <a:lnSpc>
                <a:spcPct val="150000"/>
              </a:lnSpc>
              <a:buNone/>
            </a:pPr>
            <a:endParaRPr lang="pl-PL" sz="1400" dirty="0"/>
          </a:p>
          <a:p>
            <a:pPr marL="158750" indent="0" algn="ctr">
              <a:lnSpc>
                <a:spcPct val="150000"/>
              </a:lnSpc>
              <a:buNone/>
            </a:pPr>
            <a:endParaRPr lang="en-US" sz="1400" dirty="0"/>
          </a:p>
        </p:txBody>
      </p:sp>
      <p:sp>
        <p:nvSpPr>
          <p:cNvPr id="3" name="Tytuł 2">
            <a:extLst>
              <a:ext uri="{FF2B5EF4-FFF2-40B4-BE49-F238E27FC236}">
                <a16:creationId xmlns:a16="http://schemas.microsoft.com/office/drawing/2014/main" id="{8F3C043F-D4AF-41BB-BF82-5A2064357D6F}"/>
              </a:ext>
            </a:extLst>
          </p:cNvPr>
          <p:cNvSpPr>
            <a:spLocks noGrp="1"/>
          </p:cNvSpPr>
          <p:nvPr>
            <p:ph type="title"/>
          </p:nvPr>
        </p:nvSpPr>
        <p:spPr/>
        <p:txBody>
          <a:bodyPr/>
          <a:lstStyle/>
          <a:p>
            <a:r>
              <a:rPr lang="en-US" dirty="0"/>
              <a:t>THE NOTION OF FINANCIAL SERVICES</a:t>
            </a:r>
            <a:br>
              <a:rPr lang="en-US" dirty="0"/>
            </a:br>
            <a:endParaRPr lang="pl-PL" dirty="0"/>
          </a:p>
        </p:txBody>
      </p:sp>
    </p:spTree>
    <p:extLst>
      <p:ext uri="{BB962C8B-B14F-4D97-AF65-F5344CB8AC3E}">
        <p14:creationId xmlns:p14="http://schemas.microsoft.com/office/powerpoint/2010/main" val="23308458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276EC577-F4CB-4BB2-B31B-84D272638940}"/>
              </a:ext>
            </a:extLst>
          </p:cNvPr>
          <p:cNvSpPr>
            <a:spLocks noGrp="1"/>
          </p:cNvSpPr>
          <p:nvPr>
            <p:ph type="title"/>
          </p:nvPr>
        </p:nvSpPr>
        <p:spPr/>
        <p:txBody>
          <a:bodyPr/>
          <a:lstStyle/>
          <a:p>
            <a:r>
              <a:rPr lang="pl-PL" dirty="0"/>
              <a:t>CLIENT, PROFESSIONAL CLIENT, CUSTOMER, CONSUMER</a:t>
            </a:r>
          </a:p>
        </p:txBody>
      </p:sp>
    </p:spTree>
    <p:extLst>
      <p:ext uri="{BB962C8B-B14F-4D97-AF65-F5344CB8AC3E}">
        <p14:creationId xmlns:p14="http://schemas.microsoft.com/office/powerpoint/2010/main" val="26221345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a:extLst>
              <a:ext uri="{FF2B5EF4-FFF2-40B4-BE49-F238E27FC236}">
                <a16:creationId xmlns:a16="http://schemas.microsoft.com/office/drawing/2014/main" id="{91ABFAB3-2F70-4DDE-B88B-A3EEE9504B58}"/>
              </a:ext>
            </a:extLst>
          </p:cNvPr>
          <p:cNvSpPr>
            <a:spLocks noGrp="1"/>
          </p:cNvSpPr>
          <p:nvPr>
            <p:ph type="body" idx="1"/>
          </p:nvPr>
        </p:nvSpPr>
        <p:spPr>
          <a:xfrm>
            <a:off x="720000" y="860400"/>
            <a:ext cx="7477232" cy="3740400"/>
          </a:xfrm>
        </p:spPr>
        <p:txBody>
          <a:bodyPr/>
          <a:lstStyle/>
          <a:p>
            <a:pPr marL="158750" indent="0" algn="ctr">
              <a:lnSpc>
                <a:spcPct val="150000"/>
              </a:lnSpc>
              <a:buNone/>
            </a:pPr>
            <a:r>
              <a:rPr lang="en-US" sz="1600" dirty="0"/>
              <a:t> </a:t>
            </a:r>
          </a:p>
          <a:p>
            <a:pPr marL="158750" indent="0" algn="ctr">
              <a:lnSpc>
                <a:spcPct val="150000"/>
              </a:lnSpc>
              <a:buNone/>
            </a:pPr>
            <a:r>
              <a:rPr lang="en-US" sz="1600" dirty="0"/>
              <a:t>In European law, in accordance with art. 4 par. 1 point 9 MiFID II Directive, the client is defined as any natural or legal person on whose behalf the investment firm provides investment or additional services. The MiFID II directive distinguishes the customer professional and retail. On the basis of point 10, a professional client is a client who meets the criteria set out in Annex II, while referring to item 12 a retail client is a client who is not a professional client.</a:t>
            </a:r>
            <a:endParaRPr lang="pl-PL" sz="1600" dirty="0"/>
          </a:p>
          <a:p>
            <a:pPr marL="158750" indent="0" algn="ctr">
              <a:lnSpc>
                <a:spcPct val="150000"/>
              </a:lnSpc>
              <a:buNone/>
            </a:pPr>
            <a:endParaRPr lang="pl-PL" sz="1200" dirty="0"/>
          </a:p>
          <a:p>
            <a:pPr marL="158750" indent="0" algn="ctr">
              <a:lnSpc>
                <a:spcPct val="150000"/>
              </a:lnSpc>
              <a:buNone/>
            </a:pPr>
            <a:endParaRPr lang="en-US" sz="1200" dirty="0"/>
          </a:p>
        </p:txBody>
      </p:sp>
      <p:sp>
        <p:nvSpPr>
          <p:cNvPr id="3" name="Tytuł 2">
            <a:extLst>
              <a:ext uri="{FF2B5EF4-FFF2-40B4-BE49-F238E27FC236}">
                <a16:creationId xmlns:a16="http://schemas.microsoft.com/office/drawing/2014/main" id="{8F3C043F-D4AF-41BB-BF82-5A2064357D6F}"/>
              </a:ext>
            </a:extLst>
          </p:cNvPr>
          <p:cNvSpPr>
            <a:spLocks noGrp="1"/>
          </p:cNvSpPr>
          <p:nvPr>
            <p:ph type="title"/>
          </p:nvPr>
        </p:nvSpPr>
        <p:spPr/>
        <p:txBody>
          <a:bodyPr/>
          <a:lstStyle/>
          <a:p>
            <a:r>
              <a:rPr lang="pl-PL" dirty="0"/>
              <a:t>CLIENT </a:t>
            </a:r>
          </a:p>
        </p:txBody>
      </p:sp>
    </p:spTree>
    <p:extLst>
      <p:ext uri="{BB962C8B-B14F-4D97-AF65-F5344CB8AC3E}">
        <p14:creationId xmlns:p14="http://schemas.microsoft.com/office/powerpoint/2010/main" val="686164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4"/>
        <p:cNvGrpSpPr/>
        <p:nvPr/>
      </p:nvGrpSpPr>
      <p:grpSpPr>
        <a:xfrm>
          <a:off x="0" y="0"/>
          <a:ext cx="0" cy="0"/>
          <a:chOff x="0" y="0"/>
          <a:chExt cx="0" cy="0"/>
        </a:xfrm>
      </p:grpSpPr>
      <p:sp>
        <p:nvSpPr>
          <p:cNvPr id="1145" name="Google Shape;1145;p35"/>
          <p:cNvSpPr txBox="1">
            <a:spLocks noGrp="1"/>
          </p:cNvSpPr>
          <p:nvPr>
            <p:ph type="title"/>
          </p:nvPr>
        </p:nvSpPr>
        <p:spPr>
          <a:xfrm>
            <a:off x="720000" y="540000"/>
            <a:ext cx="7704000" cy="320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pl-PL" dirty="0"/>
              <a:t>BASIC INFORMATION</a:t>
            </a:r>
            <a:endParaRPr dirty="0"/>
          </a:p>
        </p:txBody>
      </p:sp>
      <p:sp>
        <p:nvSpPr>
          <p:cNvPr id="1146" name="Google Shape;1146;p35"/>
          <p:cNvSpPr txBox="1">
            <a:spLocks noGrp="1"/>
          </p:cNvSpPr>
          <p:nvPr>
            <p:ph type="body" idx="1"/>
          </p:nvPr>
        </p:nvSpPr>
        <p:spPr>
          <a:xfrm>
            <a:off x="2885100" y="1223975"/>
            <a:ext cx="6339900" cy="3740400"/>
          </a:xfrm>
          <a:prstGeom prst="rect">
            <a:avLst/>
          </a:prstGeom>
        </p:spPr>
        <p:txBody>
          <a:bodyPr spcFirstLastPara="1" wrap="square" lIns="91425" tIns="91425" rIns="91425" bIns="91425" anchor="b" anchorCtr="0">
            <a:noAutofit/>
          </a:bodyPr>
          <a:lstStyle/>
          <a:p>
            <a:pPr marL="0" lvl="0" indent="0" algn="ctr" rtl="0">
              <a:lnSpc>
                <a:spcPct val="150000"/>
              </a:lnSpc>
              <a:spcBef>
                <a:spcPts val="0"/>
              </a:spcBef>
              <a:spcAft>
                <a:spcPts val="0"/>
              </a:spcAft>
              <a:buNone/>
            </a:pPr>
            <a:r>
              <a:rPr lang="pl-PL" sz="1800" b="1" dirty="0"/>
              <a:t>CONTACT</a:t>
            </a:r>
            <a:endParaRPr lang="pl-PL" sz="1400" b="1" dirty="0"/>
          </a:p>
          <a:p>
            <a:pPr marL="0" lvl="0" indent="0" algn="ctr" rtl="0">
              <a:lnSpc>
                <a:spcPct val="150000"/>
              </a:lnSpc>
              <a:spcBef>
                <a:spcPts val="0"/>
              </a:spcBef>
              <a:spcAft>
                <a:spcPts val="0"/>
              </a:spcAft>
              <a:buNone/>
            </a:pPr>
            <a:endParaRPr lang="pl-PL" sz="1400" dirty="0"/>
          </a:p>
          <a:p>
            <a:pPr marL="0" lvl="0" indent="0" algn="ctr" rtl="0">
              <a:lnSpc>
                <a:spcPct val="150000"/>
              </a:lnSpc>
              <a:spcBef>
                <a:spcPts val="0"/>
              </a:spcBef>
              <a:spcAft>
                <a:spcPts val="0"/>
              </a:spcAft>
              <a:buNone/>
            </a:pPr>
            <a:r>
              <a:rPr lang="pl-PL" sz="1400" dirty="0">
                <a:hlinkClick r:id="rId3"/>
              </a:rPr>
              <a:t>magdalena.paleczna@uwr.edu.pl</a:t>
            </a:r>
            <a:endParaRPr lang="pl-PL" sz="1400" dirty="0"/>
          </a:p>
          <a:p>
            <a:pPr marL="0" lvl="0" indent="0" algn="ctr" rtl="0">
              <a:lnSpc>
                <a:spcPct val="150000"/>
              </a:lnSpc>
              <a:spcBef>
                <a:spcPts val="0"/>
              </a:spcBef>
              <a:spcAft>
                <a:spcPts val="0"/>
              </a:spcAft>
              <a:buNone/>
            </a:pPr>
            <a:endParaRPr lang="pl-PL" sz="1400" dirty="0"/>
          </a:p>
          <a:p>
            <a:pPr marL="0" lvl="0" indent="0" algn="ctr" rtl="0">
              <a:lnSpc>
                <a:spcPct val="150000"/>
              </a:lnSpc>
              <a:spcBef>
                <a:spcPts val="0"/>
              </a:spcBef>
              <a:spcAft>
                <a:spcPts val="0"/>
              </a:spcAft>
              <a:buNone/>
            </a:pPr>
            <a:r>
              <a:rPr lang="pl-PL" sz="1400" dirty="0"/>
              <a:t>Office </a:t>
            </a:r>
            <a:r>
              <a:rPr lang="pl-PL" sz="1400" dirty="0" err="1"/>
              <a:t>hours</a:t>
            </a:r>
            <a:r>
              <a:rPr lang="pl-PL" sz="1400" dirty="0"/>
              <a:t>:</a:t>
            </a:r>
          </a:p>
          <a:p>
            <a:pPr marL="0" lvl="0" indent="0" algn="ctr" rtl="0">
              <a:lnSpc>
                <a:spcPct val="150000"/>
              </a:lnSpc>
              <a:spcBef>
                <a:spcPts val="0"/>
              </a:spcBef>
              <a:spcAft>
                <a:spcPts val="0"/>
              </a:spcAft>
              <a:buNone/>
            </a:pPr>
            <a:r>
              <a:rPr lang="pl-PL" sz="1400" dirty="0"/>
              <a:t>From 9th </a:t>
            </a:r>
            <a:r>
              <a:rPr lang="pl-PL" sz="1400" dirty="0" err="1"/>
              <a:t>Novemeber</a:t>
            </a:r>
            <a:r>
              <a:rPr lang="pl-PL" sz="1400" dirty="0"/>
              <a:t> 15:00 to 17:00 </a:t>
            </a:r>
            <a:r>
              <a:rPr lang="pl-PL" sz="1400" dirty="0" err="1"/>
              <a:t>room</a:t>
            </a:r>
            <a:r>
              <a:rPr lang="pl-PL" sz="1400" dirty="0"/>
              <a:t> 107B</a:t>
            </a:r>
          </a:p>
          <a:p>
            <a:pPr marL="0" lvl="0" indent="0" algn="ctr" rtl="0">
              <a:lnSpc>
                <a:spcPct val="150000"/>
              </a:lnSpc>
              <a:spcBef>
                <a:spcPts val="0"/>
              </a:spcBef>
              <a:spcAft>
                <a:spcPts val="0"/>
              </a:spcAft>
              <a:buNone/>
            </a:pPr>
            <a:r>
              <a:rPr lang="pl-PL" sz="1400" dirty="0" err="1"/>
              <a:t>Before</a:t>
            </a:r>
            <a:r>
              <a:rPr lang="pl-PL" sz="1400" dirty="0"/>
              <a:t> </a:t>
            </a:r>
            <a:r>
              <a:rPr lang="pl-PL" sz="1400" dirty="0" err="1"/>
              <a:t>attendacne</a:t>
            </a:r>
            <a:r>
              <a:rPr lang="pl-PL" sz="1400" dirty="0"/>
              <a:t> – </a:t>
            </a:r>
            <a:r>
              <a:rPr lang="pl-PL" sz="1400" dirty="0" err="1"/>
              <a:t>information</a:t>
            </a:r>
            <a:r>
              <a:rPr lang="en-US" sz="1400" dirty="0"/>
              <a:t> </a:t>
            </a:r>
            <a:r>
              <a:rPr lang="pl-PL" sz="1400" b="1" dirty="0">
                <a:solidFill>
                  <a:schemeClr val="accent2">
                    <a:lumMod val="75000"/>
                  </a:schemeClr>
                </a:solidFill>
              </a:rPr>
              <a:t>by e-mail.</a:t>
            </a:r>
          </a:p>
          <a:p>
            <a:pPr marL="0" lvl="0" indent="0" algn="ctr" rtl="0">
              <a:lnSpc>
                <a:spcPct val="150000"/>
              </a:lnSpc>
              <a:spcBef>
                <a:spcPts val="0"/>
              </a:spcBef>
              <a:spcAft>
                <a:spcPts val="0"/>
              </a:spcAft>
              <a:buNone/>
            </a:pPr>
            <a:endParaRPr lang="pl-PL" sz="1400" b="1" dirty="0">
              <a:solidFill>
                <a:schemeClr val="accent2">
                  <a:lumMod val="75000"/>
                </a:schemeClr>
              </a:solidFill>
            </a:endParaRPr>
          </a:p>
          <a:p>
            <a:pPr marL="0" lvl="0" indent="0" algn="ctr" rtl="0">
              <a:lnSpc>
                <a:spcPct val="150000"/>
              </a:lnSpc>
              <a:spcBef>
                <a:spcPts val="0"/>
              </a:spcBef>
              <a:spcAft>
                <a:spcPts val="0"/>
              </a:spcAft>
              <a:buNone/>
            </a:pPr>
            <a:endParaRPr lang="pl-PL" sz="1400" b="1" dirty="0">
              <a:solidFill>
                <a:schemeClr val="accent2">
                  <a:lumMod val="75000"/>
                </a:schemeClr>
              </a:solidFill>
            </a:endParaRPr>
          </a:p>
          <a:p>
            <a:pPr marL="0" lvl="0" indent="0" algn="ctr" rtl="0">
              <a:lnSpc>
                <a:spcPct val="150000"/>
              </a:lnSpc>
              <a:spcBef>
                <a:spcPts val="0"/>
              </a:spcBef>
              <a:spcAft>
                <a:spcPts val="0"/>
              </a:spcAft>
              <a:buNone/>
            </a:pPr>
            <a:endParaRPr lang="pl-PL" sz="1400" dirty="0"/>
          </a:p>
        </p:txBody>
      </p:sp>
      <p:grpSp>
        <p:nvGrpSpPr>
          <p:cNvPr id="114" name="Google Shape;1821;p41">
            <a:extLst>
              <a:ext uri="{FF2B5EF4-FFF2-40B4-BE49-F238E27FC236}">
                <a16:creationId xmlns:a16="http://schemas.microsoft.com/office/drawing/2014/main" id="{817D85D3-D310-4906-822D-4156F8F6DABD}"/>
              </a:ext>
            </a:extLst>
          </p:cNvPr>
          <p:cNvGrpSpPr/>
          <p:nvPr/>
        </p:nvGrpSpPr>
        <p:grpSpPr>
          <a:xfrm>
            <a:off x="-1" y="1424197"/>
            <a:ext cx="3127393" cy="3250947"/>
            <a:chOff x="-393843" y="1145227"/>
            <a:chExt cx="3521236" cy="3529918"/>
          </a:xfrm>
        </p:grpSpPr>
        <p:sp>
          <p:nvSpPr>
            <p:cNvPr id="115" name="Google Shape;1822;p41">
              <a:extLst>
                <a:ext uri="{FF2B5EF4-FFF2-40B4-BE49-F238E27FC236}">
                  <a16:creationId xmlns:a16="http://schemas.microsoft.com/office/drawing/2014/main" id="{5E50DA9E-9A63-47B7-ACF4-38524BCB0A6E}"/>
                </a:ext>
              </a:extLst>
            </p:cNvPr>
            <p:cNvSpPr/>
            <p:nvPr/>
          </p:nvSpPr>
          <p:spPr>
            <a:xfrm>
              <a:off x="1073634" y="3148694"/>
              <a:ext cx="1095690" cy="212192"/>
            </a:xfrm>
            <a:custGeom>
              <a:avLst/>
              <a:gdLst/>
              <a:ahLst/>
              <a:cxnLst/>
              <a:rect l="l" t="t" r="r" b="b"/>
              <a:pathLst>
                <a:path w="32810" h="6354" extrusionOk="0">
                  <a:moveTo>
                    <a:pt x="1" y="0"/>
                  </a:moveTo>
                  <a:lnTo>
                    <a:pt x="1" y="6354"/>
                  </a:lnTo>
                  <a:lnTo>
                    <a:pt x="32810" y="6354"/>
                  </a:lnTo>
                  <a:lnTo>
                    <a:pt x="32810" y="0"/>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823;p41">
              <a:extLst>
                <a:ext uri="{FF2B5EF4-FFF2-40B4-BE49-F238E27FC236}">
                  <a16:creationId xmlns:a16="http://schemas.microsoft.com/office/drawing/2014/main" id="{E57D69CB-62C5-417E-9AC7-D6A4615EF85A}"/>
                </a:ext>
              </a:extLst>
            </p:cNvPr>
            <p:cNvSpPr/>
            <p:nvPr/>
          </p:nvSpPr>
          <p:spPr>
            <a:xfrm>
              <a:off x="390539" y="2985826"/>
              <a:ext cx="648865" cy="31625"/>
            </a:xfrm>
            <a:custGeom>
              <a:avLst/>
              <a:gdLst/>
              <a:ahLst/>
              <a:cxnLst/>
              <a:rect l="l" t="t" r="r" b="b"/>
              <a:pathLst>
                <a:path w="19430" h="947" extrusionOk="0">
                  <a:moveTo>
                    <a:pt x="1" y="0"/>
                  </a:moveTo>
                  <a:lnTo>
                    <a:pt x="1" y="947"/>
                  </a:lnTo>
                  <a:lnTo>
                    <a:pt x="19429" y="947"/>
                  </a:lnTo>
                  <a:lnTo>
                    <a:pt x="19429"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824;p41">
              <a:extLst>
                <a:ext uri="{FF2B5EF4-FFF2-40B4-BE49-F238E27FC236}">
                  <a16:creationId xmlns:a16="http://schemas.microsoft.com/office/drawing/2014/main" id="{721E1031-761D-4A6B-93FC-4F30732351C9}"/>
                </a:ext>
              </a:extLst>
            </p:cNvPr>
            <p:cNvSpPr/>
            <p:nvPr/>
          </p:nvSpPr>
          <p:spPr>
            <a:xfrm>
              <a:off x="645042" y="2561476"/>
              <a:ext cx="616705" cy="455975"/>
            </a:xfrm>
            <a:custGeom>
              <a:avLst/>
              <a:gdLst/>
              <a:ahLst/>
              <a:cxnLst/>
              <a:rect l="l" t="t" r="r" b="b"/>
              <a:pathLst>
                <a:path w="18467" h="13654" extrusionOk="0">
                  <a:moveTo>
                    <a:pt x="3305" y="1"/>
                  </a:moveTo>
                  <a:lnTo>
                    <a:pt x="0" y="13654"/>
                  </a:lnTo>
                  <a:lnTo>
                    <a:pt x="14824" y="13654"/>
                  </a:lnTo>
                  <a:lnTo>
                    <a:pt x="18466"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825;p41">
              <a:extLst>
                <a:ext uri="{FF2B5EF4-FFF2-40B4-BE49-F238E27FC236}">
                  <a16:creationId xmlns:a16="http://schemas.microsoft.com/office/drawing/2014/main" id="{7652B8F7-393C-424F-B47E-6D3336C6F773}"/>
                </a:ext>
              </a:extLst>
            </p:cNvPr>
            <p:cNvSpPr/>
            <p:nvPr/>
          </p:nvSpPr>
          <p:spPr>
            <a:xfrm>
              <a:off x="675031" y="2582916"/>
              <a:ext cx="558298" cy="400272"/>
            </a:xfrm>
            <a:custGeom>
              <a:avLst/>
              <a:gdLst/>
              <a:ahLst/>
              <a:cxnLst/>
              <a:rect l="l" t="t" r="r" b="b"/>
              <a:pathLst>
                <a:path w="16718" h="11986" extrusionOk="0">
                  <a:moveTo>
                    <a:pt x="3097" y="1"/>
                  </a:moveTo>
                  <a:lnTo>
                    <a:pt x="1" y="11985"/>
                  </a:lnTo>
                  <a:lnTo>
                    <a:pt x="13557" y="11985"/>
                  </a:lnTo>
                  <a:lnTo>
                    <a:pt x="16718"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826;p41">
              <a:extLst>
                <a:ext uri="{FF2B5EF4-FFF2-40B4-BE49-F238E27FC236}">
                  <a16:creationId xmlns:a16="http://schemas.microsoft.com/office/drawing/2014/main" id="{D04C5069-A5F5-4840-A189-A3CA28A67DDC}"/>
                </a:ext>
              </a:extLst>
            </p:cNvPr>
            <p:cNvSpPr/>
            <p:nvPr/>
          </p:nvSpPr>
          <p:spPr>
            <a:xfrm>
              <a:off x="2152693" y="3111191"/>
              <a:ext cx="32727" cy="1563955"/>
            </a:xfrm>
            <a:custGeom>
              <a:avLst/>
              <a:gdLst/>
              <a:ahLst/>
              <a:cxnLst/>
              <a:rect l="l" t="t" r="r" b="b"/>
              <a:pathLst>
                <a:path w="980" h="46832" extrusionOk="0">
                  <a:moveTo>
                    <a:pt x="0" y="0"/>
                  </a:moveTo>
                  <a:lnTo>
                    <a:pt x="0" y="46831"/>
                  </a:lnTo>
                  <a:lnTo>
                    <a:pt x="979" y="46831"/>
                  </a:lnTo>
                  <a:lnTo>
                    <a:pt x="979" y="0"/>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827;p41">
              <a:extLst>
                <a:ext uri="{FF2B5EF4-FFF2-40B4-BE49-F238E27FC236}">
                  <a16:creationId xmlns:a16="http://schemas.microsoft.com/office/drawing/2014/main" id="{4E38A421-611F-4F10-9CEA-4000AE91024E}"/>
                </a:ext>
              </a:extLst>
            </p:cNvPr>
            <p:cNvSpPr/>
            <p:nvPr/>
          </p:nvSpPr>
          <p:spPr>
            <a:xfrm>
              <a:off x="2185387" y="3115466"/>
              <a:ext cx="32694" cy="1559680"/>
            </a:xfrm>
            <a:custGeom>
              <a:avLst/>
              <a:gdLst/>
              <a:ahLst/>
              <a:cxnLst/>
              <a:rect l="l" t="t" r="r" b="b"/>
              <a:pathLst>
                <a:path w="979" h="46704" extrusionOk="0">
                  <a:moveTo>
                    <a:pt x="0" y="1"/>
                  </a:moveTo>
                  <a:lnTo>
                    <a:pt x="0" y="46703"/>
                  </a:lnTo>
                  <a:lnTo>
                    <a:pt x="979" y="46703"/>
                  </a:lnTo>
                  <a:lnTo>
                    <a:pt x="979"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828;p41">
              <a:extLst>
                <a:ext uri="{FF2B5EF4-FFF2-40B4-BE49-F238E27FC236}">
                  <a16:creationId xmlns:a16="http://schemas.microsoft.com/office/drawing/2014/main" id="{D1A84600-D548-4E4F-A2B9-EEEFEE98C726}"/>
                </a:ext>
              </a:extLst>
            </p:cNvPr>
            <p:cNvSpPr/>
            <p:nvPr/>
          </p:nvSpPr>
          <p:spPr>
            <a:xfrm>
              <a:off x="-7529" y="3020123"/>
              <a:ext cx="2489230" cy="128604"/>
            </a:xfrm>
            <a:custGeom>
              <a:avLst/>
              <a:gdLst/>
              <a:ahLst/>
              <a:cxnLst/>
              <a:rect l="l" t="t" r="r" b="b"/>
              <a:pathLst>
                <a:path w="74539" h="3851" extrusionOk="0">
                  <a:moveTo>
                    <a:pt x="0" y="0"/>
                  </a:moveTo>
                  <a:lnTo>
                    <a:pt x="0" y="3850"/>
                  </a:lnTo>
                  <a:lnTo>
                    <a:pt x="74538" y="3850"/>
                  </a:lnTo>
                  <a:lnTo>
                    <a:pt x="74538" y="0"/>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829;p41">
              <a:extLst>
                <a:ext uri="{FF2B5EF4-FFF2-40B4-BE49-F238E27FC236}">
                  <a16:creationId xmlns:a16="http://schemas.microsoft.com/office/drawing/2014/main" id="{20CB2DBA-C160-4A56-8971-87147FEDDD8F}"/>
                </a:ext>
              </a:extLst>
            </p:cNvPr>
            <p:cNvSpPr/>
            <p:nvPr/>
          </p:nvSpPr>
          <p:spPr>
            <a:xfrm>
              <a:off x="1613163" y="3215651"/>
              <a:ext cx="56838" cy="48823"/>
            </a:xfrm>
            <a:custGeom>
              <a:avLst/>
              <a:gdLst/>
              <a:ahLst/>
              <a:cxnLst/>
              <a:rect l="l" t="t" r="r" b="b"/>
              <a:pathLst>
                <a:path w="1702" h="1462" extrusionOk="0">
                  <a:moveTo>
                    <a:pt x="979" y="1"/>
                  </a:moveTo>
                  <a:cubicBezTo>
                    <a:pt x="322" y="1"/>
                    <a:pt x="1" y="787"/>
                    <a:pt x="450" y="1252"/>
                  </a:cubicBezTo>
                  <a:cubicBezTo>
                    <a:pt x="599" y="1396"/>
                    <a:pt x="781" y="1461"/>
                    <a:pt x="960" y="1461"/>
                  </a:cubicBezTo>
                  <a:cubicBezTo>
                    <a:pt x="1338" y="1461"/>
                    <a:pt x="1701" y="1170"/>
                    <a:pt x="1701" y="723"/>
                  </a:cubicBezTo>
                  <a:cubicBezTo>
                    <a:pt x="1701" y="322"/>
                    <a:pt x="1380" y="1"/>
                    <a:pt x="97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830;p41">
              <a:extLst>
                <a:ext uri="{FF2B5EF4-FFF2-40B4-BE49-F238E27FC236}">
                  <a16:creationId xmlns:a16="http://schemas.microsoft.com/office/drawing/2014/main" id="{1B3B4C33-7AD0-4F85-A1C5-B48866EFBFDD}"/>
                </a:ext>
              </a:extLst>
            </p:cNvPr>
            <p:cNvSpPr/>
            <p:nvPr/>
          </p:nvSpPr>
          <p:spPr>
            <a:xfrm>
              <a:off x="-390069" y="2671312"/>
              <a:ext cx="994403" cy="1114458"/>
            </a:xfrm>
            <a:custGeom>
              <a:avLst/>
              <a:gdLst/>
              <a:ahLst/>
              <a:cxnLst/>
              <a:rect l="l" t="t" r="r" b="b"/>
              <a:pathLst>
                <a:path w="29777" h="33372" extrusionOk="0">
                  <a:moveTo>
                    <a:pt x="3482" y="1"/>
                  </a:moveTo>
                  <a:cubicBezTo>
                    <a:pt x="1476" y="1"/>
                    <a:pt x="0" y="1894"/>
                    <a:pt x="482" y="3835"/>
                  </a:cubicBezTo>
                  <a:lnTo>
                    <a:pt x="7156" y="31013"/>
                  </a:lnTo>
                  <a:cubicBezTo>
                    <a:pt x="7490" y="32397"/>
                    <a:pt x="8740" y="33371"/>
                    <a:pt x="10153" y="33371"/>
                  </a:cubicBezTo>
                  <a:cubicBezTo>
                    <a:pt x="10165" y="33371"/>
                    <a:pt x="10176" y="33371"/>
                    <a:pt x="10188" y="33371"/>
                  </a:cubicBezTo>
                  <a:lnTo>
                    <a:pt x="26311" y="33211"/>
                  </a:lnTo>
                  <a:cubicBezTo>
                    <a:pt x="28333" y="33195"/>
                    <a:pt x="29777" y="31285"/>
                    <a:pt x="29280" y="29344"/>
                  </a:cubicBezTo>
                  <a:lnTo>
                    <a:pt x="22269" y="2327"/>
                  </a:lnTo>
                  <a:cubicBezTo>
                    <a:pt x="21900" y="963"/>
                    <a:pt x="20680" y="1"/>
                    <a:pt x="19268" y="1"/>
                  </a:cubicBezTo>
                  <a:close/>
                </a:path>
              </a:pathLst>
            </a:custGeom>
            <a:solidFill>
              <a:srgbClr val="19B5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831;p41">
              <a:extLst>
                <a:ext uri="{FF2B5EF4-FFF2-40B4-BE49-F238E27FC236}">
                  <a16:creationId xmlns:a16="http://schemas.microsoft.com/office/drawing/2014/main" id="{804CF1F8-1C8A-49BB-A2C7-5F3D87396E1F}"/>
                </a:ext>
              </a:extLst>
            </p:cNvPr>
            <p:cNvSpPr/>
            <p:nvPr/>
          </p:nvSpPr>
          <p:spPr>
            <a:xfrm>
              <a:off x="-393843" y="2671312"/>
              <a:ext cx="431330" cy="1114458"/>
            </a:xfrm>
            <a:custGeom>
              <a:avLst/>
              <a:gdLst/>
              <a:ahLst/>
              <a:cxnLst/>
              <a:rect l="l" t="t" r="r" b="b"/>
              <a:pathLst>
                <a:path w="12916" h="33372" extrusionOk="0">
                  <a:moveTo>
                    <a:pt x="3691" y="1"/>
                  </a:moveTo>
                  <a:cubicBezTo>
                    <a:pt x="1557" y="1"/>
                    <a:pt x="1" y="1990"/>
                    <a:pt x="498" y="4060"/>
                  </a:cubicBezTo>
                  <a:lnTo>
                    <a:pt x="7606" y="33371"/>
                  </a:lnTo>
                  <a:lnTo>
                    <a:pt x="12916" y="33371"/>
                  </a:lnTo>
                  <a:lnTo>
                    <a:pt x="3691" y="1"/>
                  </a:lnTo>
                  <a:close/>
                </a:path>
              </a:pathLst>
            </a:custGeom>
            <a:solidFill>
              <a:srgbClr val="19B5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832;p41">
              <a:extLst>
                <a:ext uri="{FF2B5EF4-FFF2-40B4-BE49-F238E27FC236}">
                  <a16:creationId xmlns:a16="http://schemas.microsoft.com/office/drawing/2014/main" id="{6887A7EC-6E19-4719-9E29-055CD1396233}"/>
                </a:ext>
              </a:extLst>
            </p:cNvPr>
            <p:cNvSpPr/>
            <p:nvPr/>
          </p:nvSpPr>
          <p:spPr>
            <a:xfrm>
              <a:off x="104444" y="3502848"/>
              <a:ext cx="721699" cy="283457"/>
            </a:xfrm>
            <a:custGeom>
              <a:avLst/>
              <a:gdLst/>
              <a:ahLst/>
              <a:cxnLst/>
              <a:rect l="l" t="t" r="r" b="b"/>
              <a:pathLst>
                <a:path w="21611" h="8488" extrusionOk="0">
                  <a:moveTo>
                    <a:pt x="2968" y="0"/>
                  </a:moveTo>
                  <a:cubicBezTo>
                    <a:pt x="1332" y="0"/>
                    <a:pt x="0" y="1332"/>
                    <a:pt x="0" y="2968"/>
                  </a:cubicBezTo>
                  <a:lnTo>
                    <a:pt x="0" y="5519"/>
                  </a:lnTo>
                  <a:cubicBezTo>
                    <a:pt x="0" y="7156"/>
                    <a:pt x="1332" y="8487"/>
                    <a:pt x="2968" y="8487"/>
                  </a:cubicBezTo>
                  <a:lnTo>
                    <a:pt x="18643" y="8487"/>
                  </a:lnTo>
                  <a:cubicBezTo>
                    <a:pt x="20279" y="8487"/>
                    <a:pt x="21611" y="7156"/>
                    <a:pt x="21611" y="5519"/>
                  </a:cubicBezTo>
                  <a:lnTo>
                    <a:pt x="21611" y="2968"/>
                  </a:lnTo>
                  <a:cubicBezTo>
                    <a:pt x="21611" y="1332"/>
                    <a:pt x="20279" y="0"/>
                    <a:pt x="18643" y="0"/>
                  </a:cubicBezTo>
                  <a:close/>
                </a:path>
              </a:pathLst>
            </a:custGeom>
            <a:solidFill>
              <a:srgbClr val="19B5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833;p41">
              <a:extLst>
                <a:ext uri="{FF2B5EF4-FFF2-40B4-BE49-F238E27FC236}">
                  <a16:creationId xmlns:a16="http://schemas.microsoft.com/office/drawing/2014/main" id="{3531B969-AEE4-461E-B542-1458A1387D7D}"/>
                </a:ext>
              </a:extLst>
            </p:cNvPr>
            <p:cNvSpPr/>
            <p:nvPr/>
          </p:nvSpPr>
          <p:spPr>
            <a:xfrm>
              <a:off x="-393843" y="2670778"/>
              <a:ext cx="597437" cy="1115527"/>
            </a:xfrm>
            <a:custGeom>
              <a:avLst/>
              <a:gdLst/>
              <a:ahLst/>
              <a:cxnLst/>
              <a:rect l="l" t="t" r="r" b="b"/>
              <a:pathLst>
                <a:path w="17890" h="33404" extrusionOk="0">
                  <a:moveTo>
                    <a:pt x="3691" y="1"/>
                  </a:moveTo>
                  <a:cubicBezTo>
                    <a:pt x="1557" y="1"/>
                    <a:pt x="1" y="2006"/>
                    <a:pt x="498" y="4076"/>
                  </a:cubicBezTo>
                  <a:lnTo>
                    <a:pt x="7606" y="33387"/>
                  </a:lnTo>
                  <a:lnTo>
                    <a:pt x="7846" y="33387"/>
                  </a:lnTo>
                  <a:lnTo>
                    <a:pt x="7862" y="33403"/>
                  </a:lnTo>
                  <a:lnTo>
                    <a:pt x="17889" y="33403"/>
                  </a:lnTo>
                  <a:lnTo>
                    <a:pt x="15980" y="24900"/>
                  </a:lnTo>
                  <a:lnTo>
                    <a:pt x="10574" y="24900"/>
                  </a:lnTo>
                  <a:lnTo>
                    <a:pt x="3691" y="1"/>
                  </a:lnTo>
                  <a:close/>
                </a:path>
              </a:pathLst>
            </a:custGeom>
            <a:solidFill>
              <a:srgbClr val="263238">
                <a:alpha val="32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834;p41">
              <a:extLst>
                <a:ext uri="{FF2B5EF4-FFF2-40B4-BE49-F238E27FC236}">
                  <a16:creationId xmlns:a16="http://schemas.microsoft.com/office/drawing/2014/main" id="{DB6CAC83-0513-40B5-87E4-01CC02AED152}"/>
                </a:ext>
              </a:extLst>
            </p:cNvPr>
            <p:cNvSpPr/>
            <p:nvPr/>
          </p:nvSpPr>
          <p:spPr>
            <a:xfrm>
              <a:off x="-33778" y="3500143"/>
              <a:ext cx="665462" cy="5410"/>
            </a:xfrm>
            <a:custGeom>
              <a:avLst/>
              <a:gdLst/>
              <a:ahLst/>
              <a:cxnLst/>
              <a:rect l="l" t="t" r="r" b="b"/>
              <a:pathLst>
                <a:path w="19927" h="162" extrusionOk="0">
                  <a:moveTo>
                    <a:pt x="9963" y="1"/>
                  </a:moveTo>
                  <a:cubicBezTo>
                    <a:pt x="4460" y="1"/>
                    <a:pt x="0" y="33"/>
                    <a:pt x="0" y="81"/>
                  </a:cubicBezTo>
                  <a:cubicBezTo>
                    <a:pt x="0" y="113"/>
                    <a:pt x="4460" y="161"/>
                    <a:pt x="9963" y="161"/>
                  </a:cubicBezTo>
                  <a:cubicBezTo>
                    <a:pt x="15466" y="161"/>
                    <a:pt x="19926" y="113"/>
                    <a:pt x="19926" y="81"/>
                  </a:cubicBezTo>
                  <a:cubicBezTo>
                    <a:pt x="19926" y="33"/>
                    <a:pt x="15466" y="1"/>
                    <a:pt x="9963" y="1"/>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835;p41">
              <a:extLst>
                <a:ext uri="{FF2B5EF4-FFF2-40B4-BE49-F238E27FC236}">
                  <a16:creationId xmlns:a16="http://schemas.microsoft.com/office/drawing/2014/main" id="{C3B95B9C-BBF8-4B11-B917-627BCACA6792}"/>
                </a:ext>
              </a:extLst>
            </p:cNvPr>
            <p:cNvSpPr/>
            <p:nvPr/>
          </p:nvSpPr>
          <p:spPr>
            <a:xfrm>
              <a:off x="4259" y="3023663"/>
              <a:ext cx="48857" cy="43480"/>
            </a:xfrm>
            <a:custGeom>
              <a:avLst/>
              <a:gdLst/>
              <a:ahLst/>
              <a:cxnLst/>
              <a:rect l="l" t="t" r="r" b="b"/>
              <a:pathLst>
                <a:path w="1463" h="1302" extrusionOk="0">
                  <a:moveTo>
                    <a:pt x="634" y="1"/>
                  </a:moveTo>
                  <a:cubicBezTo>
                    <a:pt x="531" y="1"/>
                    <a:pt x="424" y="24"/>
                    <a:pt x="337" y="87"/>
                  </a:cubicBezTo>
                  <a:cubicBezTo>
                    <a:pt x="257" y="135"/>
                    <a:pt x="225" y="183"/>
                    <a:pt x="241" y="183"/>
                  </a:cubicBezTo>
                  <a:cubicBezTo>
                    <a:pt x="347" y="136"/>
                    <a:pt x="461" y="106"/>
                    <a:pt x="577" y="106"/>
                  </a:cubicBezTo>
                  <a:cubicBezTo>
                    <a:pt x="620" y="106"/>
                    <a:pt x="663" y="110"/>
                    <a:pt x="706" y="119"/>
                  </a:cubicBezTo>
                  <a:cubicBezTo>
                    <a:pt x="883" y="151"/>
                    <a:pt x="1027" y="247"/>
                    <a:pt x="1107" y="391"/>
                  </a:cubicBezTo>
                  <a:cubicBezTo>
                    <a:pt x="1252" y="767"/>
                    <a:pt x="979" y="1143"/>
                    <a:pt x="619" y="1143"/>
                  </a:cubicBezTo>
                  <a:cubicBezTo>
                    <a:pt x="579" y="1143"/>
                    <a:pt x="539" y="1139"/>
                    <a:pt x="498" y="1129"/>
                  </a:cubicBezTo>
                  <a:cubicBezTo>
                    <a:pt x="337" y="1081"/>
                    <a:pt x="209" y="953"/>
                    <a:pt x="145" y="793"/>
                  </a:cubicBezTo>
                  <a:cubicBezTo>
                    <a:pt x="96" y="632"/>
                    <a:pt x="80" y="472"/>
                    <a:pt x="129" y="311"/>
                  </a:cubicBezTo>
                  <a:lnTo>
                    <a:pt x="129" y="311"/>
                  </a:lnTo>
                  <a:cubicBezTo>
                    <a:pt x="129" y="311"/>
                    <a:pt x="80" y="343"/>
                    <a:pt x="48" y="424"/>
                  </a:cubicBezTo>
                  <a:cubicBezTo>
                    <a:pt x="0" y="552"/>
                    <a:pt x="0" y="696"/>
                    <a:pt x="32" y="825"/>
                  </a:cubicBezTo>
                  <a:cubicBezTo>
                    <a:pt x="96" y="1033"/>
                    <a:pt x="241" y="1194"/>
                    <a:pt x="449" y="1274"/>
                  </a:cubicBezTo>
                  <a:cubicBezTo>
                    <a:pt x="514" y="1292"/>
                    <a:pt x="578" y="1301"/>
                    <a:pt x="640" y="1301"/>
                  </a:cubicBezTo>
                  <a:cubicBezTo>
                    <a:pt x="1113" y="1301"/>
                    <a:pt x="1463" y="795"/>
                    <a:pt x="1236" y="327"/>
                  </a:cubicBezTo>
                  <a:cubicBezTo>
                    <a:pt x="1123" y="151"/>
                    <a:pt x="931" y="22"/>
                    <a:pt x="722" y="6"/>
                  </a:cubicBezTo>
                  <a:cubicBezTo>
                    <a:pt x="693" y="3"/>
                    <a:pt x="664" y="1"/>
                    <a:pt x="634" y="1"/>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836;p41">
              <a:extLst>
                <a:ext uri="{FF2B5EF4-FFF2-40B4-BE49-F238E27FC236}">
                  <a16:creationId xmlns:a16="http://schemas.microsoft.com/office/drawing/2014/main" id="{C2DC8950-A1B8-4A74-8A5F-F8279EB2B9EA}"/>
                </a:ext>
              </a:extLst>
            </p:cNvPr>
            <p:cNvSpPr/>
            <p:nvPr/>
          </p:nvSpPr>
          <p:spPr>
            <a:xfrm>
              <a:off x="-9132" y="3057091"/>
              <a:ext cx="52530" cy="112007"/>
            </a:xfrm>
            <a:custGeom>
              <a:avLst/>
              <a:gdLst/>
              <a:ahLst/>
              <a:cxnLst/>
              <a:rect l="l" t="t" r="r" b="b"/>
              <a:pathLst>
                <a:path w="1573" h="3354" extrusionOk="0">
                  <a:moveTo>
                    <a:pt x="1556" y="0"/>
                  </a:moveTo>
                  <a:cubicBezTo>
                    <a:pt x="1364" y="64"/>
                    <a:pt x="1203" y="160"/>
                    <a:pt x="1075" y="305"/>
                  </a:cubicBezTo>
                  <a:cubicBezTo>
                    <a:pt x="353" y="915"/>
                    <a:pt x="0" y="1861"/>
                    <a:pt x="145" y="2808"/>
                  </a:cubicBezTo>
                  <a:cubicBezTo>
                    <a:pt x="161" y="3000"/>
                    <a:pt x="225" y="3177"/>
                    <a:pt x="321" y="3353"/>
                  </a:cubicBezTo>
                  <a:cubicBezTo>
                    <a:pt x="353" y="3337"/>
                    <a:pt x="289" y="3129"/>
                    <a:pt x="257" y="2792"/>
                  </a:cubicBezTo>
                  <a:cubicBezTo>
                    <a:pt x="177" y="1893"/>
                    <a:pt x="497" y="1011"/>
                    <a:pt x="1139" y="385"/>
                  </a:cubicBezTo>
                  <a:cubicBezTo>
                    <a:pt x="1380" y="144"/>
                    <a:pt x="1572" y="32"/>
                    <a:pt x="1556" y="0"/>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837;p41">
              <a:extLst>
                <a:ext uri="{FF2B5EF4-FFF2-40B4-BE49-F238E27FC236}">
                  <a16:creationId xmlns:a16="http://schemas.microsoft.com/office/drawing/2014/main" id="{9B1B15AE-EF79-4A4B-9539-300B0B88513A}"/>
                </a:ext>
              </a:extLst>
            </p:cNvPr>
            <p:cNvSpPr/>
            <p:nvPr/>
          </p:nvSpPr>
          <p:spPr>
            <a:xfrm>
              <a:off x="-41292" y="2958509"/>
              <a:ext cx="50393" cy="76742"/>
            </a:xfrm>
            <a:custGeom>
              <a:avLst/>
              <a:gdLst/>
              <a:ahLst/>
              <a:cxnLst/>
              <a:rect l="l" t="t" r="r" b="b"/>
              <a:pathLst>
                <a:path w="1509" h="2298" extrusionOk="0">
                  <a:moveTo>
                    <a:pt x="49" y="0"/>
                  </a:moveTo>
                  <a:cubicBezTo>
                    <a:pt x="1" y="144"/>
                    <a:pt x="1" y="289"/>
                    <a:pt x="33" y="433"/>
                  </a:cubicBezTo>
                  <a:cubicBezTo>
                    <a:pt x="145" y="1107"/>
                    <a:pt x="530" y="1717"/>
                    <a:pt x="1091" y="2118"/>
                  </a:cubicBezTo>
                  <a:cubicBezTo>
                    <a:pt x="1289" y="2245"/>
                    <a:pt x="1437" y="2297"/>
                    <a:pt x="1470" y="2297"/>
                  </a:cubicBezTo>
                  <a:cubicBezTo>
                    <a:pt x="1474" y="2297"/>
                    <a:pt x="1477" y="2296"/>
                    <a:pt x="1477" y="2294"/>
                  </a:cubicBezTo>
                  <a:cubicBezTo>
                    <a:pt x="1509" y="2246"/>
                    <a:pt x="931" y="1957"/>
                    <a:pt x="530" y="1300"/>
                  </a:cubicBezTo>
                  <a:cubicBezTo>
                    <a:pt x="113" y="642"/>
                    <a:pt x="97" y="0"/>
                    <a:pt x="49" y="0"/>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838;p41">
              <a:extLst>
                <a:ext uri="{FF2B5EF4-FFF2-40B4-BE49-F238E27FC236}">
                  <a16:creationId xmlns:a16="http://schemas.microsoft.com/office/drawing/2014/main" id="{2ACD0FED-3CA5-40A0-8B0A-56B3A0A714E6}"/>
                </a:ext>
              </a:extLst>
            </p:cNvPr>
            <p:cNvSpPr/>
            <p:nvPr/>
          </p:nvSpPr>
          <p:spPr>
            <a:xfrm>
              <a:off x="-65937" y="3041462"/>
              <a:ext cx="70597" cy="18467"/>
            </a:xfrm>
            <a:custGeom>
              <a:avLst/>
              <a:gdLst/>
              <a:ahLst/>
              <a:cxnLst/>
              <a:rect l="l" t="t" r="r" b="b"/>
              <a:pathLst>
                <a:path w="2114" h="553" extrusionOk="0">
                  <a:moveTo>
                    <a:pt x="26" y="0"/>
                  </a:moveTo>
                  <a:cubicBezTo>
                    <a:pt x="22" y="0"/>
                    <a:pt x="18" y="1"/>
                    <a:pt x="17" y="3"/>
                  </a:cubicBezTo>
                  <a:cubicBezTo>
                    <a:pt x="1" y="35"/>
                    <a:pt x="402" y="372"/>
                    <a:pt x="1011" y="500"/>
                  </a:cubicBezTo>
                  <a:cubicBezTo>
                    <a:pt x="1193" y="538"/>
                    <a:pt x="1365" y="552"/>
                    <a:pt x="1516" y="552"/>
                  </a:cubicBezTo>
                  <a:cubicBezTo>
                    <a:pt x="1872" y="552"/>
                    <a:pt x="2113" y="475"/>
                    <a:pt x="2102" y="452"/>
                  </a:cubicBezTo>
                  <a:cubicBezTo>
                    <a:pt x="2102" y="404"/>
                    <a:pt x="1621" y="468"/>
                    <a:pt x="1043" y="340"/>
                  </a:cubicBezTo>
                  <a:cubicBezTo>
                    <a:pt x="499" y="234"/>
                    <a:pt x="98" y="0"/>
                    <a:pt x="26" y="0"/>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839;p41">
              <a:extLst>
                <a:ext uri="{FF2B5EF4-FFF2-40B4-BE49-F238E27FC236}">
                  <a16:creationId xmlns:a16="http://schemas.microsoft.com/office/drawing/2014/main" id="{B55EEE62-3BD4-4177-BED3-0721C8C8614C}"/>
                </a:ext>
              </a:extLst>
            </p:cNvPr>
            <p:cNvSpPr/>
            <p:nvPr/>
          </p:nvSpPr>
          <p:spPr>
            <a:xfrm>
              <a:off x="279634" y="3023663"/>
              <a:ext cx="48924" cy="43480"/>
            </a:xfrm>
            <a:custGeom>
              <a:avLst/>
              <a:gdLst/>
              <a:ahLst/>
              <a:cxnLst/>
              <a:rect l="l" t="t" r="r" b="b"/>
              <a:pathLst>
                <a:path w="1465" h="1302" extrusionOk="0">
                  <a:moveTo>
                    <a:pt x="650" y="1"/>
                  </a:moveTo>
                  <a:cubicBezTo>
                    <a:pt x="547" y="1"/>
                    <a:pt x="441" y="24"/>
                    <a:pt x="353" y="87"/>
                  </a:cubicBezTo>
                  <a:cubicBezTo>
                    <a:pt x="273" y="135"/>
                    <a:pt x="241" y="183"/>
                    <a:pt x="241" y="183"/>
                  </a:cubicBezTo>
                  <a:cubicBezTo>
                    <a:pt x="359" y="136"/>
                    <a:pt x="476" y="106"/>
                    <a:pt x="594" y="106"/>
                  </a:cubicBezTo>
                  <a:cubicBezTo>
                    <a:pt x="637" y="106"/>
                    <a:pt x="680" y="110"/>
                    <a:pt x="722" y="119"/>
                  </a:cubicBezTo>
                  <a:cubicBezTo>
                    <a:pt x="883" y="151"/>
                    <a:pt x="1027" y="247"/>
                    <a:pt x="1124" y="391"/>
                  </a:cubicBezTo>
                  <a:cubicBezTo>
                    <a:pt x="1268" y="767"/>
                    <a:pt x="996" y="1143"/>
                    <a:pt x="623" y="1143"/>
                  </a:cubicBezTo>
                  <a:cubicBezTo>
                    <a:pt x="583" y="1143"/>
                    <a:pt x="541" y="1139"/>
                    <a:pt x="498" y="1129"/>
                  </a:cubicBezTo>
                  <a:cubicBezTo>
                    <a:pt x="337" y="1081"/>
                    <a:pt x="225" y="953"/>
                    <a:pt x="161" y="793"/>
                  </a:cubicBezTo>
                  <a:cubicBezTo>
                    <a:pt x="113" y="632"/>
                    <a:pt x="97" y="472"/>
                    <a:pt x="145" y="311"/>
                  </a:cubicBezTo>
                  <a:lnTo>
                    <a:pt x="145" y="311"/>
                  </a:lnTo>
                  <a:cubicBezTo>
                    <a:pt x="145" y="311"/>
                    <a:pt x="97" y="343"/>
                    <a:pt x="65" y="424"/>
                  </a:cubicBezTo>
                  <a:cubicBezTo>
                    <a:pt x="17" y="552"/>
                    <a:pt x="1" y="696"/>
                    <a:pt x="49" y="825"/>
                  </a:cubicBezTo>
                  <a:cubicBezTo>
                    <a:pt x="113" y="1033"/>
                    <a:pt x="257" y="1194"/>
                    <a:pt x="450" y="1274"/>
                  </a:cubicBezTo>
                  <a:cubicBezTo>
                    <a:pt x="515" y="1292"/>
                    <a:pt x="579" y="1301"/>
                    <a:pt x="641" y="1301"/>
                  </a:cubicBezTo>
                  <a:cubicBezTo>
                    <a:pt x="1113" y="1301"/>
                    <a:pt x="1465" y="795"/>
                    <a:pt x="1252" y="327"/>
                  </a:cubicBezTo>
                  <a:cubicBezTo>
                    <a:pt x="1140" y="151"/>
                    <a:pt x="947" y="22"/>
                    <a:pt x="739" y="6"/>
                  </a:cubicBezTo>
                  <a:cubicBezTo>
                    <a:pt x="710" y="3"/>
                    <a:pt x="680" y="1"/>
                    <a:pt x="650" y="1"/>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840;p41">
              <a:extLst>
                <a:ext uri="{FF2B5EF4-FFF2-40B4-BE49-F238E27FC236}">
                  <a16:creationId xmlns:a16="http://schemas.microsoft.com/office/drawing/2014/main" id="{EC79D481-555F-4090-B668-821B8BFA34A3}"/>
                </a:ext>
              </a:extLst>
            </p:cNvPr>
            <p:cNvSpPr/>
            <p:nvPr/>
          </p:nvSpPr>
          <p:spPr>
            <a:xfrm>
              <a:off x="266777" y="3057091"/>
              <a:ext cx="51996" cy="112007"/>
            </a:xfrm>
            <a:custGeom>
              <a:avLst/>
              <a:gdLst/>
              <a:ahLst/>
              <a:cxnLst/>
              <a:rect l="l" t="t" r="r" b="b"/>
              <a:pathLst>
                <a:path w="1557" h="3354" extrusionOk="0">
                  <a:moveTo>
                    <a:pt x="1557" y="0"/>
                  </a:moveTo>
                  <a:lnTo>
                    <a:pt x="1557" y="0"/>
                  </a:lnTo>
                  <a:cubicBezTo>
                    <a:pt x="1364" y="64"/>
                    <a:pt x="1204" y="160"/>
                    <a:pt x="1059" y="305"/>
                  </a:cubicBezTo>
                  <a:cubicBezTo>
                    <a:pt x="337" y="915"/>
                    <a:pt x="0" y="1861"/>
                    <a:pt x="145" y="2808"/>
                  </a:cubicBezTo>
                  <a:cubicBezTo>
                    <a:pt x="161" y="3000"/>
                    <a:pt x="209" y="3177"/>
                    <a:pt x="321" y="3353"/>
                  </a:cubicBezTo>
                  <a:cubicBezTo>
                    <a:pt x="337" y="3337"/>
                    <a:pt x="289" y="3129"/>
                    <a:pt x="257" y="2792"/>
                  </a:cubicBezTo>
                  <a:cubicBezTo>
                    <a:pt x="177" y="1893"/>
                    <a:pt x="498" y="1011"/>
                    <a:pt x="1140" y="385"/>
                  </a:cubicBezTo>
                  <a:cubicBezTo>
                    <a:pt x="1380" y="144"/>
                    <a:pt x="1557" y="32"/>
                    <a:pt x="1557" y="0"/>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841;p41">
              <a:extLst>
                <a:ext uri="{FF2B5EF4-FFF2-40B4-BE49-F238E27FC236}">
                  <a16:creationId xmlns:a16="http://schemas.microsoft.com/office/drawing/2014/main" id="{AA218525-95D7-4D82-B65D-727ABCC5948B}"/>
                </a:ext>
              </a:extLst>
            </p:cNvPr>
            <p:cNvSpPr/>
            <p:nvPr/>
          </p:nvSpPr>
          <p:spPr>
            <a:xfrm>
              <a:off x="234618" y="2958509"/>
              <a:ext cx="50393" cy="76742"/>
            </a:xfrm>
            <a:custGeom>
              <a:avLst/>
              <a:gdLst/>
              <a:ahLst/>
              <a:cxnLst/>
              <a:rect l="l" t="t" r="r" b="b"/>
              <a:pathLst>
                <a:path w="1509" h="2298" extrusionOk="0">
                  <a:moveTo>
                    <a:pt x="33" y="0"/>
                  </a:moveTo>
                  <a:cubicBezTo>
                    <a:pt x="1" y="144"/>
                    <a:pt x="1" y="289"/>
                    <a:pt x="33" y="433"/>
                  </a:cubicBezTo>
                  <a:cubicBezTo>
                    <a:pt x="145" y="1107"/>
                    <a:pt x="514" y="1717"/>
                    <a:pt x="1092" y="2118"/>
                  </a:cubicBezTo>
                  <a:cubicBezTo>
                    <a:pt x="1289" y="2245"/>
                    <a:pt x="1437" y="2297"/>
                    <a:pt x="1470" y="2297"/>
                  </a:cubicBezTo>
                  <a:cubicBezTo>
                    <a:pt x="1475" y="2297"/>
                    <a:pt x="1477" y="2296"/>
                    <a:pt x="1477" y="2294"/>
                  </a:cubicBezTo>
                  <a:cubicBezTo>
                    <a:pt x="1509" y="2246"/>
                    <a:pt x="931" y="1957"/>
                    <a:pt x="530" y="1300"/>
                  </a:cubicBezTo>
                  <a:cubicBezTo>
                    <a:pt x="113" y="642"/>
                    <a:pt x="97" y="0"/>
                    <a:pt x="33" y="0"/>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842;p41">
              <a:extLst>
                <a:ext uri="{FF2B5EF4-FFF2-40B4-BE49-F238E27FC236}">
                  <a16:creationId xmlns:a16="http://schemas.microsoft.com/office/drawing/2014/main" id="{5418DE9E-FCFE-48D6-9DC9-46C318CC1DCD}"/>
                </a:ext>
              </a:extLst>
            </p:cNvPr>
            <p:cNvSpPr/>
            <p:nvPr/>
          </p:nvSpPr>
          <p:spPr>
            <a:xfrm>
              <a:off x="209438" y="3041462"/>
              <a:ext cx="71131" cy="18467"/>
            </a:xfrm>
            <a:custGeom>
              <a:avLst/>
              <a:gdLst/>
              <a:ahLst/>
              <a:cxnLst/>
              <a:rect l="l" t="t" r="r" b="b"/>
              <a:pathLst>
                <a:path w="2130" h="553" extrusionOk="0">
                  <a:moveTo>
                    <a:pt x="42" y="0"/>
                  </a:moveTo>
                  <a:cubicBezTo>
                    <a:pt x="38" y="0"/>
                    <a:pt x="35" y="1"/>
                    <a:pt x="33" y="3"/>
                  </a:cubicBezTo>
                  <a:cubicBezTo>
                    <a:pt x="1" y="35"/>
                    <a:pt x="402" y="372"/>
                    <a:pt x="1028" y="500"/>
                  </a:cubicBezTo>
                  <a:cubicBezTo>
                    <a:pt x="1209" y="538"/>
                    <a:pt x="1381" y="552"/>
                    <a:pt x="1532" y="552"/>
                  </a:cubicBezTo>
                  <a:cubicBezTo>
                    <a:pt x="1888" y="552"/>
                    <a:pt x="2130" y="475"/>
                    <a:pt x="2119" y="452"/>
                  </a:cubicBezTo>
                  <a:cubicBezTo>
                    <a:pt x="2119" y="404"/>
                    <a:pt x="1637" y="468"/>
                    <a:pt x="1060" y="340"/>
                  </a:cubicBezTo>
                  <a:cubicBezTo>
                    <a:pt x="516" y="234"/>
                    <a:pt x="114" y="0"/>
                    <a:pt x="42" y="0"/>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843;p41">
              <a:extLst>
                <a:ext uri="{FF2B5EF4-FFF2-40B4-BE49-F238E27FC236}">
                  <a16:creationId xmlns:a16="http://schemas.microsoft.com/office/drawing/2014/main" id="{6C686592-7CCD-4A5C-B54E-17F16FE1D856}"/>
                </a:ext>
              </a:extLst>
            </p:cNvPr>
            <p:cNvSpPr/>
            <p:nvPr/>
          </p:nvSpPr>
          <p:spPr>
            <a:xfrm>
              <a:off x="-130757" y="3782497"/>
              <a:ext cx="928515" cy="83621"/>
            </a:xfrm>
            <a:custGeom>
              <a:avLst/>
              <a:gdLst/>
              <a:ahLst/>
              <a:cxnLst/>
              <a:rect l="l" t="t" r="r" b="b"/>
              <a:pathLst>
                <a:path w="27804" h="2504" extrusionOk="0">
                  <a:moveTo>
                    <a:pt x="1220" y="1"/>
                  </a:moveTo>
                  <a:cubicBezTo>
                    <a:pt x="546" y="17"/>
                    <a:pt x="0" y="562"/>
                    <a:pt x="0" y="1252"/>
                  </a:cubicBezTo>
                  <a:cubicBezTo>
                    <a:pt x="0" y="1926"/>
                    <a:pt x="546" y="2488"/>
                    <a:pt x="1220" y="2504"/>
                  </a:cubicBezTo>
                  <a:lnTo>
                    <a:pt x="26568" y="2504"/>
                  </a:lnTo>
                  <a:cubicBezTo>
                    <a:pt x="27242" y="2488"/>
                    <a:pt x="27804" y="1926"/>
                    <a:pt x="27804" y="1252"/>
                  </a:cubicBezTo>
                  <a:cubicBezTo>
                    <a:pt x="27804" y="562"/>
                    <a:pt x="27242" y="17"/>
                    <a:pt x="2656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844;p41">
              <a:extLst>
                <a:ext uri="{FF2B5EF4-FFF2-40B4-BE49-F238E27FC236}">
                  <a16:creationId xmlns:a16="http://schemas.microsoft.com/office/drawing/2014/main" id="{7F9B289B-8F08-4B98-8651-001165C0340E}"/>
                </a:ext>
              </a:extLst>
            </p:cNvPr>
            <p:cNvSpPr/>
            <p:nvPr/>
          </p:nvSpPr>
          <p:spPr>
            <a:xfrm>
              <a:off x="-169862" y="3866085"/>
              <a:ext cx="221309" cy="809061"/>
            </a:xfrm>
            <a:custGeom>
              <a:avLst/>
              <a:gdLst/>
              <a:ahLst/>
              <a:cxnLst/>
              <a:rect l="l" t="t" r="r" b="b"/>
              <a:pathLst>
                <a:path w="6627" h="24227" extrusionOk="0">
                  <a:moveTo>
                    <a:pt x="4171" y="1"/>
                  </a:moveTo>
                  <a:lnTo>
                    <a:pt x="0" y="24226"/>
                  </a:lnTo>
                  <a:lnTo>
                    <a:pt x="1155" y="24226"/>
                  </a:lnTo>
                  <a:lnTo>
                    <a:pt x="6626"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845;p41">
              <a:extLst>
                <a:ext uri="{FF2B5EF4-FFF2-40B4-BE49-F238E27FC236}">
                  <a16:creationId xmlns:a16="http://schemas.microsoft.com/office/drawing/2014/main" id="{6E2E31BA-F850-439D-804A-C9CBD55C9250}"/>
                </a:ext>
              </a:extLst>
            </p:cNvPr>
            <p:cNvSpPr/>
            <p:nvPr/>
          </p:nvSpPr>
          <p:spPr>
            <a:xfrm>
              <a:off x="149995" y="3866085"/>
              <a:ext cx="229858" cy="809061"/>
            </a:xfrm>
            <a:custGeom>
              <a:avLst/>
              <a:gdLst/>
              <a:ahLst/>
              <a:cxnLst/>
              <a:rect l="l" t="t" r="r" b="b"/>
              <a:pathLst>
                <a:path w="6883" h="24227" extrusionOk="0">
                  <a:moveTo>
                    <a:pt x="4428" y="1"/>
                  </a:moveTo>
                  <a:lnTo>
                    <a:pt x="0" y="24226"/>
                  </a:lnTo>
                  <a:lnTo>
                    <a:pt x="1139" y="24226"/>
                  </a:lnTo>
                  <a:lnTo>
                    <a:pt x="6883"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846;p41">
              <a:extLst>
                <a:ext uri="{FF2B5EF4-FFF2-40B4-BE49-F238E27FC236}">
                  <a16:creationId xmlns:a16="http://schemas.microsoft.com/office/drawing/2014/main" id="{1CE089F7-F9E3-40E3-BE92-CE8AF4952A62}"/>
                </a:ext>
              </a:extLst>
            </p:cNvPr>
            <p:cNvSpPr/>
            <p:nvPr/>
          </p:nvSpPr>
          <p:spPr>
            <a:xfrm>
              <a:off x="579121" y="3866085"/>
              <a:ext cx="247023" cy="809061"/>
            </a:xfrm>
            <a:custGeom>
              <a:avLst/>
              <a:gdLst/>
              <a:ahLst/>
              <a:cxnLst/>
              <a:rect l="l" t="t" r="r" b="b"/>
              <a:pathLst>
                <a:path w="7397" h="24227" extrusionOk="0">
                  <a:moveTo>
                    <a:pt x="1" y="1"/>
                  </a:moveTo>
                  <a:lnTo>
                    <a:pt x="6258" y="24226"/>
                  </a:lnTo>
                  <a:lnTo>
                    <a:pt x="7397" y="24226"/>
                  </a:lnTo>
                  <a:lnTo>
                    <a:pt x="2455"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847;p41">
              <a:extLst>
                <a:ext uri="{FF2B5EF4-FFF2-40B4-BE49-F238E27FC236}">
                  <a16:creationId xmlns:a16="http://schemas.microsoft.com/office/drawing/2014/main" id="{4C5F78E7-915D-427C-8EFE-C60BD2CE6C17}"/>
                </a:ext>
              </a:extLst>
            </p:cNvPr>
            <p:cNvSpPr/>
            <p:nvPr/>
          </p:nvSpPr>
          <p:spPr>
            <a:xfrm>
              <a:off x="1753556" y="1345631"/>
              <a:ext cx="301657" cy="686033"/>
            </a:xfrm>
            <a:custGeom>
              <a:avLst/>
              <a:gdLst/>
              <a:ahLst/>
              <a:cxnLst/>
              <a:rect l="l" t="t" r="r" b="b"/>
              <a:pathLst>
                <a:path w="9033" h="20543" extrusionOk="0">
                  <a:moveTo>
                    <a:pt x="8139" y="0"/>
                  </a:moveTo>
                  <a:cubicBezTo>
                    <a:pt x="5068" y="0"/>
                    <a:pt x="3381" y="2015"/>
                    <a:pt x="2647" y="3600"/>
                  </a:cubicBezTo>
                  <a:cubicBezTo>
                    <a:pt x="1845" y="5333"/>
                    <a:pt x="1653" y="7290"/>
                    <a:pt x="1540" y="9199"/>
                  </a:cubicBezTo>
                  <a:cubicBezTo>
                    <a:pt x="1428" y="11109"/>
                    <a:pt x="1412" y="13050"/>
                    <a:pt x="899" y="14895"/>
                  </a:cubicBezTo>
                  <a:cubicBezTo>
                    <a:pt x="642" y="15857"/>
                    <a:pt x="257" y="16788"/>
                    <a:pt x="128" y="17783"/>
                  </a:cubicBezTo>
                  <a:cubicBezTo>
                    <a:pt x="0" y="18761"/>
                    <a:pt x="193" y="19868"/>
                    <a:pt x="931" y="20542"/>
                  </a:cubicBezTo>
                  <a:lnTo>
                    <a:pt x="9033" y="55"/>
                  </a:lnTo>
                  <a:cubicBezTo>
                    <a:pt x="8722" y="18"/>
                    <a:pt x="8425" y="0"/>
                    <a:pt x="813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848;p41">
              <a:extLst>
                <a:ext uri="{FF2B5EF4-FFF2-40B4-BE49-F238E27FC236}">
                  <a16:creationId xmlns:a16="http://schemas.microsoft.com/office/drawing/2014/main" id="{7F7401E7-0A0D-4B99-AC0A-31000C33E752}"/>
                </a:ext>
              </a:extLst>
            </p:cNvPr>
            <p:cNvSpPr/>
            <p:nvPr/>
          </p:nvSpPr>
          <p:spPr>
            <a:xfrm>
              <a:off x="2061091" y="1410651"/>
              <a:ext cx="214863" cy="611362"/>
            </a:xfrm>
            <a:custGeom>
              <a:avLst/>
              <a:gdLst/>
              <a:ahLst/>
              <a:cxnLst/>
              <a:rect l="l" t="t" r="r" b="b"/>
              <a:pathLst>
                <a:path w="6434" h="18307" extrusionOk="0">
                  <a:moveTo>
                    <a:pt x="3369" y="1"/>
                  </a:moveTo>
                  <a:lnTo>
                    <a:pt x="915" y="274"/>
                  </a:lnTo>
                  <a:cubicBezTo>
                    <a:pt x="144" y="4557"/>
                    <a:pt x="80" y="8937"/>
                    <a:pt x="16" y="13285"/>
                  </a:cubicBezTo>
                  <a:cubicBezTo>
                    <a:pt x="0" y="14295"/>
                    <a:pt x="0" y="15338"/>
                    <a:pt x="401" y="16253"/>
                  </a:cubicBezTo>
                  <a:cubicBezTo>
                    <a:pt x="979" y="17472"/>
                    <a:pt x="2198" y="18274"/>
                    <a:pt x="3546" y="18306"/>
                  </a:cubicBezTo>
                  <a:cubicBezTo>
                    <a:pt x="4524" y="18306"/>
                    <a:pt x="5551" y="17841"/>
                    <a:pt x="6016" y="16959"/>
                  </a:cubicBezTo>
                  <a:cubicBezTo>
                    <a:pt x="6433" y="16156"/>
                    <a:pt x="6321" y="15194"/>
                    <a:pt x="6193" y="14279"/>
                  </a:cubicBezTo>
                  <a:cubicBezTo>
                    <a:pt x="5952" y="12499"/>
                    <a:pt x="5695" y="10686"/>
                    <a:pt x="5054" y="8985"/>
                  </a:cubicBezTo>
                  <a:cubicBezTo>
                    <a:pt x="4749" y="8151"/>
                    <a:pt x="4332" y="7333"/>
                    <a:pt x="4123" y="6450"/>
                  </a:cubicBezTo>
                  <a:cubicBezTo>
                    <a:pt x="3626" y="4332"/>
                    <a:pt x="4332" y="1958"/>
                    <a:pt x="336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849;p41">
              <a:extLst>
                <a:ext uri="{FF2B5EF4-FFF2-40B4-BE49-F238E27FC236}">
                  <a16:creationId xmlns:a16="http://schemas.microsoft.com/office/drawing/2014/main" id="{66BB90A2-0AE8-4FDB-837A-AB0442D97059}"/>
                </a:ext>
              </a:extLst>
            </p:cNvPr>
            <p:cNvSpPr/>
            <p:nvPr/>
          </p:nvSpPr>
          <p:spPr>
            <a:xfrm>
              <a:off x="2243227" y="1709937"/>
              <a:ext cx="501526" cy="651470"/>
            </a:xfrm>
            <a:custGeom>
              <a:avLst/>
              <a:gdLst/>
              <a:ahLst/>
              <a:cxnLst/>
              <a:rect l="l" t="t" r="r" b="b"/>
              <a:pathLst>
                <a:path w="15018" h="19508" extrusionOk="0">
                  <a:moveTo>
                    <a:pt x="12149" y="1"/>
                  </a:moveTo>
                  <a:cubicBezTo>
                    <a:pt x="11882" y="1"/>
                    <a:pt x="11642" y="191"/>
                    <a:pt x="11616" y="472"/>
                  </a:cubicBezTo>
                  <a:cubicBezTo>
                    <a:pt x="11561" y="938"/>
                    <a:pt x="11296" y="2072"/>
                    <a:pt x="10979" y="2072"/>
                  </a:cubicBezTo>
                  <a:cubicBezTo>
                    <a:pt x="10926" y="2072"/>
                    <a:pt x="10870" y="2039"/>
                    <a:pt x="10814" y="1964"/>
                  </a:cubicBezTo>
                  <a:cubicBezTo>
                    <a:pt x="10798" y="1948"/>
                    <a:pt x="10798" y="1948"/>
                    <a:pt x="10782" y="1932"/>
                  </a:cubicBezTo>
                  <a:cubicBezTo>
                    <a:pt x="10262" y="1192"/>
                    <a:pt x="9619" y="777"/>
                    <a:pt x="9338" y="777"/>
                  </a:cubicBezTo>
                  <a:cubicBezTo>
                    <a:pt x="9332" y="777"/>
                    <a:pt x="9327" y="777"/>
                    <a:pt x="9322" y="777"/>
                  </a:cubicBezTo>
                  <a:cubicBezTo>
                    <a:pt x="9065" y="809"/>
                    <a:pt x="8953" y="1130"/>
                    <a:pt x="9130" y="1323"/>
                  </a:cubicBezTo>
                  <a:cubicBezTo>
                    <a:pt x="9162" y="1355"/>
                    <a:pt x="9194" y="1387"/>
                    <a:pt x="9242" y="1403"/>
                  </a:cubicBezTo>
                  <a:cubicBezTo>
                    <a:pt x="9258" y="1419"/>
                    <a:pt x="9274" y="1435"/>
                    <a:pt x="9290" y="1451"/>
                  </a:cubicBezTo>
                  <a:cubicBezTo>
                    <a:pt x="9531" y="1659"/>
                    <a:pt x="9739" y="1916"/>
                    <a:pt x="9932" y="2173"/>
                  </a:cubicBezTo>
                  <a:cubicBezTo>
                    <a:pt x="10092" y="2397"/>
                    <a:pt x="10237" y="2670"/>
                    <a:pt x="10317" y="2943"/>
                  </a:cubicBezTo>
                  <a:cubicBezTo>
                    <a:pt x="10413" y="3248"/>
                    <a:pt x="10477" y="3521"/>
                    <a:pt x="10525" y="3745"/>
                  </a:cubicBezTo>
                  <a:lnTo>
                    <a:pt x="10397" y="5253"/>
                  </a:lnTo>
                  <a:lnTo>
                    <a:pt x="7605" y="12826"/>
                  </a:lnTo>
                  <a:lnTo>
                    <a:pt x="2712" y="7724"/>
                  </a:lnTo>
                  <a:cubicBezTo>
                    <a:pt x="2712" y="7724"/>
                    <a:pt x="97" y="13499"/>
                    <a:pt x="49" y="13692"/>
                  </a:cubicBezTo>
                  <a:cubicBezTo>
                    <a:pt x="1" y="13836"/>
                    <a:pt x="2488" y="16419"/>
                    <a:pt x="4124" y="18104"/>
                  </a:cubicBezTo>
                  <a:cubicBezTo>
                    <a:pt x="5061" y="19064"/>
                    <a:pt x="6253" y="19508"/>
                    <a:pt x="7428" y="19508"/>
                  </a:cubicBezTo>
                  <a:cubicBezTo>
                    <a:pt x="9452" y="19508"/>
                    <a:pt x="11425" y="18192"/>
                    <a:pt x="11953" y="15938"/>
                  </a:cubicBezTo>
                  <a:lnTo>
                    <a:pt x="14071" y="5285"/>
                  </a:lnTo>
                  <a:lnTo>
                    <a:pt x="14023" y="5285"/>
                  </a:lnTo>
                  <a:lnTo>
                    <a:pt x="14231" y="4515"/>
                  </a:lnTo>
                  <a:lnTo>
                    <a:pt x="14953" y="1547"/>
                  </a:lnTo>
                  <a:cubicBezTo>
                    <a:pt x="15017" y="1274"/>
                    <a:pt x="14873" y="1002"/>
                    <a:pt x="14616" y="905"/>
                  </a:cubicBezTo>
                  <a:lnTo>
                    <a:pt x="12354" y="39"/>
                  </a:lnTo>
                  <a:cubicBezTo>
                    <a:pt x="12286" y="13"/>
                    <a:pt x="12217" y="1"/>
                    <a:pt x="12149" y="1"/>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850;p41">
              <a:extLst>
                <a:ext uri="{FF2B5EF4-FFF2-40B4-BE49-F238E27FC236}">
                  <a16:creationId xmlns:a16="http://schemas.microsoft.com/office/drawing/2014/main" id="{E48AAAA4-FB10-4820-AE39-08A0D6410824}"/>
                </a:ext>
              </a:extLst>
            </p:cNvPr>
            <p:cNvSpPr/>
            <p:nvPr/>
          </p:nvSpPr>
          <p:spPr>
            <a:xfrm>
              <a:off x="2238418" y="3987175"/>
              <a:ext cx="330076" cy="150545"/>
            </a:xfrm>
            <a:custGeom>
              <a:avLst/>
              <a:gdLst/>
              <a:ahLst/>
              <a:cxnLst/>
              <a:rect l="l" t="t" r="r" b="b"/>
              <a:pathLst>
                <a:path w="9884" h="4508" extrusionOk="0">
                  <a:moveTo>
                    <a:pt x="129" y="0"/>
                  </a:moveTo>
                  <a:lnTo>
                    <a:pt x="0" y="4156"/>
                  </a:lnTo>
                  <a:lnTo>
                    <a:pt x="337" y="4172"/>
                  </a:lnTo>
                  <a:cubicBezTo>
                    <a:pt x="1431" y="4268"/>
                    <a:pt x="5070" y="4508"/>
                    <a:pt x="7240" y="4508"/>
                  </a:cubicBezTo>
                  <a:cubicBezTo>
                    <a:pt x="7968" y="4508"/>
                    <a:pt x="8530" y="4481"/>
                    <a:pt x="8776" y="4412"/>
                  </a:cubicBezTo>
                  <a:cubicBezTo>
                    <a:pt x="9883" y="4107"/>
                    <a:pt x="5391" y="2968"/>
                    <a:pt x="5391" y="2968"/>
                  </a:cubicBezTo>
                  <a:lnTo>
                    <a:pt x="5439" y="129"/>
                  </a:lnTo>
                  <a:lnTo>
                    <a:pt x="129" y="0"/>
                  </a:lnTo>
                  <a:close/>
                </a:path>
              </a:pathLst>
            </a:custGeom>
            <a:solidFill>
              <a:srgbClr val="19B5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851;p41">
              <a:extLst>
                <a:ext uri="{FF2B5EF4-FFF2-40B4-BE49-F238E27FC236}">
                  <a16:creationId xmlns:a16="http://schemas.microsoft.com/office/drawing/2014/main" id="{3B346595-06C2-4472-959A-4A919DCDDBDA}"/>
                </a:ext>
              </a:extLst>
            </p:cNvPr>
            <p:cNvSpPr/>
            <p:nvPr/>
          </p:nvSpPr>
          <p:spPr>
            <a:xfrm>
              <a:off x="2238418" y="4073401"/>
              <a:ext cx="64319" cy="52564"/>
            </a:xfrm>
            <a:custGeom>
              <a:avLst/>
              <a:gdLst/>
              <a:ahLst/>
              <a:cxnLst/>
              <a:rect l="l" t="t" r="r" b="b"/>
              <a:pathLst>
                <a:path w="1926" h="1574" extrusionOk="0">
                  <a:moveTo>
                    <a:pt x="116" y="0"/>
                  </a:moveTo>
                  <a:cubicBezTo>
                    <a:pt x="94" y="0"/>
                    <a:pt x="71" y="1"/>
                    <a:pt x="49" y="1"/>
                  </a:cubicBezTo>
                  <a:lnTo>
                    <a:pt x="0" y="1493"/>
                  </a:lnTo>
                  <a:lnTo>
                    <a:pt x="1926" y="1574"/>
                  </a:lnTo>
                  <a:cubicBezTo>
                    <a:pt x="1861" y="1124"/>
                    <a:pt x="1637" y="707"/>
                    <a:pt x="1284" y="418"/>
                  </a:cubicBezTo>
                  <a:cubicBezTo>
                    <a:pt x="949" y="144"/>
                    <a:pt x="541" y="0"/>
                    <a:pt x="11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852;p41">
              <a:extLst>
                <a:ext uri="{FF2B5EF4-FFF2-40B4-BE49-F238E27FC236}">
                  <a16:creationId xmlns:a16="http://schemas.microsoft.com/office/drawing/2014/main" id="{95AC7AC4-1153-44A3-8381-07C8B187424F}"/>
                </a:ext>
              </a:extLst>
            </p:cNvPr>
            <p:cNvSpPr/>
            <p:nvPr/>
          </p:nvSpPr>
          <p:spPr>
            <a:xfrm>
              <a:off x="2238418" y="4107197"/>
              <a:ext cx="305965" cy="29488"/>
            </a:xfrm>
            <a:custGeom>
              <a:avLst/>
              <a:gdLst/>
              <a:ahLst/>
              <a:cxnLst/>
              <a:rect l="l" t="t" r="r" b="b"/>
              <a:pathLst>
                <a:path w="9162" h="883" extrusionOk="0">
                  <a:moveTo>
                    <a:pt x="7589" y="0"/>
                  </a:moveTo>
                  <a:cubicBezTo>
                    <a:pt x="7268" y="16"/>
                    <a:pt x="7092" y="674"/>
                    <a:pt x="7092" y="674"/>
                  </a:cubicBezTo>
                  <a:lnTo>
                    <a:pt x="16" y="433"/>
                  </a:lnTo>
                  <a:lnTo>
                    <a:pt x="0" y="546"/>
                  </a:lnTo>
                  <a:cubicBezTo>
                    <a:pt x="1750" y="745"/>
                    <a:pt x="4942" y="882"/>
                    <a:pt x="7006" y="882"/>
                  </a:cubicBezTo>
                  <a:cubicBezTo>
                    <a:pt x="8102" y="882"/>
                    <a:pt x="8880" y="843"/>
                    <a:pt x="8953" y="754"/>
                  </a:cubicBezTo>
                  <a:cubicBezTo>
                    <a:pt x="9161" y="497"/>
                    <a:pt x="7589" y="0"/>
                    <a:pt x="75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853;p41">
              <a:extLst>
                <a:ext uri="{FF2B5EF4-FFF2-40B4-BE49-F238E27FC236}">
                  <a16:creationId xmlns:a16="http://schemas.microsoft.com/office/drawing/2014/main" id="{AFEA0CB4-BE3A-45C5-8007-B068AF19B660}"/>
                </a:ext>
              </a:extLst>
            </p:cNvPr>
            <p:cNvSpPr/>
            <p:nvPr/>
          </p:nvSpPr>
          <p:spPr>
            <a:xfrm>
              <a:off x="2236281" y="4121657"/>
              <a:ext cx="301123" cy="9484"/>
            </a:xfrm>
            <a:custGeom>
              <a:avLst/>
              <a:gdLst/>
              <a:ahLst/>
              <a:cxnLst/>
              <a:rect l="l" t="t" r="r" b="b"/>
              <a:pathLst>
                <a:path w="9017" h="284" extrusionOk="0">
                  <a:moveTo>
                    <a:pt x="0" y="0"/>
                  </a:moveTo>
                  <a:cubicBezTo>
                    <a:pt x="16" y="0"/>
                    <a:pt x="48" y="0"/>
                    <a:pt x="80" y="16"/>
                  </a:cubicBezTo>
                  <a:lnTo>
                    <a:pt x="353" y="32"/>
                  </a:lnTo>
                  <a:lnTo>
                    <a:pt x="1316" y="97"/>
                  </a:lnTo>
                  <a:cubicBezTo>
                    <a:pt x="2134" y="145"/>
                    <a:pt x="3257" y="209"/>
                    <a:pt x="4508" y="241"/>
                  </a:cubicBezTo>
                  <a:cubicBezTo>
                    <a:pt x="5744" y="273"/>
                    <a:pt x="6883" y="273"/>
                    <a:pt x="7701" y="273"/>
                  </a:cubicBezTo>
                  <a:cubicBezTo>
                    <a:pt x="8086" y="257"/>
                    <a:pt x="8407" y="257"/>
                    <a:pt x="8664" y="257"/>
                  </a:cubicBezTo>
                  <a:lnTo>
                    <a:pt x="8936" y="241"/>
                  </a:lnTo>
                  <a:cubicBezTo>
                    <a:pt x="8936" y="271"/>
                    <a:pt x="8954" y="283"/>
                    <a:pt x="8972" y="283"/>
                  </a:cubicBezTo>
                  <a:cubicBezTo>
                    <a:pt x="8994" y="283"/>
                    <a:pt x="9017" y="267"/>
                    <a:pt x="9017" y="241"/>
                  </a:cubicBezTo>
                  <a:cubicBezTo>
                    <a:pt x="9017" y="207"/>
                    <a:pt x="8994" y="191"/>
                    <a:pt x="8972" y="191"/>
                  </a:cubicBezTo>
                  <a:cubicBezTo>
                    <a:pt x="8954" y="191"/>
                    <a:pt x="8936" y="203"/>
                    <a:pt x="8936" y="225"/>
                  </a:cubicBezTo>
                  <a:lnTo>
                    <a:pt x="7701" y="225"/>
                  </a:lnTo>
                  <a:cubicBezTo>
                    <a:pt x="6883" y="225"/>
                    <a:pt x="5760" y="209"/>
                    <a:pt x="4508" y="177"/>
                  </a:cubicBezTo>
                  <a:cubicBezTo>
                    <a:pt x="3257" y="145"/>
                    <a:pt x="2134" y="97"/>
                    <a:pt x="1316" y="48"/>
                  </a:cubicBezTo>
                  <a:lnTo>
                    <a:pt x="353"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854;p41">
              <a:extLst>
                <a:ext uri="{FF2B5EF4-FFF2-40B4-BE49-F238E27FC236}">
                  <a16:creationId xmlns:a16="http://schemas.microsoft.com/office/drawing/2014/main" id="{5AABF14D-E63C-4998-826B-31567F670D7B}"/>
                </a:ext>
              </a:extLst>
            </p:cNvPr>
            <p:cNvSpPr/>
            <p:nvPr/>
          </p:nvSpPr>
          <p:spPr>
            <a:xfrm>
              <a:off x="2474688" y="4105561"/>
              <a:ext cx="18267" cy="27384"/>
            </a:xfrm>
            <a:custGeom>
              <a:avLst/>
              <a:gdLst/>
              <a:ahLst/>
              <a:cxnLst/>
              <a:rect l="l" t="t" r="r" b="b"/>
              <a:pathLst>
                <a:path w="547" h="820" extrusionOk="0">
                  <a:moveTo>
                    <a:pt x="546" y="1"/>
                  </a:moveTo>
                  <a:lnTo>
                    <a:pt x="546" y="1"/>
                  </a:lnTo>
                  <a:cubicBezTo>
                    <a:pt x="225" y="129"/>
                    <a:pt x="1" y="450"/>
                    <a:pt x="17" y="819"/>
                  </a:cubicBezTo>
                  <a:lnTo>
                    <a:pt x="17" y="803"/>
                  </a:lnTo>
                  <a:cubicBezTo>
                    <a:pt x="65" y="659"/>
                    <a:pt x="129" y="498"/>
                    <a:pt x="209" y="354"/>
                  </a:cubicBezTo>
                  <a:cubicBezTo>
                    <a:pt x="305" y="226"/>
                    <a:pt x="418" y="97"/>
                    <a:pt x="54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855;p41">
              <a:extLst>
                <a:ext uri="{FF2B5EF4-FFF2-40B4-BE49-F238E27FC236}">
                  <a16:creationId xmlns:a16="http://schemas.microsoft.com/office/drawing/2014/main" id="{EA3FB82A-A2AC-4E49-9022-04C431FACB2D}"/>
                </a:ext>
              </a:extLst>
            </p:cNvPr>
            <p:cNvSpPr/>
            <p:nvPr/>
          </p:nvSpPr>
          <p:spPr>
            <a:xfrm>
              <a:off x="2423259" y="4090032"/>
              <a:ext cx="10753" cy="14560"/>
            </a:xfrm>
            <a:custGeom>
              <a:avLst/>
              <a:gdLst/>
              <a:ahLst/>
              <a:cxnLst/>
              <a:rect l="l" t="t" r="r" b="b"/>
              <a:pathLst>
                <a:path w="322" h="436" extrusionOk="0">
                  <a:moveTo>
                    <a:pt x="305" y="1"/>
                  </a:moveTo>
                  <a:cubicBezTo>
                    <a:pt x="289" y="1"/>
                    <a:pt x="209" y="81"/>
                    <a:pt x="129" y="209"/>
                  </a:cubicBezTo>
                  <a:cubicBezTo>
                    <a:pt x="49" y="322"/>
                    <a:pt x="0" y="434"/>
                    <a:pt x="0" y="434"/>
                  </a:cubicBezTo>
                  <a:lnTo>
                    <a:pt x="16" y="434"/>
                  </a:lnTo>
                  <a:cubicBezTo>
                    <a:pt x="16" y="435"/>
                    <a:pt x="17" y="436"/>
                    <a:pt x="18" y="436"/>
                  </a:cubicBezTo>
                  <a:cubicBezTo>
                    <a:pt x="28" y="436"/>
                    <a:pt x="103" y="345"/>
                    <a:pt x="177" y="241"/>
                  </a:cubicBezTo>
                  <a:cubicBezTo>
                    <a:pt x="257" y="113"/>
                    <a:pt x="321" y="17"/>
                    <a:pt x="30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856;p41">
              <a:extLst>
                <a:ext uri="{FF2B5EF4-FFF2-40B4-BE49-F238E27FC236}">
                  <a16:creationId xmlns:a16="http://schemas.microsoft.com/office/drawing/2014/main" id="{1AE1329F-E102-440B-B0CA-EFEB4AF93EFA}"/>
                </a:ext>
              </a:extLst>
            </p:cNvPr>
            <p:cNvSpPr/>
            <p:nvPr/>
          </p:nvSpPr>
          <p:spPr>
            <a:xfrm>
              <a:off x="2408799" y="4086826"/>
              <a:ext cx="12356" cy="9785"/>
            </a:xfrm>
            <a:custGeom>
              <a:avLst/>
              <a:gdLst/>
              <a:ahLst/>
              <a:cxnLst/>
              <a:rect l="l" t="t" r="r" b="b"/>
              <a:pathLst>
                <a:path w="370" h="293" extrusionOk="0">
                  <a:moveTo>
                    <a:pt x="353" y="0"/>
                  </a:moveTo>
                  <a:cubicBezTo>
                    <a:pt x="353" y="0"/>
                    <a:pt x="257" y="49"/>
                    <a:pt x="161" y="129"/>
                  </a:cubicBezTo>
                  <a:cubicBezTo>
                    <a:pt x="64" y="209"/>
                    <a:pt x="0" y="289"/>
                    <a:pt x="16" y="289"/>
                  </a:cubicBezTo>
                  <a:cubicBezTo>
                    <a:pt x="18" y="291"/>
                    <a:pt x="21" y="292"/>
                    <a:pt x="26" y="292"/>
                  </a:cubicBezTo>
                  <a:cubicBezTo>
                    <a:pt x="53" y="292"/>
                    <a:pt x="125" y="247"/>
                    <a:pt x="209" y="177"/>
                  </a:cubicBezTo>
                  <a:cubicBezTo>
                    <a:pt x="305" y="97"/>
                    <a:pt x="369" y="16"/>
                    <a:pt x="35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857;p41">
              <a:extLst>
                <a:ext uri="{FF2B5EF4-FFF2-40B4-BE49-F238E27FC236}">
                  <a16:creationId xmlns:a16="http://schemas.microsoft.com/office/drawing/2014/main" id="{1F494976-265F-418D-8474-E553599503BA}"/>
                </a:ext>
              </a:extLst>
            </p:cNvPr>
            <p:cNvSpPr/>
            <p:nvPr/>
          </p:nvSpPr>
          <p:spPr>
            <a:xfrm>
              <a:off x="2398080" y="4068058"/>
              <a:ext cx="20939" cy="3173"/>
            </a:xfrm>
            <a:custGeom>
              <a:avLst/>
              <a:gdLst/>
              <a:ahLst/>
              <a:cxnLst/>
              <a:rect l="l" t="t" r="r" b="b"/>
              <a:pathLst>
                <a:path w="627" h="95" extrusionOk="0">
                  <a:moveTo>
                    <a:pt x="0" y="1"/>
                  </a:moveTo>
                  <a:cubicBezTo>
                    <a:pt x="118" y="60"/>
                    <a:pt x="247" y="95"/>
                    <a:pt x="378" y="95"/>
                  </a:cubicBezTo>
                  <a:cubicBezTo>
                    <a:pt x="461" y="95"/>
                    <a:pt x="545" y="80"/>
                    <a:pt x="626" y="49"/>
                  </a:cubicBezTo>
                  <a:cubicBezTo>
                    <a:pt x="417" y="33"/>
                    <a:pt x="209" y="17"/>
                    <a:pt x="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858;p41">
              <a:extLst>
                <a:ext uri="{FF2B5EF4-FFF2-40B4-BE49-F238E27FC236}">
                  <a16:creationId xmlns:a16="http://schemas.microsoft.com/office/drawing/2014/main" id="{5A9BD584-DA66-4313-8A39-2FFEA431B778}"/>
                </a:ext>
              </a:extLst>
            </p:cNvPr>
            <p:cNvSpPr/>
            <p:nvPr/>
          </p:nvSpPr>
          <p:spPr>
            <a:xfrm>
              <a:off x="2429671" y="4074103"/>
              <a:ext cx="34330" cy="18634"/>
            </a:xfrm>
            <a:custGeom>
              <a:avLst/>
              <a:gdLst/>
              <a:ahLst/>
              <a:cxnLst/>
              <a:rect l="l" t="t" r="r" b="b"/>
              <a:pathLst>
                <a:path w="1028" h="558" extrusionOk="0">
                  <a:moveTo>
                    <a:pt x="658" y="61"/>
                  </a:moveTo>
                  <a:cubicBezTo>
                    <a:pt x="753" y="61"/>
                    <a:pt x="846" y="82"/>
                    <a:pt x="931" y="125"/>
                  </a:cubicBezTo>
                  <a:cubicBezTo>
                    <a:pt x="980" y="157"/>
                    <a:pt x="947" y="221"/>
                    <a:pt x="899" y="253"/>
                  </a:cubicBezTo>
                  <a:cubicBezTo>
                    <a:pt x="835" y="285"/>
                    <a:pt x="771" y="317"/>
                    <a:pt x="707" y="333"/>
                  </a:cubicBezTo>
                  <a:cubicBezTo>
                    <a:pt x="578" y="365"/>
                    <a:pt x="466" y="397"/>
                    <a:pt x="338" y="414"/>
                  </a:cubicBezTo>
                  <a:cubicBezTo>
                    <a:pt x="247" y="429"/>
                    <a:pt x="166" y="437"/>
                    <a:pt x="107" y="443"/>
                  </a:cubicBezTo>
                  <a:lnTo>
                    <a:pt x="107" y="443"/>
                  </a:lnTo>
                  <a:cubicBezTo>
                    <a:pt x="136" y="378"/>
                    <a:pt x="174" y="320"/>
                    <a:pt x="226" y="269"/>
                  </a:cubicBezTo>
                  <a:cubicBezTo>
                    <a:pt x="306" y="173"/>
                    <a:pt x="402" y="109"/>
                    <a:pt x="514" y="77"/>
                  </a:cubicBezTo>
                  <a:cubicBezTo>
                    <a:pt x="562" y="66"/>
                    <a:pt x="611" y="61"/>
                    <a:pt x="658" y="61"/>
                  </a:cubicBezTo>
                  <a:close/>
                  <a:moveTo>
                    <a:pt x="670" y="0"/>
                  </a:moveTo>
                  <a:cubicBezTo>
                    <a:pt x="487" y="0"/>
                    <a:pt x="307" y="82"/>
                    <a:pt x="193" y="237"/>
                  </a:cubicBezTo>
                  <a:cubicBezTo>
                    <a:pt x="133" y="297"/>
                    <a:pt x="101" y="371"/>
                    <a:pt x="71" y="446"/>
                  </a:cubicBezTo>
                  <a:lnTo>
                    <a:pt x="71" y="446"/>
                  </a:lnTo>
                  <a:cubicBezTo>
                    <a:pt x="27" y="451"/>
                    <a:pt x="1" y="455"/>
                    <a:pt x="1" y="462"/>
                  </a:cubicBezTo>
                  <a:lnTo>
                    <a:pt x="17" y="462"/>
                  </a:lnTo>
                  <a:cubicBezTo>
                    <a:pt x="33" y="464"/>
                    <a:pt x="49" y="466"/>
                    <a:pt x="65" y="468"/>
                  </a:cubicBezTo>
                  <a:lnTo>
                    <a:pt x="65" y="468"/>
                  </a:lnTo>
                  <a:cubicBezTo>
                    <a:pt x="63" y="498"/>
                    <a:pt x="50" y="528"/>
                    <a:pt x="65" y="558"/>
                  </a:cubicBezTo>
                  <a:cubicBezTo>
                    <a:pt x="74" y="528"/>
                    <a:pt x="84" y="498"/>
                    <a:pt x="95" y="470"/>
                  </a:cubicBezTo>
                  <a:lnTo>
                    <a:pt x="95" y="470"/>
                  </a:lnTo>
                  <a:cubicBezTo>
                    <a:pt x="125" y="473"/>
                    <a:pt x="155" y="474"/>
                    <a:pt x="185" y="474"/>
                  </a:cubicBezTo>
                  <a:cubicBezTo>
                    <a:pt x="242" y="474"/>
                    <a:pt x="298" y="470"/>
                    <a:pt x="354" y="462"/>
                  </a:cubicBezTo>
                  <a:cubicBezTo>
                    <a:pt x="482" y="446"/>
                    <a:pt x="595" y="430"/>
                    <a:pt x="723" y="397"/>
                  </a:cubicBezTo>
                  <a:cubicBezTo>
                    <a:pt x="787" y="381"/>
                    <a:pt x="867" y="349"/>
                    <a:pt x="931" y="317"/>
                  </a:cubicBezTo>
                  <a:cubicBezTo>
                    <a:pt x="964" y="285"/>
                    <a:pt x="996" y="253"/>
                    <a:pt x="1012" y="205"/>
                  </a:cubicBezTo>
                  <a:cubicBezTo>
                    <a:pt x="1028" y="157"/>
                    <a:pt x="1012" y="109"/>
                    <a:pt x="964" y="77"/>
                  </a:cubicBezTo>
                  <a:cubicBezTo>
                    <a:pt x="872" y="25"/>
                    <a:pt x="771" y="0"/>
                    <a:pt x="67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859;p41">
              <a:extLst>
                <a:ext uri="{FF2B5EF4-FFF2-40B4-BE49-F238E27FC236}">
                  <a16:creationId xmlns:a16="http://schemas.microsoft.com/office/drawing/2014/main" id="{C7262EF2-2C85-4747-ABEF-147973C66F86}"/>
                </a:ext>
              </a:extLst>
            </p:cNvPr>
            <p:cNvSpPr/>
            <p:nvPr/>
          </p:nvSpPr>
          <p:spPr>
            <a:xfrm>
              <a:off x="2417883" y="4067524"/>
              <a:ext cx="17198" cy="22542"/>
            </a:xfrm>
            <a:custGeom>
              <a:avLst/>
              <a:gdLst/>
              <a:ahLst/>
              <a:cxnLst/>
              <a:rect l="l" t="t" r="r" b="b"/>
              <a:pathLst>
                <a:path w="515" h="675" extrusionOk="0">
                  <a:moveTo>
                    <a:pt x="129" y="1"/>
                  </a:moveTo>
                  <a:cubicBezTo>
                    <a:pt x="49" y="17"/>
                    <a:pt x="1" y="81"/>
                    <a:pt x="17" y="161"/>
                  </a:cubicBezTo>
                  <a:cubicBezTo>
                    <a:pt x="33" y="209"/>
                    <a:pt x="49" y="258"/>
                    <a:pt x="65" y="306"/>
                  </a:cubicBezTo>
                  <a:cubicBezTo>
                    <a:pt x="113" y="386"/>
                    <a:pt x="161" y="466"/>
                    <a:pt x="226" y="530"/>
                  </a:cubicBezTo>
                  <a:cubicBezTo>
                    <a:pt x="274" y="578"/>
                    <a:pt x="338" y="643"/>
                    <a:pt x="418" y="659"/>
                  </a:cubicBezTo>
                  <a:cubicBezTo>
                    <a:pt x="434" y="659"/>
                    <a:pt x="354" y="611"/>
                    <a:pt x="258" y="498"/>
                  </a:cubicBezTo>
                  <a:cubicBezTo>
                    <a:pt x="210" y="434"/>
                    <a:pt x="161" y="354"/>
                    <a:pt x="129" y="290"/>
                  </a:cubicBezTo>
                  <a:cubicBezTo>
                    <a:pt x="81" y="209"/>
                    <a:pt x="49" y="81"/>
                    <a:pt x="129" y="65"/>
                  </a:cubicBezTo>
                  <a:cubicBezTo>
                    <a:pt x="226" y="65"/>
                    <a:pt x="306" y="145"/>
                    <a:pt x="354" y="209"/>
                  </a:cubicBezTo>
                  <a:cubicBezTo>
                    <a:pt x="402" y="290"/>
                    <a:pt x="434" y="354"/>
                    <a:pt x="450" y="450"/>
                  </a:cubicBezTo>
                  <a:cubicBezTo>
                    <a:pt x="450" y="514"/>
                    <a:pt x="450" y="594"/>
                    <a:pt x="450" y="675"/>
                  </a:cubicBezTo>
                  <a:cubicBezTo>
                    <a:pt x="498" y="594"/>
                    <a:pt x="514" y="514"/>
                    <a:pt x="498" y="434"/>
                  </a:cubicBezTo>
                  <a:cubicBezTo>
                    <a:pt x="482" y="354"/>
                    <a:pt x="450" y="258"/>
                    <a:pt x="402" y="177"/>
                  </a:cubicBezTo>
                  <a:cubicBezTo>
                    <a:pt x="354" y="81"/>
                    <a:pt x="242" y="17"/>
                    <a:pt x="12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860;p41">
              <a:extLst>
                <a:ext uri="{FF2B5EF4-FFF2-40B4-BE49-F238E27FC236}">
                  <a16:creationId xmlns:a16="http://schemas.microsoft.com/office/drawing/2014/main" id="{CD3EB957-7FD9-4FF7-B402-739A63CE2B79}"/>
                </a:ext>
              </a:extLst>
            </p:cNvPr>
            <p:cNvSpPr/>
            <p:nvPr/>
          </p:nvSpPr>
          <p:spPr>
            <a:xfrm>
              <a:off x="2241090" y="4071965"/>
              <a:ext cx="61647" cy="52931"/>
            </a:xfrm>
            <a:custGeom>
              <a:avLst/>
              <a:gdLst/>
              <a:ahLst/>
              <a:cxnLst/>
              <a:rect l="l" t="t" r="r" b="b"/>
              <a:pathLst>
                <a:path w="1846" h="1585" extrusionOk="0">
                  <a:moveTo>
                    <a:pt x="241" y="0"/>
                  </a:moveTo>
                  <a:cubicBezTo>
                    <a:pt x="193" y="0"/>
                    <a:pt x="145" y="4"/>
                    <a:pt x="97" y="12"/>
                  </a:cubicBezTo>
                  <a:cubicBezTo>
                    <a:pt x="65" y="12"/>
                    <a:pt x="33" y="12"/>
                    <a:pt x="1" y="28"/>
                  </a:cubicBezTo>
                  <a:cubicBezTo>
                    <a:pt x="1" y="44"/>
                    <a:pt x="145" y="28"/>
                    <a:pt x="386" y="60"/>
                  </a:cubicBezTo>
                  <a:cubicBezTo>
                    <a:pt x="1027" y="141"/>
                    <a:pt x="1557" y="590"/>
                    <a:pt x="1749" y="1199"/>
                  </a:cubicBezTo>
                  <a:cubicBezTo>
                    <a:pt x="1830" y="1440"/>
                    <a:pt x="1830" y="1585"/>
                    <a:pt x="1846" y="1585"/>
                  </a:cubicBezTo>
                  <a:cubicBezTo>
                    <a:pt x="1846" y="1552"/>
                    <a:pt x="1846" y="1520"/>
                    <a:pt x="1846" y="1472"/>
                  </a:cubicBezTo>
                  <a:cubicBezTo>
                    <a:pt x="1846" y="1376"/>
                    <a:pt x="1830" y="1280"/>
                    <a:pt x="1798" y="1183"/>
                  </a:cubicBezTo>
                  <a:cubicBezTo>
                    <a:pt x="1621" y="542"/>
                    <a:pt x="1060" y="76"/>
                    <a:pt x="386" y="12"/>
                  </a:cubicBezTo>
                  <a:cubicBezTo>
                    <a:pt x="338" y="4"/>
                    <a:pt x="289" y="0"/>
                    <a:pt x="24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861;p41">
              <a:extLst>
                <a:ext uri="{FF2B5EF4-FFF2-40B4-BE49-F238E27FC236}">
                  <a16:creationId xmlns:a16="http://schemas.microsoft.com/office/drawing/2014/main" id="{1E7873F0-1282-42D5-AFD5-ED6FF25AA3F6}"/>
                </a:ext>
              </a:extLst>
            </p:cNvPr>
            <p:cNvSpPr/>
            <p:nvPr/>
          </p:nvSpPr>
          <p:spPr>
            <a:xfrm>
              <a:off x="2257687" y="3999498"/>
              <a:ext cx="4341" cy="72901"/>
            </a:xfrm>
            <a:custGeom>
              <a:avLst/>
              <a:gdLst/>
              <a:ahLst/>
              <a:cxnLst/>
              <a:rect l="l" t="t" r="r" b="b"/>
              <a:pathLst>
                <a:path w="130" h="2183" extrusionOk="0">
                  <a:moveTo>
                    <a:pt x="113" y="0"/>
                  </a:moveTo>
                  <a:lnTo>
                    <a:pt x="113" y="0"/>
                  </a:lnTo>
                  <a:cubicBezTo>
                    <a:pt x="33" y="722"/>
                    <a:pt x="1" y="1460"/>
                    <a:pt x="17" y="2182"/>
                  </a:cubicBezTo>
                  <a:cubicBezTo>
                    <a:pt x="65" y="1829"/>
                    <a:pt x="97" y="1460"/>
                    <a:pt x="97" y="1091"/>
                  </a:cubicBezTo>
                  <a:cubicBezTo>
                    <a:pt x="129" y="738"/>
                    <a:pt x="129" y="369"/>
                    <a:pt x="11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862;p41">
              <a:extLst>
                <a:ext uri="{FF2B5EF4-FFF2-40B4-BE49-F238E27FC236}">
                  <a16:creationId xmlns:a16="http://schemas.microsoft.com/office/drawing/2014/main" id="{0B86F4AD-BA55-4C23-ADDE-6CE0FC7C4765}"/>
                </a:ext>
              </a:extLst>
            </p:cNvPr>
            <p:cNvSpPr/>
            <p:nvPr/>
          </p:nvSpPr>
          <p:spPr>
            <a:xfrm>
              <a:off x="2325746" y="4109167"/>
              <a:ext cx="51996" cy="3473"/>
            </a:xfrm>
            <a:custGeom>
              <a:avLst/>
              <a:gdLst/>
              <a:ahLst/>
              <a:cxnLst/>
              <a:rect l="l" t="t" r="r" b="b"/>
              <a:pathLst>
                <a:path w="1557" h="104" extrusionOk="0">
                  <a:moveTo>
                    <a:pt x="37" y="1"/>
                  </a:moveTo>
                  <a:cubicBezTo>
                    <a:pt x="13" y="1"/>
                    <a:pt x="1" y="2"/>
                    <a:pt x="1" y="5"/>
                  </a:cubicBezTo>
                  <a:cubicBezTo>
                    <a:pt x="300" y="71"/>
                    <a:pt x="605" y="104"/>
                    <a:pt x="909" y="104"/>
                  </a:cubicBezTo>
                  <a:cubicBezTo>
                    <a:pt x="1126" y="104"/>
                    <a:pt x="1343" y="87"/>
                    <a:pt x="1557" y="53"/>
                  </a:cubicBezTo>
                  <a:cubicBezTo>
                    <a:pt x="1557" y="45"/>
                    <a:pt x="1468" y="45"/>
                    <a:pt x="1326" y="45"/>
                  </a:cubicBezTo>
                  <a:cubicBezTo>
                    <a:pt x="1184" y="45"/>
                    <a:pt x="987" y="45"/>
                    <a:pt x="771" y="37"/>
                  </a:cubicBezTo>
                  <a:cubicBezTo>
                    <a:pt x="433" y="24"/>
                    <a:pt x="138" y="1"/>
                    <a:pt x="3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863;p41">
              <a:extLst>
                <a:ext uri="{FF2B5EF4-FFF2-40B4-BE49-F238E27FC236}">
                  <a16:creationId xmlns:a16="http://schemas.microsoft.com/office/drawing/2014/main" id="{7A0812E9-CF08-4D02-BF9A-AD1A62772EF0}"/>
                </a:ext>
              </a:extLst>
            </p:cNvPr>
            <p:cNvSpPr/>
            <p:nvPr/>
          </p:nvSpPr>
          <p:spPr>
            <a:xfrm>
              <a:off x="2290381" y="4108165"/>
              <a:ext cx="5944" cy="10286"/>
            </a:xfrm>
            <a:custGeom>
              <a:avLst/>
              <a:gdLst/>
              <a:ahLst/>
              <a:cxnLst/>
              <a:rect l="l" t="t" r="r" b="b"/>
              <a:pathLst>
                <a:path w="178" h="308" extrusionOk="0">
                  <a:moveTo>
                    <a:pt x="25" y="0"/>
                  </a:moveTo>
                  <a:cubicBezTo>
                    <a:pt x="22" y="0"/>
                    <a:pt x="19" y="1"/>
                    <a:pt x="17" y="3"/>
                  </a:cubicBezTo>
                  <a:cubicBezTo>
                    <a:pt x="1" y="19"/>
                    <a:pt x="49" y="83"/>
                    <a:pt x="81" y="164"/>
                  </a:cubicBezTo>
                  <a:cubicBezTo>
                    <a:pt x="113" y="244"/>
                    <a:pt x="129" y="308"/>
                    <a:pt x="145" y="308"/>
                  </a:cubicBezTo>
                  <a:cubicBezTo>
                    <a:pt x="161" y="308"/>
                    <a:pt x="177" y="228"/>
                    <a:pt x="129" y="132"/>
                  </a:cubicBezTo>
                  <a:cubicBezTo>
                    <a:pt x="101" y="47"/>
                    <a:pt x="49" y="0"/>
                    <a:pt x="2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864;p41">
              <a:extLst>
                <a:ext uri="{FF2B5EF4-FFF2-40B4-BE49-F238E27FC236}">
                  <a16:creationId xmlns:a16="http://schemas.microsoft.com/office/drawing/2014/main" id="{37C00D93-18B8-4072-9DD1-1258FA5BDC10}"/>
                </a:ext>
              </a:extLst>
            </p:cNvPr>
            <p:cNvSpPr/>
            <p:nvPr/>
          </p:nvSpPr>
          <p:spPr>
            <a:xfrm>
              <a:off x="2277524" y="4091501"/>
              <a:ext cx="7547" cy="7147"/>
            </a:xfrm>
            <a:custGeom>
              <a:avLst/>
              <a:gdLst/>
              <a:ahLst/>
              <a:cxnLst/>
              <a:rect l="l" t="t" r="r" b="b"/>
              <a:pathLst>
                <a:path w="226" h="214" extrusionOk="0">
                  <a:moveTo>
                    <a:pt x="28" y="1"/>
                  </a:moveTo>
                  <a:cubicBezTo>
                    <a:pt x="23" y="1"/>
                    <a:pt x="19" y="2"/>
                    <a:pt x="17" y="5"/>
                  </a:cubicBezTo>
                  <a:cubicBezTo>
                    <a:pt x="1" y="21"/>
                    <a:pt x="33" y="69"/>
                    <a:pt x="97" y="133"/>
                  </a:cubicBezTo>
                  <a:cubicBezTo>
                    <a:pt x="145" y="181"/>
                    <a:pt x="193" y="213"/>
                    <a:pt x="209" y="213"/>
                  </a:cubicBezTo>
                  <a:cubicBezTo>
                    <a:pt x="225" y="197"/>
                    <a:pt x="193" y="133"/>
                    <a:pt x="145" y="85"/>
                  </a:cubicBezTo>
                  <a:cubicBezTo>
                    <a:pt x="92" y="32"/>
                    <a:pt x="50" y="1"/>
                    <a:pt x="2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865;p41">
              <a:extLst>
                <a:ext uri="{FF2B5EF4-FFF2-40B4-BE49-F238E27FC236}">
                  <a16:creationId xmlns:a16="http://schemas.microsoft.com/office/drawing/2014/main" id="{1200461E-BDE1-41A8-B77A-A439AEBBD9B4}"/>
                </a:ext>
              </a:extLst>
            </p:cNvPr>
            <p:cNvSpPr/>
            <p:nvPr/>
          </p:nvSpPr>
          <p:spPr>
            <a:xfrm>
              <a:off x="2259490" y="4082618"/>
              <a:ext cx="10553" cy="4876"/>
            </a:xfrm>
            <a:custGeom>
              <a:avLst/>
              <a:gdLst/>
              <a:ahLst/>
              <a:cxnLst/>
              <a:rect l="l" t="t" r="r" b="b"/>
              <a:pathLst>
                <a:path w="316" h="146" extrusionOk="0">
                  <a:moveTo>
                    <a:pt x="89" y="0"/>
                  </a:moveTo>
                  <a:cubicBezTo>
                    <a:pt x="35" y="0"/>
                    <a:pt x="0" y="19"/>
                    <a:pt x="11" y="30"/>
                  </a:cubicBezTo>
                  <a:cubicBezTo>
                    <a:pt x="11" y="46"/>
                    <a:pt x="75" y="46"/>
                    <a:pt x="156" y="78"/>
                  </a:cubicBezTo>
                  <a:cubicBezTo>
                    <a:pt x="225" y="106"/>
                    <a:pt x="270" y="146"/>
                    <a:pt x="292" y="146"/>
                  </a:cubicBezTo>
                  <a:cubicBezTo>
                    <a:pt x="295" y="146"/>
                    <a:pt x="298" y="145"/>
                    <a:pt x="300" y="142"/>
                  </a:cubicBezTo>
                  <a:cubicBezTo>
                    <a:pt x="316" y="126"/>
                    <a:pt x="268" y="46"/>
                    <a:pt x="172" y="14"/>
                  </a:cubicBezTo>
                  <a:cubicBezTo>
                    <a:pt x="142" y="4"/>
                    <a:pt x="113" y="0"/>
                    <a:pt x="8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866;p41">
              <a:extLst>
                <a:ext uri="{FF2B5EF4-FFF2-40B4-BE49-F238E27FC236}">
                  <a16:creationId xmlns:a16="http://schemas.microsoft.com/office/drawing/2014/main" id="{04EE01D4-CCAD-4077-829A-99D211467829}"/>
                </a:ext>
              </a:extLst>
            </p:cNvPr>
            <p:cNvSpPr/>
            <p:nvPr/>
          </p:nvSpPr>
          <p:spPr>
            <a:xfrm>
              <a:off x="2245932" y="4079446"/>
              <a:ext cx="5911" cy="3006"/>
            </a:xfrm>
            <a:custGeom>
              <a:avLst/>
              <a:gdLst/>
              <a:ahLst/>
              <a:cxnLst/>
              <a:rect l="l" t="t" r="r" b="b"/>
              <a:pathLst>
                <a:path w="177" h="90" extrusionOk="0">
                  <a:moveTo>
                    <a:pt x="44" y="1"/>
                  </a:moveTo>
                  <a:cubicBezTo>
                    <a:pt x="28" y="1"/>
                    <a:pt x="16" y="5"/>
                    <a:pt x="16" y="13"/>
                  </a:cubicBezTo>
                  <a:cubicBezTo>
                    <a:pt x="0" y="29"/>
                    <a:pt x="32" y="61"/>
                    <a:pt x="80" y="77"/>
                  </a:cubicBezTo>
                  <a:cubicBezTo>
                    <a:pt x="104" y="85"/>
                    <a:pt x="124" y="89"/>
                    <a:pt x="140" y="89"/>
                  </a:cubicBezTo>
                  <a:cubicBezTo>
                    <a:pt x="156" y="89"/>
                    <a:pt x="168" y="85"/>
                    <a:pt x="177" y="77"/>
                  </a:cubicBezTo>
                  <a:cubicBezTo>
                    <a:pt x="177" y="61"/>
                    <a:pt x="144" y="29"/>
                    <a:pt x="96" y="13"/>
                  </a:cubicBezTo>
                  <a:cubicBezTo>
                    <a:pt x="80" y="5"/>
                    <a:pt x="60" y="1"/>
                    <a:pt x="4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867;p41">
              <a:extLst>
                <a:ext uri="{FF2B5EF4-FFF2-40B4-BE49-F238E27FC236}">
                  <a16:creationId xmlns:a16="http://schemas.microsoft.com/office/drawing/2014/main" id="{36ECEA56-9B18-478C-864B-1BD688FDE333}"/>
                </a:ext>
              </a:extLst>
            </p:cNvPr>
            <p:cNvSpPr/>
            <p:nvPr/>
          </p:nvSpPr>
          <p:spPr>
            <a:xfrm>
              <a:off x="2722746" y="3417657"/>
              <a:ext cx="332314" cy="202006"/>
            </a:xfrm>
            <a:custGeom>
              <a:avLst/>
              <a:gdLst/>
              <a:ahLst/>
              <a:cxnLst/>
              <a:rect l="l" t="t" r="r" b="b"/>
              <a:pathLst>
                <a:path w="9951" h="6049" extrusionOk="0">
                  <a:moveTo>
                    <a:pt x="4814" y="0"/>
                  </a:moveTo>
                  <a:lnTo>
                    <a:pt x="1" y="2294"/>
                  </a:lnTo>
                  <a:lnTo>
                    <a:pt x="1765" y="6049"/>
                  </a:lnTo>
                  <a:lnTo>
                    <a:pt x="2070" y="5936"/>
                  </a:lnTo>
                  <a:cubicBezTo>
                    <a:pt x="3434" y="5375"/>
                    <a:pt x="8953" y="3000"/>
                    <a:pt x="9723" y="2311"/>
                  </a:cubicBezTo>
                  <a:cubicBezTo>
                    <a:pt x="9951" y="2100"/>
                    <a:pt x="9781" y="2024"/>
                    <a:pt x="9413" y="2024"/>
                  </a:cubicBezTo>
                  <a:cubicBezTo>
                    <a:pt x="8434" y="2024"/>
                    <a:pt x="6049" y="2567"/>
                    <a:pt x="6049" y="2567"/>
                  </a:cubicBezTo>
                  <a:lnTo>
                    <a:pt x="4814" y="0"/>
                  </a:lnTo>
                  <a:close/>
                </a:path>
              </a:pathLst>
            </a:custGeom>
            <a:solidFill>
              <a:srgbClr val="19B5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868;p41">
              <a:extLst>
                <a:ext uri="{FF2B5EF4-FFF2-40B4-BE49-F238E27FC236}">
                  <a16:creationId xmlns:a16="http://schemas.microsoft.com/office/drawing/2014/main" id="{8409E48D-DB3C-4B44-B2F0-635EACA8B23A}"/>
                </a:ext>
              </a:extLst>
            </p:cNvPr>
            <p:cNvSpPr/>
            <p:nvPr/>
          </p:nvSpPr>
          <p:spPr>
            <a:xfrm>
              <a:off x="2759714" y="3564795"/>
              <a:ext cx="79881" cy="52731"/>
            </a:xfrm>
            <a:custGeom>
              <a:avLst/>
              <a:gdLst/>
              <a:ahLst/>
              <a:cxnLst/>
              <a:rect l="l" t="t" r="r" b="b"/>
              <a:pathLst>
                <a:path w="2392" h="1579" extrusionOk="0">
                  <a:moveTo>
                    <a:pt x="858" y="0"/>
                  </a:moveTo>
                  <a:cubicBezTo>
                    <a:pt x="559" y="0"/>
                    <a:pt x="261" y="79"/>
                    <a:pt x="1" y="231"/>
                  </a:cubicBezTo>
                  <a:lnTo>
                    <a:pt x="642" y="1578"/>
                  </a:lnTo>
                  <a:lnTo>
                    <a:pt x="2391" y="776"/>
                  </a:lnTo>
                  <a:cubicBezTo>
                    <a:pt x="2118" y="407"/>
                    <a:pt x="1733" y="151"/>
                    <a:pt x="1284" y="54"/>
                  </a:cubicBezTo>
                  <a:cubicBezTo>
                    <a:pt x="1144" y="18"/>
                    <a:pt x="1001" y="0"/>
                    <a:pt x="85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869;p41">
              <a:extLst>
                <a:ext uri="{FF2B5EF4-FFF2-40B4-BE49-F238E27FC236}">
                  <a16:creationId xmlns:a16="http://schemas.microsoft.com/office/drawing/2014/main" id="{8CD3D8D2-38C7-4254-B221-F02416C852BD}"/>
                </a:ext>
              </a:extLst>
            </p:cNvPr>
            <p:cNvSpPr/>
            <p:nvPr/>
          </p:nvSpPr>
          <p:spPr>
            <a:xfrm>
              <a:off x="2780619" y="3485282"/>
              <a:ext cx="271935" cy="134381"/>
            </a:xfrm>
            <a:custGeom>
              <a:avLst/>
              <a:gdLst/>
              <a:ahLst/>
              <a:cxnLst/>
              <a:rect l="l" t="t" r="r" b="b"/>
              <a:pathLst>
                <a:path w="8143" h="4024" extrusionOk="0">
                  <a:moveTo>
                    <a:pt x="7659" y="1"/>
                  </a:moveTo>
                  <a:cubicBezTo>
                    <a:pt x="7195" y="1"/>
                    <a:pt x="6546" y="109"/>
                    <a:pt x="6546" y="109"/>
                  </a:cubicBezTo>
                  <a:cubicBezTo>
                    <a:pt x="6273" y="253"/>
                    <a:pt x="6418" y="927"/>
                    <a:pt x="6418" y="927"/>
                  </a:cubicBezTo>
                  <a:lnTo>
                    <a:pt x="0" y="3911"/>
                  </a:lnTo>
                  <a:lnTo>
                    <a:pt x="32" y="4024"/>
                  </a:lnTo>
                  <a:cubicBezTo>
                    <a:pt x="2551" y="3093"/>
                    <a:pt x="8054" y="478"/>
                    <a:pt x="8118" y="157"/>
                  </a:cubicBezTo>
                  <a:cubicBezTo>
                    <a:pt x="8142" y="38"/>
                    <a:pt x="7933" y="1"/>
                    <a:pt x="765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870;p41">
              <a:extLst>
                <a:ext uri="{FF2B5EF4-FFF2-40B4-BE49-F238E27FC236}">
                  <a16:creationId xmlns:a16="http://schemas.microsoft.com/office/drawing/2014/main" id="{18788D04-A938-4045-8B72-4ADCF7311886}"/>
                </a:ext>
              </a:extLst>
            </p:cNvPr>
            <p:cNvSpPr/>
            <p:nvPr/>
          </p:nvSpPr>
          <p:spPr>
            <a:xfrm>
              <a:off x="2777948" y="3487820"/>
              <a:ext cx="272203" cy="129172"/>
            </a:xfrm>
            <a:custGeom>
              <a:avLst/>
              <a:gdLst/>
              <a:ahLst/>
              <a:cxnLst/>
              <a:rect l="l" t="t" r="r" b="b"/>
              <a:pathLst>
                <a:path w="8151" h="3868" extrusionOk="0">
                  <a:moveTo>
                    <a:pt x="8150" y="1"/>
                  </a:moveTo>
                  <a:cubicBezTo>
                    <a:pt x="8134" y="17"/>
                    <a:pt x="8102" y="17"/>
                    <a:pt x="8070" y="33"/>
                  </a:cubicBezTo>
                  <a:cubicBezTo>
                    <a:pt x="8006" y="81"/>
                    <a:pt x="7926" y="113"/>
                    <a:pt x="7829" y="161"/>
                  </a:cubicBezTo>
                  <a:cubicBezTo>
                    <a:pt x="7605" y="274"/>
                    <a:pt x="7316" y="418"/>
                    <a:pt x="6963" y="595"/>
                  </a:cubicBezTo>
                  <a:cubicBezTo>
                    <a:pt x="6241" y="948"/>
                    <a:pt x="5230" y="1461"/>
                    <a:pt x="4107" y="1990"/>
                  </a:cubicBezTo>
                  <a:cubicBezTo>
                    <a:pt x="2968" y="2520"/>
                    <a:pt x="1941" y="2985"/>
                    <a:pt x="1203" y="3322"/>
                  </a:cubicBezTo>
                  <a:cubicBezTo>
                    <a:pt x="850" y="3482"/>
                    <a:pt x="562" y="3611"/>
                    <a:pt x="321" y="3723"/>
                  </a:cubicBezTo>
                  <a:lnTo>
                    <a:pt x="80" y="3835"/>
                  </a:lnTo>
                  <a:cubicBezTo>
                    <a:pt x="161" y="3819"/>
                    <a:pt x="241" y="3787"/>
                    <a:pt x="321" y="3739"/>
                  </a:cubicBezTo>
                  <a:cubicBezTo>
                    <a:pt x="578" y="3643"/>
                    <a:pt x="867" y="3514"/>
                    <a:pt x="1219" y="3370"/>
                  </a:cubicBezTo>
                  <a:cubicBezTo>
                    <a:pt x="1974" y="3049"/>
                    <a:pt x="3000" y="2584"/>
                    <a:pt x="4123" y="2054"/>
                  </a:cubicBezTo>
                  <a:cubicBezTo>
                    <a:pt x="5246" y="1509"/>
                    <a:pt x="6257" y="1012"/>
                    <a:pt x="6995" y="627"/>
                  </a:cubicBezTo>
                  <a:cubicBezTo>
                    <a:pt x="7332" y="450"/>
                    <a:pt x="7621" y="306"/>
                    <a:pt x="7845" y="177"/>
                  </a:cubicBezTo>
                  <a:cubicBezTo>
                    <a:pt x="7926" y="129"/>
                    <a:pt x="8006" y="97"/>
                    <a:pt x="8086" y="49"/>
                  </a:cubicBezTo>
                  <a:cubicBezTo>
                    <a:pt x="8102" y="33"/>
                    <a:pt x="8134" y="17"/>
                    <a:pt x="8150" y="1"/>
                  </a:cubicBezTo>
                  <a:close/>
                  <a:moveTo>
                    <a:pt x="80" y="3835"/>
                  </a:moveTo>
                  <a:cubicBezTo>
                    <a:pt x="48" y="3835"/>
                    <a:pt x="16" y="3851"/>
                    <a:pt x="0" y="3867"/>
                  </a:cubicBezTo>
                  <a:cubicBezTo>
                    <a:pt x="32" y="3867"/>
                    <a:pt x="48" y="3851"/>
                    <a:pt x="80" y="3835"/>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871;p41">
              <a:extLst>
                <a:ext uri="{FF2B5EF4-FFF2-40B4-BE49-F238E27FC236}">
                  <a16:creationId xmlns:a16="http://schemas.microsoft.com/office/drawing/2014/main" id="{19AA6C1B-265F-42BA-8541-A458A496AA84}"/>
                </a:ext>
              </a:extLst>
            </p:cNvPr>
            <p:cNvSpPr/>
            <p:nvPr/>
          </p:nvSpPr>
          <p:spPr>
            <a:xfrm>
              <a:off x="2990640" y="3486217"/>
              <a:ext cx="9150" cy="32727"/>
            </a:xfrm>
            <a:custGeom>
              <a:avLst/>
              <a:gdLst/>
              <a:ahLst/>
              <a:cxnLst/>
              <a:rect l="l" t="t" r="r" b="b"/>
              <a:pathLst>
                <a:path w="274" h="980" extrusionOk="0">
                  <a:moveTo>
                    <a:pt x="273" y="1"/>
                  </a:moveTo>
                  <a:cubicBezTo>
                    <a:pt x="33" y="274"/>
                    <a:pt x="0" y="659"/>
                    <a:pt x="161" y="979"/>
                  </a:cubicBezTo>
                  <a:cubicBezTo>
                    <a:pt x="81" y="643"/>
                    <a:pt x="129" y="306"/>
                    <a:pt x="27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872;p41">
              <a:extLst>
                <a:ext uri="{FF2B5EF4-FFF2-40B4-BE49-F238E27FC236}">
                  <a16:creationId xmlns:a16="http://schemas.microsoft.com/office/drawing/2014/main" id="{935890A5-CE80-43EB-A32C-7419BF598856}"/>
                </a:ext>
              </a:extLst>
            </p:cNvPr>
            <p:cNvSpPr/>
            <p:nvPr/>
          </p:nvSpPr>
          <p:spPr>
            <a:xfrm>
              <a:off x="2936540" y="3499608"/>
              <a:ext cx="3774" cy="17733"/>
            </a:xfrm>
            <a:custGeom>
              <a:avLst/>
              <a:gdLst/>
              <a:ahLst/>
              <a:cxnLst/>
              <a:rect l="l" t="t" r="r" b="b"/>
              <a:pathLst>
                <a:path w="113" h="531" extrusionOk="0">
                  <a:moveTo>
                    <a:pt x="96" y="1"/>
                  </a:moveTo>
                  <a:cubicBezTo>
                    <a:pt x="48" y="81"/>
                    <a:pt x="32" y="177"/>
                    <a:pt x="32" y="258"/>
                  </a:cubicBezTo>
                  <a:cubicBezTo>
                    <a:pt x="0" y="354"/>
                    <a:pt x="0" y="434"/>
                    <a:pt x="32" y="530"/>
                  </a:cubicBezTo>
                  <a:cubicBezTo>
                    <a:pt x="96" y="370"/>
                    <a:pt x="112" y="177"/>
                    <a:pt x="9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873;p41">
              <a:extLst>
                <a:ext uri="{FF2B5EF4-FFF2-40B4-BE49-F238E27FC236}">
                  <a16:creationId xmlns:a16="http://schemas.microsoft.com/office/drawing/2014/main" id="{F7D98768-0BE9-4769-AF31-EC1563BFE4DB}"/>
                </a:ext>
              </a:extLst>
            </p:cNvPr>
            <p:cNvSpPr/>
            <p:nvPr/>
          </p:nvSpPr>
          <p:spPr>
            <a:xfrm>
              <a:off x="2920444" y="3502848"/>
              <a:ext cx="7013" cy="13959"/>
            </a:xfrm>
            <a:custGeom>
              <a:avLst/>
              <a:gdLst/>
              <a:ahLst/>
              <a:cxnLst/>
              <a:rect l="l" t="t" r="r" b="b"/>
              <a:pathLst>
                <a:path w="210" h="418" extrusionOk="0">
                  <a:moveTo>
                    <a:pt x="193" y="0"/>
                  </a:moveTo>
                  <a:cubicBezTo>
                    <a:pt x="177" y="0"/>
                    <a:pt x="129" y="80"/>
                    <a:pt x="81" y="193"/>
                  </a:cubicBezTo>
                  <a:cubicBezTo>
                    <a:pt x="33" y="305"/>
                    <a:pt x="1" y="401"/>
                    <a:pt x="17" y="417"/>
                  </a:cubicBezTo>
                  <a:cubicBezTo>
                    <a:pt x="33" y="417"/>
                    <a:pt x="97" y="337"/>
                    <a:pt x="145" y="225"/>
                  </a:cubicBezTo>
                  <a:cubicBezTo>
                    <a:pt x="177" y="96"/>
                    <a:pt x="209" y="0"/>
                    <a:pt x="19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874;p41">
              <a:extLst>
                <a:ext uri="{FF2B5EF4-FFF2-40B4-BE49-F238E27FC236}">
                  <a16:creationId xmlns:a16="http://schemas.microsoft.com/office/drawing/2014/main" id="{C6B229BE-DBCE-4520-BB77-731B336B531A}"/>
                </a:ext>
              </a:extLst>
            </p:cNvPr>
            <p:cNvSpPr/>
            <p:nvPr/>
          </p:nvSpPr>
          <p:spPr>
            <a:xfrm>
              <a:off x="2905450" y="3497471"/>
              <a:ext cx="17165" cy="8082"/>
            </a:xfrm>
            <a:custGeom>
              <a:avLst/>
              <a:gdLst/>
              <a:ahLst/>
              <a:cxnLst/>
              <a:rect l="l" t="t" r="r" b="b"/>
              <a:pathLst>
                <a:path w="514" h="242" extrusionOk="0">
                  <a:moveTo>
                    <a:pt x="514" y="1"/>
                  </a:moveTo>
                  <a:lnTo>
                    <a:pt x="514" y="1"/>
                  </a:lnTo>
                  <a:cubicBezTo>
                    <a:pt x="418" y="17"/>
                    <a:pt x="321" y="49"/>
                    <a:pt x="241" y="97"/>
                  </a:cubicBezTo>
                  <a:cubicBezTo>
                    <a:pt x="113" y="161"/>
                    <a:pt x="1" y="225"/>
                    <a:pt x="17" y="241"/>
                  </a:cubicBezTo>
                  <a:cubicBezTo>
                    <a:pt x="97" y="225"/>
                    <a:pt x="193" y="193"/>
                    <a:pt x="273" y="145"/>
                  </a:cubicBezTo>
                  <a:cubicBezTo>
                    <a:pt x="418" y="81"/>
                    <a:pt x="514" y="17"/>
                    <a:pt x="51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875;p41">
              <a:extLst>
                <a:ext uri="{FF2B5EF4-FFF2-40B4-BE49-F238E27FC236}">
                  <a16:creationId xmlns:a16="http://schemas.microsoft.com/office/drawing/2014/main" id="{DD5A1B4C-8BBC-4A40-A838-1653E3A4B89E}"/>
                </a:ext>
              </a:extLst>
            </p:cNvPr>
            <p:cNvSpPr/>
            <p:nvPr/>
          </p:nvSpPr>
          <p:spPr>
            <a:xfrm>
              <a:off x="2897936" y="3488354"/>
              <a:ext cx="19336" cy="7614"/>
            </a:xfrm>
            <a:custGeom>
              <a:avLst/>
              <a:gdLst/>
              <a:ahLst/>
              <a:cxnLst/>
              <a:rect l="l" t="t" r="r" b="b"/>
              <a:pathLst>
                <a:path w="579" h="228" extrusionOk="0">
                  <a:moveTo>
                    <a:pt x="578" y="1"/>
                  </a:moveTo>
                  <a:lnTo>
                    <a:pt x="578" y="1"/>
                  </a:lnTo>
                  <a:cubicBezTo>
                    <a:pt x="386" y="81"/>
                    <a:pt x="193" y="161"/>
                    <a:pt x="1" y="226"/>
                  </a:cubicBezTo>
                  <a:cubicBezTo>
                    <a:pt x="18" y="227"/>
                    <a:pt x="36" y="228"/>
                    <a:pt x="54" y="228"/>
                  </a:cubicBezTo>
                  <a:cubicBezTo>
                    <a:pt x="247" y="228"/>
                    <a:pt x="446" y="148"/>
                    <a:pt x="57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876;p41">
              <a:extLst>
                <a:ext uri="{FF2B5EF4-FFF2-40B4-BE49-F238E27FC236}">
                  <a16:creationId xmlns:a16="http://schemas.microsoft.com/office/drawing/2014/main" id="{765A38AB-6365-4A8E-A946-E728458DC641}"/>
                </a:ext>
              </a:extLst>
            </p:cNvPr>
            <p:cNvSpPr/>
            <p:nvPr/>
          </p:nvSpPr>
          <p:spPr>
            <a:xfrm>
              <a:off x="2935973" y="3474429"/>
              <a:ext cx="26850" cy="28453"/>
            </a:xfrm>
            <a:custGeom>
              <a:avLst/>
              <a:gdLst/>
              <a:ahLst/>
              <a:cxnLst/>
              <a:rect l="l" t="t" r="r" b="b"/>
              <a:pathLst>
                <a:path w="804" h="852" extrusionOk="0">
                  <a:moveTo>
                    <a:pt x="675" y="65"/>
                  </a:moveTo>
                  <a:cubicBezTo>
                    <a:pt x="739" y="81"/>
                    <a:pt x="755" y="145"/>
                    <a:pt x="707" y="209"/>
                  </a:cubicBezTo>
                  <a:cubicBezTo>
                    <a:pt x="675" y="274"/>
                    <a:pt x="627" y="322"/>
                    <a:pt x="563" y="370"/>
                  </a:cubicBezTo>
                  <a:cubicBezTo>
                    <a:pt x="482" y="450"/>
                    <a:pt x="386" y="530"/>
                    <a:pt x="290" y="594"/>
                  </a:cubicBezTo>
                  <a:cubicBezTo>
                    <a:pt x="206" y="655"/>
                    <a:pt x="137" y="698"/>
                    <a:pt x="87" y="728"/>
                  </a:cubicBezTo>
                  <a:lnTo>
                    <a:pt x="87" y="728"/>
                  </a:lnTo>
                  <a:cubicBezTo>
                    <a:pt x="85" y="657"/>
                    <a:pt x="93" y="586"/>
                    <a:pt x="113" y="514"/>
                  </a:cubicBezTo>
                  <a:cubicBezTo>
                    <a:pt x="145" y="402"/>
                    <a:pt x="210" y="306"/>
                    <a:pt x="290" y="225"/>
                  </a:cubicBezTo>
                  <a:cubicBezTo>
                    <a:pt x="386" y="129"/>
                    <a:pt x="530" y="65"/>
                    <a:pt x="675" y="65"/>
                  </a:cubicBezTo>
                  <a:close/>
                  <a:moveTo>
                    <a:pt x="691" y="1"/>
                  </a:moveTo>
                  <a:cubicBezTo>
                    <a:pt x="386" y="1"/>
                    <a:pt x="129" y="209"/>
                    <a:pt x="65" y="514"/>
                  </a:cubicBezTo>
                  <a:cubicBezTo>
                    <a:pt x="50" y="590"/>
                    <a:pt x="49" y="667"/>
                    <a:pt x="63" y="743"/>
                  </a:cubicBezTo>
                  <a:lnTo>
                    <a:pt x="63" y="743"/>
                  </a:lnTo>
                  <a:cubicBezTo>
                    <a:pt x="23" y="766"/>
                    <a:pt x="1" y="780"/>
                    <a:pt x="1" y="787"/>
                  </a:cubicBezTo>
                  <a:cubicBezTo>
                    <a:pt x="23" y="781"/>
                    <a:pt x="44" y="774"/>
                    <a:pt x="66" y="767"/>
                  </a:cubicBezTo>
                  <a:lnTo>
                    <a:pt x="66" y="767"/>
                  </a:lnTo>
                  <a:cubicBezTo>
                    <a:pt x="69" y="795"/>
                    <a:pt x="83" y="823"/>
                    <a:pt x="97" y="851"/>
                  </a:cubicBezTo>
                  <a:cubicBezTo>
                    <a:pt x="93" y="820"/>
                    <a:pt x="90" y="790"/>
                    <a:pt x="88" y="759"/>
                  </a:cubicBezTo>
                  <a:lnTo>
                    <a:pt x="88" y="759"/>
                  </a:lnTo>
                  <a:cubicBezTo>
                    <a:pt x="170" y="729"/>
                    <a:pt x="251" y="690"/>
                    <a:pt x="322" y="643"/>
                  </a:cubicBezTo>
                  <a:cubicBezTo>
                    <a:pt x="418" y="578"/>
                    <a:pt x="514" y="498"/>
                    <a:pt x="611" y="402"/>
                  </a:cubicBezTo>
                  <a:cubicBezTo>
                    <a:pt x="659" y="354"/>
                    <a:pt x="723" y="306"/>
                    <a:pt x="755" y="242"/>
                  </a:cubicBezTo>
                  <a:cubicBezTo>
                    <a:pt x="787" y="209"/>
                    <a:pt x="803" y="161"/>
                    <a:pt x="787" y="113"/>
                  </a:cubicBezTo>
                  <a:cubicBezTo>
                    <a:pt x="787" y="65"/>
                    <a:pt x="739" y="17"/>
                    <a:pt x="69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877;p41">
              <a:extLst>
                <a:ext uri="{FF2B5EF4-FFF2-40B4-BE49-F238E27FC236}">
                  <a16:creationId xmlns:a16="http://schemas.microsoft.com/office/drawing/2014/main" id="{BE48FD96-7DDB-470E-BEDA-9A983C005E8E}"/>
                </a:ext>
              </a:extLst>
            </p:cNvPr>
            <p:cNvSpPr/>
            <p:nvPr/>
          </p:nvSpPr>
          <p:spPr>
            <a:xfrm>
              <a:off x="2917238" y="3483679"/>
              <a:ext cx="22007" cy="16497"/>
            </a:xfrm>
            <a:custGeom>
              <a:avLst/>
              <a:gdLst/>
              <a:ahLst/>
              <a:cxnLst/>
              <a:rect l="l" t="t" r="r" b="b"/>
              <a:pathLst>
                <a:path w="659" h="494" extrusionOk="0">
                  <a:moveTo>
                    <a:pt x="202" y="1"/>
                  </a:moveTo>
                  <a:cubicBezTo>
                    <a:pt x="156" y="1"/>
                    <a:pt x="109" y="10"/>
                    <a:pt x="65" y="29"/>
                  </a:cubicBezTo>
                  <a:cubicBezTo>
                    <a:pt x="0" y="77"/>
                    <a:pt x="0" y="157"/>
                    <a:pt x="33" y="221"/>
                  </a:cubicBezTo>
                  <a:cubicBezTo>
                    <a:pt x="65" y="269"/>
                    <a:pt x="113" y="301"/>
                    <a:pt x="161" y="334"/>
                  </a:cubicBezTo>
                  <a:cubicBezTo>
                    <a:pt x="225" y="382"/>
                    <a:pt x="305" y="430"/>
                    <a:pt x="386" y="446"/>
                  </a:cubicBezTo>
                  <a:cubicBezTo>
                    <a:pt x="466" y="478"/>
                    <a:pt x="546" y="494"/>
                    <a:pt x="626" y="494"/>
                  </a:cubicBezTo>
                  <a:cubicBezTo>
                    <a:pt x="626" y="478"/>
                    <a:pt x="546" y="462"/>
                    <a:pt x="402" y="414"/>
                  </a:cubicBezTo>
                  <a:cubicBezTo>
                    <a:pt x="337" y="382"/>
                    <a:pt x="257" y="334"/>
                    <a:pt x="193" y="285"/>
                  </a:cubicBezTo>
                  <a:cubicBezTo>
                    <a:pt x="113" y="237"/>
                    <a:pt x="33" y="141"/>
                    <a:pt x="97" y="93"/>
                  </a:cubicBezTo>
                  <a:cubicBezTo>
                    <a:pt x="137" y="80"/>
                    <a:pt x="176" y="72"/>
                    <a:pt x="215" y="72"/>
                  </a:cubicBezTo>
                  <a:cubicBezTo>
                    <a:pt x="270" y="72"/>
                    <a:pt x="322" y="87"/>
                    <a:pt x="369" y="125"/>
                  </a:cubicBezTo>
                  <a:cubicBezTo>
                    <a:pt x="434" y="157"/>
                    <a:pt x="498" y="221"/>
                    <a:pt x="546" y="285"/>
                  </a:cubicBezTo>
                  <a:cubicBezTo>
                    <a:pt x="594" y="350"/>
                    <a:pt x="626" y="414"/>
                    <a:pt x="658" y="478"/>
                  </a:cubicBezTo>
                  <a:cubicBezTo>
                    <a:pt x="658" y="398"/>
                    <a:pt x="642" y="317"/>
                    <a:pt x="594" y="253"/>
                  </a:cubicBezTo>
                  <a:cubicBezTo>
                    <a:pt x="546" y="173"/>
                    <a:pt x="482" y="109"/>
                    <a:pt x="402" y="61"/>
                  </a:cubicBezTo>
                  <a:cubicBezTo>
                    <a:pt x="343" y="22"/>
                    <a:pt x="273" y="1"/>
                    <a:pt x="20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878;p41">
              <a:extLst>
                <a:ext uri="{FF2B5EF4-FFF2-40B4-BE49-F238E27FC236}">
                  <a16:creationId xmlns:a16="http://schemas.microsoft.com/office/drawing/2014/main" id="{E20E03EB-AECE-4895-B941-0B572D856816}"/>
                </a:ext>
              </a:extLst>
            </p:cNvPr>
            <p:cNvSpPr/>
            <p:nvPr/>
          </p:nvSpPr>
          <p:spPr>
            <a:xfrm>
              <a:off x="2760248" y="3561322"/>
              <a:ext cx="78812" cy="28887"/>
            </a:xfrm>
            <a:custGeom>
              <a:avLst/>
              <a:gdLst/>
              <a:ahLst/>
              <a:cxnLst/>
              <a:rect l="l" t="t" r="r" b="b"/>
              <a:pathLst>
                <a:path w="2360" h="865" extrusionOk="0">
                  <a:moveTo>
                    <a:pt x="932" y="0"/>
                  </a:moveTo>
                  <a:cubicBezTo>
                    <a:pt x="732" y="0"/>
                    <a:pt x="530" y="36"/>
                    <a:pt x="338" y="110"/>
                  </a:cubicBezTo>
                  <a:cubicBezTo>
                    <a:pt x="257" y="142"/>
                    <a:pt x="161" y="190"/>
                    <a:pt x="81" y="239"/>
                  </a:cubicBezTo>
                  <a:cubicBezTo>
                    <a:pt x="33" y="287"/>
                    <a:pt x="1" y="303"/>
                    <a:pt x="1" y="303"/>
                  </a:cubicBezTo>
                  <a:cubicBezTo>
                    <a:pt x="1" y="304"/>
                    <a:pt x="2" y="305"/>
                    <a:pt x="4" y="305"/>
                  </a:cubicBezTo>
                  <a:cubicBezTo>
                    <a:pt x="24" y="305"/>
                    <a:pt x="149" y="232"/>
                    <a:pt x="354" y="158"/>
                  </a:cubicBezTo>
                  <a:cubicBezTo>
                    <a:pt x="536" y="96"/>
                    <a:pt x="726" y="65"/>
                    <a:pt x="915" y="65"/>
                  </a:cubicBezTo>
                  <a:cubicBezTo>
                    <a:pt x="1355" y="65"/>
                    <a:pt x="1788" y="234"/>
                    <a:pt x="2102" y="559"/>
                  </a:cubicBezTo>
                  <a:cubicBezTo>
                    <a:pt x="2263" y="736"/>
                    <a:pt x="2343" y="864"/>
                    <a:pt x="2359" y="864"/>
                  </a:cubicBezTo>
                  <a:cubicBezTo>
                    <a:pt x="2343" y="816"/>
                    <a:pt x="2327" y="784"/>
                    <a:pt x="2311" y="768"/>
                  </a:cubicBezTo>
                  <a:cubicBezTo>
                    <a:pt x="2263" y="672"/>
                    <a:pt x="2199" y="591"/>
                    <a:pt x="2135" y="527"/>
                  </a:cubicBezTo>
                  <a:cubicBezTo>
                    <a:pt x="1823" y="183"/>
                    <a:pt x="1382" y="0"/>
                    <a:pt x="93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879;p41">
              <a:extLst>
                <a:ext uri="{FF2B5EF4-FFF2-40B4-BE49-F238E27FC236}">
                  <a16:creationId xmlns:a16="http://schemas.microsoft.com/office/drawing/2014/main" id="{58434D9A-090B-4233-B805-8D3A958DF82C}"/>
                </a:ext>
              </a:extLst>
            </p:cNvPr>
            <p:cNvSpPr/>
            <p:nvPr/>
          </p:nvSpPr>
          <p:spPr>
            <a:xfrm>
              <a:off x="2745254" y="3496937"/>
              <a:ext cx="30556" cy="66489"/>
            </a:xfrm>
            <a:custGeom>
              <a:avLst/>
              <a:gdLst/>
              <a:ahLst/>
              <a:cxnLst/>
              <a:rect l="l" t="t" r="r" b="b"/>
              <a:pathLst>
                <a:path w="915" h="1991" extrusionOk="0">
                  <a:moveTo>
                    <a:pt x="1" y="1"/>
                  </a:moveTo>
                  <a:lnTo>
                    <a:pt x="1" y="1"/>
                  </a:lnTo>
                  <a:cubicBezTo>
                    <a:pt x="257" y="675"/>
                    <a:pt x="562" y="1348"/>
                    <a:pt x="915" y="1990"/>
                  </a:cubicBezTo>
                  <a:cubicBezTo>
                    <a:pt x="787" y="1637"/>
                    <a:pt x="642" y="1300"/>
                    <a:pt x="482" y="979"/>
                  </a:cubicBezTo>
                  <a:cubicBezTo>
                    <a:pt x="337" y="642"/>
                    <a:pt x="177" y="322"/>
                    <a:pt x="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880;p41">
              <a:extLst>
                <a:ext uri="{FF2B5EF4-FFF2-40B4-BE49-F238E27FC236}">
                  <a16:creationId xmlns:a16="http://schemas.microsoft.com/office/drawing/2014/main" id="{04101BC2-4622-4842-BEBB-7EFB22CA9082}"/>
                </a:ext>
              </a:extLst>
            </p:cNvPr>
            <p:cNvSpPr/>
            <p:nvPr/>
          </p:nvSpPr>
          <p:spPr>
            <a:xfrm>
              <a:off x="2851884" y="3543523"/>
              <a:ext cx="47721" cy="22041"/>
            </a:xfrm>
            <a:custGeom>
              <a:avLst/>
              <a:gdLst/>
              <a:ahLst/>
              <a:cxnLst/>
              <a:rect l="l" t="t" r="r" b="b"/>
              <a:pathLst>
                <a:path w="1429" h="660" extrusionOk="0">
                  <a:moveTo>
                    <a:pt x="1424" y="0"/>
                  </a:moveTo>
                  <a:cubicBezTo>
                    <a:pt x="1386" y="0"/>
                    <a:pt x="1091" y="169"/>
                    <a:pt x="722" y="338"/>
                  </a:cubicBezTo>
                  <a:cubicBezTo>
                    <a:pt x="321" y="515"/>
                    <a:pt x="0" y="643"/>
                    <a:pt x="16" y="659"/>
                  </a:cubicBezTo>
                  <a:cubicBezTo>
                    <a:pt x="514" y="531"/>
                    <a:pt x="995" y="306"/>
                    <a:pt x="1428" y="1"/>
                  </a:cubicBezTo>
                  <a:cubicBezTo>
                    <a:pt x="1427" y="1"/>
                    <a:pt x="1426" y="0"/>
                    <a:pt x="142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881;p41">
              <a:extLst>
                <a:ext uri="{FF2B5EF4-FFF2-40B4-BE49-F238E27FC236}">
                  <a16:creationId xmlns:a16="http://schemas.microsoft.com/office/drawing/2014/main" id="{3C9B1486-ACDD-4006-B906-28C199A620E0}"/>
                </a:ext>
              </a:extLst>
            </p:cNvPr>
            <p:cNvSpPr/>
            <p:nvPr/>
          </p:nvSpPr>
          <p:spPr>
            <a:xfrm>
              <a:off x="2820259" y="3580324"/>
              <a:ext cx="9685" cy="7280"/>
            </a:xfrm>
            <a:custGeom>
              <a:avLst/>
              <a:gdLst/>
              <a:ahLst/>
              <a:cxnLst/>
              <a:rect l="l" t="t" r="r" b="b"/>
              <a:pathLst>
                <a:path w="290" h="218" extrusionOk="0">
                  <a:moveTo>
                    <a:pt x="29" y="1"/>
                  </a:moveTo>
                  <a:cubicBezTo>
                    <a:pt x="21" y="1"/>
                    <a:pt x="17" y="3"/>
                    <a:pt x="17" y="6"/>
                  </a:cubicBezTo>
                  <a:cubicBezTo>
                    <a:pt x="1" y="22"/>
                    <a:pt x="65" y="55"/>
                    <a:pt x="145" y="119"/>
                  </a:cubicBezTo>
                  <a:cubicBezTo>
                    <a:pt x="202" y="162"/>
                    <a:pt x="247" y="218"/>
                    <a:pt x="267" y="218"/>
                  </a:cubicBezTo>
                  <a:cubicBezTo>
                    <a:pt x="270" y="218"/>
                    <a:pt x="272" y="217"/>
                    <a:pt x="273" y="215"/>
                  </a:cubicBezTo>
                  <a:cubicBezTo>
                    <a:pt x="289" y="215"/>
                    <a:pt x="257" y="135"/>
                    <a:pt x="177" y="71"/>
                  </a:cubicBezTo>
                  <a:cubicBezTo>
                    <a:pt x="116" y="22"/>
                    <a:pt x="55" y="1"/>
                    <a:pt x="2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882;p41">
              <a:extLst>
                <a:ext uri="{FF2B5EF4-FFF2-40B4-BE49-F238E27FC236}">
                  <a16:creationId xmlns:a16="http://schemas.microsoft.com/office/drawing/2014/main" id="{1768A249-8D80-425A-A097-12C87C5F3FD9}"/>
                </a:ext>
              </a:extLst>
            </p:cNvPr>
            <p:cNvSpPr/>
            <p:nvPr/>
          </p:nvSpPr>
          <p:spPr>
            <a:xfrm>
              <a:off x="2801524" y="3571074"/>
              <a:ext cx="9651" cy="3807"/>
            </a:xfrm>
            <a:custGeom>
              <a:avLst/>
              <a:gdLst/>
              <a:ahLst/>
              <a:cxnLst/>
              <a:rect l="l" t="t" r="r" b="b"/>
              <a:pathLst>
                <a:path w="289" h="114" extrusionOk="0">
                  <a:moveTo>
                    <a:pt x="46" y="0"/>
                  </a:moveTo>
                  <a:cubicBezTo>
                    <a:pt x="27" y="0"/>
                    <a:pt x="16" y="4"/>
                    <a:pt x="16" y="11"/>
                  </a:cubicBezTo>
                  <a:cubicBezTo>
                    <a:pt x="0" y="27"/>
                    <a:pt x="64" y="59"/>
                    <a:pt x="128" y="91"/>
                  </a:cubicBezTo>
                  <a:cubicBezTo>
                    <a:pt x="185" y="102"/>
                    <a:pt x="234" y="114"/>
                    <a:pt x="258" y="114"/>
                  </a:cubicBezTo>
                  <a:cubicBezTo>
                    <a:pt x="267" y="114"/>
                    <a:pt x="273" y="112"/>
                    <a:pt x="273" y="107"/>
                  </a:cubicBezTo>
                  <a:cubicBezTo>
                    <a:pt x="289" y="91"/>
                    <a:pt x="225" y="59"/>
                    <a:pt x="161" y="27"/>
                  </a:cubicBezTo>
                  <a:cubicBezTo>
                    <a:pt x="114" y="8"/>
                    <a:pt x="72" y="0"/>
                    <a:pt x="4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883;p41">
              <a:extLst>
                <a:ext uri="{FF2B5EF4-FFF2-40B4-BE49-F238E27FC236}">
                  <a16:creationId xmlns:a16="http://schemas.microsoft.com/office/drawing/2014/main" id="{659523E4-7CB6-4457-9E9C-BE8806A4EC69}"/>
                </a:ext>
              </a:extLst>
            </p:cNvPr>
            <p:cNvSpPr/>
            <p:nvPr/>
          </p:nvSpPr>
          <p:spPr>
            <a:xfrm>
              <a:off x="2781154" y="3569704"/>
              <a:ext cx="11288" cy="2972"/>
            </a:xfrm>
            <a:custGeom>
              <a:avLst/>
              <a:gdLst/>
              <a:ahLst/>
              <a:cxnLst/>
              <a:rect l="l" t="t" r="r" b="b"/>
              <a:pathLst>
                <a:path w="338" h="89" extrusionOk="0">
                  <a:moveTo>
                    <a:pt x="205" y="0"/>
                  </a:moveTo>
                  <a:cubicBezTo>
                    <a:pt x="191" y="0"/>
                    <a:pt x="177" y="1"/>
                    <a:pt x="161" y="4"/>
                  </a:cubicBezTo>
                  <a:cubicBezTo>
                    <a:pt x="65" y="4"/>
                    <a:pt x="0" y="84"/>
                    <a:pt x="16" y="84"/>
                  </a:cubicBezTo>
                  <a:cubicBezTo>
                    <a:pt x="20" y="87"/>
                    <a:pt x="25" y="88"/>
                    <a:pt x="32" y="88"/>
                  </a:cubicBezTo>
                  <a:cubicBezTo>
                    <a:pt x="59" y="88"/>
                    <a:pt x="113" y="68"/>
                    <a:pt x="177" y="68"/>
                  </a:cubicBezTo>
                  <a:cubicBezTo>
                    <a:pt x="217" y="60"/>
                    <a:pt x="253" y="60"/>
                    <a:pt x="281" y="60"/>
                  </a:cubicBezTo>
                  <a:cubicBezTo>
                    <a:pt x="309" y="60"/>
                    <a:pt x="329" y="60"/>
                    <a:pt x="337" y="52"/>
                  </a:cubicBezTo>
                  <a:cubicBezTo>
                    <a:pt x="337" y="38"/>
                    <a:pt x="290" y="0"/>
                    <a:pt x="20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884;p41">
              <a:extLst>
                <a:ext uri="{FF2B5EF4-FFF2-40B4-BE49-F238E27FC236}">
                  <a16:creationId xmlns:a16="http://schemas.microsoft.com/office/drawing/2014/main" id="{080FA37B-B740-41AE-A043-363D2B1DDC83}"/>
                </a:ext>
              </a:extLst>
            </p:cNvPr>
            <p:cNvSpPr/>
            <p:nvPr/>
          </p:nvSpPr>
          <p:spPr>
            <a:xfrm>
              <a:off x="2768296" y="3573879"/>
              <a:ext cx="5377" cy="2404"/>
            </a:xfrm>
            <a:custGeom>
              <a:avLst/>
              <a:gdLst/>
              <a:ahLst/>
              <a:cxnLst/>
              <a:rect l="l" t="t" r="r" b="b"/>
              <a:pathLst>
                <a:path w="161" h="72" extrusionOk="0">
                  <a:moveTo>
                    <a:pt x="118" y="0"/>
                  </a:moveTo>
                  <a:cubicBezTo>
                    <a:pt x="107" y="0"/>
                    <a:pt x="95" y="2"/>
                    <a:pt x="81" y="7"/>
                  </a:cubicBezTo>
                  <a:cubicBezTo>
                    <a:pt x="32" y="7"/>
                    <a:pt x="0" y="23"/>
                    <a:pt x="0" y="39"/>
                  </a:cubicBezTo>
                  <a:cubicBezTo>
                    <a:pt x="0" y="55"/>
                    <a:pt x="32" y="71"/>
                    <a:pt x="81" y="71"/>
                  </a:cubicBezTo>
                  <a:cubicBezTo>
                    <a:pt x="129" y="55"/>
                    <a:pt x="161" y="39"/>
                    <a:pt x="161" y="23"/>
                  </a:cubicBezTo>
                  <a:cubicBezTo>
                    <a:pt x="161" y="12"/>
                    <a:pt x="145" y="0"/>
                    <a:pt x="11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885;p41">
              <a:extLst>
                <a:ext uri="{FF2B5EF4-FFF2-40B4-BE49-F238E27FC236}">
                  <a16:creationId xmlns:a16="http://schemas.microsoft.com/office/drawing/2014/main" id="{2A44E9BE-70E7-4C11-A11A-D38CBEF97993}"/>
                </a:ext>
              </a:extLst>
            </p:cNvPr>
            <p:cNvSpPr/>
            <p:nvPr/>
          </p:nvSpPr>
          <p:spPr>
            <a:xfrm>
              <a:off x="1611560" y="1851799"/>
              <a:ext cx="843324" cy="909045"/>
            </a:xfrm>
            <a:custGeom>
              <a:avLst/>
              <a:gdLst/>
              <a:ahLst/>
              <a:cxnLst/>
              <a:rect l="l" t="t" r="r" b="b"/>
              <a:pathLst>
                <a:path w="25253" h="27221" extrusionOk="0">
                  <a:moveTo>
                    <a:pt x="15521" y="0"/>
                  </a:moveTo>
                  <a:cubicBezTo>
                    <a:pt x="15012" y="0"/>
                    <a:pt x="14696" y="43"/>
                    <a:pt x="14696" y="43"/>
                  </a:cubicBezTo>
                  <a:lnTo>
                    <a:pt x="9193" y="139"/>
                  </a:lnTo>
                  <a:cubicBezTo>
                    <a:pt x="9193" y="139"/>
                    <a:pt x="1990" y="652"/>
                    <a:pt x="1092" y="5642"/>
                  </a:cubicBezTo>
                  <a:lnTo>
                    <a:pt x="1" y="10952"/>
                  </a:lnTo>
                  <a:lnTo>
                    <a:pt x="5215" y="11883"/>
                  </a:lnTo>
                  <a:lnTo>
                    <a:pt x="3867" y="19952"/>
                  </a:lnTo>
                  <a:cubicBezTo>
                    <a:pt x="2503" y="22118"/>
                    <a:pt x="2728" y="24332"/>
                    <a:pt x="2375" y="27220"/>
                  </a:cubicBezTo>
                  <a:lnTo>
                    <a:pt x="19638" y="23402"/>
                  </a:lnTo>
                  <a:lnTo>
                    <a:pt x="17520" y="19375"/>
                  </a:lnTo>
                  <a:lnTo>
                    <a:pt x="17953" y="15252"/>
                  </a:lnTo>
                  <a:cubicBezTo>
                    <a:pt x="17953" y="15252"/>
                    <a:pt x="19654" y="14498"/>
                    <a:pt x="19638" y="12861"/>
                  </a:cubicBezTo>
                  <a:cubicBezTo>
                    <a:pt x="19622" y="11899"/>
                    <a:pt x="19349" y="10936"/>
                    <a:pt x="18868" y="10102"/>
                  </a:cubicBezTo>
                  <a:lnTo>
                    <a:pt x="18868" y="10102"/>
                  </a:lnTo>
                  <a:lnTo>
                    <a:pt x="21451" y="12765"/>
                  </a:lnTo>
                  <a:lnTo>
                    <a:pt x="25253" y="6717"/>
                  </a:lnTo>
                  <a:cubicBezTo>
                    <a:pt x="25253" y="6717"/>
                    <a:pt x="23889" y="5257"/>
                    <a:pt x="21274" y="2321"/>
                  </a:cubicBezTo>
                  <a:cubicBezTo>
                    <a:pt x="19457" y="284"/>
                    <a:pt x="16839" y="0"/>
                    <a:pt x="15521" y="0"/>
                  </a:cubicBezTo>
                  <a:close/>
                </a:path>
              </a:pathLst>
            </a:custGeom>
            <a:solidFill>
              <a:srgbClr val="19B5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886;p41">
              <a:extLst>
                <a:ext uri="{FF2B5EF4-FFF2-40B4-BE49-F238E27FC236}">
                  <a16:creationId xmlns:a16="http://schemas.microsoft.com/office/drawing/2014/main" id="{82B65B48-0F28-4C8E-A224-F96DA37E9AA7}"/>
                </a:ext>
              </a:extLst>
            </p:cNvPr>
            <p:cNvSpPr/>
            <p:nvPr/>
          </p:nvSpPr>
          <p:spPr>
            <a:xfrm>
              <a:off x="1658714" y="2554263"/>
              <a:ext cx="1294991" cy="1003787"/>
            </a:xfrm>
            <a:custGeom>
              <a:avLst/>
              <a:gdLst/>
              <a:ahLst/>
              <a:cxnLst/>
              <a:rect l="l" t="t" r="r" b="b"/>
              <a:pathLst>
                <a:path w="38778" h="30058" extrusionOk="0">
                  <a:moveTo>
                    <a:pt x="26704" y="0"/>
                  </a:moveTo>
                  <a:cubicBezTo>
                    <a:pt x="22033" y="0"/>
                    <a:pt x="867" y="6169"/>
                    <a:pt x="867" y="6169"/>
                  </a:cubicBezTo>
                  <a:cubicBezTo>
                    <a:pt x="867" y="6169"/>
                    <a:pt x="0" y="13902"/>
                    <a:pt x="2776" y="14480"/>
                  </a:cubicBezTo>
                  <a:cubicBezTo>
                    <a:pt x="2888" y="14502"/>
                    <a:pt x="3022" y="14513"/>
                    <a:pt x="3179" y="14513"/>
                  </a:cubicBezTo>
                  <a:cubicBezTo>
                    <a:pt x="6925" y="14513"/>
                    <a:pt x="22878" y="8303"/>
                    <a:pt x="22878" y="8303"/>
                  </a:cubicBezTo>
                  <a:lnTo>
                    <a:pt x="31782" y="30058"/>
                  </a:lnTo>
                  <a:lnTo>
                    <a:pt x="38777" y="26656"/>
                  </a:lnTo>
                  <a:cubicBezTo>
                    <a:pt x="38777" y="26656"/>
                    <a:pt x="29665" y="1147"/>
                    <a:pt x="27451" y="105"/>
                  </a:cubicBezTo>
                  <a:cubicBezTo>
                    <a:pt x="27301" y="33"/>
                    <a:pt x="27047" y="0"/>
                    <a:pt x="2670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87;p41">
              <a:extLst>
                <a:ext uri="{FF2B5EF4-FFF2-40B4-BE49-F238E27FC236}">
                  <a16:creationId xmlns:a16="http://schemas.microsoft.com/office/drawing/2014/main" id="{876700EF-CAD4-4A1F-94AF-B8C3B5DC4CBE}"/>
                </a:ext>
              </a:extLst>
            </p:cNvPr>
            <p:cNvSpPr/>
            <p:nvPr/>
          </p:nvSpPr>
          <p:spPr>
            <a:xfrm>
              <a:off x="1747111" y="2736700"/>
              <a:ext cx="804218" cy="1325514"/>
            </a:xfrm>
            <a:custGeom>
              <a:avLst/>
              <a:gdLst/>
              <a:ahLst/>
              <a:cxnLst/>
              <a:rect l="l" t="t" r="r" b="b"/>
              <a:pathLst>
                <a:path w="24082" h="39692" extrusionOk="0">
                  <a:moveTo>
                    <a:pt x="8520" y="0"/>
                  </a:moveTo>
                  <a:lnTo>
                    <a:pt x="1" y="9033"/>
                  </a:lnTo>
                  <a:lnTo>
                    <a:pt x="14632" y="9402"/>
                  </a:lnTo>
                  <a:lnTo>
                    <a:pt x="14135" y="39691"/>
                  </a:lnTo>
                  <a:lnTo>
                    <a:pt x="22317" y="38841"/>
                  </a:lnTo>
                  <a:cubicBezTo>
                    <a:pt x="22317" y="38841"/>
                    <a:pt x="24082" y="7942"/>
                    <a:pt x="23151" y="6209"/>
                  </a:cubicBezTo>
                  <a:cubicBezTo>
                    <a:pt x="22237" y="4492"/>
                    <a:pt x="8857" y="112"/>
                    <a:pt x="852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88;p41">
              <a:extLst>
                <a:ext uri="{FF2B5EF4-FFF2-40B4-BE49-F238E27FC236}">
                  <a16:creationId xmlns:a16="http://schemas.microsoft.com/office/drawing/2014/main" id="{B9DBE053-92EB-4A25-BC8E-4E9C976D9E5C}"/>
                </a:ext>
              </a:extLst>
            </p:cNvPr>
            <p:cNvSpPr/>
            <p:nvPr/>
          </p:nvSpPr>
          <p:spPr>
            <a:xfrm>
              <a:off x="1744439" y="2831508"/>
              <a:ext cx="678319" cy="206849"/>
            </a:xfrm>
            <a:custGeom>
              <a:avLst/>
              <a:gdLst/>
              <a:ahLst/>
              <a:cxnLst/>
              <a:rect l="l" t="t" r="r" b="b"/>
              <a:pathLst>
                <a:path w="20312" h="6194" extrusionOk="0">
                  <a:moveTo>
                    <a:pt x="20311" y="1"/>
                  </a:moveTo>
                  <a:lnTo>
                    <a:pt x="20311" y="1"/>
                  </a:lnTo>
                  <a:cubicBezTo>
                    <a:pt x="20247" y="17"/>
                    <a:pt x="20183" y="49"/>
                    <a:pt x="20119" y="81"/>
                  </a:cubicBezTo>
                  <a:lnTo>
                    <a:pt x="19541" y="322"/>
                  </a:lnTo>
                  <a:cubicBezTo>
                    <a:pt x="19301" y="434"/>
                    <a:pt x="18996" y="562"/>
                    <a:pt x="18643" y="723"/>
                  </a:cubicBezTo>
                  <a:cubicBezTo>
                    <a:pt x="18290" y="867"/>
                    <a:pt x="17889" y="1044"/>
                    <a:pt x="17440" y="1204"/>
                  </a:cubicBezTo>
                  <a:cubicBezTo>
                    <a:pt x="16557" y="1573"/>
                    <a:pt x="15482" y="1958"/>
                    <a:pt x="14279" y="2391"/>
                  </a:cubicBezTo>
                  <a:cubicBezTo>
                    <a:pt x="13076" y="2792"/>
                    <a:pt x="11728" y="3209"/>
                    <a:pt x="10332" y="3627"/>
                  </a:cubicBezTo>
                  <a:cubicBezTo>
                    <a:pt x="7509" y="4445"/>
                    <a:pt x="4910" y="5054"/>
                    <a:pt x="3033" y="5488"/>
                  </a:cubicBezTo>
                  <a:cubicBezTo>
                    <a:pt x="2118" y="5696"/>
                    <a:pt x="1364" y="5873"/>
                    <a:pt x="819" y="6001"/>
                  </a:cubicBezTo>
                  <a:lnTo>
                    <a:pt x="209" y="6129"/>
                  </a:lnTo>
                  <a:cubicBezTo>
                    <a:pt x="129" y="6145"/>
                    <a:pt x="65" y="6161"/>
                    <a:pt x="0" y="6194"/>
                  </a:cubicBezTo>
                  <a:cubicBezTo>
                    <a:pt x="65" y="6194"/>
                    <a:pt x="145" y="6194"/>
                    <a:pt x="209" y="6178"/>
                  </a:cubicBezTo>
                  <a:cubicBezTo>
                    <a:pt x="369" y="6145"/>
                    <a:pt x="578" y="6113"/>
                    <a:pt x="819" y="6065"/>
                  </a:cubicBezTo>
                  <a:cubicBezTo>
                    <a:pt x="1348" y="5969"/>
                    <a:pt x="2118" y="5809"/>
                    <a:pt x="3065" y="5616"/>
                  </a:cubicBezTo>
                  <a:cubicBezTo>
                    <a:pt x="4942" y="5215"/>
                    <a:pt x="7541" y="4605"/>
                    <a:pt x="10380" y="3787"/>
                  </a:cubicBezTo>
                  <a:cubicBezTo>
                    <a:pt x="11792" y="3386"/>
                    <a:pt x="13124" y="2953"/>
                    <a:pt x="14327" y="2536"/>
                  </a:cubicBezTo>
                  <a:cubicBezTo>
                    <a:pt x="15530" y="2102"/>
                    <a:pt x="16605" y="1701"/>
                    <a:pt x="17488" y="1332"/>
                  </a:cubicBezTo>
                  <a:cubicBezTo>
                    <a:pt x="17937" y="1140"/>
                    <a:pt x="18338" y="963"/>
                    <a:pt x="18691" y="803"/>
                  </a:cubicBezTo>
                  <a:cubicBezTo>
                    <a:pt x="19028" y="643"/>
                    <a:pt x="19333" y="514"/>
                    <a:pt x="19573" y="386"/>
                  </a:cubicBezTo>
                  <a:lnTo>
                    <a:pt x="20135" y="113"/>
                  </a:lnTo>
                  <a:cubicBezTo>
                    <a:pt x="20199" y="81"/>
                    <a:pt x="20263" y="33"/>
                    <a:pt x="20311"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89;p41">
              <a:extLst>
                <a:ext uri="{FF2B5EF4-FFF2-40B4-BE49-F238E27FC236}">
                  <a16:creationId xmlns:a16="http://schemas.microsoft.com/office/drawing/2014/main" id="{84D2CA82-AFC2-4E5B-B1E4-807DBF100DA4}"/>
                </a:ext>
              </a:extLst>
            </p:cNvPr>
            <p:cNvSpPr/>
            <p:nvPr/>
          </p:nvSpPr>
          <p:spPr>
            <a:xfrm>
              <a:off x="2400751" y="2875456"/>
              <a:ext cx="143098" cy="297917"/>
            </a:xfrm>
            <a:custGeom>
              <a:avLst/>
              <a:gdLst/>
              <a:ahLst/>
              <a:cxnLst/>
              <a:rect l="l" t="t" r="r" b="b"/>
              <a:pathLst>
                <a:path w="4285" h="8921" extrusionOk="0">
                  <a:moveTo>
                    <a:pt x="17" y="0"/>
                  </a:moveTo>
                  <a:lnTo>
                    <a:pt x="17" y="0"/>
                  </a:lnTo>
                  <a:cubicBezTo>
                    <a:pt x="1" y="32"/>
                    <a:pt x="594" y="225"/>
                    <a:pt x="1493" y="658"/>
                  </a:cubicBezTo>
                  <a:cubicBezTo>
                    <a:pt x="2022" y="915"/>
                    <a:pt x="2503" y="1236"/>
                    <a:pt x="2937" y="1621"/>
                  </a:cubicBezTo>
                  <a:cubicBezTo>
                    <a:pt x="3466" y="2102"/>
                    <a:pt x="3835" y="2728"/>
                    <a:pt x="3963" y="3418"/>
                  </a:cubicBezTo>
                  <a:cubicBezTo>
                    <a:pt x="4108" y="4156"/>
                    <a:pt x="4027" y="4878"/>
                    <a:pt x="3979" y="5535"/>
                  </a:cubicBezTo>
                  <a:cubicBezTo>
                    <a:pt x="3931" y="6193"/>
                    <a:pt x="3899" y="6787"/>
                    <a:pt x="3851" y="7300"/>
                  </a:cubicBezTo>
                  <a:cubicBezTo>
                    <a:pt x="3835" y="7765"/>
                    <a:pt x="3803" y="8166"/>
                    <a:pt x="3787" y="8487"/>
                  </a:cubicBezTo>
                  <a:cubicBezTo>
                    <a:pt x="3771" y="8632"/>
                    <a:pt x="3771" y="8776"/>
                    <a:pt x="3787" y="8920"/>
                  </a:cubicBezTo>
                  <a:cubicBezTo>
                    <a:pt x="3819" y="8776"/>
                    <a:pt x="3851" y="8632"/>
                    <a:pt x="3851" y="8487"/>
                  </a:cubicBezTo>
                  <a:cubicBezTo>
                    <a:pt x="3883" y="8182"/>
                    <a:pt x="3931" y="7781"/>
                    <a:pt x="3979" y="7300"/>
                  </a:cubicBezTo>
                  <a:cubicBezTo>
                    <a:pt x="4027" y="6803"/>
                    <a:pt x="4076" y="6209"/>
                    <a:pt x="4140" y="5551"/>
                  </a:cubicBezTo>
                  <a:cubicBezTo>
                    <a:pt x="4188" y="4894"/>
                    <a:pt x="4284" y="4156"/>
                    <a:pt x="4140" y="3386"/>
                  </a:cubicBezTo>
                  <a:cubicBezTo>
                    <a:pt x="3995" y="2664"/>
                    <a:pt x="3610" y="1990"/>
                    <a:pt x="3049" y="1508"/>
                  </a:cubicBezTo>
                  <a:cubicBezTo>
                    <a:pt x="2600" y="1107"/>
                    <a:pt x="2102" y="786"/>
                    <a:pt x="1557" y="546"/>
                  </a:cubicBezTo>
                  <a:cubicBezTo>
                    <a:pt x="1188" y="385"/>
                    <a:pt x="819" y="241"/>
                    <a:pt x="434" y="113"/>
                  </a:cubicBezTo>
                  <a:cubicBezTo>
                    <a:pt x="305" y="65"/>
                    <a:pt x="161" y="16"/>
                    <a:pt x="17"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90;p41">
              <a:extLst>
                <a:ext uri="{FF2B5EF4-FFF2-40B4-BE49-F238E27FC236}">
                  <a16:creationId xmlns:a16="http://schemas.microsoft.com/office/drawing/2014/main" id="{10576617-E2B2-4AB9-A5B4-9EA3A983F7CF}"/>
                </a:ext>
              </a:extLst>
            </p:cNvPr>
            <p:cNvSpPr/>
            <p:nvPr/>
          </p:nvSpPr>
          <p:spPr>
            <a:xfrm>
              <a:off x="2556672" y="1145227"/>
              <a:ext cx="570721" cy="467463"/>
            </a:xfrm>
            <a:custGeom>
              <a:avLst/>
              <a:gdLst/>
              <a:ahLst/>
              <a:cxnLst/>
              <a:rect l="l" t="t" r="r" b="b"/>
              <a:pathLst>
                <a:path w="17090" h="13998" extrusionOk="0">
                  <a:moveTo>
                    <a:pt x="9987" y="0"/>
                  </a:moveTo>
                  <a:cubicBezTo>
                    <a:pt x="9895" y="0"/>
                    <a:pt x="9823" y="9"/>
                    <a:pt x="9769" y="9"/>
                  </a:cubicBezTo>
                  <a:cubicBezTo>
                    <a:pt x="9758" y="9"/>
                    <a:pt x="9748" y="8"/>
                    <a:pt x="9739" y="7"/>
                  </a:cubicBezTo>
                  <a:cubicBezTo>
                    <a:pt x="9738" y="7"/>
                    <a:pt x="9737" y="7"/>
                    <a:pt x="9736" y="7"/>
                  </a:cubicBezTo>
                  <a:cubicBezTo>
                    <a:pt x="9395" y="7"/>
                    <a:pt x="7935" y="3607"/>
                    <a:pt x="5006" y="6280"/>
                  </a:cubicBezTo>
                  <a:cubicBezTo>
                    <a:pt x="2054" y="8960"/>
                    <a:pt x="0" y="9345"/>
                    <a:pt x="0" y="9345"/>
                  </a:cubicBezTo>
                  <a:lnTo>
                    <a:pt x="2728" y="13997"/>
                  </a:lnTo>
                  <a:cubicBezTo>
                    <a:pt x="2728" y="13997"/>
                    <a:pt x="5920" y="12810"/>
                    <a:pt x="8391" y="12601"/>
                  </a:cubicBezTo>
                  <a:cubicBezTo>
                    <a:pt x="8588" y="12585"/>
                    <a:pt x="8794" y="12577"/>
                    <a:pt x="9006" y="12577"/>
                  </a:cubicBezTo>
                  <a:cubicBezTo>
                    <a:pt x="11462" y="12577"/>
                    <a:pt x="14808" y="13599"/>
                    <a:pt x="15354" y="13628"/>
                  </a:cubicBezTo>
                  <a:cubicBezTo>
                    <a:pt x="15360" y="13628"/>
                    <a:pt x="15366" y="13629"/>
                    <a:pt x="15373" y="13629"/>
                  </a:cubicBezTo>
                  <a:cubicBezTo>
                    <a:pt x="15956" y="13629"/>
                    <a:pt x="17089" y="12147"/>
                    <a:pt x="14375" y="5799"/>
                  </a:cubicBezTo>
                  <a:cubicBezTo>
                    <a:pt x="12068" y="357"/>
                    <a:pt x="10599" y="0"/>
                    <a:pt x="9987"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91;p41">
              <a:extLst>
                <a:ext uri="{FF2B5EF4-FFF2-40B4-BE49-F238E27FC236}">
                  <a16:creationId xmlns:a16="http://schemas.microsoft.com/office/drawing/2014/main" id="{7AAE1151-EB52-4A6E-B370-16D4B710F6F7}"/>
                </a:ext>
              </a:extLst>
            </p:cNvPr>
            <p:cNvSpPr/>
            <p:nvPr/>
          </p:nvSpPr>
          <p:spPr>
            <a:xfrm>
              <a:off x="2394874" y="1418165"/>
              <a:ext cx="267360" cy="247724"/>
            </a:xfrm>
            <a:custGeom>
              <a:avLst/>
              <a:gdLst/>
              <a:ahLst/>
              <a:cxnLst/>
              <a:rect l="l" t="t" r="r" b="b"/>
              <a:pathLst>
                <a:path w="8006" h="7418" extrusionOk="0">
                  <a:moveTo>
                    <a:pt x="5631" y="0"/>
                  </a:moveTo>
                  <a:lnTo>
                    <a:pt x="1203" y="2198"/>
                  </a:lnTo>
                  <a:cubicBezTo>
                    <a:pt x="353" y="2631"/>
                    <a:pt x="0" y="3658"/>
                    <a:pt x="417" y="4509"/>
                  </a:cubicBezTo>
                  <a:lnTo>
                    <a:pt x="433" y="4509"/>
                  </a:lnTo>
                  <a:lnTo>
                    <a:pt x="1091" y="5856"/>
                  </a:lnTo>
                  <a:lnTo>
                    <a:pt x="1380" y="6450"/>
                  </a:lnTo>
                  <a:cubicBezTo>
                    <a:pt x="1678" y="7058"/>
                    <a:pt x="2295" y="7418"/>
                    <a:pt x="2941" y="7418"/>
                  </a:cubicBezTo>
                  <a:cubicBezTo>
                    <a:pt x="3165" y="7418"/>
                    <a:pt x="3391" y="7375"/>
                    <a:pt x="3610" y="7284"/>
                  </a:cubicBezTo>
                  <a:lnTo>
                    <a:pt x="8006" y="5888"/>
                  </a:lnTo>
                  <a:lnTo>
                    <a:pt x="5631"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92;p41">
              <a:extLst>
                <a:ext uri="{FF2B5EF4-FFF2-40B4-BE49-F238E27FC236}">
                  <a16:creationId xmlns:a16="http://schemas.microsoft.com/office/drawing/2014/main" id="{45D66A45-DFAC-46A6-B1AD-711671BFC457}"/>
                </a:ext>
              </a:extLst>
            </p:cNvPr>
            <p:cNvSpPr/>
            <p:nvPr/>
          </p:nvSpPr>
          <p:spPr>
            <a:xfrm>
              <a:off x="2491285" y="1612123"/>
              <a:ext cx="260448" cy="243784"/>
            </a:xfrm>
            <a:custGeom>
              <a:avLst/>
              <a:gdLst/>
              <a:ahLst/>
              <a:cxnLst/>
              <a:rect l="l" t="t" r="r" b="b"/>
              <a:pathLst>
                <a:path w="7799" h="7300" extrusionOk="0">
                  <a:moveTo>
                    <a:pt x="3563" y="0"/>
                  </a:moveTo>
                  <a:lnTo>
                    <a:pt x="1" y="882"/>
                  </a:lnTo>
                  <a:lnTo>
                    <a:pt x="1316" y="3658"/>
                  </a:lnTo>
                  <a:lnTo>
                    <a:pt x="2006" y="3481"/>
                  </a:lnTo>
                  <a:lnTo>
                    <a:pt x="6450" y="7300"/>
                  </a:lnTo>
                  <a:lnTo>
                    <a:pt x="7798" y="4861"/>
                  </a:lnTo>
                  <a:cubicBezTo>
                    <a:pt x="7798" y="4861"/>
                    <a:pt x="5135" y="3626"/>
                    <a:pt x="4670" y="2647"/>
                  </a:cubicBezTo>
                  <a:cubicBezTo>
                    <a:pt x="4204" y="1685"/>
                    <a:pt x="4782" y="1476"/>
                    <a:pt x="4782" y="1476"/>
                  </a:cubicBezTo>
                  <a:lnTo>
                    <a:pt x="3563"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93;p41">
              <a:extLst>
                <a:ext uri="{FF2B5EF4-FFF2-40B4-BE49-F238E27FC236}">
                  <a16:creationId xmlns:a16="http://schemas.microsoft.com/office/drawing/2014/main" id="{2E3E9899-79B3-42D3-9A63-E0915E0049AC}"/>
                </a:ext>
              </a:extLst>
            </p:cNvPr>
            <p:cNvSpPr/>
            <p:nvPr/>
          </p:nvSpPr>
          <p:spPr>
            <a:xfrm>
              <a:off x="2869550" y="1150437"/>
              <a:ext cx="226652" cy="422413"/>
            </a:xfrm>
            <a:custGeom>
              <a:avLst/>
              <a:gdLst/>
              <a:ahLst/>
              <a:cxnLst/>
              <a:rect l="l" t="t" r="r" b="b"/>
              <a:pathLst>
                <a:path w="6787" h="12649" extrusionOk="0">
                  <a:moveTo>
                    <a:pt x="895" y="1"/>
                  </a:moveTo>
                  <a:cubicBezTo>
                    <a:pt x="845" y="1"/>
                    <a:pt x="798" y="10"/>
                    <a:pt x="755" y="28"/>
                  </a:cubicBezTo>
                  <a:cubicBezTo>
                    <a:pt x="1" y="349"/>
                    <a:pt x="546" y="3429"/>
                    <a:pt x="2006" y="6910"/>
                  </a:cubicBezTo>
                  <a:cubicBezTo>
                    <a:pt x="3383" y="10179"/>
                    <a:pt x="5060" y="12649"/>
                    <a:pt x="5879" y="12649"/>
                  </a:cubicBezTo>
                  <a:cubicBezTo>
                    <a:pt x="5928" y="12649"/>
                    <a:pt x="5974" y="12640"/>
                    <a:pt x="6017" y="12622"/>
                  </a:cubicBezTo>
                  <a:cubicBezTo>
                    <a:pt x="6787" y="12301"/>
                    <a:pt x="6225" y="9221"/>
                    <a:pt x="4782" y="5739"/>
                  </a:cubicBezTo>
                  <a:cubicBezTo>
                    <a:pt x="3404" y="2470"/>
                    <a:pt x="1727" y="1"/>
                    <a:pt x="89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94;p41">
              <a:extLst>
                <a:ext uri="{FF2B5EF4-FFF2-40B4-BE49-F238E27FC236}">
                  <a16:creationId xmlns:a16="http://schemas.microsoft.com/office/drawing/2014/main" id="{3B7316BE-8362-4EF8-BFB1-70E46616E3F3}"/>
                </a:ext>
              </a:extLst>
            </p:cNvPr>
            <p:cNvSpPr/>
            <p:nvPr/>
          </p:nvSpPr>
          <p:spPr>
            <a:xfrm>
              <a:off x="2381482" y="1573518"/>
              <a:ext cx="53065" cy="58441"/>
            </a:xfrm>
            <a:custGeom>
              <a:avLst/>
              <a:gdLst/>
              <a:ahLst/>
              <a:cxnLst/>
              <a:rect l="l" t="t" r="r" b="b"/>
              <a:pathLst>
                <a:path w="1589" h="1750" extrusionOk="0">
                  <a:moveTo>
                    <a:pt x="898" y="1"/>
                  </a:moveTo>
                  <a:lnTo>
                    <a:pt x="0" y="530"/>
                  </a:lnTo>
                  <a:lnTo>
                    <a:pt x="401" y="1750"/>
                  </a:lnTo>
                  <a:lnTo>
                    <a:pt x="1588" y="1413"/>
                  </a:lnTo>
                  <a:lnTo>
                    <a:pt x="898" y="1"/>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95;p41">
              <a:extLst>
                <a:ext uri="{FF2B5EF4-FFF2-40B4-BE49-F238E27FC236}">
                  <a16:creationId xmlns:a16="http://schemas.microsoft.com/office/drawing/2014/main" id="{C60C9421-2D31-4E33-AC3A-0669AD5CCD02}"/>
                </a:ext>
              </a:extLst>
            </p:cNvPr>
            <p:cNvSpPr/>
            <p:nvPr/>
          </p:nvSpPr>
          <p:spPr>
            <a:xfrm>
              <a:off x="2503608" y="1629255"/>
              <a:ext cx="120589" cy="64853"/>
            </a:xfrm>
            <a:custGeom>
              <a:avLst/>
              <a:gdLst/>
              <a:ahLst/>
              <a:cxnLst/>
              <a:rect l="l" t="t" r="r" b="b"/>
              <a:pathLst>
                <a:path w="3611" h="1942" extrusionOk="0">
                  <a:moveTo>
                    <a:pt x="3611" y="0"/>
                  </a:moveTo>
                  <a:lnTo>
                    <a:pt x="1" y="1156"/>
                  </a:lnTo>
                  <a:lnTo>
                    <a:pt x="370" y="1942"/>
                  </a:lnTo>
                  <a:lnTo>
                    <a:pt x="3611" y="0"/>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6;p41">
              <a:extLst>
                <a:ext uri="{FF2B5EF4-FFF2-40B4-BE49-F238E27FC236}">
                  <a16:creationId xmlns:a16="http://schemas.microsoft.com/office/drawing/2014/main" id="{245997C1-7583-43EB-9AE4-AB608A16030A}"/>
                </a:ext>
              </a:extLst>
            </p:cNvPr>
            <p:cNvSpPr/>
            <p:nvPr/>
          </p:nvSpPr>
          <p:spPr>
            <a:xfrm>
              <a:off x="2407731" y="1573518"/>
              <a:ext cx="26816" cy="49859"/>
            </a:xfrm>
            <a:custGeom>
              <a:avLst/>
              <a:gdLst/>
              <a:ahLst/>
              <a:cxnLst/>
              <a:rect l="l" t="t" r="r" b="b"/>
              <a:pathLst>
                <a:path w="803" h="1493" extrusionOk="0">
                  <a:moveTo>
                    <a:pt x="112" y="1"/>
                  </a:moveTo>
                  <a:lnTo>
                    <a:pt x="0" y="65"/>
                  </a:lnTo>
                  <a:lnTo>
                    <a:pt x="562" y="1493"/>
                  </a:lnTo>
                  <a:lnTo>
                    <a:pt x="802" y="1413"/>
                  </a:lnTo>
                  <a:lnTo>
                    <a:pt x="112" y="1"/>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897;p41">
              <a:extLst>
                <a:ext uri="{FF2B5EF4-FFF2-40B4-BE49-F238E27FC236}">
                  <a16:creationId xmlns:a16="http://schemas.microsoft.com/office/drawing/2014/main" id="{F94B9A95-73A6-4769-831B-97848D9B1242}"/>
                </a:ext>
              </a:extLst>
            </p:cNvPr>
            <p:cNvSpPr/>
            <p:nvPr/>
          </p:nvSpPr>
          <p:spPr>
            <a:xfrm>
              <a:off x="2656323" y="1590683"/>
              <a:ext cx="27885" cy="9150"/>
            </a:xfrm>
            <a:custGeom>
              <a:avLst/>
              <a:gdLst/>
              <a:ahLst/>
              <a:cxnLst/>
              <a:rect l="l" t="t" r="r" b="b"/>
              <a:pathLst>
                <a:path w="835" h="274" extrusionOk="0">
                  <a:moveTo>
                    <a:pt x="819" y="0"/>
                  </a:moveTo>
                  <a:lnTo>
                    <a:pt x="0" y="273"/>
                  </a:lnTo>
                  <a:cubicBezTo>
                    <a:pt x="0" y="273"/>
                    <a:pt x="835" y="0"/>
                    <a:pt x="819"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898;p41">
              <a:extLst>
                <a:ext uri="{FF2B5EF4-FFF2-40B4-BE49-F238E27FC236}">
                  <a16:creationId xmlns:a16="http://schemas.microsoft.com/office/drawing/2014/main" id="{58FD0DCB-8DD4-4E63-9EE1-5085B1230DE4}"/>
                </a:ext>
              </a:extLst>
            </p:cNvPr>
            <p:cNvSpPr/>
            <p:nvPr/>
          </p:nvSpPr>
          <p:spPr>
            <a:xfrm>
              <a:off x="2437719" y="1548672"/>
              <a:ext cx="88430" cy="36801"/>
            </a:xfrm>
            <a:custGeom>
              <a:avLst/>
              <a:gdLst/>
              <a:ahLst/>
              <a:cxnLst/>
              <a:rect l="l" t="t" r="r" b="b"/>
              <a:pathLst>
                <a:path w="2648" h="1102" extrusionOk="0">
                  <a:moveTo>
                    <a:pt x="2613" y="0"/>
                  </a:moveTo>
                  <a:cubicBezTo>
                    <a:pt x="2506" y="0"/>
                    <a:pt x="1956" y="210"/>
                    <a:pt x="1300" y="472"/>
                  </a:cubicBezTo>
                  <a:cubicBezTo>
                    <a:pt x="578" y="777"/>
                    <a:pt x="1" y="1050"/>
                    <a:pt x="17" y="1098"/>
                  </a:cubicBezTo>
                  <a:cubicBezTo>
                    <a:pt x="18" y="1100"/>
                    <a:pt x="21" y="1101"/>
                    <a:pt x="28" y="1101"/>
                  </a:cubicBezTo>
                  <a:cubicBezTo>
                    <a:pt x="114" y="1101"/>
                    <a:pt x="675" y="901"/>
                    <a:pt x="1348" y="617"/>
                  </a:cubicBezTo>
                  <a:cubicBezTo>
                    <a:pt x="2070" y="312"/>
                    <a:pt x="2648" y="39"/>
                    <a:pt x="2632" y="7"/>
                  </a:cubicBezTo>
                  <a:cubicBezTo>
                    <a:pt x="2630" y="3"/>
                    <a:pt x="2624" y="0"/>
                    <a:pt x="2613"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899;p41">
              <a:extLst>
                <a:ext uri="{FF2B5EF4-FFF2-40B4-BE49-F238E27FC236}">
                  <a16:creationId xmlns:a16="http://schemas.microsoft.com/office/drawing/2014/main" id="{06C207C3-4FA2-48A1-8F3F-C4F6DC7611F6}"/>
                </a:ext>
              </a:extLst>
            </p:cNvPr>
            <p:cNvSpPr/>
            <p:nvPr/>
          </p:nvSpPr>
          <p:spPr>
            <a:xfrm>
              <a:off x="2426465" y="1520921"/>
              <a:ext cx="79881" cy="36267"/>
            </a:xfrm>
            <a:custGeom>
              <a:avLst/>
              <a:gdLst/>
              <a:ahLst/>
              <a:cxnLst/>
              <a:rect l="l" t="t" r="r" b="b"/>
              <a:pathLst>
                <a:path w="2392" h="1086" extrusionOk="0">
                  <a:moveTo>
                    <a:pt x="2365" y="0"/>
                  </a:moveTo>
                  <a:cubicBezTo>
                    <a:pt x="2284" y="0"/>
                    <a:pt x="1769" y="201"/>
                    <a:pt x="1156" y="485"/>
                  </a:cubicBezTo>
                  <a:cubicBezTo>
                    <a:pt x="514" y="774"/>
                    <a:pt x="1" y="1047"/>
                    <a:pt x="17" y="1079"/>
                  </a:cubicBezTo>
                  <a:cubicBezTo>
                    <a:pt x="18" y="1083"/>
                    <a:pt x="25" y="1086"/>
                    <a:pt x="36" y="1086"/>
                  </a:cubicBezTo>
                  <a:cubicBezTo>
                    <a:pt x="139" y="1086"/>
                    <a:pt x="640" y="889"/>
                    <a:pt x="1220" y="613"/>
                  </a:cubicBezTo>
                  <a:cubicBezTo>
                    <a:pt x="1878" y="325"/>
                    <a:pt x="2391" y="52"/>
                    <a:pt x="2375" y="4"/>
                  </a:cubicBezTo>
                  <a:cubicBezTo>
                    <a:pt x="2374" y="2"/>
                    <a:pt x="2370" y="0"/>
                    <a:pt x="2365"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00;p41">
              <a:extLst>
                <a:ext uri="{FF2B5EF4-FFF2-40B4-BE49-F238E27FC236}">
                  <a16:creationId xmlns:a16="http://schemas.microsoft.com/office/drawing/2014/main" id="{A9A09D57-1B49-452C-956A-9982FBD533EC}"/>
                </a:ext>
              </a:extLst>
            </p:cNvPr>
            <p:cNvSpPr/>
            <p:nvPr/>
          </p:nvSpPr>
          <p:spPr>
            <a:xfrm>
              <a:off x="2452714" y="1581900"/>
              <a:ext cx="79881" cy="33061"/>
            </a:xfrm>
            <a:custGeom>
              <a:avLst/>
              <a:gdLst/>
              <a:ahLst/>
              <a:cxnLst/>
              <a:rect l="l" t="t" r="r" b="b"/>
              <a:pathLst>
                <a:path w="2392" h="990" extrusionOk="0">
                  <a:moveTo>
                    <a:pt x="2370" y="0"/>
                  </a:moveTo>
                  <a:cubicBezTo>
                    <a:pt x="2261" y="0"/>
                    <a:pt x="1771" y="208"/>
                    <a:pt x="1188" y="456"/>
                  </a:cubicBezTo>
                  <a:cubicBezTo>
                    <a:pt x="1012" y="536"/>
                    <a:pt x="867" y="600"/>
                    <a:pt x="723" y="664"/>
                  </a:cubicBezTo>
                  <a:cubicBezTo>
                    <a:pt x="578" y="713"/>
                    <a:pt x="450" y="761"/>
                    <a:pt x="338" y="809"/>
                  </a:cubicBezTo>
                  <a:cubicBezTo>
                    <a:pt x="129" y="889"/>
                    <a:pt x="1" y="953"/>
                    <a:pt x="1" y="985"/>
                  </a:cubicBezTo>
                  <a:cubicBezTo>
                    <a:pt x="4" y="988"/>
                    <a:pt x="10" y="989"/>
                    <a:pt x="20" y="989"/>
                  </a:cubicBezTo>
                  <a:cubicBezTo>
                    <a:pt x="69" y="989"/>
                    <a:pt x="200" y="958"/>
                    <a:pt x="386" y="905"/>
                  </a:cubicBezTo>
                  <a:cubicBezTo>
                    <a:pt x="498" y="873"/>
                    <a:pt x="626" y="841"/>
                    <a:pt x="771" y="793"/>
                  </a:cubicBezTo>
                  <a:cubicBezTo>
                    <a:pt x="931" y="745"/>
                    <a:pt x="1076" y="664"/>
                    <a:pt x="1236" y="600"/>
                  </a:cubicBezTo>
                  <a:cubicBezTo>
                    <a:pt x="1894" y="328"/>
                    <a:pt x="2391" y="39"/>
                    <a:pt x="2391" y="7"/>
                  </a:cubicBezTo>
                  <a:cubicBezTo>
                    <a:pt x="2388" y="2"/>
                    <a:pt x="2381" y="0"/>
                    <a:pt x="2370"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01;p41">
              <a:extLst>
                <a:ext uri="{FF2B5EF4-FFF2-40B4-BE49-F238E27FC236}">
                  <a16:creationId xmlns:a16="http://schemas.microsoft.com/office/drawing/2014/main" id="{60BF4C4C-C45C-4DEC-9AB9-34BAABBBCAC6}"/>
                </a:ext>
              </a:extLst>
            </p:cNvPr>
            <p:cNvSpPr/>
            <p:nvPr/>
          </p:nvSpPr>
          <p:spPr>
            <a:xfrm>
              <a:off x="2924218" y="1306225"/>
              <a:ext cx="120022" cy="145736"/>
            </a:xfrm>
            <a:custGeom>
              <a:avLst/>
              <a:gdLst/>
              <a:ahLst/>
              <a:cxnLst/>
              <a:rect l="l" t="t" r="r" b="b"/>
              <a:pathLst>
                <a:path w="3594" h="4364" extrusionOk="0">
                  <a:moveTo>
                    <a:pt x="887" y="1"/>
                  </a:moveTo>
                  <a:cubicBezTo>
                    <a:pt x="385" y="1"/>
                    <a:pt x="0" y="224"/>
                    <a:pt x="0" y="224"/>
                  </a:cubicBezTo>
                  <a:cubicBezTo>
                    <a:pt x="369" y="1684"/>
                    <a:pt x="963" y="3064"/>
                    <a:pt x="1733" y="4363"/>
                  </a:cubicBezTo>
                  <a:cubicBezTo>
                    <a:pt x="1733" y="4363"/>
                    <a:pt x="3594" y="4026"/>
                    <a:pt x="2695" y="1604"/>
                  </a:cubicBezTo>
                  <a:cubicBezTo>
                    <a:pt x="2213" y="302"/>
                    <a:pt x="1470" y="1"/>
                    <a:pt x="887"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02;p41">
              <a:extLst>
                <a:ext uri="{FF2B5EF4-FFF2-40B4-BE49-F238E27FC236}">
                  <a16:creationId xmlns:a16="http://schemas.microsoft.com/office/drawing/2014/main" id="{411995E3-402D-430F-8BE2-BD403FDFCC72}"/>
                </a:ext>
              </a:extLst>
            </p:cNvPr>
            <p:cNvSpPr/>
            <p:nvPr/>
          </p:nvSpPr>
          <p:spPr>
            <a:xfrm>
              <a:off x="2863673" y="1216726"/>
              <a:ext cx="159695" cy="353620"/>
            </a:xfrm>
            <a:custGeom>
              <a:avLst/>
              <a:gdLst/>
              <a:ahLst/>
              <a:cxnLst/>
              <a:rect l="l" t="t" r="r" b="b"/>
              <a:pathLst>
                <a:path w="4782" h="10589" extrusionOk="0">
                  <a:moveTo>
                    <a:pt x="0" y="0"/>
                  </a:moveTo>
                  <a:cubicBezTo>
                    <a:pt x="6" y="13"/>
                    <a:pt x="11" y="26"/>
                    <a:pt x="16" y="39"/>
                  </a:cubicBezTo>
                  <a:lnTo>
                    <a:pt x="16" y="39"/>
                  </a:lnTo>
                  <a:cubicBezTo>
                    <a:pt x="16" y="26"/>
                    <a:pt x="16" y="13"/>
                    <a:pt x="16" y="0"/>
                  </a:cubicBezTo>
                  <a:close/>
                  <a:moveTo>
                    <a:pt x="16" y="39"/>
                  </a:moveTo>
                  <a:cubicBezTo>
                    <a:pt x="19" y="184"/>
                    <a:pt x="35" y="318"/>
                    <a:pt x="64" y="465"/>
                  </a:cubicBezTo>
                  <a:cubicBezTo>
                    <a:pt x="112" y="754"/>
                    <a:pt x="177" y="1187"/>
                    <a:pt x="273" y="1701"/>
                  </a:cubicBezTo>
                  <a:cubicBezTo>
                    <a:pt x="353" y="1973"/>
                    <a:pt x="417" y="2246"/>
                    <a:pt x="497" y="2551"/>
                  </a:cubicBezTo>
                  <a:cubicBezTo>
                    <a:pt x="546" y="2711"/>
                    <a:pt x="578" y="2856"/>
                    <a:pt x="626" y="3016"/>
                  </a:cubicBezTo>
                  <a:cubicBezTo>
                    <a:pt x="642" y="3096"/>
                    <a:pt x="674" y="3177"/>
                    <a:pt x="690" y="3273"/>
                  </a:cubicBezTo>
                  <a:cubicBezTo>
                    <a:pt x="706" y="3353"/>
                    <a:pt x="738" y="3433"/>
                    <a:pt x="770" y="3514"/>
                  </a:cubicBezTo>
                  <a:lnTo>
                    <a:pt x="1139" y="4556"/>
                  </a:lnTo>
                  <a:cubicBezTo>
                    <a:pt x="1171" y="4653"/>
                    <a:pt x="1203" y="4733"/>
                    <a:pt x="1235" y="4829"/>
                  </a:cubicBezTo>
                  <a:cubicBezTo>
                    <a:pt x="1268" y="4925"/>
                    <a:pt x="1316" y="5006"/>
                    <a:pt x="1364" y="5102"/>
                  </a:cubicBezTo>
                  <a:cubicBezTo>
                    <a:pt x="1444" y="5278"/>
                    <a:pt x="1524" y="5471"/>
                    <a:pt x="1604" y="5647"/>
                  </a:cubicBezTo>
                  <a:cubicBezTo>
                    <a:pt x="1685" y="5840"/>
                    <a:pt x="1765" y="6016"/>
                    <a:pt x="1861" y="6209"/>
                  </a:cubicBezTo>
                  <a:cubicBezTo>
                    <a:pt x="1893" y="6289"/>
                    <a:pt x="1925" y="6385"/>
                    <a:pt x="1973" y="6466"/>
                  </a:cubicBezTo>
                  <a:cubicBezTo>
                    <a:pt x="2022" y="6546"/>
                    <a:pt x="2070" y="6642"/>
                    <a:pt x="2118" y="6722"/>
                  </a:cubicBezTo>
                  <a:lnTo>
                    <a:pt x="2663" y="7685"/>
                  </a:lnTo>
                  <a:cubicBezTo>
                    <a:pt x="2695" y="7765"/>
                    <a:pt x="2744" y="7845"/>
                    <a:pt x="2792" y="7926"/>
                  </a:cubicBezTo>
                  <a:cubicBezTo>
                    <a:pt x="2840" y="7990"/>
                    <a:pt x="2888" y="8054"/>
                    <a:pt x="2920" y="8134"/>
                  </a:cubicBezTo>
                  <a:lnTo>
                    <a:pt x="3193" y="8535"/>
                  </a:lnTo>
                  <a:cubicBezTo>
                    <a:pt x="3369" y="8792"/>
                    <a:pt x="3530" y="9032"/>
                    <a:pt x="3690" y="9257"/>
                  </a:cubicBezTo>
                  <a:cubicBezTo>
                    <a:pt x="4011" y="9674"/>
                    <a:pt x="4284" y="10011"/>
                    <a:pt x="4476" y="10236"/>
                  </a:cubicBezTo>
                  <a:cubicBezTo>
                    <a:pt x="4573" y="10364"/>
                    <a:pt x="4669" y="10476"/>
                    <a:pt x="4781" y="10589"/>
                  </a:cubicBezTo>
                  <a:cubicBezTo>
                    <a:pt x="4701" y="10460"/>
                    <a:pt x="4621" y="10332"/>
                    <a:pt x="4524" y="10204"/>
                  </a:cubicBezTo>
                  <a:cubicBezTo>
                    <a:pt x="4332" y="9963"/>
                    <a:pt x="4091" y="9610"/>
                    <a:pt x="3770" y="9193"/>
                  </a:cubicBezTo>
                  <a:lnTo>
                    <a:pt x="3305" y="8471"/>
                  </a:lnTo>
                  <a:cubicBezTo>
                    <a:pt x="3225" y="8343"/>
                    <a:pt x="3129" y="8198"/>
                    <a:pt x="3032" y="8054"/>
                  </a:cubicBezTo>
                  <a:cubicBezTo>
                    <a:pt x="3000" y="7990"/>
                    <a:pt x="2952" y="7926"/>
                    <a:pt x="2904" y="7845"/>
                  </a:cubicBezTo>
                  <a:cubicBezTo>
                    <a:pt x="2856" y="7781"/>
                    <a:pt x="2824" y="7701"/>
                    <a:pt x="2776" y="7621"/>
                  </a:cubicBezTo>
                  <a:cubicBezTo>
                    <a:pt x="2615" y="7316"/>
                    <a:pt x="2439" y="6995"/>
                    <a:pt x="2246" y="6658"/>
                  </a:cubicBezTo>
                  <a:cubicBezTo>
                    <a:pt x="2198" y="6578"/>
                    <a:pt x="2166" y="6482"/>
                    <a:pt x="2118" y="6401"/>
                  </a:cubicBezTo>
                  <a:cubicBezTo>
                    <a:pt x="2070" y="6321"/>
                    <a:pt x="2038" y="6225"/>
                    <a:pt x="1990" y="6145"/>
                  </a:cubicBezTo>
                  <a:cubicBezTo>
                    <a:pt x="1909" y="5952"/>
                    <a:pt x="1829" y="5776"/>
                    <a:pt x="1749" y="5583"/>
                  </a:cubicBezTo>
                  <a:cubicBezTo>
                    <a:pt x="1653" y="5407"/>
                    <a:pt x="1572" y="5230"/>
                    <a:pt x="1492" y="5038"/>
                  </a:cubicBezTo>
                  <a:cubicBezTo>
                    <a:pt x="1460" y="4957"/>
                    <a:pt x="1412" y="4861"/>
                    <a:pt x="1380" y="4781"/>
                  </a:cubicBezTo>
                  <a:cubicBezTo>
                    <a:pt x="1348" y="4685"/>
                    <a:pt x="1316" y="4588"/>
                    <a:pt x="1284" y="4508"/>
                  </a:cubicBezTo>
                  <a:cubicBezTo>
                    <a:pt x="1155" y="4139"/>
                    <a:pt x="1027" y="3802"/>
                    <a:pt x="899" y="3465"/>
                  </a:cubicBezTo>
                  <a:cubicBezTo>
                    <a:pt x="883" y="3385"/>
                    <a:pt x="834" y="3305"/>
                    <a:pt x="818" y="3225"/>
                  </a:cubicBezTo>
                  <a:cubicBezTo>
                    <a:pt x="786" y="3145"/>
                    <a:pt x="770" y="3064"/>
                    <a:pt x="754" y="2984"/>
                  </a:cubicBezTo>
                  <a:lnTo>
                    <a:pt x="626" y="2519"/>
                  </a:lnTo>
                  <a:cubicBezTo>
                    <a:pt x="530" y="2214"/>
                    <a:pt x="449" y="1941"/>
                    <a:pt x="385" y="1685"/>
                  </a:cubicBezTo>
                  <a:cubicBezTo>
                    <a:pt x="273" y="1171"/>
                    <a:pt x="177" y="754"/>
                    <a:pt x="112" y="449"/>
                  </a:cubicBezTo>
                  <a:cubicBezTo>
                    <a:pt x="98" y="318"/>
                    <a:pt x="70" y="173"/>
                    <a:pt x="16" y="39"/>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03;p41">
              <a:extLst>
                <a:ext uri="{FF2B5EF4-FFF2-40B4-BE49-F238E27FC236}">
                  <a16:creationId xmlns:a16="http://schemas.microsoft.com/office/drawing/2014/main" id="{3515F095-873A-46DB-B435-B989D6B6DF8D}"/>
                </a:ext>
              </a:extLst>
            </p:cNvPr>
            <p:cNvSpPr/>
            <p:nvPr/>
          </p:nvSpPr>
          <p:spPr>
            <a:xfrm>
              <a:off x="2655254" y="1716048"/>
              <a:ext cx="79313" cy="92170"/>
            </a:xfrm>
            <a:custGeom>
              <a:avLst/>
              <a:gdLst/>
              <a:ahLst/>
              <a:cxnLst/>
              <a:rect l="l" t="t" r="r" b="b"/>
              <a:pathLst>
                <a:path w="2375" h="2760" extrusionOk="0">
                  <a:moveTo>
                    <a:pt x="64" y="0"/>
                  </a:moveTo>
                  <a:lnTo>
                    <a:pt x="64" y="0"/>
                  </a:lnTo>
                  <a:cubicBezTo>
                    <a:pt x="0" y="402"/>
                    <a:pt x="16" y="819"/>
                    <a:pt x="113" y="1220"/>
                  </a:cubicBezTo>
                  <a:cubicBezTo>
                    <a:pt x="143" y="1357"/>
                    <a:pt x="232" y="1510"/>
                    <a:pt x="365" y="1510"/>
                  </a:cubicBezTo>
                  <a:cubicBezTo>
                    <a:pt x="372" y="1510"/>
                    <a:pt x="379" y="1509"/>
                    <a:pt x="385" y="1509"/>
                  </a:cubicBezTo>
                  <a:cubicBezTo>
                    <a:pt x="449" y="1476"/>
                    <a:pt x="514" y="1428"/>
                    <a:pt x="546" y="1364"/>
                  </a:cubicBezTo>
                  <a:cubicBezTo>
                    <a:pt x="653" y="1209"/>
                    <a:pt x="725" y="1027"/>
                    <a:pt x="761" y="845"/>
                  </a:cubicBezTo>
                  <a:lnTo>
                    <a:pt x="761" y="845"/>
                  </a:lnTo>
                  <a:cubicBezTo>
                    <a:pt x="735" y="1144"/>
                    <a:pt x="771" y="1458"/>
                    <a:pt x="851" y="1749"/>
                  </a:cubicBezTo>
                  <a:cubicBezTo>
                    <a:pt x="899" y="1910"/>
                    <a:pt x="1011" y="2086"/>
                    <a:pt x="1171" y="2102"/>
                  </a:cubicBezTo>
                  <a:cubicBezTo>
                    <a:pt x="1178" y="2103"/>
                    <a:pt x="1185" y="2103"/>
                    <a:pt x="1192" y="2103"/>
                  </a:cubicBezTo>
                  <a:cubicBezTo>
                    <a:pt x="1373" y="2103"/>
                    <a:pt x="1493" y="1903"/>
                    <a:pt x="1524" y="1717"/>
                  </a:cubicBezTo>
                  <a:cubicBezTo>
                    <a:pt x="1508" y="1525"/>
                    <a:pt x="1540" y="1348"/>
                    <a:pt x="1572" y="1156"/>
                  </a:cubicBezTo>
                  <a:lnTo>
                    <a:pt x="1572" y="1156"/>
                  </a:lnTo>
                  <a:cubicBezTo>
                    <a:pt x="1540" y="1525"/>
                    <a:pt x="1524" y="1894"/>
                    <a:pt x="1556" y="2247"/>
                  </a:cubicBezTo>
                  <a:cubicBezTo>
                    <a:pt x="1572" y="2359"/>
                    <a:pt x="1589" y="2471"/>
                    <a:pt x="1637" y="2583"/>
                  </a:cubicBezTo>
                  <a:cubicBezTo>
                    <a:pt x="1685" y="2680"/>
                    <a:pt x="1781" y="2744"/>
                    <a:pt x="1893" y="2760"/>
                  </a:cubicBezTo>
                  <a:cubicBezTo>
                    <a:pt x="2022" y="2760"/>
                    <a:pt x="2134" y="2696"/>
                    <a:pt x="2182" y="2583"/>
                  </a:cubicBezTo>
                  <a:cubicBezTo>
                    <a:pt x="2246" y="2471"/>
                    <a:pt x="2278" y="2359"/>
                    <a:pt x="2278" y="2231"/>
                  </a:cubicBezTo>
                  <a:cubicBezTo>
                    <a:pt x="2327" y="1829"/>
                    <a:pt x="2359" y="1428"/>
                    <a:pt x="2375" y="1027"/>
                  </a:cubicBezTo>
                  <a:lnTo>
                    <a:pt x="64" y="0"/>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04;p41">
              <a:extLst>
                <a:ext uri="{FF2B5EF4-FFF2-40B4-BE49-F238E27FC236}">
                  <a16:creationId xmlns:a16="http://schemas.microsoft.com/office/drawing/2014/main" id="{5F2D12AF-5B1D-457F-B22F-346417FF01DB}"/>
                </a:ext>
              </a:extLst>
            </p:cNvPr>
            <p:cNvSpPr/>
            <p:nvPr/>
          </p:nvSpPr>
          <p:spPr>
            <a:xfrm>
              <a:off x="2168222" y="1442777"/>
              <a:ext cx="140960" cy="426721"/>
            </a:xfrm>
            <a:custGeom>
              <a:avLst/>
              <a:gdLst/>
              <a:ahLst/>
              <a:cxnLst/>
              <a:rect l="l" t="t" r="r" b="b"/>
              <a:pathLst>
                <a:path w="4221" h="12778" extrusionOk="0">
                  <a:moveTo>
                    <a:pt x="508" y="0"/>
                  </a:moveTo>
                  <a:cubicBezTo>
                    <a:pt x="457" y="0"/>
                    <a:pt x="349" y="192"/>
                    <a:pt x="241" y="547"/>
                  </a:cubicBezTo>
                  <a:cubicBezTo>
                    <a:pt x="81" y="1076"/>
                    <a:pt x="1" y="1622"/>
                    <a:pt x="33" y="2167"/>
                  </a:cubicBezTo>
                  <a:cubicBezTo>
                    <a:pt x="65" y="3001"/>
                    <a:pt x="273" y="3804"/>
                    <a:pt x="642" y="4542"/>
                  </a:cubicBezTo>
                  <a:cubicBezTo>
                    <a:pt x="1044" y="5392"/>
                    <a:pt x="1653" y="6178"/>
                    <a:pt x="2215" y="6996"/>
                  </a:cubicBezTo>
                  <a:cubicBezTo>
                    <a:pt x="2776" y="7798"/>
                    <a:pt x="3225" y="8617"/>
                    <a:pt x="3402" y="9403"/>
                  </a:cubicBezTo>
                  <a:cubicBezTo>
                    <a:pt x="3498" y="9772"/>
                    <a:pt x="3514" y="10157"/>
                    <a:pt x="3482" y="10526"/>
                  </a:cubicBezTo>
                  <a:cubicBezTo>
                    <a:pt x="3434" y="10847"/>
                    <a:pt x="3338" y="11152"/>
                    <a:pt x="3177" y="11440"/>
                  </a:cubicBezTo>
                  <a:cubicBezTo>
                    <a:pt x="2953" y="11873"/>
                    <a:pt x="2616" y="12226"/>
                    <a:pt x="2183" y="12451"/>
                  </a:cubicBezTo>
                  <a:cubicBezTo>
                    <a:pt x="1878" y="12611"/>
                    <a:pt x="1669" y="12644"/>
                    <a:pt x="1669" y="12708"/>
                  </a:cubicBezTo>
                  <a:cubicBezTo>
                    <a:pt x="1669" y="12739"/>
                    <a:pt x="1766" y="12778"/>
                    <a:pt x="1946" y="12778"/>
                  </a:cubicBezTo>
                  <a:cubicBezTo>
                    <a:pt x="2040" y="12778"/>
                    <a:pt x="2157" y="12767"/>
                    <a:pt x="2295" y="12740"/>
                  </a:cubicBezTo>
                  <a:cubicBezTo>
                    <a:pt x="2856" y="12595"/>
                    <a:pt x="3354" y="12226"/>
                    <a:pt x="3659" y="11745"/>
                  </a:cubicBezTo>
                  <a:cubicBezTo>
                    <a:pt x="3899" y="11408"/>
                    <a:pt x="4060" y="11039"/>
                    <a:pt x="4140" y="10638"/>
                  </a:cubicBezTo>
                  <a:cubicBezTo>
                    <a:pt x="4220" y="10189"/>
                    <a:pt x="4220" y="9724"/>
                    <a:pt x="4140" y="9258"/>
                  </a:cubicBezTo>
                  <a:cubicBezTo>
                    <a:pt x="3963" y="8312"/>
                    <a:pt x="3466" y="7381"/>
                    <a:pt x="2873" y="6531"/>
                  </a:cubicBezTo>
                  <a:cubicBezTo>
                    <a:pt x="2279" y="5681"/>
                    <a:pt x="1685" y="4943"/>
                    <a:pt x="1300" y="4205"/>
                  </a:cubicBezTo>
                  <a:cubicBezTo>
                    <a:pt x="947" y="3563"/>
                    <a:pt x="707" y="2857"/>
                    <a:pt x="594" y="2119"/>
                  </a:cubicBezTo>
                  <a:cubicBezTo>
                    <a:pt x="530" y="1622"/>
                    <a:pt x="514" y="1108"/>
                    <a:pt x="546" y="595"/>
                  </a:cubicBezTo>
                  <a:cubicBezTo>
                    <a:pt x="562" y="226"/>
                    <a:pt x="578" y="17"/>
                    <a:pt x="514" y="1"/>
                  </a:cubicBezTo>
                  <a:cubicBezTo>
                    <a:pt x="512" y="1"/>
                    <a:pt x="510" y="0"/>
                    <a:pt x="50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05;p41">
              <a:extLst>
                <a:ext uri="{FF2B5EF4-FFF2-40B4-BE49-F238E27FC236}">
                  <a16:creationId xmlns:a16="http://schemas.microsoft.com/office/drawing/2014/main" id="{43C87EE9-FCF6-43A3-8880-877CFF4959F3}"/>
                </a:ext>
              </a:extLst>
            </p:cNvPr>
            <p:cNvSpPr/>
            <p:nvPr/>
          </p:nvSpPr>
          <p:spPr>
            <a:xfrm>
              <a:off x="1904101" y="1359757"/>
              <a:ext cx="276477" cy="584045"/>
            </a:xfrm>
            <a:custGeom>
              <a:avLst/>
              <a:gdLst/>
              <a:ahLst/>
              <a:cxnLst/>
              <a:rect l="l" t="t" r="r" b="b"/>
              <a:pathLst>
                <a:path w="8279" h="17489" extrusionOk="0">
                  <a:moveTo>
                    <a:pt x="3771" y="1"/>
                  </a:moveTo>
                  <a:lnTo>
                    <a:pt x="48" y="4252"/>
                  </a:lnTo>
                  <a:lnTo>
                    <a:pt x="0" y="14632"/>
                  </a:lnTo>
                  <a:cubicBezTo>
                    <a:pt x="0" y="16188"/>
                    <a:pt x="1236" y="17456"/>
                    <a:pt x="2792" y="17488"/>
                  </a:cubicBezTo>
                  <a:cubicBezTo>
                    <a:pt x="2812" y="17488"/>
                    <a:pt x="2831" y="17489"/>
                    <a:pt x="2851" y="17489"/>
                  </a:cubicBezTo>
                  <a:cubicBezTo>
                    <a:pt x="4381" y="17489"/>
                    <a:pt x="5632" y="16265"/>
                    <a:pt x="5680" y="14745"/>
                  </a:cubicBezTo>
                  <a:cubicBezTo>
                    <a:pt x="5728" y="13589"/>
                    <a:pt x="5776" y="12531"/>
                    <a:pt x="5776" y="12531"/>
                  </a:cubicBezTo>
                  <a:cubicBezTo>
                    <a:pt x="5776" y="12531"/>
                    <a:pt x="8086" y="12226"/>
                    <a:pt x="8182" y="9867"/>
                  </a:cubicBezTo>
                  <a:cubicBezTo>
                    <a:pt x="8279" y="7493"/>
                    <a:pt x="8038" y="2054"/>
                    <a:pt x="8038" y="2054"/>
                  </a:cubicBezTo>
                  <a:lnTo>
                    <a:pt x="3771" y="1"/>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06;p41">
              <a:extLst>
                <a:ext uri="{FF2B5EF4-FFF2-40B4-BE49-F238E27FC236}">
                  <a16:creationId xmlns:a16="http://schemas.microsoft.com/office/drawing/2014/main" id="{957613CB-07A1-4B16-8038-1ACC16265501}"/>
                </a:ext>
              </a:extLst>
            </p:cNvPr>
            <p:cNvSpPr/>
            <p:nvPr/>
          </p:nvSpPr>
          <p:spPr>
            <a:xfrm>
              <a:off x="2132322" y="1552112"/>
              <a:ext cx="23076" cy="19903"/>
            </a:xfrm>
            <a:custGeom>
              <a:avLst/>
              <a:gdLst/>
              <a:ahLst/>
              <a:cxnLst/>
              <a:rect l="l" t="t" r="r" b="b"/>
              <a:pathLst>
                <a:path w="691" h="596" extrusionOk="0">
                  <a:moveTo>
                    <a:pt x="386" y="0"/>
                  </a:moveTo>
                  <a:cubicBezTo>
                    <a:pt x="129" y="16"/>
                    <a:pt x="1" y="321"/>
                    <a:pt x="193" y="514"/>
                  </a:cubicBezTo>
                  <a:cubicBezTo>
                    <a:pt x="250" y="570"/>
                    <a:pt x="321" y="595"/>
                    <a:pt x="391" y="595"/>
                  </a:cubicBezTo>
                  <a:cubicBezTo>
                    <a:pt x="542" y="595"/>
                    <a:pt x="691" y="480"/>
                    <a:pt x="691" y="305"/>
                  </a:cubicBezTo>
                  <a:cubicBezTo>
                    <a:pt x="691" y="145"/>
                    <a:pt x="562" y="0"/>
                    <a:pt x="38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1907;p41">
              <a:extLst>
                <a:ext uri="{FF2B5EF4-FFF2-40B4-BE49-F238E27FC236}">
                  <a16:creationId xmlns:a16="http://schemas.microsoft.com/office/drawing/2014/main" id="{BE188E27-759F-41DB-81A0-AF6D31E78D2D}"/>
                </a:ext>
              </a:extLst>
            </p:cNvPr>
            <p:cNvSpPr/>
            <p:nvPr/>
          </p:nvSpPr>
          <p:spPr>
            <a:xfrm>
              <a:off x="2129650" y="1538019"/>
              <a:ext cx="39673" cy="12089"/>
            </a:xfrm>
            <a:custGeom>
              <a:avLst/>
              <a:gdLst/>
              <a:ahLst/>
              <a:cxnLst/>
              <a:rect l="l" t="t" r="r" b="b"/>
              <a:pathLst>
                <a:path w="1188" h="362" extrusionOk="0">
                  <a:moveTo>
                    <a:pt x="568" y="0"/>
                  </a:moveTo>
                  <a:cubicBezTo>
                    <a:pt x="416" y="0"/>
                    <a:pt x="262" y="45"/>
                    <a:pt x="129" y="133"/>
                  </a:cubicBezTo>
                  <a:cubicBezTo>
                    <a:pt x="33" y="214"/>
                    <a:pt x="1" y="294"/>
                    <a:pt x="17" y="310"/>
                  </a:cubicBezTo>
                  <a:cubicBezTo>
                    <a:pt x="20" y="313"/>
                    <a:pt x="24" y="314"/>
                    <a:pt x="30" y="314"/>
                  </a:cubicBezTo>
                  <a:cubicBezTo>
                    <a:pt x="87" y="314"/>
                    <a:pt x="281" y="196"/>
                    <a:pt x="549" y="196"/>
                  </a:cubicBezTo>
                  <a:cubicBezTo>
                    <a:pt x="564" y="196"/>
                    <a:pt x="579" y="197"/>
                    <a:pt x="594" y="198"/>
                  </a:cubicBezTo>
                  <a:cubicBezTo>
                    <a:pt x="888" y="212"/>
                    <a:pt x="1102" y="362"/>
                    <a:pt x="1160" y="362"/>
                  </a:cubicBezTo>
                  <a:cubicBezTo>
                    <a:pt x="1165" y="362"/>
                    <a:pt x="1169" y="361"/>
                    <a:pt x="1172" y="358"/>
                  </a:cubicBezTo>
                  <a:cubicBezTo>
                    <a:pt x="1188" y="342"/>
                    <a:pt x="1156" y="262"/>
                    <a:pt x="1059" y="182"/>
                  </a:cubicBezTo>
                  <a:cubicBezTo>
                    <a:pt x="921" y="61"/>
                    <a:pt x="746" y="0"/>
                    <a:pt x="56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1908;p41">
              <a:extLst>
                <a:ext uri="{FF2B5EF4-FFF2-40B4-BE49-F238E27FC236}">
                  <a16:creationId xmlns:a16="http://schemas.microsoft.com/office/drawing/2014/main" id="{A9AF660E-D939-4EE5-892F-7FBD3107B1C8}"/>
                </a:ext>
              </a:extLst>
            </p:cNvPr>
            <p:cNvSpPr/>
            <p:nvPr/>
          </p:nvSpPr>
          <p:spPr>
            <a:xfrm>
              <a:off x="2018746" y="1552112"/>
              <a:ext cx="23076" cy="19903"/>
            </a:xfrm>
            <a:custGeom>
              <a:avLst/>
              <a:gdLst/>
              <a:ahLst/>
              <a:cxnLst/>
              <a:rect l="l" t="t" r="r" b="b"/>
              <a:pathLst>
                <a:path w="691" h="596" extrusionOk="0">
                  <a:moveTo>
                    <a:pt x="386" y="0"/>
                  </a:moveTo>
                  <a:cubicBezTo>
                    <a:pt x="129" y="16"/>
                    <a:pt x="1" y="321"/>
                    <a:pt x="193" y="514"/>
                  </a:cubicBezTo>
                  <a:cubicBezTo>
                    <a:pt x="249" y="570"/>
                    <a:pt x="320" y="595"/>
                    <a:pt x="391" y="595"/>
                  </a:cubicBezTo>
                  <a:cubicBezTo>
                    <a:pt x="542" y="595"/>
                    <a:pt x="690" y="480"/>
                    <a:pt x="690" y="305"/>
                  </a:cubicBezTo>
                  <a:cubicBezTo>
                    <a:pt x="690" y="145"/>
                    <a:pt x="546" y="0"/>
                    <a:pt x="38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1909;p41">
              <a:extLst>
                <a:ext uri="{FF2B5EF4-FFF2-40B4-BE49-F238E27FC236}">
                  <a16:creationId xmlns:a16="http://schemas.microsoft.com/office/drawing/2014/main" id="{0F2579EC-B0C8-4A6E-A75C-4386A435DE2A}"/>
                </a:ext>
              </a:extLst>
            </p:cNvPr>
            <p:cNvSpPr/>
            <p:nvPr/>
          </p:nvSpPr>
          <p:spPr>
            <a:xfrm>
              <a:off x="2011800" y="1540157"/>
              <a:ext cx="40208" cy="12223"/>
            </a:xfrm>
            <a:custGeom>
              <a:avLst/>
              <a:gdLst/>
              <a:ahLst/>
              <a:cxnLst/>
              <a:rect l="l" t="t" r="r" b="b"/>
              <a:pathLst>
                <a:path w="1204" h="366" extrusionOk="0">
                  <a:moveTo>
                    <a:pt x="578" y="0"/>
                  </a:moveTo>
                  <a:cubicBezTo>
                    <a:pt x="428" y="0"/>
                    <a:pt x="278" y="45"/>
                    <a:pt x="144" y="134"/>
                  </a:cubicBezTo>
                  <a:cubicBezTo>
                    <a:pt x="48" y="214"/>
                    <a:pt x="0" y="294"/>
                    <a:pt x="16" y="310"/>
                  </a:cubicBezTo>
                  <a:cubicBezTo>
                    <a:pt x="20" y="316"/>
                    <a:pt x="27" y="318"/>
                    <a:pt x="37" y="318"/>
                  </a:cubicBezTo>
                  <a:cubicBezTo>
                    <a:pt x="104" y="318"/>
                    <a:pt x="306" y="197"/>
                    <a:pt x="568" y="197"/>
                  </a:cubicBezTo>
                  <a:cubicBezTo>
                    <a:pt x="582" y="197"/>
                    <a:pt x="596" y="197"/>
                    <a:pt x="610" y="198"/>
                  </a:cubicBezTo>
                  <a:cubicBezTo>
                    <a:pt x="895" y="212"/>
                    <a:pt x="1092" y="366"/>
                    <a:pt x="1165" y="366"/>
                  </a:cubicBezTo>
                  <a:cubicBezTo>
                    <a:pt x="1175" y="366"/>
                    <a:pt x="1182" y="364"/>
                    <a:pt x="1187" y="358"/>
                  </a:cubicBezTo>
                  <a:cubicBezTo>
                    <a:pt x="1203" y="342"/>
                    <a:pt x="1171" y="262"/>
                    <a:pt x="1075" y="182"/>
                  </a:cubicBezTo>
                  <a:cubicBezTo>
                    <a:pt x="928" y="61"/>
                    <a:pt x="753" y="0"/>
                    <a:pt x="57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1910;p41">
              <a:extLst>
                <a:ext uri="{FF2B5EF4-FFF2-40B4-BE49-F238E27FC236}">
                  <a16:creationId xmlns:a16="http://schemas.microsoft.com/office/drawing/2014/main" id="{2F3E2436-5366-4F93-9A88-21E3CB464FA2}"/>
                </a:ext>
              </a:extLst>
            </p:cNvPr>
            <p:cNvSpPr/>
            <p:nvPr/>
          </p:nvSpPr>
          <p:spPr>
            <a:xfrm>
              <a:off x="2086805" y="1548339"/>
              <a:ext cx="32159" cy="95777"/>
            </a:xfrm>
            <a:custGeom>
              <a:avLst/>
              <a:gdLst/>
              <a:ahLst/>
              <a:cxnLst/>
              <a:rect l="l" t="t" r="r" b="b"/>
              <a:pathLst>
                <a:path w="963" h="2868" extrusionOk="0">
                  <a:moveTo>
                    <a:pt x="33" y="1"/>
                  </a:moveTo>
                  <a:cubicBezTo>
                    <a:pt x="33" y="1"/>
                    <a:pt x="33" y="1"/>
                    <a:pt x="32" y="1"/>
                  </a:cubicBezTo>
                  <a:cubicBezTo>
                    <a:pt x="0" y="17"/>
                    <a:pt x="225" y="803"/>
                    <a:pt x="546" y="1750"/>
                  </a:cubicBezTo>
                  <a:cubicBezTo>
                    <a:pt x="626" y="1990"/>
                    <a:pt x="706" y="2215"/>
                    <a:pt x="770" y="2423"/>
                  </a:cubicBezTo>
                  <a:cubicBezTo>
                    <a:pt x="818" y="2504"/>
                    <a:pt x="834" y="2600"/>
                    <a:pt x="818" y="2680"/>
                  </a:cubicBezTo>
                  <a:cubicBezTo>
                    <a:pt x="818" y="2744"/>
                    <a:pt x="738" y="2760"/>
                    <a:pt x="658" y="2760"/>
                  </a:cubicBezTo>
                  <a:cubicBezTo>
                    <a:pt x="481" y="2760"/>
                    <a:pt x="305" y="2792"/>
                    <a:pt x="128" y="2841"/>
                  </a:cubicBezTo>
                  <a:cubicBezTo>
                    <a:pt x="232" y="2859"/>
                    <a:pt x="335" y="2867"/>
                    <a:pt x="439" y="2867"/>
                  </a:cubicBezTo>
                  <a:cubicBezTo>
                    <a:pt x="512" y="2867"/>
                    <a:pt x="585" y="2863"/>
                    <a:pt x="658" y="2857"/>
                  </a:cubicBezTo>
                  <a:cubicBezTo>
                    <a:pt x="706" y="2857"/>
                    <a:pt x="754" y="2857"/>
                    <a:pt x="802" y="2841"/>
                  </a:cubicBezTo>
                  <a:cubicBezTo>
                    <a:pt x="850" y="2825"/>
                    <a:pt x="915" y="2792"/>
                    <a:pt x="931" y="2728"/>
                  </a:cubicBezTo>
                  <a:cubicBezTo>
                    <a:pt x="963" y="2616"/>
                    <a:pt x="947" y="2488"/>
                    <a:pt x="899" y="2391"/>
                  </a:cubicBezTo>
                  <a:cubicBezTo>
                    <a:pt x="818" y="2167"/>
                    <a:pt x="754" y="1942"/>
                    <a:pt x="674" y="1702"/>
                  </a:cubicBezTo>
                  <a:cubicBezTo>
                    <a:pt x="356" y="765"/>
                    <a:pt x="70" y="1"/>
                    <a:pt x="3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1911;p41">
              <a:extLst>
                <a:ext uri="{FF2B5EF4-FFF2-40B4-BE49-F238E27FC236}">
                  <a16:creationId xmlns:a16="http://schemas.microsoft.com/office/drawing/2014/main" id="{ED9F6C4E-B1C7-4757-925D-1F17EF4502C1}"/>
                </a:ext>
              </a:extLst>
            </p:cNvPr>
            <p:cNvSpPr/>
            <p:nvPr/>
          </p:nvSpPr>
          <p:spPr>
            <a:xfrm>
              <a:off x="1994100" y="1744434"/>
              <a:ext cx="102890" cy="53365"/>
            </a:xfrm>
            <a:custGeom>
              <a:avLst/>
              <a:gdLst/>
              <a:ahLst/>
              <a:cxnLst/>
              <a:rect l="l" t="t" r="r" b="b"/>
              <a:pathLst>
                <a:path w="3081" h="1598" extrusionOk="0">
                  <a:moveTo>
                    <a:pt x="1" y="1"/>
                  </a:moveTo>
                  <a:cubicBezTo>
                    <a:pt x="1" y="1"/>
                    <a:pt x="666" y="1598"/>
                    <a:pt x="2763" y="1598"/>
                  </a:cubicBezTo>
                  <a:cubicBezTo>
                    <a:pt x="2851" y="1598"/>
                    <a:pt x="2940" y="1595"/>
                    <a:pt x="3033" y="1589"/>
                  </a:cubicBezTo>
                  <a:lnTo>
                    <a:pt x="3081" y="1012"/>
                  </a:lnTo>
                  <a:cubicBezTo>
                    <a:pt x="1974" y="979"/>
                    <a:pt x="899" y="626"/>
                    <a:pt x="1"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1912;p41">
              <a:extLst>
                <a:ext uri="{FF2B5EF4-FFF2-40B4-BE49-F238E27FC236}">
                  <a16:creationId xmlns:a16="http://schemas.microsoft.com/office/drawing/2014/main" id="{8B1C421F-9D72-4F8E-B268-E939D5AD391F}"/>
                </a:ext>
              </a:extLst>
            </p:cNvPr>
            <p:cNvSpPr/>
            <p:nvPr/>
          </p:nvSpPr>
          <p:spPr>
            <a:xfrm>
              <a:off x="2054645" y="1654635"/>
              <a:ext cx="33261" cy="23978"/>
            </a:xfrm>
            <a:custGeom>
              <a:avLst/>
              <a:gdLst/>
              <a:ahLst/>
              <a:cxnLst/>
              <a:rect l="l" t="t" r="r" b="b"/>
              <a:pathLst>
                <a:path w="996" h="718" extrusionOk="0">
                  <a:moveTo>
                    <a:pt x="424" y="0"/>
                  </a:moveTo>
                  <a:cubicBezTo>
                    <a:pt x="351" y="0"/>
                    <a:pt x="278" y="17"/>
                    <a:pt x="209" y="43"/>
                  </a:cubicBezTo>
                  <a:cubicBezTo>
                    <a:pt x="81" y="123"/>
                    <a:pt x="1" y="251"/>
                    <a:pt x="17" y="396"/>
                  </a:cubicBezTo>
                  <a:cubicBezTo>
                    <a:pt x="65" y="556"/>
                    <a:pt x="193" y="684"/>
                    <a:pt x="353" y="700"/>
                  </a:cubicBezTo>
                  <a:cubicBezTo>
                    <a:pt x="405" y="712"/>
                    <a:pt x="458" y="717"/>
                    <a:pt x="512" y="717"/>
                  </a:cubicBezTo>
                  <a:cubicBezTo>
                    <a:pt x="612" y="717"/>
                    <a:pt x="715" y="699"/>
                    <a:pt x="819" y="668"/>
                  </a:cubicBezTo>
                  <a:cubicBezTo>
                    <a:pt x="867" y="668"/>
                    <a:pt x="899" y="652"/>
                    <a:pt x="947" y="620"/>
                  </a:cubicBezTo>
                  <a:cubicBezTo>
                    <a:pt x="979" y="604"/>
                    <a:pt x="995" y="556"/>
                    <a:pt x="995" y="508"/>
                  </a:cubicBezTo>
                  <a:lnTo>
                    <a:pt x="979" y="492"/>
                  </a:lnTo>
                  <a:cubicBezTo>
                    <a:pt x="947" y="299"/>
                    <a:pt x="803" y="123"/>
                    <a:pt x="610" y="43"/>
                  </a:cubicBezTo>
                  <a:cubicBezTo>
                    <a:pt x="551" y="13"/>
                    <a:pt x="487" y="0"/>
                    <a:pt x="424"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1913;p41">
              <a:extLst>
                <a:ext uri="{FF2B5EF4-FFF2-40B4-BE49-F238E27FC236}">
                  <a16:creationId xmlns:a16="http://schemas.microsoft.com/office/drawing/2014/main" id="{CAB13C5D-4A63-4610-B468-E440109E11D2}"/>
                </a:ext>
              </a:extLst>
            </p:cNvPr>
            <p:cNvSpPr/>
            <p:nvPr/>
          </p:nvSpPr>
          <p:spPr>
            <a:xfrm>
              <a:off x="2058987" y="1642646"/>
              <a:ext cx="35866" cy="33796"/>
            </a:xfrm>
            <a:custGeom>
              <a:avLst/>
              <a:gdLst/>
              <a:ahLst/>
              <a:cxnLst/>
              <a:rect l="l" t="t" r="r" b="b"/>
              <a:pathLst>
                <a:path w="1074" h="1012" extrusionOk="0">
                  <a:moveTo>
                    <a:pt x="63" y="1"/>
                  </a:moveTo>
                  <a:lnTo>
                    <a:pt x="63" y="17"/>
                  </a:lnTo>
                  <a:cubicBezTo>
                    <a:pt x="62" y="15"/>
                    <a:pt x="61" y="15"/>
                    <a:pt x="59" y="15"/>
                  </a:cubicBezTo>
                  <a:cubicBezTo>
                    <a:pt x="40" y="15"/>
                    <a:pt x="0" y="108"/>
                    <a:pt x="15" y="257"/>
                  </a:cubicBezTo>
                  <a:cubicBezTo>
                    <a:pt x="63" y="674"/>
                    <a:pt x="400" y="995"/>
                    <a:pt x="833" y="1011"/>
                  </a:cubicBezTo>
                  <a:cubicBezTo>
                    <a:pt x="978" y="1011"/>
                    <a:pt x="1074" y="963"/>
                    <a:pt x="1074" y="947"/>
                  </a:cubicBezTo>
                  <a:cubicBezTo>
                    <a:pt x="1074" y="899"/>
                    <a:pt x="689" y="931"/>
                    <a:pt x="400" y="658"/>
                  </a:cubicBezTo>
                  <a:cubicBezTo>
                    <a:pt x="111" y="370"/>
                    <a:pt x="111" y="1"/>
                    <a:pt x="6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1914;p41">
              <a:extLst>
                <a:ext uri="{FF2B5EF4-FFF2-40B4-BE49-F238E27FC236}">
                  <a16:creationId xmlns:a16="http://schemas.microsoft.com/office/drawing/2014/main" id="{C7FC45F6-E7E5-4EE6-82EB-835ADE0541F5}"/>
                </a:ext>
              </a:extLst>
            </p:cNvPr>
            <p:cNvSpPr/>
            <p:nvPr/>
          </p:nvSpPr>
          <p:spPr>
            <a:xfrm>
              <a:off x="1852672" y="1347534"/>
              <a:ext cx="330043" cy="319356"/>
            </a:xfrm>
            <a:custGeom>
              <a:avLst/>
              <a:gdLst/>
              <a:ahLst/>
              <a:cxnLst/>
              <a:rect l="l" t="t" r="r" b="b"/>
              <a:pathLst>
                <a:path w="9883" h="9563" extrusionOk="0">
                  <a:moveTo>
                    <a:pt x="9862" y="2525"/>
                  </a:moveTo>
                  <a:lnTo>
                    <a:pt x="9883" y="2613"/>
                  </a:lnTo>
                  <a:cubicBezTo>
                    <a:pt x="9876" y="2583"/>
                    <a:pt x="9869" y="2554"/>
                    <a:pt x="9862" y="2525"/>
                  </a:cubicBezTo>
                  <a:close/>
                  <a:moveTo>
                    <a:pt x="6048" y="0"/>
                  </a:moveTo>
                  <a:cubicBezTo>
                    <a:pt x="4300" y="0"/>
                    <a:pt x="2640" y="773"/>
                    <a:pt x="1492" y="2099"/>
                  </a:cubicBezTo>
                  <a:cubicBezTo>
                    <a:pt x="497" y="3303"/>
                    <a:pt x="0" y="4971"/>
                    <a:pt x="401" y="6495"/>
                  </a:cubicBezTo>
                  <a:cubicBezTo>
                    <a:pt x="546" y="7041"/>
                    <a:pt x="947" y="9479"/>
                    <a:pt x="1508" y="9560"/>
                  </a:cubicBezTo>
                  <a:cubicBezTo>
                    <a:pt x="1520" y="9561"/>
                    <a:pt x="1532" y="9562"/>
                    <a:pt x="1544" y="9562"/>
                  </a:cubicBezTo>
                  <a:cubicBezTo>
                    <a:pt x="2136" y="9562"/>
                    <a:pt x="2587" y="7222"/>
                    <a:pt x="2776" y="6656"/>
                  </a:cubicBezTo>
                  <a:cubicBezTo>
                    <a:pt x="2968" y="6062"/>
                    <a:pt x="2968" y="5420"/>
                    <a:pt x="3193" y="4843"/>
                  </a:cubicBezTo>
                  <a:cubicBezTo>
                    <a:pt x="3535" y="5143"/>
                    <a:pt x="3978" y="5275"/>
                    <a:pt x="4434" y="5275"/>
                  </a:cubicBezTo>
                  <a:cubicBezTo>
                    <a:pt x="4854" y="5275"/>
                    <a:pt x="5287" y="5163"/>
                    <a:pt x="5663" y="4971"/>
                  </a:cubicBezTo>
                  <a:cubicBezTo>
                    <a:pt x="6450" y="4570"/>
                    <a:pt x="7027" y="3896"/>
                    <a:pt x="7605" y="3222"/>
                  </a:cubicBezTo>
                  <a:lnTo>
                    <a:pt x="7605" y="3222"/>
                  </a:lnTo>
                  <a:lnTo>
                    <a:pt x="6963" y="4634"/>
                  </a:lnTo>
                  <a:cubicBezTo>
                    <a:pt x="8371" y="4634"/>
                    <a:pt x="9561" y="3604"/>
                    <a:pt x="9763" y="2206"/>
                  </a:cubicBezTo>
                  <a:lnTo>
                    <a:pt x="9763" y="2206"/>
                  </a:lnTo>
                  <a:cubicBezTo>
                    <a:pt x="9801" y="2310"/>
                    <a:pt x="9834" y="2417"/>
                    <a:pt x="9862" y="2525"/>
                  </a:cubicBezTo>
                  <a:lnTo>
                    <a:pt x="9862" y="2525"/>
                  </a:lnTo>
                  <a:lnTo>
                    <a:pt x="9771" y="2147"/>
                  </a:lnTo>
                  <a:cubicBezTo>
                    <a:pt x="9768" y="2167"/>
                    <a:pt x="9766" y="2186"/>
                    <a:pt x="9763" y="2206"/>
                  </a:cubicBezTo>
                  <a:lnTo>
                    <a:pt x="9763" y="2206"/>
                  </a:lnTo>
                  <a:cubicBezTo>
                    <a:pt x="9564" y="1662"/>
                    <a:pt x="9224" y="1177"/>
                    <a:pt x="8760" y="816"/>
                  </a:cubicBezTo>
                  <a:cubicBezTo>
                    <a:pt x="8086" y="319"/>
                    <a:pt x="7284" y="46"/>
                    <a:pt x="6450" y="14"/>
                  </a:cubicBezTo>
                  <a:cubicBezTo>
                    <a:pt x="6315" y="5"/>
                    <a:pt x="6181" y="0"/>
                    <a:pt x="604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1915;p41">
              <a:extLst>
                <a:ext uri="{FF2B5EF4-FFF2-40B4-BE49-F238E27FC236}">
                  <a16:creationId xmlns:a16="http://schemas.microsoft.com/office/drawing/2014/main" id="{0D0B5752-0744-4314-A37B-116C566A12CB}"/>
                </a:ext>
              </a:extLst>
            </p:cNvPr>
            <p:cNvSpPr/>
            <p:nvPr/>
          </p:nvSpPr>
          <p:spPr>
            <a:xfrm>
              <a:off x="2154296" y="1426013"/>
              <a:ext cx="32193" cy="91836"/>
            </a:xfrm>
            <a:custGeom>
              <a:avLst/>
              <a:gdLst/>
              <a:ahLst/>
              <a:cxnLst/>
              <a:rect l="l" t="t" r="r" b="b"/>
              <a:pathLst>
                <a:path w="964" h="2750" extrusionOk="0">
                  <a:moveTo>
                    <a:pt x="168" y="0"/>
                  </a:moveTo>
                  <a:cubicBezTo>
                    <a:pt x="155" y="0"/>
                    <a:pt x="142" y="2"/>
                    <a:pt x="129" y="6"/>
                  </a:cubicBezTo>
                  <a:cubicBezTo>
                    <a:pt x="17" y="38"/>
                    <a:pt x="1" y="183"/>
                    <a:pt x="1" y="311"/>
                  </a:cubicBezTo>
                  <a:cubicBezTo>
                    <a:pt x="1" y="744"/>
                    <a:pt x="65" y="1161"/>
                    <a:pt x="161" y="1578"/>
                  </a:cubicBezTo>
                  <a:cubicBezTo>
                    <a:pt x="257" y="1979"/>
                    <a:pt x="482" y="2364"/>
                    <a:pt x="819" y="2637"/>
                  </a:cubicBezTo>
                  <a:lnTo>
                    <a:pt x="739" y="2685"/>
                  </a:lnTo>
                  <a:lnTo>
                    <a:pt x="819" y="2749"/>
                  </a:lnTo>
                  <a:cubicBezTo>
                    <a:pt x="963" y="1883"/>
                    <a:pt x="819" y="969"/>
                    <a:pt x="402" y="183"/>
                  </a:cubicBezTo>
                  <a:cubicBezTo>
                    <a:pt x="345" y="98"/>
                    <a:pt x="264" y="0"/>
                    <a:pt x="16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1916;p41">
              <a:extLst>
                <a:ext uri="{FF2B5EF4-FFF2-40B4-BE49-F238E27FC236}">
                  <a16:creationId xmlns:a16="http://schemas.microsoft.com/office/drawing/2014/main" id="{F5E45BE6-C26A-4EAF-8E6E-31C71DF3D0DC}"/>
                </a:ext>
              </a:extLst>
            </p:cNvPr>
            <p:cNvSpPr/>
            <p:nvPr/>
          </p:nvSpPr>
          <p:spPr>
            <a:xfrm>
              <a:off x="1811930" y="1437434"/>
              <a:ext cx="220240" cy="649533"/>
            </a:xfrm>
            <a:custGeom>
              <a:avLst/>
              <a:gdLst/>
              <a:ahLst/>
              <a:cxnLst/>
              <a:rect l="l" t="t" r="r" b="b"/>
              <a:pathLst>
                <a:path w="6595" h="19450" extrusionOk="0">
                  <a:moveTo>
                    <a:pt x="4493" y="1"/>
                  </a:moveTo>
                  <a:lnTo>
                    <a:pt x="1782" y="1028"/>
                  </a:lnTo>
                  <a:cubicBezTo>
                    <a:pt x="434" y="6130"/>
                    <a:pt x="1" y="11488"/>
                    <a:pt x="691" y="15996"/>
                  </a:cubicBezTo>
                  <a:cubicBezTo>
                    <a:pt x="755" y="16461"/>
                    <a:pt x="627" y="16943"/>
                    <a:pt x="771" y="17392"/>
                  </a:cubicBezTo>
                  <a:cubicBezTo>
                    <a:pt x="915" y="17841"/>
                    <a:pt x="1300" y="18258"/>
                    <a:pt x="1766" y="18290"/>
                  </a:cubicBezTo>
                  <a:cubicBezTo>
                    <a:pt x="1802" y="18294"/>
                    <a:pt x="1839" y="18296"/>
                    <a:pt x="1876" y="18296"/>
                  </a:cubicBezTo>
                  <a:cubicBezTo>
                    <a:pt x="2149" y="18296"/>
                    <a:pt x="2440" y="18200"/>
                    <a:pt x="2704" y="18200"/>
                  </a:cubicBezTo>
                  <a:cubicBezTo>
                    <a:pt x="2832" y="18200"/>
                    <a:pt x="2955" y="18223"/>
                    <a:pt x="3065" y="18290"/>
                  </a:cubicBezTo>
                  <a:cubicBezTo>
                    <a:pt x="3354" y="18467"/>
                    <a:pt x="3434" y="18852"/>
                    <a:pt x="3643" y="19109"/>
                  </a:cubicBezTo>
                  <a:cubicBezTo>
                    <a:pt x="3864" y="19330"/>
                    <a:pt x="4153" y="19450"/>
                    <a:pt x="4448" y="19450"/>
                  </a:cubicBezTo>
                  <a:cubicBezTo>
                    <a:pt x="4559" y="19450"/>
                    <a:pt x="4672" y="19433"/>
                    <a:pt x="4782" y="19397"/>
                  </a:cubicBezTo>
                  <a:cubicBezTo>
                    <a:pt x="5183" y="19253"/>
                    <a:pt x="5520" y="18980"/>
                    <a:pt x="5744" y="18627"/>
                  </a:cubicBezTo>
                  <a:cubicBezTo>
                    <a:pt x="6595" y="17456"/>
                    <a:pt x="6547" y="15852"/>
                    <a:pt x="6145" y="14456"/>
                  </a:cubicBezTo>
                  <a:cubicBezTo>
                    <a:pt x="5744" y="13060"/>
                    <a:pt x="5038" y="11777"/>
                    <a:pt x="4605" y="10397"/>
                  </a:cubicBezTo>
                  <a:cubicBezTo>
                    <a:pt x="3803" y="7814"/>
                    <a:pt x="4028" y="5039"/>
                    <a:pt x="4268" y="2359"/>
                  </a:cubicBezTo>
                  <a:lnTo>
                    <a:pt x="4493"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1917;p41">
              <a:extLst>
                <a:ext uri="{FF2B5EF4-FFF2-40B4-BE49-F238E27FC236}">
                  <a16:creationId xmlns:a16="http://schemas.microsoft.com/office/drawing/2014/main" id="{D0354736-1B6F-4FE8-AC49-2B9818615BDC}"/>
                </a:ext>
              </a:extLst>
            </p:cNvPr>
            <p:cNvSpPr/>
            <p:nvPr/>
          </p:nvSpPr>
          <p:spPr>
            <a:xfrm>
              <a:off x="1604047" y="2047160"/>
              <a:ext cx="744775" cy="544873"/>
            </a:xfrm>
            <a:custGeom>
              <a:avLst/>
              <a:gdLst/>
              <a:ahLst/>
              <a:cxnLst/>
              <a:rect l="l" t="t" r="r" b="b"/>
              <a:pathLst>
                <a:path w="22302" h="16316" extrusionOk="0">
                  <a:moveTo>
                    <a:pt x="19446" y="0"/>
                  </a:moveTo>
                  <a:cubicBezTo>
                    <a:pt x="19221" y="0"/>
                    <a:pt x="18002" y="1428"/>
                    <a:pt x="17617" y="1926"/>
                  </a:cubicBezTo>
                  <a:cubicBezTo>
                    <a:pt x="17348" y="2276"/>
                    <a:pt x="16748" y="3085"/>
                    <a:pt x="16429" y="3085"/>
                  </a:cubicBezTo>
                  <a:cubicBezTo>
                    <a:pt x="16310" y="3085"/>
                    <a:pt x="16230" y="2972"/>
                    <a:pt x="16221" y="2680"/>
                  </a:cubicBezTo>
                  <a:cubicBezTo>
                    <a:pt x="16221" y="2647"/>
                    <a:pt x="16221" y="2631"/>
                    <a:pt x="16205" y="2615"/>
                  </a:cubicBezTo>
                  <a:cubicBezTo>
                    <a:pt x="16205" y="1557"/>
                    <a:pt x="15852" y="754"/>
                    <a:pt x="15579" y="578"/>
                  </a:cubicBezTo>
                  <a:cubicBezTo>
                    <a:pt x="15523" y="548"/>
                    <a:pt x="15466" y="535"/>
                    <a:pt x="15411" y="535"/>
                  </a:cubicBezTo>
                  <a:cubicBezTo>
                    <a:pt x="15196" y="535"/>
                    <a:pt x="15011" y="737"/>
                    <a:pt x="15050" y="979"/>
                  </a:cubicBezTo>
                  <a:cubicBezTo>
                    <a:pt x="15066" y="1027"/>
                    <a:pt x="15066" y="1075"/>
                    <a:pt x="15098" y="1123"/>
                  </a:cubicBezTo>
                  <a:cubicBezTo>
                    <a:pt x="15098" y="1139"/>
                    <a:pt x="15114" y="1171"/>
                    <a:pt x="15114" y="1204"/>
                  </a:cubicBezTo>
                  <a:cubicBezTo>
                    <a:pt x="15194" y="1557"/>
                    <a:pt x="15242" y="1926"/>
                    <a:pt x="15242" y="2295"/>
                  </a:cubicBezTo>
                  <a:cubicBezTo>
                    <a:pt x="15258" y="2615"/>
                    <a:pt x="15210" y="2936"/>
                    <a:pt x="15114" y="3257"/>
                  </a:cubicBezTo>
                  <a:cubicBezTo>
                    <a:pt x="15002" y="3610"/>
                    <a:pt x="14889" y="3915"/>
                    <a:pt x="14793" y="4156"/>
                  </a:cubicBezTo>
                  <a:lnTo>
                    <a:pt x="14633" y="4348"/>
                  </a:lnTo>
                  <a:lnTo>
                    <a:pt x="5616" y="9450"/>
                  </a:lnTo>
                  <a:lnTo>
                    <a:pt x="5616" y="5166"/>
                  </a:lnTo>
                  <a:cubicBezTo>
                    <a:pt x="5616" y="5166"/>
                    <a:pt x="2872" y="5051"/>
                    <a:pt x="1388" y="5051"/>
                  </a:cubicBezTo>
                  <a:cubicBezTo>
                    <a:pt x="874" y="5051"/>
                    <a:pt x="512" y="5065"/>
                    <a:pt x="466" y="5102"/>
                  </a:cubicBezTo>
                  <a:cubicBezTo>
                    <a:pt x="338" y="5198"/>
                    <a:pt x="1" y="9273"/>
                    <a:pt x="450" y="11921"/>
                  </a:cubicBezTo>
                  <a:cubicBezTo>
                    <a:pt x="918" y="14643"/>
                    <a:pt x="3262" y="16315"/>
                    <a:pt x="5686" y="16315"/>
                  </a:cubicBezTo>
                  <a:cubicBezTo>
                    <a:pt x="6918" y="16315"/>
                    <a:pt x="8172" y="15883"/>
                    <a:pt x="9210" y="14937"/>
                  </a:cubicBezTo>
                  <a:lnTo>
                    <a:pt x="16702" y="8134"/>
                  </a:lnTo>
                  <a:lnTo>
                    <a:pt x="16734" y="8166"/>
                  </a:lnTo>
                  <a:lnTo>
                    <a:pt x="17793" y="7284"/>
                  </a:lnTo>
                  <a:lnTo>
                    <a:pt x="18002" y="6947"/>
                  </a:lnTo>
                  <a:lnTo>
                    <a:pt x="18258" y="6722"/>
                  </a:lnTo>
                  <a:cubicBezTo>
                    <a:pt x="19301" y="5920"/>
                    <a:pt x="20521" y="4942"/>
                    <a:pt x="21098" y="4348"/>
                  </a:cubicBezTo>
                  <a:cubicBezTo>
                    <a:pt x="22205" y="3225"/>
                    <a:pt x="22109" y="3129"/>
                    <a:pt x="21948" y="3016"/>
                  </a:cubicBezTo>
                  <a:cubicBezTo>
                    <a:pt x="21922" y="2997"/>
                    <a:pt x="21891" y="2987"/>
                    <a:pt x="21856" y="2987"/>
                  </a:cubicBezTo>
                  <a:cubicBezTo>
                    <a:pt x="21420" y="2987"/>
                    <a:pt x="20336" y="4370"/>
                    <a:pt x="20077" y="4370"/>
                  </a:cubicBezTo>
                  <a:cubicBezTo>
                    <a:pt x="20033" y="4370"/>
                    <a:pt x="20012" y="4330"/>
                    <a:pt x="20023" y="4236"/>
                  </a:cubicBezTo>
                  <a:cubicBezTo>
                    <a:pt x="20087" y="3562"/>
                    <a:pt x="22301" y="1781"/>
                    <a:pt x="21868" y="1492"/>
                  </a:cubicBezTo>
                  <a:cubicBezTo>
                    <a:pt x="21824" y="1463"/>
                    <a:pt x="21775" y="1450"/>
                    <a:pt x="21720" y="1450"/>
                  </a:cubicBezTo>
                  <a:cubicBezTo>
                    <a:pt x="21051" y="1450"/>
                    <a:pt x="19642" y="3463"/>
                    <a:pt x="19494" y="3626"/>
                  </a:cubicBezTo>
                  <a:cubicBezTo>
                    <a:pt x="19454" y="3679"/>
                    <a:pt x="19405" y="3700"/>
                    <a:pt x="19357" y="3700"/>
                  </a:cubicBezTo>
                  <a:cubicBezTo>
                    <a:pt x="19231" y="3700"/>
                    <a:pt x="19116" y="3550"/>
                    <a:pt x="19221" y="3434"/>
                  </a:cubicBezTo>
                  <a:cubicBezTo>
                    <a:pt x="19430" y="3209"/>
                    <a:pt x="21595" y="706"/>
                    <a:pt x="21050" y="337"/>
                  </a:cubicBezTo>
                  <a:cubicBezTo>
                    <a:pt x="21004" y="306"/>
                    <a:pt x="20959" y="293"/>
                    <a:pt x="20913" y="293"/>
                  </a:cubicBezTo>
                  <a:cubicBezTo>
                    <a:pt x="20656" y="293"/>
                    <a:pt x="20424" y="722"/>
                    <a:pt x="20424" y="722"/>
                  </a:cubicBezTo>
                  <a:cubicBezTo>
                    <a:pt x="20424" y="722"/>
                    <a:pt x="18699" y="3027"/>
                    <a:pt x="18342" y="3027"/>
                  </a:cubicBezTo>
                  <a:cubicBezTo>
                    <a:pt x="18328" y="3027"/>
                    <a:pt x="18316" y="3024"/>
                    <a:pt x="18307" y="3016"/>
                  </a:cubicBezTo>
                  <a:cubicBezTo>
                    <a:pt x="18050" y="2824"/>
                    <a:pt x="19093" y="1332"/>
                    <a:pt x="19478" y="851"/>
                  </a:cubicBezTo>
                  <a:cubicBezTo>
                    <a:pt x="19863" y="369"/>
                    <a:pt x="19799" y="0"/>
                    <a:pt x="19446"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1918;p41">
              <a:extLst>
                <a:ext uri="{FF2B5EF4-FFF2-40B4-BE49-F238E27FC236}">
                  <a16:creationId xmlns:a16="http://schemas.microsoft.com/office/drawing/2014/main" id="{705BAF00-9148-41FE-8F92-6CCC1B865735}"/>
                </a:ext>
              </a:extLst>
            </p:cNvPr>
            <p:cNvSpPr/>
            <p:nvPr/>
          </p:nvSpPr>
          <p:spPr>
            <a:xfrm>
              <a:off x="1272434" y="1389245"/>
              <a:ext cx="195561" cy="204678"/>
            </a:xfrm>
            <a:custGeom>
              <a:avLst/>
              <a:gdLst/>
              <a:ahLst/>
              <a:cxnLst/>
              <a:rect l="l" t="t" r="r" b="b"/>
              <a:pathLst>
                <a:path w="5856" h="6129" extrusionOk="0">
                  <a:moveTo>
                    <a:pt x="2952" y="0"/>
                  </a:moveTo>
                  <a:cubicBezTo>
                    <a:pt x="2054" y="0"/>
                    <a:pt x="1348" y="738"/>
                    <a:pt x="1396" y="1636"/>
                  </a:cubicBezTo>
                  <a:cubicBezTo>
                    <a:pt x="1380" y="2294"/>
                    <a:pt x="1781" y="2904"/>
                    <a:pt x="2374" y="3177"/>
                  </a:cubicBezTo>
                  <a:cubicBezTo>
                    <a:pt x="0" y="3530"/>
                    <a:pt x="112" y="6113"/>
                    <a:pt x="112" y="6113"/>
                  </a:cubicBezTo>
                  <a:lnTo>
                    <a:pt x="5728" y="6129"/>
                  </a:lnTo>
                  <a:cubicBezTo>
                    <a:pt x="5728" y="6129"/>
                    <a:pt x="5856" y="3530"/>
                    <a:pt x="3498" y="3177"/>
                  </a:cubicBezTo>
                  <a:lnTo>
                    <a:pt x="3514" y="3177"/>
                  </a:lnTo>
                  <a:cubicBezTo>
                    <a:pt x="4107" y="2904"/>
                    <a:pt x="4492" y="2310"/>
                    <a:pt x="4492" y="1653"/>
                  </a:cubicBezTo>
                  <a:cubicBezTo>
                    <a:pt x="4540" y="754"/>
                    <a:pt x="3834" y="0"/>
                    <a:pt x="2952" y="0"/>
                  </a:cubicBezTo>
                  <a:close/>
                </a:path>
              </a:pathLst>
            </a:custGeom>
            <a:solidFill>
              <a:srgbClr val="19B5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1919;p41">
              <a:extLst>
                <a:ext uri="{FF2B5EF4-FFF2-40B4-BE49-F238E27FC236}">
                  <a16:creationId xmlns:a16="http://schemas.microsoft.com/office/drawing/2014/main" id="{D73ED9AC-6EF8-40E0-AD98-0EA76BCD298D}"/>
                </a:ext>
              </a:extLst>
            </p:cNvPr>
            <p:cNvSpPr/>
            <p:nvPr/>
          </p:nvSpPr>
          <p:spPr>
            <a:xfrm>
              <a:off x="1243748" y="1375419"/>
              <a:ext cx="117651" cy="98716"/>
            </a:xfrm>
            <a:custGeom>
              <a:avLst/>
              <a:gdLst/>
              <a:ahLst/>
              <a:cxnLst/>
              <a:rect l="l" t="t" r="r" b="b"/>
              <a:pathLst>
                <a:path w="3523" h="2956" extrusionOk="0">
                  <a:moveTo>
                    <a:pt x="1760" y="1"/>
                  </a:moveTo>
                  <a:cubicBezTo>
                    <a:pt x="1183" y="1"/>
                    <a:pt x="606" y="322"/>
                    <a:pt x="362" y="976"/>
                  </a:cubicBezTo>
                  <a:cubicBezTo>
                    <a:pt x="169" y="1441"/>
                    <a:pt x="249" y="1986"/>
                    <a:pt x="554" y="2387"/>
                  </a:cubicBezTo>
                  <a:cubicBezTo>
                    <a:pt x="763" y="2660"/>
                    <a:pt x="1052" y="2853"/>
                    <a:pt x="1372" y="2917"/>
                  </a:cubicBezTo>
                  <a:cubicBezTo>
                    <a:pt x="1453" y="2949"/>
                    <a:pt x="1549" y="2949"/>
                    <a:pt x="1645" y="2949"/>
                  </a:cubicBezTo>
                  <a:lnTo>
                    <a:pt x="1725" y="2949"/>
                  </a:lnTo>
                  <a:cubicBezTo>
                    <a:pt x="1725" y="2933"/>
                    <a:pt x="1597" y="2933"/>
                    <a:pt x="1388" y="2869"/>
                  </a:cubicBezTo>
                  <a:cubicBezTo>
                    <a:pt x="1084" y="2772"/>
                    <a:pt x="827" y="2580"/>
                    <a:pt x="650" y="2323"/>
                  </a:cubicBezTo>
                  <a:cubicBezTo>
                    <a:pt x="1" y="1420"/>
                    <a:pt x="650" y="173"/>
                    <a:pt x="1748" y="173"/>
                  </a:cubicBezTo>
                  <a:cubicBezTo>
                    <a:pt x="1762" y="173"/>
                    <a:pt x="1776" y="173"/>
                    <a:pt x="1790" y="173"/>
                  </a:cubicBezTo>
                  <a:cubicBezTo>
                    <a:pt x="2897" y="189"/>
                    <a:pt x="3522" y="1473"/>
                    <a:pt x="2832" y="2371"/>
                  </a:cubicBezTo>
                  <a:cubicBezTo>
                    <a:pt x="2640" y="2612"/>
                    <a:pt x="2383" y="2788"/>
                    <a:pt x="2078" y="2869"/>
                  </a:cubicBezTo>
                  <a:cubicBezTo>
                    <a:pt x="1854" y="2933"/>
                    <a:pt x="1725" y="2933"/>
                    <a:pt x="1725" y="2949"/>
                  </a:cubicBezTo>
                  <a:lnTo>
                    <a:pt x="1822" y="2949"/>
                  </a:lnTo>
                  <a:cubicBezTo>
                    <a:pt x="1850" y="2954"/>
                    <a:pt x="1877" y="2956"/>
                    <a:pt x="1903" y="2956"/>
                  </a:cubicBezTo>
                  <a:cubicBezTo>
                    <a:pt x="1966" y="2956"/>
                    <a:pt x="2026" y="2944"/>
                    <a:pt x="2094" y="2933"/>
                  </a:cubicBezTo>
                  <a:cubicBezTo>
                    <a:pt x="2415" y="2869"/>
                    <a:pt x="2704" y="2692"/>
                    <a:pt x="2929" y="2436"/>
                  </a:cubicBezTo>
                  <a:cubicBezTo>
                    <a:pt x="3250" y="2034"/>
                    <a:pt x="3346" y="1505"/>
                    <a:pt x="3185" y="1024"/>
                  </a:cubicBezTo>
                  <a:cubicBezTo>
                    <a:pt x="2957" y="346"/>
                    <a:pt x="2358" y="1"/>
                    <a:pt x="1760"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1920;p41">
              <a:extLst>
                <a:ext uri="{FF2B5EF4-FFF2-40B4-BE49-F238E27FC236}">
                  <a16:creationId xmlns:a16="http://schemas.microsoft.com/office/drawing/2014/main" id="{0641F780-4A4E-462A-B6F5-3985560877D9}"/>
                </a:ext>
              </a:extLst>
            </p:cNvPr>
            <p:cNvSpPr/>
            <p:nvPr/>
          </p:nvSpPr>
          <p:spPr>
            <a:xfrm>
              <a:off x="1232761" y="1463615"/>
              <a:ext cx="41844" cy="53232"/>
            </a:xfrm>
            <a:custGeom>
              <a:avLst/>
              <a:gdLst/>
              <a:ahLst/>
              <a:cxnLst/>
              <a:rect l="l" t="t" r="r" b="b"/>
              <a:pathLst>
                <a:path w="1253" h="1594" extrusionOk="0">
                  <a:moveTo>
                    <a:pt x="1212" y="1"/>
                  </a:moveTo>
                  <a:cubicBezTo>
                    <a:pt x="1146" y="1"/>
                    <a:pt x="869" y="327"/>
                    <a:pt x="562" y="741"/>
                  </a:cubicBezTo>
                  <a:cubicBezTo>
                    <a:pt x="225" y="1190"/>
                    <a:pt x="1" y="1559"/>
                    <a:pt x="33" y="1591"/>
                  </a:cubicBezTo>
                  <a:cubicBezTo>
                    <a:pt x="34" y="1593"/>
                    <a:pt x="36" y="1593"/>
                    <a:pt x="39" y="1593"/>
                  </a:cubicBezTo>
                  <a:cubicBezTo>
                    <a:pt x="91" y="1593"/>
                    <a:pt x="369" y="1267"/>
                    <a:pt x="691" y="853"/>
                  </a:cubicBezTo>
                  <a:cubicBezTo>
                    <a:pt x="1012" y="404"/>
                    <a:pt x="1252" y="35"/>
                    <a:pt x="1220" y="3"/>
                  </a:cubicBezTo>
                  <a:cubicBezTo>
                    <a:pt x="1218" y="2"/>
                    <a:pt x="1215" y="1"/>
                    <a:pt x="1212"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1921;p41">
              <a:extLst>
                <a:ext uri="{FF2B5EF4-FFF2-40B4-BE49-F238E27FC236}">
                  <a16:creationId xmlns:a16="http://schemas.microsoft.com/office/drawing/2014/main" id="{F25F0624-C379-4627-8A61-480F6D73FD6A}"/>
                </a:ext>
              </a:extLst>
            </p:cNvPr>
            <p:cNvSpPr/>
            <p:nvPr/>
          </p:nvSpPr>
          <p:spPr>
            <a:xfrm>
              <a:off x="1036131" y="1230084"/>
              <a:ext cx="588320" cy="515919"/>
            </a:xfrm>
            <a:custGeom>
              <a:avLst/>
              <a:gdLst/>
              <a:ahLst/>
              <a:cxnLst/>
              <a:rect l="l" t="t" r="r" b="b"/>
              <a:pathLst>
                <a:path w="17617" h="15449" extrusionOk="0">
                  <a:moveTo>
                    <a:pt x="8856" y="0"/>
                  </a:moveTo>
                  <a:cubicBezTo>
                    <a:pt x="7493" y="0"/>
                    <a:pt x="6112" y="363"/>
                    <a:pt x="4862" y="1124"/>
                  </a:cubicBezTo>
                  <a:cubicBezTo>
                    <a:pt x="1252" y="3322"/>
                    <a:pt x="97" y="8023"/>
                    <a:pt x="2263" y="11649"/>
                  </a:cubicBezTo>
                  <a:cubicBezTo>
                    <a:pt x="2712" y="12419"/>
                    <a:pt x="3274" y="13093"/>
                    <a:pt x="3964" y="13654"/>
                  </a:cubicBezTo>
                  <a:cubicBezTo>
                    <a:pt x="4605" y="14200"/>
                    <a:pt x="5343" y="14633"/>
                    <a:pt x="6113" y="14938"/>
                  </a:cubicBezTo>
                  <a:cubicBezTo>
                    <a:pt x="7012" y="15277"/>
                    <a:pt x="7961" y="15449"/>
                    <a:pt x="8913" y="15449"/>
                  </a:cubicBezTo>
                  <a:cubicBezTo>
                    <a:pt x="9490" y="15449"/>
                    <a:pt x="10068" y="15386"/>
                    <a:pt x="10638" y="15258"/>
                  </a:cubicBezTo>
                  <a:cubicBezTo>
                    <a:pt x="11905" y="14954"/>
                    <a:pt x="13076" y="14344"/>
                    <a:pt x="14055" y="13462"/>
                  </a:cubicBezTo>
                  <a:lnTo>
                    <a:pt x="17601" y="13462"/>
                  </a:lnTo>
                  <a:cubicBezTo>
                    <a:pt x="17617" y="13446"/>
                    <a:pt x="17617" y="13413"/>
                    <a:pt x="17601" y="13397"/>
                  </a:cubicBezTo>
                  <a:lnTo>
                    <a:pt x="16333" y="11536"/>
                  </a:lnTo>
                  <a:cubicBezTo>
                    <a:pt x="16189" y="11328"/>
                    <a:pt x="16076" y="11167"/>
                    <a:pt x="15996" y="11039"/>
                  </a:cubicBezTo>
                  <a:cubicBezTo>
                    <a:pt x="15916" y="10943"/>
                    <a:pt x="15868" y="10879"/>
                    <a:pt x="15868" y="10879"/>
                  </a:cubicBezTo>
                  <a:lnTo>
                    <a:pt x="15868" y="10879"/>
                  </a:lnTo>
                  <a:cubicBezTo>
                    <a:pt x="15868" y="10879"/>
                    <a:pt x="15900" y="10943"/>
                    <a:pt x="15964" y="11055"/>
                  </a:cubicBezTo>
                  <a:cubicBezTo>
                    <a:pt x="16044" y="11167"/>
                    <a:pt x="16157" y="11328"/>
                    <a:pt x="16285" y="11536"/>
                  </a:cubicBezTo>
                  <a:cubicBezTo>
                    <a:pt x="16582" y="11974"/>
                    <a:pt x="16985" y="12593"/>
                    <a:pt x="17509" y="13381"/>
                  </a:cubicBezTo>
                  <a:lnTo>
                    <a:pt x="17509" y="13381"/>
                  </a:lnTo>
                  <a:lnTo>
                    <a:pt x="15948" y="13365"/>
                  </a:lnTo>
                  <a:lnTo>
                    <a:pt x="14135" y="13365"/>
                  </a:lnTo>
                  <a:cubicBezTo>
                    <a:pt x="14104" y="13365"/>
                    <a:pt x="14065" y="13365"/>
                    <a:pt x="14029" y="13370"/>
                  </a:cubicBezTo>
                  <a:lnTo>
                    <a:pt x="14029" y="13370"/>
                  </a:lnTo>
                  <a:cubicBezTo>
                    <a:pt x="14026" y="13369"/>
                    <a:pt x="14024" y="13369"/>
                    <a:pt x="14021" y="13369"/>
                  </a:cubicBezTo>
                  <a:cubicBezTo>
                    <a:pt x="14007" y="13369"/>
                    <a:pt x="13991" y="13373"/>
                    <a:pt x="13975" y="13381"/>
                  </a:cubicBezTo>
                  <a:cubicBezTo>
                    <a:pt x="13012" y="14248"/>
                    <a:pt x="11857" y="14841"/>
                    <a:pt x="10606" y="15130"/>
                  </a:cubicBezTo>
                  <a:cubicBezTo>
                    <a:pt x="10059" y="15249"/>
                    <a:pt x="9503" y="15308"/>
                    <a:pt x="8949" y="15308"/>
                  </a:cubicBezTo>
                  <a:cubicBezTo>
                    <a:pt x="8006" y="15308"/>
                    <a:pt x="7067" y="15137"/>
                    <a:pt x="6178" y="14793"/>
                  </a:cubicBezTo>
                  <a:cubicBezTo>
                    <a:pt x="5408" y="14488"/>
                    <a:pt x="4686" y="14071"/>
                    <a:pt x="4060" y="13542"/>
                  </a:cubicBezTo>
                  <a:cubicBezTo>
                    <a:pt x="3402" y="12980"/>
                    <a:pt x="2841" y="12322"/>
                    <a:pt x="2391" y="11568"/>
                  </a:cubicBezTo>
                  <a:cubicBezTo>
                    <a:pt x="1" y="7477"/>
                    <a:pt x="1926" y="2215"/>
                    <a:pt x="6386" y="627"/>
                  </a:cubicBezTo>
                  <a:cubicBezTo>
                    <a:pt x="7230" y="327"/>
                    <a:pt x="8087" y="186"/>
                    <a:pt x="8925" y="186"/>
                  </a:cubicBezTo>
                  <a:cubicBezTo>
                    <a:pt x="12532" y="186"/>
                    <a:pt x="15812" y="2794"/>
                    <a:pt x="16397" y="6595"/>
                  </a:cubicBezTo>
                  <a:cubicBezTo>
                    <a:pt x="16413" y="6707"/>
                    <a:pt x="16429" y="6820"/>
                    <a:pt x="16445" y="6932"/>
                  </a:cubicBezTo>
                  <a:cubicBezTo>
                    <a:pt x="16461" y="7044"/>
                    <a:pt x="16461" y="7157"/>
                    <a:pt x="16478" y="7253"/>
                  </a:cubicBezTo>
                  <a:cubicBezTo>
                    <a:pt x="16478" y="7477"/>
                    <a:pt x="16510" y="7670"/>
                    <a:pt x="16494" y="7878"/>
                  </a:cubicBezTo>
                  <a:cubicBezTo>
                    <a:pt x="16494" y="8231"/>
                    <a:pt x="16461" y="8584"/>
                    <a:pt x="16413" y="8953"/>
                  </a:cubicBezTo>
                  <a:cubicBezTo>
                    <a:pt x="16333" y="9435"/>
                    <a:pt x="16221" y="9916"/>
                    <a:pt x="16044" y="10397"/>
                  </a:cubicBezTo>
                  <a:cubicBezTo>
                    <a:pt x="15996" y="10558"/>
                    <a:pt x="15948" y="10670"/>
                    <a:pt x="15916" y="10750"/>
                  </a:cubicBezTo>
                  <a:cubicBezTo>
                    <a:pt x="15900" y="10798"/>
                    <a:pt x="15884" y="10830"/>
                    <a:pt x="15868" y="10879"/>
                  </a:cubicBezTo>
                  <a:cubicBezTo>
                    <a:pt x="15900" y="10846"/>
                    <a:pt x="15916" y="10798"/>
                    <a:pt x="15932" y="10766"/>
                  </a:cubicBezTo>
                  <a:cubicBezTo>
                    <a:pt x="15964" y="10686"/>
                    <a:pt x="16028" y="10558"/>
                    <a:pt x="16076" y="10397"/>
                  </a:cubicBezTo>
                  <a:cubicBezTo>
                    <a:pt x="16269" y="9932"/>
                    <a:pt x="16397" y="9451"/>
                    <a:pt x="16478" y="8953"/>
                  </a:cubicBezTo>
                  <a:cubicBezTo>
                    <a:pt x="16542" y="8600"/>
                    <a:pt x="16574" y="8231"/>
                    <a:pt x="16574" y="7878"/>
                  </a:cubicBezTo>
                  <a:cubicBezTo>
                    <a:pt x="16590" y="7670"/>
                    <a:pt x="16558" y="7461"/>
                    <a:pt x="16558" y="7253"/>
                  </a:cubicBezTo>
                  <a:cubicBezTo>
                    <a:pt x="16542" y="7140"/>
                    <a:pt x="16558" y="7028"/>
                    <a:pt x="16542" y="6916"/>
                  </a:cubicBezTo>
                  <a:cubicBezTo>
                    <a:pt x="16526" y="6820"/>
                    <a:pt x="16510" y="6707"/>
                    <a:pt x="16494" y="6579"/>
                  </a:cubicBezTo>
                  <a:cubicBezTo>
                    <a:pt x="16333" y="5536"/>
                    <a:pt x="15964" y="4541"/>
                    <a:pt x="15403" y="3643"/>
                  </a:cubicBezTo>
                  <a:cubicBezTo>
                    <a:pt x="13945" y="1294"/>
                    <a:pt x="11431" y="0"/>
                    <a:pt x="885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a:extLst>
              <a:ext uri="{FF2B5EF4-FFF2-40B4-BE49-F238E27FC236}">
                <a16:creationId xmlns:a16="http://schemas.microsoft.com/office/drawing/2014/main" id="{91ABFAB3-2F70-4DDE-B88B-A3EEE9504B58}"/>
              </a:ext>
            </a:extLst>
          </p:cNvPr>
          <p:cNvSpPr>
            <a:spLocks noGrp="1"/>
          </p:cNvSpPr>
          <p:nvPr>
            <p:ph type="body" idx="1"/>
          </p:nvPr>
        </p:nvSpPr>
        <p:spPr>
          <a:xfrm>
            <a:off x="720000" y="860400"/>
            <a:ext cx="7477232" cy="3740400"/>
          </a:xfrm>
        </p:spPr>
        <p:txBody>
          <a:bodyPr/>
          <a:lstStyle/>
          <a:p>
            <a:pPr marL="158750" indent="0" algn="ctr">
              <a:lnSpc>
                <a:spcPct val="150000"/>
              </a:lnSpc>
              <a:buNone/>
            </a:pPr>
            <a:r>
              <a:rPr lang="en-US" sz="1200" dirty="0"/>
              <a:t> </a:t>
            </a:r>
          </a:p>
          <a:p>
            <a:pPr marL="158750" indent="0" algn="ctr">
              <a:lnSpc>
                <a:spcPct val="150000"/>
              </a:lnSpc>
              <a:buNone/>
            </a:pPr>
            <a:r>
              <a:rPr lang="pl-PL" sz="1200" dirty="0"/>
              <a:t>A</a:t>
            </a:r>
            <a:r>
              <a:rPr lang="en-US" sz="1200" dirty="0"/>
              <a:t> professional client is understood as an entity for whom one or more of the services is or should be provided, an entity that has experience and knowledge to make the right investment decisions, and to properly assess the risks associated with these decisions, which is, among others :</a:t>
            </a:r>
          </a:p>
          <a:p>
            <a:pPr marL="158750" indent="0" algn="ctr">
              <a:lnSpc>
                <a:spcPct val="150000"/>
              </a:lnSpc>
              <a:buNone/>
            </a:pPr>
            <a:r>
              <a:rPr lang="en-US" sz="1200" dirty="0"/>
              <a:t>bank,</a:t>
            </a:r>
          </a:p>
          <a:p>
            <a:pPr marL="158750" indent="0" algn="ctr">
              <a:lnSpc>
                <a:spcPct val="150000"/>
              </a:lnSpc>
              <a:buNone/>
            </a:pPr>
            <a:r>
              <a:rPr lang="en-US" sz="1200" dirty="0"/>
              <a:t>investment company,</a:t>
            </a:r>
          </a:p>
          <a:p>
            <a:pPr marL="158750" indent="0" algn="ctr">
              <a:lnSpc>
                <a:spcPct val="150000"/>
              </a:lnSpc>
              <a:buNone/>
            </a:pPr>
            <a:r>
              <a:rPr lang="en-US" sz="1200" dirty="0"/>
              <a:t>insurance company,</a:t>
            </a:r>
          </a:p>
          <a:p>
            <a:pPr marL="158750" indent="0" algn="ctr">
              <a:lnSpc>
                <a:spcPct val="150000"/>
              </a:lnSpc>
              <a:buNone/>
            </a:pPr>
            <a:r>
              <a:rPr lang="en-US" sz="1200" dirty="0"/>
              <a:t>an investment fund, an alternative investment company, an investment fund company or an ASI manager,</a:t>
            </a:r>
          </a:p>
          <a:p>
            <a:pPr marL="158750" indent="0" algn="ctr">
              <a:lnSpc>
                <a:spcPct val="150000"/>
              </a:lnSpc>
              <a:buNone/>
            </a:pPr>
            <a:r>
              <a:rPr lang="en-US" sz="1200" dirty="0"/>
              <a:t>a pension fund or a pension company,</a:t>
            </a:r>
          </a:p>
          <a:p>
            <a:pPr marL="158750" indent="0" algn="ctr">
              <a:lnSpc>
                <a:spcPct val="150000"/>
              </a:lnSpc>
              <a:buNone/>
            </a:pPr>
            <a:r>
              <a:rPr lang="en-US" sz="1200" dirty="0"/>
              <a:t>a commodity brokerage house,</a:t>
            </a:r>
          </a:p>
          <a:p>
            <a:pPr marL="158750" indent="0" algn="ctr">
              <a:lnSpc>
                <a:spcPct val="150000"/>
              </a:lnSpc>
              <a:buNone/>
            </a:pPr>
            <a:r>
              <a:rPr lang="en-US" sz="1200" dirty="0"/>
              <a:t>an institutional investor other than the aforementioned, conducting regulated activity on the financial market</a:t>
            </a:r>
            <a:r>
              <a:rPr lang="pl-PL" sz="1200" dirty="0"/>
              <a:t>.</a:t>
            </a:r>
            <a:endParaRPr lang="en-US" sz="1050" dirty="0"/>
          </a:p>
        </p:txBody>
      </p:sp>
      <p:sp>
        <p:nvSpPr>
          <p:cNvPr id="3" name="Tytuł 2">
            <a:extLst>
              <a:ext uri="{FF2B5EF4-FFF2-40B4-BE49-F238E27FC236}">
                <a16:creationId xmlns:a16="http://schemas.microsoft.com/office/drawing/2014/main" id="{8F3C043F-D4AF-41BB-BF82-5A2064357D6F}"/>
              </a:ext>
            </a:extLst>
          </p:cNvPr>
          <p:cNvSpPr>
            <a:spLocks noGrp="1"/>
          </p:cNvSpPr>
          <p:nvPr>
            <p:ph type="title"/>
          </p:nvPr>
        </p:nvSpPr>
        <p:spPr/>
        <p:txBody>
          <a:bodyPr/>
          <a:lstStyle/>
          <a:p>
            <a:r>
              <a:rPr lang="pl-PL" dirty="0"/>
              <a:t>PROFESSIONAL CLIENT </a:t>
            </a:r>
          </a:p>
        </p:txBody>
      </p:sp>
    </p:spTree>
    <p:extLst>
      <p:ext uri="{BB962C8B-B14F-4D97-AF65-F5344CB8AC3E}">
        <p14:creationId xmlns:p14="http://schemas.microsoft.com/office/powerpoint/2010/main" val="22191899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a:extLst>
              <a:ext uri="{FF2B5EF4-FFF2-40B4-BE49-F238E27FC236}">
                <a16:creationId xmlns:a16="http://schemas.microsoft.com/office/drawing/2014/main" id="{91ABFAB3-2F70-4DDE-B88B-A3EEE9504B58}"/>
              </a:ext>
            </a:extLst>
          </p:cNvPr>
          <p:cNvSpPr>
            <a:spLocks noGrp="1"/>
          </p:cNvSpPr>
          <p:nvPr>
            <p:ph type="body" idx="1"/>
          </p:nvPr>
        </p:nvSpPr>
        <p:spPr>
          <a:xfrm>
            <a:off x="720000" y="860400"/>
            <a:ext cx="7477232" cy="3740400"/>
          </a:xfrm>
        </p:spPr>
        <p:txBody>
          <a:bodyPr/>
          <a:lstStyle/>
          <a:p>
            <a:pPr marL="158750" indent="0" algn="ctr">
              <a:lnSpc>
                <a:spcPct val="150000"/>
              </a:lnSpc>
              <a:buNone/>
            </a:pPr>
            <a:r>
              <a:rPr lang="en-US" sz="1200" dirty="0"/>
              <a:t> </a:t>
            </a:r>
          </a:p>
          <a:p>
            <a:pPr marL="158750" indent="0" algn="ctr">
              <a:lnSpc>
                <a:spcPct val="150000"/>
              </a:lnSpc>
              <a:buNone/>
            </a:pPr>
            <a:endParaRPr lang="en-US" sz="1200" dirty="0"/>
          </a:p>
          <a:p>
            <a:pPr marL="158750" indent="0" algn="ctr">
              <a:lnSpc>
                <a:spcPct val="150000"/>
              </a:lnSpc>
              <a:buNone/>
            </a:pPr>
            <a:endParaRPr lang="en-US" sz="1200" dirty="0"/>
          </a:p>
          <a:p>
            <a:pPr marL="158750" indent="0" algn="ctr">
              <a:lnSpc>
                <a:spcPct val="150000"/>
              </a:lnSpc>
              <a:buNone/>
            </a:pPr>
            <a:endParaRPr lang="en-US" sz="1200" dirty="0"/>
          </a:p>
          <a:p>
            <a:pPr marL="158750" indent="0" algn="ctr">
              <a:lnSpc>
                <a:spcPct val="150000"/>
              </a:lnSpc>
              <a:buNone/>
            </a:pPr>
            <a:r>
              <a:rPr lang="en-US" sz="1800" dirty="0"/>
              <a:t>The doctrinal approach to professional clients indicates that they are professional investors with knowledge and experience through which they properly assess risk while making investment decisions on the secondary market.</a:t>
            </a:r>
            <a:endParaRPr lang="pl-PL" sz="1800" dirty="0"/>
          </a:p>
          <a:p>
            <a:pPr marL="158750" indent="0" algn="ctr">
              <a:lnSpc>
                <a:spcPct val="150000"/>
              </a:lnSpc>
              <a:buNone/>
            </a:pPr>
            <a:endParaRPr lang="pl-PL" sz="1200" dirty="0"/>
          </a:p>
          <a:p>
            <a:pPr marL="158750" indent="0" algn="ctr">
              <a:lnSpc>
                <a:spcPct val="150000"/>
              </a:lnSpc>
              <a:buNone/>
            </a:pPr>
            <a:endParaRPr lang="pl-PL" sz="1200" dirty="0"/>
          </a:p>
          <a:p>
            <a:pPr marL="158750" indent="0" algn="ctr">
              <a:lnSpc>
                <a:spcPct val="150000"/>
              </a:lnSpc>
              <a:buNone/>
            </a:pPr>
            <a:endParaRPr lang="en-US" sz="1200" dirty="0"/>
          </a:p>
        </p:txBody>
      </p:sp>
      <p:sp>
        <p:nvSpPr>
          <p:cNvPr id="3" name="Tytuł 2">
            <a:extLst>
              <a:ext uri="{FF2B5EF4-FFF2-40B4-BE49-F238E27FC236}">
                <a16:creationId xmlns:a16="http://schemas.microsoft.com/office/drawing/2014/main" id="{8F3C043F-D4AF-41BB-BF82-5A2064357D6F}"/>
              </a:ext>
            </a:extLst>
          </p:cNvPr>
          <p:cNvSpPr>
            <a:spLocks noGrp="1"/>
          </p:cNvSpPr>
          <p:nvPr>
            <p:ph type="title"/>
          </p:nvPr>
        </p:nvSpPr>
        <p:spPr/>
        <p:txBody>
          <a:bodyPr/>
          <a:lstStyle/>
          <a:p>
            <a:r>
              <a:rPr lang="pl-PL" dirty="0"/>
              <a:t>PROFESSIONAL CLIENT </a:t>
            </a:r>
          </a:p>
        </p:txBody>
      </p:sp>
    </p:spTree>
    <p:extLst>
      <p:ext uri="{BB962C8B-B14F-4D97-AF65-F5344CB8AC3E}">
        <p14:creationId xmlns:p14="http://schemas.microsoft.com/office/powerpoint/2010/main" val="7158458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a:extLst>
              <a:ext uri="{FF2B5EF4-FFF2-40B4-BE49-F238E27FC236}">
                <a16:creationId xmlns:a16="http://schemas.microsoft.com/office/drawing/2014/main" id="{91ABFAB3-2F70-4DDE-B88B-A3EEE9504B58}"/>
              </a:ext>
            </a:extLst>
          </p:cNvPr>
          <p:cNvSpPr>
            <a:spLocks noGrp="1"/>
          </p:cNvSpPr>
          <p:nvPr>
            <p:ph type="body" idx="1"/>
          </p:nvPr>
        </p:nvSpPr>
        <p:spPr>
          <a:xfrm>
            <a:off x="720000" y="860400"/>
            <a:ext cx="7477232" cy="3740400"/>
          </a:xfrm>
        </p:spPr>
        <p:txBody>
          <a:bodyPr/>
          <a:lstStyle/>
          <a:p>
            <a:pPr marL="158750" indent="0" algn="ctr">
              <a:lnSpc>
                <a:spcPct val="150000"/>
              </a:lnSpc>
              <a:buNone/>
            </a:pPr>
            <a:r>
              <a:rPr lang="en-US" sz="1200" dirty="0"/>
              <a:t> </a:t>
            </a:r>
          </a:p>
          <a:p>
            <a:pPr marL="158750" indent="0" algn="ctr">
              <a:lnSpc>
                <a:spcPct val="150000"/>
              </a:lnSpc>
              <a:buNone/>
            </a:pPr>
            <a:endParaRPr lang="en-US" sz="1200" dirty="0"/>
          </a:p>
          <a:p>
            <a:pPr marL="158750" indent="0" algn="ctr">
              <a:lnSpc>
                <a:spcPct val="150000"/>
              </a:lnSpc>
              <a:buNone/>
            </a:pPr>
            <a:endParaRPr lang="en-US" sz="1200" dirty="0"/>
          </a:p>
          <a:p>
            <a:pPr marL="158750" indent="0" algn="ctr">
              <a:lnSpc>
                <a:spcPct val="150000"/>
              </a:lnSpc>
              <a:buNone/>
            </a:pPr>
            <a:endParaRPr lang="en-US" sz="1200" dirty="0"/>
          </a:p>
          <a:p>
            <a:pPr marL="158750" indent="0" algn="ctr">
              <a:lnSpc>
                <a:spcPct val="150000"/>
              </a:lnSpc>
              <a:buNone/>
            </a:pPr>
            <a:r>
              <a:rPr lang="en-US" sz="1800" dirty="0"/>
              <a:t> Retail clients are considered to be users of financial services who do not have knowledge of the market and instruments present on this market as well as are not characterized by adequate risk assessment skills when making investment arrangements.</a:t>
            </a:r>
            <a:endParaRPr lang="pl-PL" sz="1800" dirty="0"/>
          </a:p>
          <a:p>
            <a:pPr marL="158750" indent="0" algn="ctr">
              <a:lnSpc>
                <a:spcPct val="150000"/>
              </a:lnSpc>
              <a:buNone/>
            </a:pPr>
            <a:endParaRPr lang="pl-PL" sz="1800" dirty="0"/>
          </a:p>
          <a:p>
            <a:pPr marL="158750" indent="0" algn="ctr">
              <a:lnSpc>
                <a:spcPct val="150000"/>
              </a:lnSpc>
              <a:buNone/>
            </a:pPr>
            <a:endParaRPr lang="pl-PL" sz="1200" dirty="0"/>
          </a:p>
          <a:p>
            <a:pPr marL="158750" indent="0" algn="ctr">
              <a:lnSpc>
                <a:spcPct val="150000"/>
              </a:lnSpc>
              <a:buNone/>
            </a:pPr>
            <a:endParaRPr lang="en-US" sz="1200" dirty="0"/>
          </a:p>
        </p:txBody>
      </p:sp>
      <p:sp>
        <p:nvSpPr>
          <p:cNvPr id="3" name="Tytuł 2">
            <a:extLst>
              <a:ext uri="{FF2B5EF4-FFF2-40B4-BE49-F238E27FC236}">
                <a16:creationId xmlns:a16="http://schemas.microsoft.com/office/drawing/2014/main" id="{8F3C043F-D4AF-41BB-BF82-5A2064357D6F}"/>
              </a:ext>
            </a:extLst>
          </p:cNvPr>
          <p:cNvSpPr>
            <a:spLocks noGrp="1"/>
          </p:cNvSpPr>
          <p:nvPr>
            <p:ph type="title"/>
          </p:nvPr>
        </p:nvSpPr>
        <p:spPr/>
        <p:txBody>
          <a:bodyPr/>
          <a:lstStyle/>
          <a:p>
            <a:r>
              <a:rPr lang="en-US" dirty="0"/>
              <a:t>RETAIL CUSTOMER (NOT ONLY A CONSUMER)</a:t>
            </a:r>
          </a:p>
        </p:txBody>
      </p:sp>
    </p:spTree>
    <p:extLst>
      <p:ext uri="{BB962C8B-B14F-4D97-AF65-F5344CB8AC3E}">
        <p14:creationId xmlns:p14="http://schemas.microsoft.com/office/powerpoint/2010/main" val="21176053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a:extLst>
              <a:ext uri="{FF2B5EF4-FFF2-40B4-BE49-F238E27FC236}">
                <a16:creationId xmlns:a16="http://schemas.microsoft.com/office/drawing/2014/main" id="{6155EB0C-4BD2-44F9-A08B-684AA7DAAE01}"/>
              </a:ext>
            </a:extLst>
          </p:cNvPr>
          <p:cNvPicPr>
            <a:picLocks noChangeAspect="1"/>
          </p:cNvPicPr>
          <p:nvPr/>
        </p:nvPicPr>
        <p:blipFill>
          <a:blip r:embed="rId2"/>
          <a:stretch>
            <a:fillRect/>
          </a:stretch>
        </p:blipFill>
        <p:spPr>
          <a:xfrm>
            <a:off x="3700083" y="0"/>
            <a:ext cx="6858000" cy="5143500"/>
          </a:xfrm>
          <a:prstGeom prst="rect">
            <a:avLst/>
          </a:prstGeom>
        </p:spPr>
      </p:pic>
      <p:sp>
        <p:nvSpPr>
          <p:cNvPr id="4" name="Symbol zastępczy tekstu 3">
            <a:extLst>
              <a:ext uri="{FF2B5EF4-FFF2-40B4-BE49-F238E27FC236}">
                <a16:creationId xmlns:a16="http://schemas.microsoft.com/office/drawing/2014/main" id="{91ABFAB3-2F70-4DDE-B88B-A3EEE9504B58}"/>
              </a:ext>
            </a:extLst>
          </p:cNvPr>
          <p:cNvSpPr>
            <a:spLocks noGrp="1"/>
          </p:cNvSpPr>
          <p:nvPr>
            <p:ph type="body" idx="1"/>
          </p:nvPr>
        </p:nvSpPr>
        <p:spPr>
          <a:xfrm>
            <a:off x="452962" y="710936"/>
            <a:ext cx="4669296" cy="3740400"/>
          </a:xfrm>
        </p:spPr>
        <p:txBody>
          <a:bodyPr/>
          <a:lstStyle/>
          <a:p>
            <a:pPr marL="158750" indent="0" algn="ctr">
              <a:lnSpc>
                <a:spcPct val="150000"/>
              </a:lnSpc>
              <a:buNone/>
            </a:pPr>
            <a:r>
              <a:rPr lang="en-US" sz="1050" dirty="0"/>
              <a:t> </a:t>
            </a:r>
          </a:p>
          <a:p>
            <a:pPr marL="158750" indent="0" algn="ctr">
              <a:lnSpc>
                <a:spcPct val="150000"/>
              </a:lnSpc>
              <a:buNone/>
            </a:pPr>
            <a:endParaRPr lang="en-US" sz="1050" dirty="0"/>
          </a:p>
          <a:p>
            <a:pPr marL="158750" indent="0" algn="ctr">
              <a:lnSpc>
                <a:spcPct val="150000"/>
              </a:lnSpc>
              <a:buNone/>
            </a:pPr>
            <a:endParaRPr lang="en-US" sz="1050" dirty="0"/>
          </a:p>
          <a:p>
            <a:pPr marL="158750" indent="0" algn="ctr">
              <a:lnSpc>
                <a:spcPct val="150000"/>
              </a:lnSpc>
              <a:buNone/>
            </a:pPr>
            <a:endParaRPr lang="en-US" sz="1200" dirty="0"/>
          </a:p>
          <a:p>
            <a:pPr marL="158750" indent="0" algn="ctr">
              <a:lnSpc>
                <a:spcPct val="150000"/>
              </a:lnSpc>
              <a:buNone/>
            </a:pPr>
            <a:r>
              <a:rPr lang="pl-PL" sz="1800" dirty="0"/>
              <a:t>A </a:t>
            </a:r>
            <a:r>
              <a:rPr lang="en-US" sz="1800" dirty="0"/>
              <a:t>natural person who performs a legal transaction with the trader which is not directly related to his/her trade or profession.</a:t>
            </a:r>
          </a:p>
          <a:p>
            <a:pPr marL="158750" indent="0" algn="ctr">
              <a:lnSpc>
                <a:spcPct val="150000"/>
              </a:lnSpc>
              <a:buNone/>
            </a:pPr>
            <a:r>
              <a:rPr lang="en-US" sz="1800" dirty="0"/>
              <a:t>a consumer is a natural person who performs with an entrepreneur legal action not related directly to his business or professional activity.</a:t>
            </a:r>
            <a:endParaRPr lang="pl-PL" sz="1800" dirty="0"/>
          </a:p>
        </p:txBody>
      </p:sp>
      <p:sp>
        <p:nvSpPr>
          <p:cNvPr id="3" name="Tytuł 2">
            <a:extLst>
              <a:ext uri="{FF2B5EF4-FFF2-40B4-BE49-F238E27FC236}">
                <a16:creationId xmlns:a16="http://schemas.microsoft.com/office/drawing/2014/main" id="{8F3C043F-D4AF-41BB-BF82-5A2064357D6F}"/>
              </a:ext>
            </a:extLst>
          </p:cNvPr>
          <p:cNvSpPr>
            <a:spLocks noGrp="1"/>
          </p:cNvSpPr>
          <p:nvPr>
            <p:ph type="title"/>
          </p:nvPr>
        </p:nvSpPr>
        <p:spPr>
          <a:xfrm>
            <a:off x="-501897" y="390536"/>
            <a:ext cx="7704000" cy="320400"/>
          </a:xfrm>
        </p:spPr>
        <p:txBody>
          <a:bodyPr/>
          <a:lstStyle/>
          <a:p>
            <a:r>
              <a:rPr lang="en-US" dirty="0"/>
              <a:t>CONSUMER</a:t>
            </a:r>
          </a:p>
        </p:txBody>
      </p:sp>
    </p:spTree>
    <p:extLst>
      <p:ext uri="{BB962C8B-B14F-4D97-AF65-F5344CB8AC3E}">
        <p14:creationId xmlns:p14="http://schemas.microsoft.com/office/powerpoint/2010/main" val="349618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12330B8D-785D-4ECF-8CC3-99A580CBC4F4}"/>
              </a:ext>
            </a:extLst>
          </p:cNvPr>
          <p:cNvSpPr>
            <a:spLocks noGrp="1"/>
          </p:cNvSpPr>
          <p:nvPr>
            <p:ph type="title"/>
          </p:nvPr>
        </p:nvSpPr>
        <p:spPr/>
        <p:txBody>
          <a:bodyPr/>
          <a:lstStyle/>
          <a:p>
            <a:r>
              <a:rPr lang="en-US" dirty="0"/>
              <a:t>SPECIFIC NATURE OF FINANCIAL SERVICES AND OF THEIR LEGAL REGULATION</a:t>
            </a:r>
            <a:br>
              <a:rPr lang="en-US" dirty="0"/>
            </a:br>
            <a:endParaRPr lang="pl-PL" dirty="0"/>
          </a:p>
        </p:txBody>
      </p:sp>
    </p:spTree>
    <p:extLst>
      <p:ext uri="{BB962C8B-B14F-4D97-AF65-F5344CB8AC3E}">
        <p14:creationId xmlns:p14="http://schemas.microsoft.com/office/powerpoint/2010/main" val="25293049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a:extLst>
              <a:ext uri="{FF2B5EF4-FFF2-40B4-BE49-F238E27FC236}">
                <a16:creationId xmlns:a16="http://schemas.microsoft.com/office/drawing/2014/main" id="{E4F58066-A55F-4A30-8869-11CD77469992}"/>
              </a:ext>
            </a:extLst>
          </p:cNvPr>
          <p:cNvSpPr>
            <a:spLocks noGrp="1"/>
          </p:cNvSpPr>
          <p:nvPr>
            <p:ph type="body" idx="1"/>
          </p:nvPr>
        </p:nvSpPr>
        <p:spPr>
          <a:xfrm>
            <a:off x="719999" y="860400"/>
            <a:ext cx="7647165" cy="3740400"/>
          </a:xfrm>
        </p:spPr>
        <p:txBody>
          <a:bodyPr/>
          <a:lstStyle/>
          <a:p>
            <a:pPr marL="158750" indent="0" algn="ctr">
              <a:lnSpc>
                <a:spcPct val="150000"/>
              </a:lnSpc>
              <a:buNone/>
            </a:pPr>
            <a:r>
              <a:rPr lang="en-US" sz="1800" dirty="0"/>
              <a:t>Financial services are therefore one of the main concerns of the EU and national legislators, and the legal acts regulating their provision are becoming increasingly comprehensive.</a:t>
            </a:r>
            <a:endParaRPr lang="pl-PL" sz="1800" dirty="0"/>
          </a:p>
          <a:p>
            <a:pPr marL="158750" indent="0" algn="ctr">
              <a:lnSpc>
                <a:spcPct val="150000"/>
              </a:lnSpc>
              <a:buNone/>
            </a:pPr>
            <a:endParaRPr lang="pl-PL" sz="1800" dirty="0"/>
          </a:p>
          <a:p>
            <a:pPr marL="158750" indent="0" algn="ctr">
              <a:lnSpc>
                <a:spcPct val="150000"/>
              </a:lnSpc>
              <a:buNone/>
            </a:pPr>
            <a:endParaRPr lang="en-US" sz="1800" dirty="0"/>
          </a:p>
          <a:p>
            <a:pPr marL="158750" indent="0" algn="ctr">
              <a:buNone/>
            </a:pPr>
            <a:endParaRPr lang="pl-PL" dirty="0"/>
          </a:p>
        </p:txBody>
      </p:sp>
      <p:sp>
        <p:nvSpPr>
          <p:cNvPr id="4" name="Tytuł 3">
            <a:extLst>
              <a:ext uri="{FF2B5EF4-FFF2-40B4-BE49-F238E27FC236}">
                <a16:creationId xmlns:a16="http://schemas.microsoft.com/office/drawing/2014/main" id="{12330B8D-785D-4ECF-8CC3-99A580CBC4F4}"/>
              </a:ext>
            </a:extLst>
          </p:cNvPr>
          <p:cNvSpPr>
            <a:spLocks noGrp="1"/>
          </p:cNvSpPr>
          <p:nvPr>
            <p:ph type="title"/>
          </p:nvPr>
        </p:nvSpPr>
        <p:spPr/>
        <p:txBody>
          <a:bodyPr/>
          <a:lstStyle/>
          <a:p>
            <a:r>
              <a:rPr lang="en-US" dirty="0"/>
              <a:t>SPECIFIC NATURE OF FINANCIAL SERVICES AND OF THEIR LEGAL REGULATION</a:t>
            </a:r>
            <a:br>
              <a:rPr lang="en-US" dirty="0"/>
            </a:br>
            <a:endParaRPr lang="pl-PL" dirty="0"/>
          </a:p>
        </p:txBody>
      </p:sp>
    </p:spTree>
    <p:extLst>
      <p:ext uri="{BB962C8B-B14F-4D97-AF65-F5344CB8AC3E}">
        <p14:creationId xmlns:p14="http://schemas.microsoft.com/office/powerpoint/2010/main" val="24387163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a:extLst>
              <a:ext uri="{FF2B5EF4-FFF2-40B4-BE49-F238E27FC236}">
                <a16:creationId xmlns:a16="http://schemas.microsoft.com/office/drawing/2014/main" id="{E4F58066-A55F-4A30-8869-11CD77469992}"/>
              </a:ext>
            </a:extLst>
          </p:cNvPr>
          <p:cNvSpPr>
            <a:spLocks noGrp="1"/>
          </p:cNvSpPr>
          <p:nvPr>
            <p:ph type="body" idx="1"/>
          </p:nvPr>
        </p:nvSpPr>
        <p:spPr>
          <a:xfrm>
            <a:off x="719999" y="860400"/>
            <a:ext cx="7647165" cy="3740400"/>
          </a:xfrm>
        </p:spPr>
        <p:txBody>
          <a:bodyPr/>
          <a:lstStyle/>
          <a:p>
            <a:pPr marL="158750" indent="0" algn="ctr">
              <a:lnSpc>
                <a:spcPct val="150000"/>
              </a:lnSpc>
              <a:buNone/>
            </a:pPr>
            <a:r>
              <a:rPr lang="en-US" sz="1800" dirty="0"/>
              <a:t>The legislator did not specify the concept of a financial institution through one universal definition used in all legal acts. </a:t>
            </a:r>
            <a:endParaRPr lang="pl-PL" sz="1800" dirty="0"/>
          </a:p>
          <a:p>
            <a:pPr marL="158750" indent="0" algn="ctr">
              <a:lnSpc>
                <a:spcPct val="150000"/>
              </a:lnSpc>
              <a:buNone/>
            </a:pPr>
            <a:r>
              <a:rPr lang="en-US" sz="1800" dirty="0"/>
              <a:t>In particular sectoral laws, the legislator formulates the concept of a financial institution for the needs of a given legal act - synchronizing the concept with the specificity of legal relations</a:t>
            </a:r>
            <a:r>
              <a:rPr lang="pl-PL" sz="1800" dirty="0"/>
              <a:t>.</a:t>
            </a:r>
          </a:p>
          <a:p>
            <a:pPr marL="158750" indent="0" algn="ctr">
              <a:lnSpc>
                <a:spcPct val="150000"/>
              </a:lnSpc>
              <a:buNone/>
            </a:pPr>
            <a:endParaRPr lang="en-US" sz="1800" dirty="0"/>
          </a:p>
          <a:p>
            <a:pPr marL="158750" indent="0" algn="ctr">
              <a:buNone/>
            </a:pPr>
            <a:endParaRPr lang="pl-PL" dirty="0"/>
          </a:p>
        </p:txBody>
      </p:sp>
      <p:sp>
        <p:nvSpPr>
          <p:cNvPr id="4" name="Tytuł 3">
            <a:extLst>
              <a:ext uri="{FF2B5EF4-FFF2-40B4-BE49-F238E27FC236}">
                <a16:creationId xmlns:a16="http://schemas.microsoft.com/office/drawing/2014/main" id="{12330B8D-785D-4ECF-8CC3-99A580CBC4F4}"/>
              </a:ext>
            </a:extLst>
          </p:cNvPr>
          <p:cNvSpPr>
            <a:spLocks noGrp="1"/>
          </p:cNvSpPr>
          <p:nvPr>
            <p:ph type="title"/>
          </p:nvPr>
        </p:nvSpPr>
        <p:spPr/>
        <p:txBody>
          <a:bodyPr/>
          <a:lstStyle/>
          <a:p>
            <a:r>
              <a:rPr lang="pl-PL" dirty="0"/>
              <a:t>FINANNCIAL INSTITUTION</a:t>
            </a:r>
            <a:br>
              <a:rPr lang="en-US" dirty="0"/>
            </a:br>
            <a:endParaRPr lang="pl-PL" dirty="0"/>
          </a:p>
        </p:txBody>
      </p:sp>
    </p:spTree>
    <p:extLst>
      <p:ext uri="{BB962C8B-B14F-4D97-AF65-F5344CB8AC3E}">
        <p14:creationId xmlns:p14="http://schemas.microsoft.com/office/powerpoint/2010/main" val="18238191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a:extLst>
              <a:ext uri="{FF2B5EF4-FFF2-40B4-BE49-F238E27FC236}">
                <a16:creationId xmlns:a16="http://schemas.microsoft.com/office/drawing/2014/main" id="{E4F58066-A55F-4A30-8869-11CD77469992}"/>
              </a:ext>
            </a:extLst>
          </p:cNvPr>
          <p:cNvSpPr>
            <a:spLocks noGrp="1"/>
          </p:cNvSpPr>
          <p:nvPr>
            <p:ph type="body" idx="1"/>
          </p:nvPr>
        </p:nvSpPr>
        <p:spPr>
          <a:xfrm>
            <a:off x="719999" y="860400"/>
            <a:ext cx="7647165" cy="3740400"/>
          </a:xfrm>
        </p:spPr>
        <p:txBody>
          <a:bodyPr/>
          <a:lstStyle/>
          <a:p>
            <a:pPr marL="158750" indent="0" algn="ctr">
              <a:lnSpc>
                <a:spcPct val="150000"/>
              </a:lnSpc>
              <a:buNone/>
            </a:pPr>
            <a:r>
              <a:rPr lang="en-US" sz="1800" dirty="0"/>
              <a:t>Doctrinally, the notion of financial institutions means all entities that thrive in the financial market as service providers. </a:t>
            </a:r>
            <a:endParaRPr lang="pl-PL" sz="1800" dirty="0"/>
          </a:p>
          <a:p>
            <a:pPr marL="158750" indent="0" algn="ctr">
              <a:lnSpc>
                <a:spcPct val="150000"/>
              </a:lnSpc>
              <a:buNone/>
            </a:pPr>
            <a:endParaRPr lang="pl-PL" sz="1800" dirty="0"/>
          </a:p>
          <a:p>
            <a:pPr marL="158750" indent="0" algn="ctr">
              <a:lnSpc>
                <a:spcPct val="150000"/>
              </a:lnSpc>
              <a:buNone/>
            </a:pPr>
            <a:r>
              <a:rPr lang="en-US" sz="1800" dirty="0"/>
              <a:t>Financial institutions are also entities possessing property titles, which take the form of a deposit or liabilities paid out in the future and carry out activities that are based on assigning property titles</a:t>
            </a:r>
            <a:r>
              <a:rPr lang="pl-PL" sz="1800" dirty="0"/>
              <a:t> </a:t>
            </a:r>
            <a:br>
              <a:rPr lang="pl-PL" sz="1800" dirty="0"/>
            </a:br>
            <a:r>
              <a:rPr lang="pl-PL" sz="1800" dirty="0"/>
              <a:t>- </a:t>
            </a:r>
            <a:r>
              <a:rPr lang="en-US" sz="1800" dirty="0"/>
              <a:t>for example, granting loans.</a:t>
            </a:r>
            <a:endParaRPr lang="pl-PL" sz="1800" dirty="0"/>
          </a:p>
          <a:p>
            <a:pPr marL="158750" indent="0" algn="ctr">
              <a:lnSpc>
                <a:spcPct val="150000"/>
              </a:lnSpc>
              <a:buNone/>
            </a:pPr>
            <a:endParaRPr lang="pl-PL" dirty="0"/>
          </a:p>
        </p:txBody>
      </p:sp>
      <p:sp>
        <p:nvSpPr>
          <p:cNvPr id="4" name="Tytuł 3">
            <a:extLst>
              <a:ext uri="{FF2B5EF4-FFF2-40B4-BE49-F238E27FC236}">
                <a16:creationId xmlns:a16="http://schemas.microsoft.com/office/drawing/2014/main" id="{12330B8D-785D-4ECF-8CC3-99A580CBC4F4}"/>
              </a:ext>
            </a:extLst>
          </p:cNvPr>
          <p:cNvSpPr>
            <a:spLocks noGrp="1"/>
          </p:cNvSpPr>
          <p:nvPr>
            <p:ph type="title"/>
          </p:nvPr>
        </p:nvSpPr>
        <p:spPr/>
        <p:txBody>
          <a:bodyPr/>
          <a:lstStyle/>
          <a:p>
            <a:r>
              <a:rPr lang="en-US" dirty="0"/>
              <a:t>FINANCIAL </a:t>
            </a:r>
            <a:r>
              <a:rPr lang="pl-PL" dirty="0"/>
              <a:t>INSTITUTION</a:t>
            </a:r>
            <a:br>
              <a:rPr lang="en-US" dirty="0"/>
            </a:br>
            <a:endParaRPr lang="pl-PL" dirty="0"/>
          </a:p>
        </p:txBody>
      </p:sp>
    </p:spTree>
    <p:extLst>
      <p:ext uri="{BB962C8B-B14F-4D97-AF65-F5344CB8AC3E}">
        <p14:creationId xmlns:p14="http://schemas.microsoft.com/office/powerpoint/2010/main" val="11706198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a:extLst>
              <a:ext uri="{FF2B5EF4-FFF2-40B4-BE49-F238E27FC236}">
                <a16:creationId xmlns:a16="http://schemas.microsoft.com/office/drawing/2014/main" id="{E4F58066-A55F-4A30-8869-11CD77469992}"/>
              </a:ext>
            </a:extLst>
          </p:cNvPr>
          <p:cNvSpPr>
            <a:spLocks noGrp="1"/>
          </p:cNvSpPr>
          <p:nvPr>
            <p:ph type="body" idx="1"/>
          </p:nvPr>
        </p:nvSpPr>
        <p:spPr>
          <a:xfrm>
            <a:off x="719999" y="860400"/>
            <a:ext cx="7647165" cy="3740400"/>
          </a:xfrm>
        </p:spPr>
        <p:txBody>
          <a:bodyPr/>
          <a:lstStyle/>
          <a:p>
            <a:pPr marL="158750" indent="0" algn="ctr">
              <a:lnSpc>
                <a:spcPct val="150000"/>
              </a:lnSpc>
              <a:buNone/>
            </a:pPr>
            <a:r>
              <a:rPr lang="en-US" dirty="0"/>
              <a:t>Financial institutions:</a:t>
            </a:r>
          </a:p>
          <a:p>
            <a:pPr marL="158750" indent="0" algn="ctr">
              <a:lnSpc>
                <a:spcPct val="150000"/>
              </a:lnSpc>
              <a:buNone/>
            </a:pPr>
            <a:r>
              <a:rPr lang="en-US" dirty="0"/>
              <a:t>banking financial institutions: non-bank financial institutions:</a:t>
            </a:r>
          </a:p>
          <a:p>
            <a:pPr marL="158750" indent="0" algn="ctr">
              <a:lnSpc>
                <a:spcPct val="150000"/>
              </a:lnSpc>
              <a:buNone/>
            </a:pPr>
            <a:r>
              <a:rPr lang="en-US" dirty="0"/>
              <a:t>- central banks, </a:t>
            </a:r>
            <a:br>
              <a:rPr lang="pl-PL" dirty="0"/>
            </a:br>
            <a:r>
              <a:rPr lang="en-US" dirty="0"/>
              <a:t>- investment funds,</a:t>
            </a:r>
          </a:p>
          <a:p>
            <a:pPr marL="158750" indent="0" algn="ctr">
              <a:lnSpc>
                <a:spcPct val="150000"/>
              </a:lnSpc>
              <a:buNone/>
            </a:pPr>
            <a:r>
              <a:rPr lang="en-US" dirty="0"/>
              <a:t>- commercial banks,</a:t>
            </a:r>
            <a:br>
              <a:rPr lang="pl-PL" dirty="0"/>
            </a:br>
            <a:r>
              <a:rPr lang="en-US" dirty="0"/>
              <a:t> - pension funds,</a:t>
            </a:r>
          </a:p>
          <a:p>
            <a:pPr marL="158750" indent="0" algn="ctr">
              <a:lnSpc>
                <a:spcPct val="150000"/>
              </a:lnSpc>
              <a:buNone/>
            </a:pPr>
            <a:r>
              <a:rPr lang="en-US" dirty="0"/>
              <a:t>- other banking financial institutions: </a:t>
            </a:r>
          </a:p>
          <a:p>
            <a:pPr marL="158750" indent="0" algn="ctr">
              <a:lnSpc>
                <a:spcPct val="150000"/>
              </a:lnSpc>
              <a:buNone/>
            </a:pPr>
            <a:r>
              <a:rPr lang="en-US" dirty="0"/>
              <a:t>insurance companies,</a:t>
            </a:r>
          </a:p>
          <a:p>
            <a:pPr marL="158750" indent="0" algn="ctr">
              <a:lnSpc>
                <a:spcPct val="150000"/>
              </a:lnSpc>
              <a:buNone/>
            </a:pPr>
            <a:r>
              <a:rPr lang="en-US" dirty="0"/>
              <a:t>special-purpose banks, </a:t>
            </a:r>
            <a:br>
              <a:rPr lang="pl-PL" dirty="0"/>
            </a:br>
            <a:r>
              <a:rPr lang="en-US" dirty="0"/>
              <a:t>- brokerage houses,</a:t>
            </a:r>
          </a:p>
          <a:p>
            <a:pPr marL="158750" indent="0" algn="ctr">
              <a:lnSpc>
                <a:spcPct val="150000"/>
              </a:lnSpc>
              <a:buNone/>
            </a:pPr>
            <a:r>
              <a:rPr lang="en-US" dirty="0"/>
              <a:t>savings banks,</a:t>
            </a:r>
            <a:br>
              <a:rPr lang="pl-PL" dirty="0"/>
            </a:br>
            <a:r>
              <a:rPr lang="en-US" dirty="0"/>
              <a:t> - loan institutions,</a:t>
            </a:r>
          </a:p>
          <a:p>
            <a:pPr marL="158750" indent="0" algn="ctr">
              <a:lnSpc>
                <a:spcPct val="150000"/>
              </a:lnSpc>
              <a:buNone/>
            </a:pPr>
            <a:r>
              <a:rPr lang="en-US" dirty="0"/>
              <a:t>credit unions. </a:t>
            </a:r>
            <a:br>
              <a:rPr lang="pl-PL" dirty="0"/>
            </a:br>
            <a:r>
              <a:rPr lang="en-US" dirty="0"/>
              <a:t>- payment institutions,</a:t>
            </a:r>
          </a:p>
          <a:p>
            <a:pPr marL="158750" indent="0" algn="ctr">
              <a:lnSpc>
                <a:spcPct val="150000"/>
              </a:lnSpc>
              <a:buNone/>
            </a:pPr>
            <a:r>
              <a:rPr lang="en-US" dirty="0"/>
              <a:t>  - electronic money institutions.</a:t>
            </a:r>
            <a:endParaRPr lang="pl-PL" sz="800" dirty="0"/>
          </a:p>
        </p:txBody>
      </p:sp>
      <p:sp>
        <p:nvSpPr>
          <p:cNvPr id="4" name="Tytuł 3">
            <a:extLst>
              <a:ext uri="{FF2B5EF4-FFF2-40B4-BE49-F238E27FC236}">
                <a16:creationId xmlns:a16="http://schemas.microsoft.com/office/drawing/2014/main" id="{12330B8D-785D-4ECF-8CC3-99A580CBC4F4}"/>
              </a:ext>
            </a:extLst>
          </p:cNvPr>
          <p:cNvSpPr>
            <a:spLocks noGrp="1"/>
          </p:cNvSpPr>
          <p:nvPr>
            <p:ph type="title"/>
          </p:nvPr>
        </p:nvSpPr>
        <p:spPr/>
        <p:txBody>
          <a:bodyPr/>
          <a:lstStyle/>
          <a:p>
            <a:r>
              <a:rPr lang="en-US" dirty="0"/>
              <a:t>FINANCIAL </a:t>
            </a:r>
            <a:r>
              <a:rPr lang="pl-PL" dirty="0"/>
              <a:t>INSTITUTION</a:t>
            </a:r>
            <a:br>
              <a:rPr lang="en-US" dirty="0"/>
            </a:br>
            <a:endParaRPr lang="pl-PL" dirty="0"/>
          </a:p>
        </p:txBody>
      </p:sp>
    </p:spTree>
    <p:extLst>
      <p:ext uri="{BB962C8B-B14F-4D97-AF65-F5344CB8AC3E}">
        <p14:creationId xmlns:p14="http://schemas.microsoft.com/office/powerpoint/2010/main" val="2378090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a:extLst>
              <a:ext uri="{FF2B5EF4-FFF2-40B4-BE49-F238E27FC236}">
                <a16:creationId xmlns:a16="http://schemas.microsoft.com/office/drawing/2014/main" id="{E4F58066-A55F-4A30-8869-11CD77469992}"/>
              </a:ext>
            </a:extLst>
          </p:cNvPr>
          <p:cNvSpPr>
            <a:spLocks noGrp="1"/>
          </p:cNvSpPr>
          <p:nvPr>
            <p:ph type="body" idx="1"/>
          </p:nvPr>
        </p:nvSpPr>
        <p:spPr>
          <a:xfrm>
            <a:off x="719999" y="860400"/>
            <a:ext cx="7647165" cy="3740400"/>
          </a:xfrm>
        </p:spPr>
        <p:txBody>
          <a:bodyPr/>
          <a:lstStyle/>
          <a:p>
            <a:pPr marL="158750" indent="0" algn="ctr">
              <a:buNone/>
            </a:pPr>
            <a:r>
              <a:rPr lang="en-US" sz="1600" b="1" dirty="0"/>
              <a:t>This applies in particular to the following regulations:</a:t>
            </a:r>
            <a:endParaRPr lang="pl-PL" sz="1600" b="1" dirty="0"/>
          </a:p>
          <a:p>
            <a:pPr algn="ctr"/>
            <a:endParaRPr lang="pl-PL" sz="1600" b="1" dirty="0"/>
          </a:p>
          <a:p>
            <a:pPr algn="just"/>
            <a:r>
              <a:rPr lang="pl-PL" sz="1400" b="1" dirty="0"/>
              <a:t>Directive 2014/17/EU</a:t>
            </a:r>
            <a:r>
              <a:rPr lang="pl-PL" sz="1400" dirty="0"/>
              <a:t> of the </a:t>
            </a:r>
            <a:r>
              <a:rPr lang="pl-PL" sz="1400" dirty="0" err="1"/>
              <a:t>European</a:t>
            </a:r>
            <a:r>
              <a:rPr lang="pl-PL" sz="1400" dirty="0"/>
              <a:t> </a:t>
            </a:r>
            <a:r>
              <a:rPr lang="pl-PL" sz="1400" dirty="0" err="1"/>
              <a:t>Parliament</a:t>
            </a:r>
            <a:r>
              <a:rPr lang="pl-PL" sz="1400" dirty="0"/>
              <a:t> and of the </a:t>
            </a:r>
            <a:r>
              <a:rPr lang="pl-PL" sz="1400" dirty="0" err="1"/>
              <a:t>Council</a:t>
            </a:r>
            <a:r>
              <a:rPr lang="pl-PL" sz="1400" dirty="0"/>
              <a:t> of 4 </a:t>
            </a:r>
            <a:r>
              <a:rPr lang="pl-PL" sz="1400" dirty="0" err="1"/>
              <a:t>February</a:t>
            </a:r>
            <a:r>
              <a:rPr lang="pl-PL" sz="1400" dirty="0"/>
              <a:t> 2014 on </a:t>
            </a:r>
            <a:r>
              <a:rPr lang="pl-PL" sz="1400" dirty="0" err="1"/>
              <a:t>credit</a:t>
            </a:r>
            <a:r>
              <a:rPr lang="pl-PL" sz="1400" dirty="0"/>
              <a:t> </a:t>
            </a:r>
            <a:r>
              <a:rPr lang="pl-PL" sz="1400" dirty="0" err="1"/>
              <a:t>agreements</a:t>
            </a:r>
            <a:r>
              <a:rPr lang="pl-PL" sz="1400" dirty="0"/>
              <a:t> for </a:t>
            </a:r>
            <a:r>
              <a:rPr lang="pl-PL" sz="1400" dirty="0" err="1"/>
              <a:t>consumers</a:t>
            </a:r>
            <a:r>
              <a:rPr lang="pl-PL" sz="1400" dirty="0"/>
              <a:t> </a:t>
            </a:r>
            <a:r>
              <a:rPr lang="pl-PL" sz="1400" dirty="0" err="1"/>
              <a:t>relating</a:t>
            </a:r>
            <a:r>
              <a:rPr lang="pl-PL" sz="1400" dirty="0"/>
              <a:t> to residential </a:t>
            </a:r>
            <a:r>
              <a:rPr lang="pl-PL" sz="1400" dirty="0" err="1"/>
              <a:t>immovable</a:t>
            </a:r>
            <a:r>
              <a:rPr lang="pl-PL" sz="1400" dirty="0"/>
              <a:t> </a:t>
            </a:r>
            <a:r>
              <a:rPr lang="pl-PL" sz="1400" dirty="0" err="1"/>
              <a:t>property</a:t>
            </a:r>
            <a:r>
              <a:rPr lang="pl-PL" sz="1400" dirty="0"/>
              <a:t>, (OJ EU L 60 of 28 </a:t>
            </a:r>
            <a:r>
              <a:rPr lang="pl-PL" sz="1400" dirty="0" err="1"/>
              <a:t>February</a:t>
            </a:r>
            <a:r>
              <a:rPr lang="pl-PL" sz="1400" dirty="0"/>
              <a:t> 2014 ) – </a:t>
            </a:r>
            <a:r>
              <a:rPr lang="pl-PL" sz="1400" dirty="0" err="1"/>
              <a:t>abbreviation</a:t>
            </a:r>
            <a:r>
              <a:rPr lang="pl-PL" sz="1400" dirty="0"/>
              <a:t>:  </a:t>
            </a:r>
            <a:r>
              <a:rPr lang="pl-PL" sz="1400" b="1" dirty="0"/>
              <a:t>MCD - </a:t>
            </a:r>
            <a:r>
              <a:rPr lang="en-US" sz="1400" b="1" dirty="0"/>
              <a:t>concerns the protection of the mortgage credit consumer</a:t>
            </a:r>
            <a:r>
              <a:rPr lang="pl-PL" sz="1400" b="1" dirty="0"/>
              <a:t>.</a:t>
            </a:r>
            <a:endParaRPr lang="pl-PL" sz="1400" dirty="0"/>
          </a:p>
          <a:p>
            <a:pPr algn="just"/>
            <a:r>
              <a:rPr lang="pl-PL" sz="1400" b="1" dirty="0"/>
              <a:t>Directive 2008/48/EC</a:t>
            </a:r>
            <a:r>
              <a:rPr lang="pl-PL" sz="1400" dirty="0"/>
              <a:t> of the </a:t>
            </a:r>
            <a:r>
              <a:rPr lang="pl-PL" sz="1400" dirty="0" err="1"/>
              <a:t>European</a:t>
            </a:r>
            <a:r>
              <a:rPr lang="pl-PL" sz="1400" dirty="0"/>
              <a:t> </a:t>
            </a:r>
            <a:r>
              <a:rPr lang="pl-PL" sz="1400" dirty="0" err="1"/>
              <a:t>Parliament</a:t>
            </a:r>
            <a:r>
              <a:rPr lang="pl-PL" sz="1400" dirty="0"/>
              <a:t> and of the </a:t>
            </a:r>
            <a:r>
              <a:rPr lang="pl-PL" sz="1400" dirty="0" err="1"/>
              <a:t>Council</a:t>
            </a:r>
            <a:r>
              <a:rPr lang="pl-PL" sz="1400" dirty="0"/>
              <a:t> of 23 </a:t>
            </a:r>
            <a:r>
              <a:rPr lang="pl-PL" sz="1400" dirty="0" err="1"/>
              <a:t>April</a:t>
            </a:r>
            <a:r>
              <a:rPr lang="pl-PL" sz="1400" dirty="0"/>
              <a:t> 2008 on </a:t>
            </a:r>
            <a:r>
              <a:rPr lang="pl-PL" sz="1400" dirty="0" err="1"/>
              <a:t>credit</a:t>
            </a:r>
            <a:r>
              <a:rPr lang="pl-PL" sz="1400" dirty="0"/>
              <a:t> </a:t>
            </a:r>
            <a:r>
              <a:rPr lang="pl-PL" sz="1400" dirty="0" err="1"/>
              <a:t>agreements</a:t>
            </a:r>
            <a:r>
              <a:rPr lang="pl-PL" sz="1400" dirty="0"/>
              <a:t> for </a:t>
            </a:r>
            <a:r>
              <a:rPr lang="pl-PL" sz="1400" dirty="0" err="1"/>
              <a:t>consumers</a:t>
            </a:r>
            <a:r>
              <a:rPr lang="pl-PL" sz="1400" dirty="0"/>
              <a:t> and </a:t>
            </a:r>
            <a:r>
              <a:rPr lang="pl-PL" sz="1400" dirty="0" err="1"/>
              <a:t>repealing</a:t>
            </a:r>
            <a:r>
              <a:rPr lang="pl-PL" sz="1400" dirty="0"/>
              <a:t> </a:t>
            </a:r>
            <a:r>
              <a:rPr lang="pl-PL" sz="1400" dirty="0" err="1"/>
              <a:t>Council</a:t>
            </a:r>
            <a:r>
              <a:rPr lang="pl-PL" sz="1400" dirty="0"/>
              <a:t> Directive 87/102/EEC(OJ EU L 133/66) – </a:t>
            </a:r>
            <a:r>
              <a:rPr lang="pl-PL" sz="1400" dirty="0" err="1"/>
              <a:t>abbreviation</a:t>
            </a:r>
            <a:r>
              <a:rPr lang="pl-PL" sz="1400" dirty="0"/>
              <a:t>: </a:t>
            </a:r>
            <a:r>
              <a:rPr lang="pl-PL" sz="1400" b="1" dirty="0"/>
              <a:t>CCD -  </a:t>
            </a:r>
            <a:r>
              <a:rPr lang="pl-PL" sz="1400" b="1" dirty="0" err="1"/>
              <a:t>concerns</a:t>
            </a:r>
            <a:r>
              <a:rPr lang="pl-PL" sz="1400" b="1" dirty="0"/>
              <a:t> </a:t>
            </a:r>
            <a:r>
              <a:rPr lang="pl-PL" sz="1400" b="1" dirty="0" err="1"/>
              <a:t>consumer</a:t>
            </a:r>
            <a:r>
              <a:rPr lang="pl-PL" sz="1400" b="1" dirty="0"/>
              <a:t> </a:t>
            </a:r>
            <a:r>
              <a:rPr lang="pl-PL" sz="1400" b="1" dirty="0" err="1"/>
              <a:t>credit</a:t>
            </a:r>
            <a:r>
              <a:rPr lang="pl-PL" sz="1400" b="1" dirty="0"/>
              <a:t> </a:t>
            </a:r>
            <a:r>
              <a:rPr lang="pl-PL" sz="1400" b="1" dirty="0" err="1"/>
              <a:t>protection</a:t>
            </a:r>
            <a:r>
              <a:rPr lang="pl-PL" sz="1400" b="1" dirty="0"/>
              <a:t> </a:t>
            </a:r>
            <a:endParaRPr lang="pl-PL" sz="1400" dirty="0"/>
          </a:p>
          <a:p>
            <a:pPr algn="just"/>
            <a:r>
              <a:rPr lang="en-GB" sz="1400" b="1" dirty="0"/>
              <a:t>Directive 2016/97 </a:t>
            </a:r>
            <a:r>
              <a:rPr lang="en-GB" sz="1400" dirty="0"/>
              <a:t>on insurance distribution</a:t>
            </a:r>
            <a:r>
              <a:rPr lang="pl-PL" sz="1400" dirty="0"/>
              <a:t> (IDD) - </a:t>
            </a:r>
            <a:r>
              <a:rPr lang="en-US" sz="1400" b="1" dirty="0"/>
              <a:t>concerns the protection of the customer of insurance services</a:t>
            </a:r>
            <a:endParaRPr lang="pl-PL" sz="1400" b="1" dirty="0"/>
          </a:p>
          <a:p>
            <a:pPr algn="just"/>
            <a:r>
              <a:rPr lang="en-GB" sz="1400" b="1" dirty="0"/>
              <a:t>Directive 2014/65/EU</a:t>
            </a:r>
            <a:r>
              <a:rPr lang="pl-PL" sz="1400" b="1" dirty="0"/>
              <a:t> (MIFID II) </a:t>
            </a:r>
            <a:r>
              <a:rPr lang="pl-PL" sz="1400" dirty="0"/>
              <a:t>on the </a:t>
            </a:r>
            <a:r>
              <a:rPr lang="pl-PL" sz="1400" dirty="0" err="1"/>
              <a:t>markets</a:t>
            </a:r>
            <a:r>
              <a:rPr lang="pl-PL" sz="1400" dirty="0"/>
              <a:t> in </a:t>
            </a:r>
            <a:r>
              <a:rPr lang="pl-PL" sz="1400" dirty="0" err="1"/>
              <a:t>financial</a:t>
            </a:r>
            <a:r>
              <a:rPr lang="pl-PL" sz="1400" dirty="0"/>
              <a:t> </a:t>
            </a:r>
            <a:r>
              <a:rPr lang="pl-PL" sz="1400" dirty="0" err="1"/>
              <a:t>instruments</a:t>
            </a:r>
            <a:r>
              <a:rPr lang="pl-PL" sz="1400" dirty="0"/>
              <a:t>  - </a:t>
            </a:r>
            <a:r>
              <a:rPr lang="en-US" sz="1400" b="1" dirty="0"/>
              <a:t>concerns the protection of the client of investment services</a:t>
            </a:r>
            <a:endParaRPr lang="pl-PL" sz="1400" b="1" dirty="0"/>
          </a:p>
          <a:p>
            <a:pPr algn="just"/>
            <a:r>
              <a:rPr lang="en-GB" sz="1400" b="1" dirty="0"/>
              <a:t>Directive (EU) 2015/2366</a:t>
            </a:r>
            <a:r>
              <a:rPr lang="pl-PL" sz="1400" b="1" dirty="0"/>
              <a:t> (PSD2)</a:t>
            </a:r>
            <a:r>
              <a:rPr lang="en-GB" sz="1400" b="1" dirty="0"/>
              <a:t> </a:t>
            </a:r>
            <a:r>
              <a:rPr lang="en-GB" sz="1400" dirty="0"/>
              <a:t>on payment services in the internal market</a:t>
            </a:r>
            <a:r>
              <a:rPr lang="pl-PL" sz="1400" dirty="0"/>
              <a:t> - </a:t>
            </a:r>
            <a:r>
              <a:rPr lang="en-US" sz="1400" b="1" dirty="0"/>
              <a:t>concerns the protection of the customer (user) of payment services</a:t>
            </a:r>
            <a:endParaRPr lang="pl-PL" sz="1400" b="1" dirty="0"/>
          </a:p>
        </p:txBody>
      </p:sp>
      <p:sp>
        <p:nvSpPr>
          <p:cNvPr id="4" name="Tytuł 3">
            <a:extLst>
              <a:ext uri="{FF2B5EF4-FFF2-40B4-BE49-F238E27FC236}">
                <a16:creationId xmlns:a16="http://schemas.microsoft.com/office/drawing/2014/main" id="{12330B8D-785D-4ECF-8CC3-99A580CBC4F4}"/>
              </a:ext>
            </a:extLst>
          </p:cNvPr>
          <p:cNvSpPr>
            <a:spLocks noGrp="1"/>
          </p:cNvSpPr>
          <p:nvPr>
            <p:ph type="title"/>
          </p:nvPr>
        </p:nvSpPr>
        <p:spPr/>
        <p:txBody>
          <a:bodyPr/>
          <a:lstStyle/>
          <a:p>
            <a:r>
              <a:rPr lang="en-US" dirty="0"/>
              <a:t>SPECIFIC NATURE OF FINANCIAL SERVICES AND OF THEIR LEGAL REGULATION</a:t>
            </a:r>
            <a:br>
              <a:rPr lang="pl-PL" dirty="0"/>
            </a:br>
            <a:endParaRPr lang="pl-PL" dirty="0"/>
          </a:p>
        </p:txBody>
      </p:sp>
    </p:spTree>
    <p:extLst>
      <p:ext uri="{BB962C8B-B14F-4D97-AF65-F5344CB8AC3E}">
        <p14:creationId xmlns:p14="http://schemas.microsoft.com/office/powerpoint/2010/main" val="2865653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4"/>
        <p:cNvGrpSpPr/>
        <p:nvPr/>
      </p:nvGrpSpPr>
      <p:grpSpPr>
        <a:xfrm>
          <a:off x="0" y="0"/>
          <a:ext cx="0" cy="0"/>
          <a:chOff x="0" y="0"/>
          <a:chExt cx="0" cy="0"/>
        </a:xfrm>
      </p:grpSpPr>
      <p:sp>
        <p:nvSpPr>
          <p:cNvPr id="1145" name="Google Shape;1145;p35"/>
          <p:cNvSpPr txBox="1">
            <a:spLocks noGrp="1"/>
          </p:cNvSpPr>
          <p:nvPr>
            <p:ph type="title"/>
          </p:nvPr>
        </p:nvSpPr>
        <p:spPr>
          <a:xfrm>
            <a:off x="720000" y="118657"/>
            <a:ext cx="7704000" cy="320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pl-PL" dirty="0"/>
              <a:t>BASIC INFORMATION</a:t>
            </a:r>
            <a:endParaRPr dirty="0"/>
          </a:p>
        </p:txBody>
      </p:sp>
      <p:sp>
        <p:nvSpPr>
          <p:cNvPr id="1146" name="Google Shape;1146;p35"/>
          <p:cNvSpPr txBox="1">
            <a:spLocks noGrp="1"/>
          </p:cNvSpPr>
          <p:nvPr>
            <p:ph type="body" idx="1"/>
          </p:nvPr>
        </p:nvSpPr>
        <p:spPr>
          <a:xfrm>
            <a:off x="768648" y="572591"/>
            <a:ext cx="7606704" cy="3998317"/>
          </a:xfrm>
          <a:prstGeom prst="rect">
            <a:avLst/>
          </a:prstGeom>
        </p:spPr>
        <p:txBody>
          <a:bodyPr spcFirstLastPara="1" wrap="square" lIns="91425" tIns="91425" rIns="91425" bIns="91425" anchor="b" anchorCtr="0">
            <a:noAutofit/>
          </a:bodyPr>
          <a:lstStyle/>
          <a:p>
            <a:pPr marL="0" lvl="0" indent="0" algn="ctr" rtl="0">
              <a:lnSpc>
                <a:spcPct val="150000"/>
              </a:lnSpc>
              <a:spcBef>
                <a:spcPts val="0"/>
              </a:spcBef>
              <a:spcAft>
                <a:spcPts val="0"/>
              </a:spcAft>
              <a:buNone/>
            </a:pPr>
            <a:r>
              <a:rPr lang="pl-PL" sz="2400" b="1" dirty="0">
                <a:solidFill>
                  <a:schemeClr val="accent2">
                    <a:lumMod val="75000"/>
                  </a:schemeClr>
                </a:solidFill>
              </a:rPr>
              <a:t>PRESENTATIONS AND OTHER MATERIALS </a:t>
            </a:r>
            <a:br>
              <a:rPr lang="pl-PL" sz="2400" b="1" dirty="0">
                <a:solidFill>
                  <a:schemeClr val="accent2">
                    <a:lumMod val="75000"/>
                  </a:schemeClr>
                </a:solidFill>
              </a:rPr>
            </a:br>
            <a:r>
              <a:rPr lang="pl-PL" sz="2400" b="1" dirty="0">
                <a:solidFill>
                  <a:schemeClr val="accent2">
                    <a:lumMod val="75000"/>
                  </a:schemeClr>
                </a:solidFill>
              </a:rPr>
              <a:t>ARE CODED:</a:t>
            </a:r>
          </a:p>
          <a:p>
            <a:pPr marL="0" lvl="0" indent="0" algn="ctr" rtl="0">
              <a:lnSpc>
                <a:spcPct val="150000"/>
              </a:lnSpc>
              <a:spcBef>
                <a:spcPts val="0"/>
              </a:spcBef>
              <a:spcAft>
                <a:spcPts val="0"/>
              </a:spcAft>
              <a:buNone/>
            </a:pPr>
            <a:endParaRPr lang="pl-PL" sz="2400" b="1" dirty="0">
              <a:solidFill>
                <a:schemeClr val="accent2">
                  <a:lumMod val="75000"/>
                </a:schemeClr>
              </a:solidFill>
            </a:endParaRPr>
          </a:p>
          <a:p>
            <a:pPr marL="0" lvl="0" indent="0" algn="ctr" rtl="0">
              <a:lnSpc>
                <a:spcPct val="150000"/>
              </a:lnSpc>
              <a:spcBef>
                <a:spcPts val="0"/>
              </a:spcBef>
              <a:spcAft>
                <a:spcPts val="0"/>
              </a:spcAft>
              <a:buNone/>
            </a:pPr>
            <a:r>
              <a:rPr lang="pl-PL" sz="3600" b="1" dirty="0">
                <a:solidFill>
                  <a:schemeClr val="accent2">
                    <a:lumMod val="75000"/>
                  </a:schemeClr>
                </a:solidFill>
              </a:rPr>
              <a:t>PASSWORD: 22FS23</a:t>
            </a:r>
          </a:p>
          <a:p>
            <a:pPr marL="0" lvl="0" indent="0" algn="ctr" rtl="0">
              <a:lnSpc>
                <a:spcPct val="150000"/>
              </a:lnSpc>
              <a:spcBef>
                <a:spcPts val="0"/>
              </a:spcBef>
              <a:spcAft>
                <a:spcPts val="0"/>
              </a:spcAft>
              <a:buNone/>
            </a:pPr>
            <a:endParaRPr lang="pl-PL" sz="2800" dirty="0">
              <a:solidFill>
                <a:schemeClr val="accent2">
                  <a:lumMod val="75000"/>
                </a:schemeClr>
              </a:solidFill>
            </a:endParaRPr>
          </a:p>
        </p:txBody>
      </p:sp>
    </p:spTree>
    <p:extLst>
      <p:ext uri="{BB962C8B-B14F-4D97-AF65-F5344CB8AC3E}">
        <p14:creationId xmlns:p14="http://schemas.microsoft.com/office/powerpoint/2010/main" val="17252525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a:extLst>
              <a:ext uri="{FF2B5EF4-FFF2-40B4-BE49-F238E27FC236}">
                <a16:creationId xmlns:a16="http://schemas.microsoft.com/office/drawing/2014/main" id="{E4F58066-A55F-4A30-8869-11CD77469992}"/>
              </a:ext>
            </a:extLst>
          </p:cNvPr>
          <p:cNvSpPr>
            <a:spLocks noGrp="1"/>
          </p:cNvSpPr>
          <p:nvPr>
            <p:ph type="body" idx="1"/>
          </p:nvPr>
        </p:nvSpPr>
        <p:spPr>
          <a:xfrm>
            <a:off x="719999" y="860400"/>
            <a:ext cx="7647165" cy="3740400"/>
          </a:xfrm>
        </p:spPr>
        <p:txBody>
          <a:bodyPr/>
          <a:lstStyle/>
          <a:p>
            <a:pPr marL="158750" indent="0" algn="ctr">
              <a:lnSpc>
                <a:spcPct val="150000"/>
              </a:lnSpc>
              <a:buNone/>
            </a:pPr>
            <a:r>
              <a:rPr lang="en-US" sz="1800" b="1" dirty="0"/>
              <a:t>This necessity results from their continuous and dynamic development, as well as from inadequacy and insufficiency of the existing legal regulations. The sector of financial services requires a considerable activity and concern from state authorities and other institutions expert in and competent specially for this market</a:t>
            </a:r>
            <a:r>
              <a:rPr lang="pl-PL" sz="1800" b="1" dirty="0"/>
              <a:t>.</a:t>
            </a:r>
            <a:endParaRPr lang="pl-PL" sz="1600" b="1" dirty="0"/>
          </a:p>
          <a:p>
            <a:pPr marL="158750" indent="0" algn="ctr">
              <a:buNone/>
            </a:pPr>
            <a:endParaRPr lang="pl-PL" sz="1600" b="1" dirty="0"/>
          </a:p>
          <a:p>
            <a:pPr marL="158750" indent="0" algn="ctr">
              <a:buNone/>
            </a:pPr>
            <a:endParaRPr lang="pl-PL" sz="1400" b="1" dirty="0"/>
          </a:p>
        </p:txBody>
      </p:sp>
      <p:sp>
        <p:nvSpPr>
          <p:cNvPr id="4" name="Tytuł 3">
            <a:extLst>
              <a:ext uri="{FF2B5EF4-FFF2-40B4-BE49-F238E27FC236}">
                <a16:creationId xmlns:a16="http://schemas.microsoft.com/office/drawing/2014/main" id="{12330B8D-785D-4ECF-8CC3-99A580CBC4F4}"/>
              </a:ext>
            </a:extLst>
          </p:cNvPr>
          <p:cNvSpPr>
            <a:spLocks noGrp="1"/>
          </p:cNvSpPr>
          <p:nvPr>
            <p:ph type="title"/>
          </p:nvPr>
        </p:nvSpPr>
        <p:spPr/>
        <p:txBody>
          <a:bodyPr/>
          <a:lstStyle/>
          <a:p>
            <a:r>
              <a:rPr lang="en-US" dirty="0"/>
              <a:t>SPECIFIC NATURE OF FINANCIAL SERVICES AND OF THEIR LEGAL REGULATION</a:t>
            </a:r>
            <a:br>
              <a:rPr lang="pl-PL" dirty="0"/>
            </a:br>
            <a:endParaRPr lang="pl-PL" dirty="0"/>
          </a:p>
        </p:txBody>
      </p:sp>
    </p:spTree>
    <p:extLst>
      <p:ext uri="{BB962C8B-B14F-4D97-AF65-F5344CB8AC3E}">
        <p14:creationId xmlns:p14="http://schemas.microsoft.com/office/powerpoint/2010/main" val="29440009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a:extLst>
              <a:ext uri="{FF2B5EF4-FFF2-40B4-BE49-F238E27FC236}">
                <a16:creationId xmlns:a16="http://schemas.microsoft.com/office/drawing/2014/main" id="{E4F58066-A55F-4A30-8869-11CD77469992}"/>
              </a:ext>
            </a:extLst>
          </p:cNvPr>
          <p:cNvSpPr>
            <a:spLocks noGrp="1"/>
          </p:cNvSpPr>
          <p:nvPr>
            <p:ph type="body" idx="1"/>
          </p:nvPr>
        </p:nvSpPr>
        <p:spPr>
          <a:xfrm>
            <a:off x="719999" y="860400"/>
            <a:ext cx="7647165" cy="3740400"/>
          </a:xfrm>
        </p:spPr>
        <p:txBody>
          <a:bodyPr/>
          <a:lstStyle/>
          <a:p>
            <a:pPr marL="158750" indent="0" algn="ctr">
              <a:lnSpc>
                <a:spcPct val="150000"/>
              </a:lnSpc>
              <a:buNone/>
            </a:pPr>
            <a:r>
              <a:rPr lang="en-US" sz="1600" dirty="0"/>
              <a:t> Financial </a:t>
            </a:r>
            <a:r>
              <a:rPr lang="en-US" sz="1600" dirty="0" err="1"/>
              <a:t>insitution</a:t>
            </a:r>
            <a:r>
              <a:rPr lang="en-US" sz="1600" dirty="0"/>
              <a:t> provides financial services to the client:</a:t>
            </a:r>
            <a:endParaRPr lang="pl-PL" sz="1600" dirty="0"/>
          </a:p>
          <a:p>
            <a:pPr marL="158750" indent="0" algn="ctr">
              <a:lnSpc>
                <a:spcPct val="150000"/>
              </a:lnSpc>
              <a:buNone/>
            </a:pPr>
            <a:endParaRPr lang="en-US" sz="1600" dirty="0"/>
          </a:p>
          <a:p>
            <a:pPr marL="158750" indent="0" algn="ctr">
              <a:lnSpc>
                <a:spcPct val="150000"/>
              </a:lnSpc>
              <a:buNone/>
            </a:pPr>
            <a:r>
              <a:rPr lang="en-US" sz="1600" b="1" dirty="0"/>
              <a:t>Detailed</a:t>
            </a:r>
            <a:r>
              <a:rPr lang="pl-PL" sz="1600" b="1" dirty="0"/>
              <a:t>/ </a:t>
            </a:r>
            <a:r>
              <a:rPr lang="pl-PL" sz="1600" b="1" dirty="0" err="1"/>
              <a:t>retail</a:t>
            </a:r>
            <a:r>
              <a:rPr lang="pl-PL" sz="1600" b="1"/>
              <a:t> </a:t>
            </a:r>
            <a:r>
              <a:rPr lang="en-US" sz="1600" b="1"/>
              <a:t>client </a:t>
            </a:r>
            <a:r>
              <a:rPr lang="en-US" sz="1600" dirty="0"/>
              <a:t>(non –professional client –</a:t>
            </a:r>
            <a:r>
              <a:rPr lang="en-US" sz="1600" dirty="0" err="1"/>
              <a:t>entieties</a:t>
            </a:r>
            <a:r>
              <a:rPr lang="en-US" sz="1600" dirty="0"/>
              <a:t> </a:t>
            </a:r>
            <a:r>
              <a:rPr lang="en-US" sz="1600" dirty="0" err="1"/>
              <a:t>whitch</a:t>
            </a:r>
            <a:r>
              <a:rPr lang="en-US" sz="1600" dirty="0"/>
              <a:t> aren’t financial institutions,  especially consumer)</a:t>
            </a:r>
          </a:p>
          <a:p>
            <a:pPr marL="158750" indent="0" algn="ctr">
              <a:lnSpc>
                <a:spcPct val="150000"/>
              </a:lnSpc>
              <a:buNone/>
            </a:pPr>
            <a:r>
              <a:rPr lang="en-US" sz="1600" b="1" dirty="0" err="1"/>
              <a:t>profesional</a:t>
            </a:r>
            <a:r>
              <a:rPr lang="en-US" sz="1600" b="1" dirty="0"/>
              <a:t> client </a:t>
            </a:r>
            <a:r>
              <a:rPr lang="en-US" sz="1600" dirty="0"/>
              <a:t>– client who has the knowledge and  is </a:t>
            </a:r>
            <a:r>
              <a:rPr lang="en-US" sz="1600" dirty="0" err="1"/>
              <a:t>awareof</a:t>
            </a:r>
            <a:r>
              <a:rPr lang="en-US" sz="1600" dirty="0"/>
              <a:t> the risk </a:t>
            </a:r>
            <a:r>
              <a:rPr lang="en-US" sz="1600" dirty="0" err="1"/>
              <a:t>wihch</a:t>
            </a:r>
            <a:r>
              <a:rPr lang="en-US" sz="1600" dirty="0"/>
              <a:t> are connected with </a:t>
            </a:r>
          </a:p>
          <a:p>
            <a:pPr marL="158750" indent="0" algn="ctr">
              <a:lnSpc>
                <a:spcPct val="150000"/>
              </a:lnSpc>
              <a:buNone/>
            </a:pPr>
            <a:r>
              <a:rPr lang="en-US" sz="1600" dirty="0"/>
              <a:t>The rules of providing financial services underlines rights regulations with implement EU directives which are connected with financial services. </a:t>
            </a:r>
            <a:endParaRPr lang="pl-PL" sz="1400" b="1" dirty="0"/>
          </a:p>
        </p:txBody>
      </p:sp>
      <p:sp>
        <p:nvSpPr>
          <p:cNvPr id="4" name="Tytuł 3">
            <a:extLst>
              <a:ext uri="{FF2B5EF4-FFF2-40B4-BE49-F238E27FC236}">
                <a16:creationId xmlns:a16="http://schemas.microsoft.com/office/drawing/2014/main" id="{12330B8D-785D-4ECF-8CC3-99A580CBC4F4}"/>
              </a:ext>
            </a:extLst>
          </p:cNvPr>
          <p:cNvSpPr>
            <a:spLocks noGrp="1"/>
          </p:cNvSpPr>
          <p:nvPr>
            <p:ph type="title"/>
          </p:nvPr>
        </p:nvSpPr>
        <p:spPr/>
        <p:txBody>
          <a:bodyPr/>
          <a:lstStyle/>
          <a:p>
            <a:r>
              <a:rPr lang="pl-PL" dirty="0"/>
              <a:t>SUMMARY</a:t>
            </a:r>
            <a:br>
              <a:rPr lang="pl-PL" dirty="0"/>
            </a:br>
            <a:endParaRPr lang="pl-PL" dirty="0"/>
          </a:p>
        </p:txBody>
      </p:sp>
    </p:spTree>
    <p:extLst>
      <p:ext uri="{BB962C8B-B14F-4D97-AF65-F5344CB8AC3E}">
        <p14:creationId xmlns:p14="http://schemas.microsoft.com/office/powerpoint/2010/main" val="30225854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a:extLst>
              <a:ext uri="{FF2B5EF4-FFF2-40B4-BE49-F238E27FC236}">
                <a16:creationId xmlns:a16="http://schemas.microsoft.com/office/drawing/2014/main" id="{E4F58066-A55F-4A30-8869-11CD77469992}"/>
              </a:ext>
            </a:extLst>
          </p:cNvPr>
          <p:cNvSpPr>
            <a:spLocks noGrp="1"/>
          </p:cNvSpPr>
          <p:nvPr>
            <p:ph type="body" idx="1"/>
          </p:nvPr>
        </p:nvSpPr>
        <p:spPr>
          <a:xfrm>
            <a:off x="719999" y="860400"/>
            <a:ext cx="7647165" cy="3740400"/>
          </a:xfrm>
        </p:spPr>
        <p:txBody>
          <a:bodyPr/>
          <a:lstStyle/>
          <a:p>
            <a:pPr marL="158750" indent="0" algn="ctr">
              <a:lnSpc>
                <a:spcPct val="150000"/>
              </a:lnSpc>
              <a:buNone/>
            </a:pPr>
            <a:r>
              <a:rPr lang="en-US" sz="1600" dirty="0"/>
              <a:t>Regulations of FS are very complicate and </a:t>
            </a:r>
            <a:r>
              <a:rPr lang="en-US" sz="1600" dirty="0" err="1"/>
              <a:t>scatetterad</a:t>
            </a:r>
            <a:r>
              <a:rPr lang="en-US" sz="1600" dirty="0"/>
              <a:t> in many laws in different ways. There are EU regulation and polish acts which implement EU directives.</a:t>
            </a:r>
            <a:endParaRPr lang="pl-PL" sz="1600" dirty="0"/>
          </a:p>
          <a:p>
            <a:pPr marL="158750" indent="0" algn="ctr">
              <a:lnSpc>
                <a:spcPct val="150000"/>
              </a:lnSpc>
              <a:buNone/>
            </a:pPr>
            <a:endParaRPr lang="en-US" sz="1600" dirty="0"/>
          </a:p>
          <a:p>
            <a:pPr marL="158750" indent="0" algn="ctr">
              <a:lnSpc>
                <a:spcPct val="150000"/>
              </a:lnSpc>
              <a:buNone/>
            </a:pPr>
            <a:r>
              <a:rPr lang="en-US" sz="1600" dirty="0"/>
              <a:t>There is no given and one </a:t>
            </a:r>
            <a:r>
              <a:rPr lang="en-US" sz="1600" dirty="0" err="1"/>
              <a:t>definiotion</a:t>
            </a:r>
            <a:r>
              <a:rPr lang="en-US" sz="1600" dirty="0"/>
              <a:t> of financial services . </a:t>
            </a:r>
            <a:endParaRPr lang="pl-PL" sz="1600" dirty="0"/>
          </a:p>
          <a:p>
            <a:pPr marL="158750" indent="0" algn="ctr">
              <a:lnSpc>
                <a:spcPct val="150000"/>
              </a:lnSpc>
              <a:buNone/>
            </a:pPr>
            <a:endParaRPr lang="en-US" sz="1600" dirty="0"/>
          </a:p>
          <a:p>
            <a:pPr marL="158750" indent="0" algn="ctr">
              <a:lnSpc>
                <a:spcPct val="150000"/>
              </a:lnSpc>
              <a:buNone/>
            </a:pPr>
            <a:r>
              <a:rPr lang="en-US" sz="1600" dirty="0"/>
              <a:t>In </a:t>
            </a:r>
            <a:r>
              <a:rPr lang="en-US" sz="1600" dirty="0" err="1"/>
              <a:t>literarure</a:t>
            </a:r>
            <a:r>
              <a:rPr lang="en-US" sz="1600" dirty="0"/>
              <a:t> (economic and law) they are defined differently . It’s not that easy to define fully and accurately financial services, that is why the Legislator lists their catalogue.</a:t>
            </a:r>
          </a:p>
        </p:txBody>
      </p:sp>
      <p:sp>
        <p:nvSpPr>
          <p:cNvPr id="4" name="Tytuł 3">
            <a:extLst>
              <a:ext uri="{FF2B5EF4-FFF2-40B4-BE49-F238E27FC236}">
                <a16:creationId xmlns:a16="http://schemas.microsoft.com/office/drawing/2014/main" id="{12330B8D-785D-4ECF-8CC3-99A580CBC4F4}"/>
              </a:ext>
            </a:extLst>
          </p:cNvPr>
          <p:cNvSpPr>
            <a:spLocks noGrp="1"/>
          </p:cNvSpPr>
          <p:nvPr>
            <p:ph type="title"/>
          </p:nvPr>
        </p:nvSpPr>
        <p:spPr/>
        <p:txBody>
          <a:bodyPr/>
          <a:lstStyle/>
          <a:p>
            <a:r>
              <a:rPr lang="pl-PL" dirty="0"/>
              <a:t>SUMMARY</a:t>
            </a:r>
            <a:br>
              <a:rPr lang="pl-PL" dirty="0"/>
            </a:br>
            <a:endParaRPr lang="pl-PL" dirty="0"/>
          </a:p>
        </p:txBody>
      </p:sp>
    </p:spTree>
    <p:extLst>
      <p:ext uri="{BB962C8B-B14F-4D97-AF65-F5344CB8AC3E}">
        <p14:creationId xmlns:p14="http://schemas.microsoft.com/office/powerpoint/2010/main" val="35072207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a:extLst>
              <a:ext uri="{FF2B5EF4-FFF2-40B4-BE49-F238E27FC236}">
                <a16:creationId xmlns:a16="http://schemas.microsoft.com/office/drawing/2014/main" id="{E4F58066-A55F-4A30-8869-11CD77469992}"/>
              </a:ext>
            </a:extLst>
          </p:cNvPr>
          <p:cNvSpPr>
            <a:spLocks noGrp="1"/>
          </p:cNvSpPr>
          <p:nvPr>
            <p:ph type="body" idx="1"/>
          </p:nvPr>
        </p:nvSpPr>
        <p:spPr>
          <a:xfrm>
            <a:off x="748417" y="860400"/>
            <a:ext cx="7647165" cy="3740400"/>
          </a:xfrm>
        </p:spPr>
        <p:txBody>
          <a:bodyPr/>
          <a:lstStyle/>
          <a:p>
            <a:pPr marL="158750" indent="0" algn="ctr">
              <a:buNone/>
            </a:pPr>
            <a:r>
              <a:rPr lang="en-US" sz="2000" dirty="0"/>
              <a:t>In general we can say  that financial services is a services which provides financial </a:t>
            </a:r>
            <a:r>
              <a:rPr lang="en-US" sz="2000" dirty="0" err="1"/>
              <a:t>insitution</a:t>
            </a:r>
            <a:r>
              <a:rPr lang="en-US" sz="2000" dirty="0"/>
              <a:t> – </a:t>
            </a:r>
            <a:r>
              <a:rPr lang="en-US" sz="2000" dirty="0" err="1"/>
              <a:t>enterpreneurs</a:t>
            </a:r>
            <a:r>
              <a:rPr lang="en-US" sz="2000" dirty="0"/>
              <a:t> which business activities is based on financial services, for example:</a:t>
            </a:r>
            <a:endParaRPr lang="pl-PL" sz="2000" dirty="0"/>
          </a:p>
          <a:p>
            <a:pPr marL="158750" indent="0" algn="ctr">
              <a:buNone/>
            </a:pPr>
            <a:endParaRPr lang="en-US" sz="2000" dirty="0"/>
          </a:p>
          <a:p>
            <a:pPr marL="158750" indent="0" algn="ctr">
              <a:buNone/>
            </a:pPr>
            <a:r>
              <a:rPr lang="en-US" sz="2000" dirty="0"/>
              <a:t>investment services provide </a:t>
            </a:r>
            <a:r>
              <a:rPr lang="en-US" sz="2000" dirty="0" err="1"/>
              <a:t>inwestment</a:t>
            </a:r>
            <a:r>
              <a:rPr lang="en-US" sz="2000" dirty="0"/>
              <a:t> entities</a:t>
            </a:r>
          </a:p>
          <a:p>
            <a:pPr marL="158750" indent="0" algn="ctr">
              <a:buNone/>
            </a:pPr>
            <a:r>
              <a:rPr lang="en-US" sz="2000" dirty="0"/>
              <a:t>payment services provide payment </a:t>
            </a:r>
            <a:r>
              <a:rPr lang="en-US" sz="2000" dirty="0" err="1"/>
              <a:t>insitutions</a:t>
            </a:r>
            <a:endParaRPr lang="en-US" sz="2000" dirty="0"/>
          </a:p>
          <a:p>
            <a:pPr marL="158750" indent="0" algn="ctr">
              <a:buNone/>
            </a:pPr>
            <a:r>
              <a:rPr lang="en-US" sz="2000" dirty="0"/>
              <a:t>bank services provide banks </a:t>
            </a:r>
            <a:r>
              <a:rPr lang="en-US" sz="2000" dirty="0" err="1"/>
              <a:t>e.t.c</a:t>
            </a:r>
            <a:r>
              <a:rPr lang="en-US" sz="2000" dirty="0"/>
              <a:t>.</a:t>
            </a:r>
          </a:p>
          <a:p>
            <a:pPr algn="ctr"/>
            <a:endParaRPr lang="en-US" sz="2000" dirty="0"/>
          </a:p>
          <a:p>
            <a:pPr algn="ctr"/>
            <a:endParaRPr lang="pl-PL" sz="2000" dirty="0"/>
          </a:p>
        </p:txBody>
      </p:sp>
      <p:sp>
        <p:nvSpPr>
          <p:cNvPr id="4" name="Tytuł 3">
            <a:extLst>
              <a:ext uri="{FF2B5EF4-FFF2-40B4-BE49-F238E27FC236}">
                <a16:creationId xmlns:a16="http://schemas.microsoft.com/office/drawing/2014/main" id="{12330B8D-785D-4ECF-8CC3-99A580CBC4F4}"/>
              </a:ext>
            </a:extLst>
          </p:cNvPr>
          <p:cNvSpPr>
            <a:spLocks noGrp="1"/>
          </p:cNvSpPr>
          <p:nvPr>
            <p:ph type="title"/>
          </p:nvPr>
        </p:nvSpPr>
        <p:spPr/>
        <p:txBody>
          <a:bodyPr/>
          <a:lstStyle/>
          <a:p>
            <a:r>
              <a:rPr lang="pl-PL" dirty="0"/>
              <a:t>SUMMARY</a:t>
            </a:r>
            <a:br>
              <a:rPr lang="pl-PL" dirty="0"/>
            </a:br>
            <a:endParaRPr lang="pl-PL" dirty="0"/>
          </a:p>
        </p:txBody>
      </p:sp>
    </p:spTree>
    <p:extLst>
      <p:ext uri="{BB962C8B-B14F-4D97-AF65-F5344CB8AC3E}">
        <p14:creationId xmlns:p14="http://schemas.microsoft.com/office/powerpoint/2010/main" val="1983002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4"/>
        <p:cNvGrpSpPr/>
        <p:nvPr/>
      </p:nvGrpSpPr>
      <p:grpSpPr>
        <a:xfrm>
          <a:off x="0" y="0"/>
          <a:ext cx="0" cy="0"/>
          <a:chOff x="0" y="0"/>
          <a:chExt cx="0" cy="0"/>
        </a:xfrm>
      </p:grpSpPr>
      <p:sp>
        <p:nvSpPr>
          <p:cNvPr id="1145" name="Google Shape;1145;p35"/>
          <p:cNvSpPr txBox="1">
            <a:spLocks noGrp="1"/>
          </p:cNvSpPr>
          <p:nvPr>
            <p:ph type="title"/>
          </p:nvPr>
        </p:nvSpPr>
        <p:spPr>
          <a:xfrm>
            <a:off x="720000" y="118657"/>
            <a:ext cx="7704000" cy="320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pl-PL" dirty="0"/>
              <a:t>BASIC INFORMATION</a:t>
            </a:r>
            <a:endParaRPr dirty="0"/>
          </a:p>
        </p:txBody>
      </p:sp>
      <p:sp>
        <p:nvSpPr>
          <p:cNvPr id="1146" name="Google Shape;1146;p35"/>
          <p:cNvSpPr txBox="1">
            <a:spLocks noGrp="1"/>
          </p:cNvSpPr>
          <p:nvPr>
            <p:ph type="body" idx="1"/>
          </p:nvPr>
        </p:nvSpPr>
        <p:spPr>
          <a:xfrm>
            <a:off x="768648" y="1026526"/>
            <a:ext cx="7606704" cy="3998317"/>
          </a:xfrm>
          <a:prstGeom prst="rect">
            <a:avLst/>
          </a:prstGeom>
        </p:spPr>
        <p:txBody>
          <a:bodyPr spcFirstLastPara="1" wrap="square" lIns="91425" tIns="91425" rIns="91425" bIns="91425" anchor="b" anchorCtr="0">
            <a:noAutofit/>
          </a:bodyPr>
          <a:lstStyle/>
          <a:p>
            <a:pPr marL="0" lvl="0" indent="0" algn="ctr" rtl="0">
              <a:lnSpc>
                <a:spcPct val="150000"/>
              </a:lnSpc>
              <a:spcBef>
                <a:spcPts val="0"/>
              </a:spcBef>
              <a:spcAft>
                <a:spcPts val="0"/>
              </a:spcAft>
              <a:buNone/>
            </a:pPr>
            <a:r>
              <a:rPr lang="pl-PL" sz="1800" b="1" u="sng" dirty="0">
                <a:solidFill>
                  <a:schemeClr val="accent2">
                    <a:lumMod val="75000"/>
                  </a:schemeClr>
                </a:solidFill>
              </a:rPr>
              <a:t>GRADING 25/11/2022 </a:t>
            </a:r>
            <a:br>
              <a:rPr lang="pl-PL" sz="1800" b="1" u="sng" dirty="0">
                <a:solidFill>
                  <a:schemeClr val="accent2">
                    <a:lumMod val="75000"/>
                  </a:schemeClr>
                </a:solidFill>
              </a:rPr>
            </a:br>
            <a:r>
              <a:rPr lang="pl-PL" sz="1800" b="1" u="sng" dirty="0">
                <a:solidFill>
                  <a:schemeClr val="accent2">
                    <a:lumMod val="75000"/>
                  </a:schemeClr>
                </a:solidFill>
              </a:rPr>
              <a:t>from 9:45 a.m. to 11:45 a.m. </a:t>
            </a:r>
          </a:p>
          <a:p>
            <a:pPr marL="0" lvl="0" indent="0" algn="ctr" rtl="0">
              <a:lnSpc>
                <a:spcPct val="150000"/>
              </a:lnSpc>
              <a:spcBef>
                <a:spcPts val="0"/>
              </a:spcBef>
              <a:spcAft>
                <a:spcPts val="0"/>
              </a:spcAft>
              <a:buNone/>
            </a:pPr>
            <a:r>
              <a:rPr lang="pl-PL" sz="1800" b="1" dirty="0">
                <a:solidFill>
                  <a:schemeClr val="accent6">
                    <a:lumMod val="10000"/>
                  </a:schemeClr>
                </a:solidFill>
              </a:rPr>
              <a:t>WRITTEN FORM</a:t>
            </a:r>
          </a:p>
          <a:p>
            <a:pPr marL="0" lvl="0" indent="0" algn="ctr" rtl="0">
              <a:lnSpc>
                <a:spcPct val="150000"/>
              </a:lnSpc>
              <a:spcBef>
                <a:spcPts val="0"/>
              </a:spcBef>
              <a:spcAft>
                <a:spcPts val="0"/>
              </a:spcAft>
              <a:buNone/>
            </a:pPr>
            <a:endParaRPr lang="pl-PL" sz="1800" b="1" dirty="0">
              <a:solidFill>
                <a:schemeClr val="accent6">
                  <a:lumMod val="10000"/>
                </a:schemeClr>
              </a:solidFill>
            </a:endParaRPr>
          </a:p>
          <a:p>
            <a:pPr marL="0" lvl="0" indent="0" algn="ctr" rtl="0">
              <a:lnSpc>
                <a:spcPct val="150000"/>
              </a:lnSpc>
              <a:spcBef>
                <a:spcPts val="0"/>
              </a:spcBef>
              <a:spcAft>
                <a:spcPts val="0"/>
              </a:spcAft>
              <a:buNone/>
            </a:pPr>
            <a:endParaRPr lang="pl-PL" sz="1800" b="1" dirty="0">
              <a:solidFill>
                <a:schemeClr val="accent6">
                  <a:lumMod val="10000"/>
                </a:schemeClr>
              </a:solidFill>
            </a:endParaRPr>
          </a:p>
          <a:p>
            <a:pPr marL="0" lvl="0" indent="0" algn="ctr" rtl="0">
              <a:lnSpc>
                <a:spcPct val="150000"/>
              </a:lnSpc>
              <a:spcBef>
                <a:spcPts val="0"/>
              </a:spcBef>
              <a:spcAft>
                <a:spcPts val="0"/>
              </a:spcAft>
              <a:buNone/>
            </a:pPr>
            <a:endParaRPr lang="pl-PL" sz="1800" b="1" dirty="0">
              <a:solidFill>
                <a:schemeClr val="accent6">
                  <a:lumMod val="10000"/>
                </a:schemeClr>
              </a:solidFill>
            </a:endParaRPr>
          </a:p>
          <a:p>
            <a:pPr marL="0" lvl="0" indent="0" algn="ctr" rtl="0">
              <a:lnSpc>
                <a:spcPct val="150000"/>
              </a:lnSpc>
              <a:spcBef>
                <a:spcPts val="0"/>
              </a:spcBef>
              <a:spcAft>
                <a:spcPts val="0"/>
              </a:spcAft>
              <a:buNone/>
            </a:pPr>
            <a:endParaRPr lang="pl-PL" sz="1800" dirty="0">
              <a:solidFill>
                <a:schemeClr val="accent2">
                  <a:lumMod val="75000"/>
                </a:schemeClr>
              </a:solidFill>
            </a:endParaRPr>
          </a:p>
        </p:txBody>
      </p:sp>
    </p:spTree>
    <p:extLst>
      <p:ext uri="{BB962C8B-B14F-4D97-AF65-F5344CB8AC3E}">
        <p14:creationId xmlns:p14="http://schemas.microsoft.com/office/powerpoint/2010/main" val="1523917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4"/>
        <p:cNvGrpSpPr/>
        <p:nvPr/>
      </p:nvGrpSpPr>
      <p:grpSpPr>
        <a:xfrm>
          <a:off x="0" y="0"/>
          <a:ext cx="0" cy="0"/>
          <a:chOff x="0" y="0"/>
          <a:chExt cx="0" cy="0"/>
        </a:xfrm>
      </p:grpSpPr>
      <p:sp>
        <p:nvSpPr>
          <p:cNvPr id="1145" name="Google Shape;1145;p35"/>
          <p:cNvSpPr txBox="1">
            <a:spLocks noGrp="1"/>
          </p:cNvSpPr>
          <p:nvPr>
            <p:ph type="title"/>
          </p:nvPr>
        </p:nvSpPr>
        <p:spPr>
          <a:xfrm>
            <a:off x="3608857" y="0"/>
            <a:ext cx="7704000" cy="320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pl-PL" dirty="0"/>
              <a:t>BASIC INFORMATION</a:t>
            </a:r>
            <a:endParaRPr dirty="0"/>
          </a:p>
        </p:txBody>
      </p:sp>
      <p:sp>
        <p:nvSpPr>
          <p:cNvPr id="1146" name="Google Shape;1146;p35"/>
          <p:cNvSpPr txBox="1">
            <a:spLocks noGrp="1"/>
          </p:cNvSpPr>
          <p:nvPr>
            <p:ph type="body" idx="1"/>
          </p:nvPr>
        </p:nvSpPr>
        <p:spPr>
          <a:xfrm>
            <a:off x="0" y="1026526"/>
            <a:ext cx="8933606" cy="3998317"/>
          </a:xfrm>
          <a:prstGeom prst="rect">
            <a:avLst/>
          </a:prstGeom>
        </p:spPr>
        <p:txBody>
          <a:bodyPr spcFirstLastPara="1" wrap="square" lIns="91425" tIns="91425" rIns="91425" bIns="91425" anchor="b" anchorCtr="0">
            <a:noAutofit/>
          </a:bodyPr>
          <a:lstStyle/>
          <a:p>
            <a:pPr marL="0" lvl="0" indent="0" algn="ctr" rtl="0">
              <a:lnSpc>
                <a:spcPct val="150000"/>
              </a:lnSpc>
              <a:spcBef>
                <a:spcPts val="0"/>
              </a:spcBef>
              <a:spcAft>
                <a:spcPts val="0"/>
              </a:spcAft>
              <a:buNone/>
            </a:pPr>
            <a:r>
              <a:rPr lang="en-US" sz="1400" dirty="0">
                <a:solidFill>
                  <a:schemeClr val="bg2"/>
                </a:solidFill>
              </a:rPr>
              <a:t>You will be divided into 2 groups. </a:t>
            </a:r>
            <a:endParaRPr lang="pl-PL" sz="1400" dirty="0">
              <a:solidFill>
                <a:schemeClr val="bg2"/>
              </a:solidFill>
            </a:endParaRPr>
          </a:p>
          <a:p>
            <a:pPr marL="0" lvl="0" indent="0" algn="ctr" rtl="0">
              <a:lnSpc>
                <a:spcPct val="150000"/>
              </a:lnSpc>
              <a:spcBef>
                <a:spcPts val="0"/>
              </a:spcBef>
              <a:spcAft>
                <a:spcPts val="0"/>
              </a:spcAft>
              <a:buNone/>
            </a:pPr>
            <a:r>
              <a:rPr lang="en-US" sz="1400" dirty="0">
                <a:solidFill>
                  <a:schemeClr val="bg2"/>
                </a:solidFill>
              </a:rPr>
              <a:t>PLEASE DO NOT CHANGE THE GROUP.</a:t>
            </a:r>
          </a:p>
          <a:p>
            <a:pPr marL="0" lvl="0" indent="0" algn="ctr" rtl="0">
              <a:lnSpc>
                <a:spcPct val="150000"/>
              </a:lnSpc>
              <a:spcBef>
                <a:spcPts val="0"/>
              </a:spcBef>
              <a:spcAft>
                <a:spcPts val="0"/>
              </a:spcAft>
              <a:buNone/>
            </a:pPr>
            <a:endParaRPr lang="en-US" sz="1400" dirty="0">
              <a:solidFill>
                <a:schemeClr val="bg2"/>
              </a:solidFill>
            </a:endParaRPr>
          </a:p>
          <a:p>
            <a:pPr marL="0" lvl="0" indent="0" algn="ctr" rtl="0">
              <a:lnSpc>
                <a:spcPct val="150000"/>
              </a:lnSpc>
              <a:spcBef>
                <a:spcPts val="0"/>
              </a:spcBef>
              <a:spcAft>
                <a:spcPts val="0"/>
              </a:spcAft>
              <a:buNone/>
            </a:pPr>
            <a:r>
              <a:rPr lang="en-US" sz="1400" dirty="0">
                <a:solidFill>
                  <a:schemeClr val="bg2"/>
                </a:solidFill>
              </a:rPr>
              <a:t>You will have two groups of questions on your grading:</a:t>
            </a:r>
          </a:p>
          <a:p>
            <a:pPr marL="0" lvl="0" indent="0" algn="ctr" rtl="0">
              <a:lnSpc>
                <a:spcPct val="150000"/>
              </a:lnSpc>
              <a:spcBef>
                <a:spcPts val="0"/>
              </a:spcBef>
              <a:spcAft>
                <a:spcPts val="0"/>
              </a:spcAft>
              <a:buNone/>
            </a:pPr>
            <a:r>
              <a:rPr lang="en-US" sz="1400" dirty="0">
                <a:solidFill>
                  <a:schemeClr val="bg2"/>
                </a:solidFill>
              </a:rPr>
              <a:t>GROUP I - General questions (questions 1-3)</a:t>
            </a:r>
          </a:p>
          <a:p>
            <a:pPr marL="0" lvl="0" indent="0" algn="ctr" rtl="0">
              <a:lnSpc>
                <a:spcPct val="150000"/>
              </a:lnSpc>
              <a:spcBef>
                <a:spcPts val="0"/>
              </a:spcBef>
              <a:spcAft>
                <a:spcPts val="0"/>
              </a:spcAft>
              <a:buNone/>
            </a:pPr>
            <a:r>
              <a:rPr lang="en-US" sz="1400" dirty="0">
                <a:solidFill>
                  <a:schemeClr val="bg2"/>
                </a:solidFill>
              </a:rPr>
              <a:t>GROUP II Specific questions (Questions 4-7)</a:t>
            </a:r>
          </a:p>
          <a:p>
            <a:pPr marL="0" lvl="0" indent="0" algn="ctr" rtl="0">
              <a:lnSpc>
                <a:spcPct val="150000"/>
              </a:lnSpc>
              <a:spcBef>
                <a:spcPts val="0"/>
              </a:spcBef>
              <a:spcAft>
                <a:spcPts val="0"/>
              </a:spcAft>
              <a:buNone/>
            </a:pPr>
            <a:endParaRPr lang="en-US" dirty="0">
              <a:solidFill>
                <a:schemeClr val="bg2"/>
              </a:solidFill>
            </a:endParaRPr>
          </a:p>
          <a:p>
            <a:pPr marL="0" lvl="0" indent="0" algn="ctr" rtl="0">
              <a:lnSpc>
                <a:spcPct val="150000"/>
              </a:lnSpc>
              <a:spcBef>
                <a:spcPts val="0"/>
              </a:spcBef>
              <a:spcAft>
                <a:spcPts val="0"/>
              </a:spcAft>
              <a:buNone/>
            </a:pPr>
            <a:r>
              <a:rPr lang="en-US" dirty="0">
                <a:solidFill>
                  <a:schemeClr val="accent2">
                    <a:lumMod val="75000"/>
                  </a:schemeClr>
                </a:solidFill>
              </a:rPr>
              <a:t>I GROUP OF DESCRIPTION QUESTIONS </a:t>
            </a:r>
            <a:br>
              <a:rPr lang="pl-PL" dirty="0">
                <a:solidFill>
                  <a:schemeClr val="accent2">
                    <a:lumMod val="75000"/>
                  </a:schemeClr>
                </a:solidFill>
              </a:rPr>
            </a:br>
            <a:r>
              <a:rPr lang="pl-PL" dirty="0">
                <a:solidFill>
                  <a:srgbClr val="FF0000"/>
                </a:solidFill>
              </a:rPr>
              <a:t>– </a:t>
            </a:r>
            <a:r>
              <a:rPr lang="en-US" b="1" u="sng" dirty="0">
                <a:solidFill>
                  <a:srgbClr val="FF0000"/>
                </a:solidFill>
              </a:rPr>
              <a:t>THE STUDENT SELECTS </a:t>
            </a:r>
            <a:r>
              <a:rPr lang="en-US" sz="1600" b="1" u="sng" dirty="0">
                <a:solidFill>
                  <a:srgbClr val="FF0000"/>
                </a:solidFill>
              </a:rPr>
              <a:t>ONE</a:t>
            </a:r>
            <a:r>
              <a:rPr lang="en-US" b="1" u="sng" dirty="0">
                <a:solidFill>
                  <a:srgbClr val="FF0000"/>
                </a:solidFill>
              </a:rPr>
              <a:t> QUESTION AND ANSWERS</a:t>
            </a:r>
            <a:endParaRPr lang="pl-PL" b="1" u="sng" dirty="0">
              <a:solidFill>
                <a:srgbClr val="FF0000"/>
              </a:solidFill>
            </a:endParaRPr>
          </a:p>
          <a:p>
            <a:pPr marL="0" lvl="0" indent="0" algn="ctr" rtl="0">
              <a:lnSpc>
                <a:spcPct val="150000"/>
              </a:lnSpc>
              <a:spcBef>
                <a:spcPts val="0"/>
              </a:spcBef>
              <a:spcAft>
                <a:spcPts val="0"/>
              </a:spcAft>
              <a:buNone/>
            </a:pPr>
            <a:r>
              <a:rPr lang="pl-PL" sz="1800" dirty="0">
                <a:solidFill>
                  <a:schemeClr val="accent2">
                    <a:lumMod val="75000"/>
                  </a:schemeClr>
                </a:solidFill>
              </a:rPr>
              <a:t>+ </a:t>
            </a:r>
            <a:endParaRPr lang="en-US" sz="1800" dirty="0">
              <a:solidFill>
                <a:schemeClr val="accent2">
                  <a:lumMod val="75000"/>
                </a:schemeClr>
              </a:solidFill>
            </a:endParaRPr>
          </a:p>
          <a:p>
            <a:pPr marL="0" lvl="0" indent="0" algn="ctr" rtl="0">
              <a:lnSpc>
                <a:spcPct val="150000"/>
              </a:lnSpc>
              <a:spcBef>
                <a:spcPts val="0"/>
              </a:spcBef>
              <a:spcAft>
                <a:spcPts val="0"/>
              </a:spcAft>
              <a:buNone/>
            </a:pPr>
            <a:r>
              <a:rPr lang="en-US" dirty="0">
                <a:solidFill>
                  <a:schemeClr val="accent2">
                    <a:lumMod val="75000"/>
                  </a:schemeClr>
                </a:solidFill>
              </a:rPr>
              <a:t>GROUP II DESCRIPTION QUESTIONS </a:t>
            </a:r>
            <a:r>
              <a:rPr lang="pl-PL" dirty="0">
                <a:solidFill>
                  <a:schemeClr val="accent2">
                    <a:lumMod val="75000"/>
                  </a:schemeClr>
                </a:solidFill>
              </a:rPr>
              <a:t>–  </a:t>
            </a:r>
            <a:br>
              <a:rPr lang="pl-PL" dirty="0">
                <a:solidFill>
                  <a:schemeClr val="accent2">
                    <a:lumMod val="75000"/>
                  </a:schemeClr>
                </a:solidFill>
              </a:rPr>
            </a:br>
            <a:r>
              <a:rPr lang="en-US" b="1" u="sng" dirty="0">
                <a:solidFill>
                  <a:srgbClr val="FF0000"/>
                </a:solidFill>
              </a:rPr>
              <a:t>THE STUDENT SELECTS </a:t>
            </a:r>
            <a:r>
              <a:rPr lang="en-US" sz="1600" b="1" u="sng" dirty="0">
                <a:solidFill>
                  <a:srgbClr val="FF0000"/>
                </a:solidFill>
              </a:rPr>
              <a:t>TWO </a:t>
            </a:r>
            <a:r>
              <a:rPr lang="en-US" b="1" u="sng" dirty="0">
                <a:solidFill>
                  <a:srgbClr val="FF0000"/>
                </a:solidFill>
              </a:rPr>
              <a:t>QUESTIONS AND ANSWERS</a:t>
            </a:r>
            <a:endParaRPr lang="pl-PL" b="1" u="sng" dirty="0">
              <a:solidFill>
                <a:srgbClr val="FF0000"/>
              </a:solidFill>
            </a:endParaRPr>
          </a:p>
          <a:p>
            <a:pPr marL="0" lvl="0" indent="0" algn="ctr" rtl="0">
              <a:lnSpc>
                <a:spcPct val="150000"/>
              </a:lnSpc>
              <a:spcBef>
                <a:spcPts val="0"/>
              </a:spcBef>
              <a:spcAft>
                <a:spcPts val="0"/>
              </a:spcAft>
              <a:buNone/>
            </a:pPr>
            <a:endParaRPr lang="en-US" b="1" u="sng" dirty="0">
              <a:solidFill>
                <a:srgbClr val="FF0000"/>
              </a:solidFill>
            </a:endParaRPr>
          </a:p>
          <a:p>
            <a:pPr marL="0" lvl="0" indent="0" algn="ctr" rtl="0">
              <a:lnSpc>
                <a:spcPct val="150000"/>
              </a:lnSpc>
              <a:spcBef>
                <a:spcPts val="0"/>
              </a:spcBef>
              <a:spcAft>
                <a:spcPts val="0"/>
              </a:spcAft>
              <a:buNone/>
            </a:pPr>
            <a:r>
              <a:rPr lang="en-US" dirty="0">
                <a:solidFill>
                  <a:schemeClr val="accent2">
                    <a:lumMod val="75000"/>
                  </a:schemeClr>
                </a:solidFill>
              </a:rPr>
              <a:t>IF THE QUESTION IS REJECTED, THE STUDENT WRITES –</a:t>
            </a:r>
            <a:endParaRPr lang="pl-PL" dirty="0">
              <a:solidFill>
                <a:schemeClr val="accent2">
                  <a:lumMod val="75000"/>
                </a:schemeClr>
              </a:solidFill>
            </a:endParaRPr>
          </a:p>
          <a:p>
            <a:pPr marL="0" lvl="0" indent="0" algn="ctr" rtl="0">
              <a:lnSpc>
                <a:spcPct val="150000"/>
              </a:lnSpc>
              <a:spcBef>
                <a:spcPts val="0"/>
              </a:spcBef>
              <a:spcAft>
                <a:spcPts val="0"/>
              </a:spcAft>
              <a:buNone/>
            </a:pPr>
            <a:r>
              <a:rPr lang="en-US" i="1" dirty="0">
                <a:solidFill>
                  <a:schemeClr val="accent4">
                    <a:lumMod val="75000"/>
                  </a:schemeClr>
                </a:solidFill>
              </a:rPr>
              <a:t>I HAVE CHOSEN A QUESTION NO... </a:t>
            </a:r>
          </a:p>
        </p:txBody>
      </p:sp>
    </p:spTree>
    <p:extLst>
      <p:ext uri="{BB962C8B-B14F-4D97-AF65-F5344CB8AC3E}">
        <p14:creationId xmlns:p14="http://schemas.microsoft.com/office/powerpoint/2010/main" val="3750038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44"/>
        <p:cNvGrpSpPr/>
        <p:nvPr/>
      </p:nvGrpSpPr>
      <p:grpSpPr>
        <a:xfrm>
          <a:off x="0" y="0"/>
          <a:ext cx="0" cy="0"/>
          <a:chOff x="0" y="0"/>
          <a:chExt cx="0" cy="0"/>
        </a:xfrm>
      </p:grpSpPr>
      <p:sp>
        <p:nvSpPr>
          <p:cNvPr id="1145" name="Google Shape;1145;p35"/>
          <p:cNvSpPr txBox="1">
            <a:spLocks noGrp="1"/>
          </p:cNvSpPr>
          <p:nvPr>
            <p:ph type="title"/>
          </p:nvPr>
        </p:nvSpPr>
        <p:spPr>
          <a:xfrm>
            <a:off x="720000" y="118657"/>
            <a:ext cx="7704000" cy="320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pl-PL" dirty="0"/>
              <a:t>BASIC INFORMATION</a:t>
            </a:r>
            <a:endParaRPr dirty="0"/>
          </a:p>
        </p:txBody>
      </p:sp>
      <p:sp>
        <p:nvSpPr>
          <p:cNvPr id="1146" name="Google Shape;1146;p35"/>
          <p:cNvSpPr txBox="1">
            <a:spLocks noGrp="1"/>
          </p:cNvSpPr>
          <p:nvPr>
            <p:ph type="body" idx="1"/>
          </p:nvPr>
        </p:nvSpPr>
        <p:spPr>
          <a:xfrm>
            <a:off x="0" y="1026526"/>
            <a:ext cx="8933606" cy="3998317"/>
          </a:xfrm>
          <a:prstGeom prst="rect">
            <a:avLst/>
          </a:prstGeom>
        </p:spPr>
        <p:txBody>
          <a:bodyPr spcFirstLastPara="1" wrap="square" lIns="91425" tIns="91425" rIns="91425" bIns="91425" anchor="b" anchorCtr="0">
            <a:noAutofit/>
          </a:bodyPr>
          <a:lstStyle/>
          <a:p>
            <a:pPr marL="158750" indent="0" algn="ctr">
              <a:lnSpc>
                <a:spcPct val="107000"/>
              </a:lnSpc>
              <a:spcAft>
                <a:spcPts val="800"/>
              </a:spcAft>
              <a:buNone/>
            </a:pPr>
            <a:r>
              <a:rPr lang="pl-PL" sz="1200" b="1" dirty="0">
                <a:effectLst/>
                <a:latin typeface="Josefin Sans" pitchFamily="2" charset="-18"/>
                <a:ea typeface="Calibri" panose="020F0502020204030204" pitchFamily="34" charset="0"/>
                <a:cs typeface="Times New Roman" panose="02020603050405020304" pitchFamily="18" charset="0"/>
              </a:rPr>
              <a:t>SAMPLE SET: </a:t>
            </a:r>
            <a:endParaRPr lang="pl-PL" sz="1200" dirty="0">
              <a:effectLst/>
              <a:latin typeface="Josefin Sans" pitchFamily="2" charset="-18"/>
              <a:ea typeface="Calibri" panose="020F0502020204030204" pitchFamily="34" charset="0"/>
              <a:cs typeface="Times New Roman" panose="02020603050405020304" pitchFamily="18" charset="0"/>
            </a:endParaRPr>
          </a:p>
          <a:p>
            <a:pPr marL="158750" indent="0" algn="ctr">
              <a:lnSpc>
                <a:spcPct val="107000"/>
              </a:lnSpc>
              <a:spcAft>
                <a:spcPts val="800"/>
              </a:spcAft>
              <a:buNone/>
            </a:pPr>
            <a:r>
              <a:rPr lang="en-US" sz="1200" b="1" dirty="0">
                <a:effectLst/>
                <a:latin typeface="Josefin Sans" pitchFamily="2" charset="-18"/>
                <a:ea typeface="Calibri" panose="020F0502020204030204" pitchFamily="34" charset="0"/>
                <a:cs typeface="Times New Roman" panose="02020603050405020304" pitchFamily="18" charset="0"/>
              </a:rPr>
              <a:t>I GROUP – GENERAL QUESTIONS </a:t>
            </a:r>
            <a:r>
              <a:rPr lang="en-US" sz="1200" dirty="0">
                <a:effectLst/>
                <a:latin typeface="Josefin Sans" pitchFamily="2" charset="-18"/>
                <a:ea typeface="Calibri" panose="020F0502020204030204" pitchFamily="34" charset="0"/>
                <a:cs typeface="Times New Roman" panose="02020603050405020304" pitchFamily="18" charset="0"/>
              </a:rPr>
              <a:t>(</a:t>
            </a:r>
            <a:r>
              <a:rPr lang="en-US" sz="1200" b="1" dirty="0">
                <a:effectLst/>
                <a:latin typeface="Josefin Sans" pitchFamily="2" charset="-18"/>
                <a:ea typeface="Calibri" panose="020F0502020204030204" pitchFamily="34" charset="0"/>
                <a:cs typeface="Times New Roman" panose="02020603050405020304" pitchFamily="18" charset="0"/>
              </a:rPr>
              <a:t>SELECT ONE AND ANSWER)	</a:t>
            </a:r>
            <a:endParaRPr lang="pl-PL" sz="1200" dirty="0">
              <a:effectLst/>
              <a:latin typeface="Josefin Sans" pitchFamily="2" charset="-18"/>
              <a:ea typeface="Calibri" panose="020F0502020204030204" pitchFamily="34" charset="0"/>
              <a:cs typeface="Times New Roman" panose="02020603050405020304" pitchFamily="18" charset="0"/>
            </a:endParaRPr>
          </a:p>
          <a:p>
            <a:pPr marL="342900" lvl="0" indent="-342900" algn="ctr">
              <a:lnSpc>
                <a:spcPct val="115000"/>
              </a:lnSpc>
              <a:buFont typeface="+mj-lt"/>
              <a:buAutoNum type="arabicPeriod"/>
            </a:pPr>
            <a:r>
              <a:rPr lang="en-US" sz="1200" dirty="0">
                <a:effectLst/>
                <a:latin typeface="Josefin Sans" pitchFamily="2" charset="-18"/>
                <a:ea typeface="Calibri" panose="020F0502020204030204" pitchFamily="34" charset="0"/>
                <a:cs typeface="Times New Roman" panose="02020603050405020304" pitchFamily="18" charset="0"/>
              </a:rPr>
              <a:t>Financial services – concept, specific, features of financial services. Point a risks for to the consumer.	</a:t>
            </a:r>
            <a:endParaRPr lang="pl-PL" sz="1200" dirty="0">
              <a:effectLst/>
              <a:latin typeface="Josefin Sans" pitchFamily="2" charset="-18"/>
              <a:ea typeface="Calibri" panose="020F0502020204030204" pitchFamily="34" charset="0"/>
              <a:cs typeface="Times New Roman" panose="02020603050405020304" pitchFamily="18" charset="0"/>
            </a:endParaRPr>
          </a:p>
          <a:p>
            <a:pPr marL="342900" lvl="0" indent="-342900" algn="ctr">
              <a:lnSpc>
                <a:spcPct val="115000"/>
              </a:lnSpc>
              <a:spcAft>
                <a:spcPts val="1800"/>
              </a:spcAft>
              <a:buFont typeface="+mj-lt"/>
              <a:buAutoNum type="arabicPeriod"/>
            </a:pPr>
            <a:r>
              <a:rPr lang="en-US" sz="1200" dirty="0">
                <a:effectLst/>
                <a:latin typeface="Josefin Sans" pitchFamily="2" charset="-18"/>
                <a:ea typeface="Calibri" panose="020F0502020204030204" pitchFamily="34" charset="0"/>
                <a:cs typeface="Times New Roman" panose="02020603050405020304" pitchFamily="18" charset="0"/>
              </a:rPr>
              <a:t>The remuneration of financial services. What does remuneration for a financial service mean? What kind of fees are charged by financial institutions?</a:t>
            </a:r>
            <a:endParaRPr lang="pl-PL" sz="1200" dirty="0">
              <a:latin typeface="Josefin Sans" pitchFamily="2" charset="-18"/>
              <a:ea typeface="Calibri" panose="020F0502020204030204" pitchFamily="34" charset="0"/>
              <a:cs typeface="Times New Roman" panose="02020603050405020304" pitchFamily="18" charset="0"/>
            </a:endParaRPr>
          </a:p>
          <a:p>
            <a:pPr marL="342900" lvl="0" indent="-342900" algn="ctr">
              <a:lnSpc>
                <a:spcPct val="115000"/>
              </a:lnSpc>
              <a:spcAft>
                <a:spcPts val="1800"/>
              </a:spcAft>
              <a:buFont typeface="+mj-lt"/>
              <a:buAutoNum type="arabicPeriod"/>
            </a:pPr>
            <a:r>
              <a:rPr lang="en-US" sz="1200" dirty="0">
                <a:effectLst/>
                <a:latin typeface="Josefin Sans" pitchFamily="2" charset="-18"/>
                <a:ea typeface="Calibri" panose="020F0502020204030204" pitchFamily="34" charset="0"/>
                <a:cs typeface="Times New Roman" panose="02020603050405020304" pitchFamily="18" charset="0"/>
              </a:rPr>
              <a:t>The requirement of suitability and adequacy of the financial service to the client</a:t>
            </a:r>
            <a:r>
              <a:rPr lang="pl-PL" sz="1200" dirty="0">
                <a:effectLst/>
                <a:latin typeface="Josefin Sans" pitchFamily="2" charset="-18"/>
                <a:ea typeface="Calibri" panose="020F0502020204030204" pitchFamily="34" charset="0"/>
                <a:cs typeface="Times New Roman" panose="02020603050405020304" pitchFamily="18" charset="0"/>
              </a:rPr>
              <a:t>  </a:t>
            </a:r>
            <a:r>
              <a:rPr lang="en-US" sz="1200" dirty="0">
                <a:effectLst/>
                <a:latin typeface="Josefin Sans" pitchFamily="2" charset="-18"/>
                <a:ea typeface="Calibri" panose="020F0502020204030204" pitchFamily="34" charset="0"/>
                <a:cs typeface="Times New Roman" panose="02020603050405020304" pitchFamily="18" charset="0"/>
              </a:rPr>
              <a:t>as a way of countering </a:t>
            </a:r>
            <a:r>
              <a:rPr lang="en-US" sz="1200" dirty="0" err="1">
                <a:effectLst/>
                <a:latin typeface="Josefin Sans" pitchFamily="2" charset="-18"/>
                <a:ea typeface="Calibri" panose="020F0502020204030204" pitchFamily="34" charset="0"/>
                <a:cs typeface="Times New Roman" panose="02020603050405020304" pitchFamily="18" charset="0"/>
              </a:rPr>
              <a:t>misselling</a:t>
            </a:r>
            <a:br>
              <a:rPr lang="en-US" sz="1200" dirty="0">
                <a:effectLst/>
                <a:latin typeface="Josefin Sans" pitchFamily="2" charset="-18"/>
                <a:ea typeface="Calibri" panose="020F0502020204030204" pitchFamily="34" charset="0"/>
                <a:cs typeface="Times New Roman" panose="02020603050405020304" pitchFamily="18" charset="0"/>
              </a:rPr>
            </a:br>
            <a:endParaRPr lang="pl-PL" sz="1200" dirty="0">
              <a:effectLst/>
              <a:latin typeface="Josefin Sans" pitchFamily="2" charset="-18"/>
              <a:ea typeface="Calibri" panose="020F0502020204030204" pitchFamily="34" charset="0"/>
              <a:cs typeface="Times New Roman" panose="02020603050405020304" pitchFamily="18" charset="0"/>
            </a:endParaRPr>
          </a:p>
          <a:p>
            <a:pPr marL="158750" indent="0" algn="ctr">
              <a:lnSpc>
                <a:spcPct val="107000"/>
              </a:lnSpc>
              <a:spcAft>
                <a:spcPts val="800"/>
              </a:spcAft>
              <a:buNone/>
            </a:pPr>
            <a:r>
              <a:rPr lang="en-US" sz="1200" b="1" dirty="0">
                <a:effectLst/>
                <a:latin typeface="Josefin Sans" pitchFamily="2" charset="-18"/>
                <a:ea typeface="Calibri" panose="020F0502020204030204" pitchFamily="34" charset="0"/>
                <a:cs typeface="Times New Roman" panose="02020603050405020304" pitchFamily="18" charset="0"/>
              </a:rPr>
              <a:t>II GROUP- DETAIL QUESTIONS </a:t>
            </a:r>
            <a:r>
              <a:rPr lang="en-US" sz="1200" dirty="0">
                <a:effectLst/>
                <a:latin typeface="Josefin Sans" pitchFamily="2" charset="-18"/>
                <a:ea typeface="Calibri" panose="020F0502020204030204" pitchFamily="34" charset="0"/>
                <a:cs typeface="Times New Roman" panose="02020603050405020304" pitchFamily="18" charset="0"/>
              </a:rPr>
              <a:t>(</a:t>
            </a:r>
            <a:r>
              <a:rPr lang="en-US" sz="1200" b="1" dirty="0">
                <a:effectLst/>
                <a:latin typeface="Josefin Sans" pitchFamily="2" charset="-18"/>
                <a:ea typeface="Calibri" panose="020F0502020204030204" pitchFamily="34" charset="0"/>
                <a:cs typeface="Times New Roman" panose="02020603050405020304" pitchFamily="18" charset="0"/>
              </a:rPr>
              <a:t>SELECT TWO  QUESTIONS AND ANSWER)</a:t>
            </a:r>
            <a:endParaRPr lang="pl-PL" sz="1200" dirty="0">
              <a:effectLst/>
              <a:latin typeface="Josefin Sans" pitchFamily="2" charset="-18"/>
              <a:ea typeface="Calibri" panose="020F0502020204030204" pitchFamily="34" charset="0"/>
              <a:cs typeface="Times New Roman" panose="02020603050405020304" pitchFamily="18" charset="0"/>
            </a:endParaRPr>
          </a:p>
          <a:p>
            <a:pPr marL="342900" lvl="0" indent="-342900" algn="ctr">
              <a:lnSpc>
                <a:spcPct val="115000"/>
              </a:lnSpc>
              <a:buSzPts val="1200"/>
              <a:buFont typeface="+mj-lt"/>
              <a:buAutoNum type="arabicPeriod"/>
            </a:pPr>
            <a:r>
              <a:rPr lang="en-US" sz="1200" dirty="0">
                <a:effectLst/>
                <a:latin typeface="Josefin Sans" pitchFamily="2" charset="-18"/>
                <a:ea typeface="Calibri" panose="020F0502020204030204" pitchFamily="34" charset="0"/>
                <a:cs typeface="Times New Roman" panose="02020603050405020304" pitchFamily="18" charset="0"/>
              </a:rPr>
              <a:t>What does ‘consumer credit’ mean? Which entities are entitled to provide consumer credit services? Describe and explain.</a:t>
            </a:r>
            <a:endParaRPr lang="pl-PL" sz="1200" dirty="0">
              <a:effectLst/>
              <a:latin typeface="Josefin Sans" pitchFamily="2" charset="-18"/>
              <a:ea typeface="Calibri" panose="020F0502020204030204" pitchFamily="34" charset="0"/>
              <a:cs typeface="Times New Roman" panose="02020603050405020304" pitchFamily="18" charset="0"/>
            </a:endParaRPr>
          </a:p>
          <a:p>
            <a:pPr marL="342900" lvl="0" indent="-342900" algn="ctr">
              <a:lnSpc>
                <a:spcPct val="115000"/>
              </a:lnSpc>
              <a:buSzPts val="1200"/>
              <a:buFont typeface="+mj-lt"/>
              <a:buAutoNum type="arabicPeriod"/>
            </a:pPr>
            <a:r>
              <a:rPr lang="en-US" sz="1200" dirty="0">
                <a:effectLst/>
                <a:latin typeface="Josefin Sans" pitchFamily="2" charset="-18"/>
                <a:ea typeface="Calibri" panose="020F0502020204030204" pitchFamily="34" charset="0"/>
                <a:cs typeface="Times New Roman" panose="02020603050405020304" pitchFamily="18" charset="0"/>
              </a:rPr>
              <a:t>Point types of payment services, choose one and explain. Which entities are entitled to provide payment services (payment service provider)? Point and describe.</a:t>
            </a:r>
            <a:endParaRPr lang="pl-PL" sz="1200" dirty="0">
              <a:effectLst/>
              <a:latin typeface="Josefin Sans" pitchFamily="2" charset="-18"/>
              <a:ea typeface="Calibri" panose="020F0502020204030204" pitchFamily="34" charset="0"/>
              <a:cs typeface="Times New Roman" panose="02020603050405020304" pitchFamily="18" charset="0"/>
            </a:endParaRPr>
          </a:p>
          <a:p>
            <a:pPr marL="342900" lvl="0" indent="-342900" algn="ctr">
              <a:lnSpc>
                <a:spcPct val="115000"/>
              </a:lnSpc>
              <a:buSzPts val="1200"/>
              <a:buFont typeface="+mj-lt"/>
              <a:buAutoNum type="arabicPeriod"/>
            </a:pPr>
            <a:r>
              <a:rPr lang="en-US" sz="1200" dirty="0">
                <a:effectLst/>
                <a:latin typeface="Josefin Sans" pitchFamily="2" charset="-18"/>
                <a:ea typeface="Calibri" panose="020F0502020204030204" pitchFamily="34" charset="0"/>
                <a:cs typeface="Times New Roman" panose="02020603050405020304" pitchFamily="18" charset="0"/>
              </a:rPr>
              <a:t>Give examples of financial services </a:t>
            </a:r>
            <a:r>
              <a:rPr lang="en-US" sz="1200" dirty="0" err="1">
                <a:effectLst/>
                <a:latin typeface="Josefin Sans" pitchFamily="2" charset="-18"/>
                <a:ea typeface="Calibri" panose="020F0502020204030204" pitchFamily="34" charset="0"/>
                <a:cs typeface="Times New Roman" panose="02020603050405020304" pitchFamily="18" charset="0"/>
              </a:rPr>
              <a:t>misselling</a:t>
            </a:r>
            <a:endParaRPr lang="pl-PL" sz="1200" dirty="0">
              <a:effectLst/>
              <a:latin typeface="Josefin Sans" pitchFamily="2" charset="-18"/>
              <a:ea typeface="Calibri" panose="020F0502020204030204" pitchFamily="34" charset="0"/>
              <a:cs typeface="Times New Roman" panose="02020603050405020304" pitchFamily="18" charset="0"/>
            </a:endParaRPr>
          </a:p>
          <a:p>
            <a:pPr marL="342900" lvl="0" indent="-342900" algn="ctr">
              <a:lnSpc>
                <a:spcPct val="115000"/>
              </a:lnSpc>
              <a:spcAft>
                <a:spcPts val="800"/>
              </a:spcAft>
              <a:buSzPts val="1200"/>
              <a:buFont typeface="+mj-lt"/>
              <a:buAutoNum type="arabicPeriod"/>
            </a:pPr>
            <a:r>
              <a:rPr lang="en-US" sz="1200" dirty="0">
                <a:effectLst/>
                <a:latin typeface="Josefin Sans" pitchFamily="2" charset="-18"/>
                <a:ea typeface="Calibri" panose="020F0502020204030204" pitchFamily="34" charset="0"/>
                <a:cs typeface="Times New Roman" panose="02020603050405020304" pitchFamily="18" charset="0"/>
              </a:rPr>
              <a:t>What does ‘insurance distribution’ means? </a:t>
            </a:r>
            <a:r>
              <a:rPr lang="en-US" sz="1200" dirty="0" err="1">
                <a:effectLst/>
                <a:latin typeface="Josefin Sans" pitchFamily="2" charset="-18"/>
                <a:ea typeface="Calibri" panose="020F0502020204030204" pitchFamily="34" charset="0"/>
                <a:cs typeface="Times New Roman" panose="02020603050405020304" pitchFamily="18" charset="0"/>
              </a:rPr>
              <a:t>Descirbe</a:t>
            </a:r>
            <a:r>
              <a:rPr lang="en-US" sz="1200" dirty="0">
                <a:effectLst/>
                <a:latin typeface="Josefin Sans" pitchFamily="2" charset="-18"/>
                <a:ea typeface="Calibri" panose="020F0502020204030204" pitchFamily="34" charset="0"/>
                <a:cs typeface="Times New Roman" panose="02020603050405020304" pitchFamily="18" charset="0"/>
              </a:rPr>
              <a:t>.</a:t>
            </a:r>
            <a:endParaRPr lang="pl-PL" sz="1200" dirty="0">
              <a:effectLst/>
              <a:latin typeface="Josefin Sans" pitchFamily="2" charset="-18"/>
              <a:ea typeface="Calibri" panose="020F0502020204030204" pitchFamily="34" charset="0"/>
              <a:cs typeface="Times New Roman" panose="02020603050405020304" pitchFamily="18" charset="0"/>
            </a:endParaRPr>
          </a:p>
          <a:p>
            <a:pPr marL="0" lvl="0" indent="0" algn="ctr" rtl="0">
              <a:lnSpc>
                <a:spcPct val="150000"/>
              </a:lnSpc>
              <a:spcBef>
                <a:spcPts val="0"/>
              </a:spcBef>
              <a:spcAft>
                <a:spcPts val="0"/>
              </a:spcAft>
              <a:buNone/>
            </a:pPr>
            <a:endParaRPr lang="en-US" sz="1000" i="1" dirty="0">
              <a:solidFill>
                <a:schemeClr val="accent4">
                  <a:lumMod val="75000"/>
                </a:schemeClr>
              </a:solidFill>
              <a:latin typeface="Josefin Sans" pitchFamily="2" charset="-18"/>
            </a:endParaRPr>
          </a:p>
        </p:txBody>
      </p:sp>
    </p:spTree>
    <p:extLst>
      <p:ext uri="{BB962C8B-B14F-4D97-AF65-F5344CB8AC3E}">
        <p14:creationId xmlns:p14="http://schemas.microsoft.com/office/powerpoint/2010/main" val="1403245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a:extLst>
              <a:ext uri="{FF2B5EF4-FFF2-40B4-BE49-F238E27FC236}">
                <a16:creationId xmlns:a16="http://schemas.microsoft.com/office/drawing/2014/main" id="{CD70F102-EBDC-4425-ADC2-6B2A2EF3A597}"/>
              </a:ext>
            </a:extLst>
          </p:cNvPr>
          <p:cNvSpPr>
            <a:spLocks noGrp="1"/>
          </p:cNvSpPr>
          <p:nvPr>
            <p:ph type="body" idx="1"/>
          </p:nvPr>
        </p:nvSpPr>
        <p:spPr>
          <a:xfrm>
            <a:off x="137564" y="1038425"/>
            <a:ext cx="8488545" cy="3740400"/>
          </a:xfrm>
        </p:spPr>
        <p:txBody>
          <a:bodyPr/>
          <a:lstStyle/>
          <a:p>
            <a:pPr>
              <a:lnSpc>
                <a:spcPct val="150000"/>
              </a:lnSpc>
            </a:pPr>
            <a:r>
              <a:rPr lang="en-US" sz="1200" dirty="0"/>
              <a:t>Concept, characteristics and specificity of financial services. Financial services client (retail client, professional client, consumer). Sources of threats and risks for financial services clients. Regulation of financial services in the EU.</a:t>
            </a:r>
          </a:p>
          <a:p>
            <a:pPr>
              <a:lnSpc>
                <a:spcPct val="150000"/>
              </a:lnSpc>
            </a:pPr>
            <a:r>
              <a:rPr lang="en-US" sz="1200" dirty="0"/>
              <a:t>Entities providing financial services legally in the EU. Rules for taking up and pursuing activities in the provision of financial services (in the financial market) in the EU.</a:t>
            </a:r>
          </a:p>
          <a:p>
            <a:pPr>
              <a:lnSpc>
                <a:spcPct val="150000"/>
              </a:lnSpc>
            </a:pPr>
            <a:r>
              <a:rPr lang="en-US" sz="1200" dirty="0"/>
              <a:t>Financial services agreements and their regulation in the EU - general characteristics and regulatory trends in the EU.  Costs of financial services (Financial Services Charges - interest, fees, commissions and other costs incurred by customers). Obligations of financial institutions to financial services clients.</a:t>
            </a:r>
            <a:endParaRPr lang="pl-PL" sz="1200" dirty="0"/>
          </a:p>
          <a:p>
            <a:pPr>
              <a:lnSpc>
                <a:spcPct val="150000"/>
              </a:lnSpc>
            </a:pPr>
            <a:r>
              <a:rPr lang="en-US" sz="1200" dirty="0"/>
              <a:t>New technologies in the financial services market.  Fin-Tech - conceptual and regulatory problems. Benefits of the threat.  Risks for consumers and challenges.</a:t>
            </a:r>
          </a:p>
          <a:p>
            <a:pPr>
              <a:lnSpc>
                <a:spcPct val="150000"/>
              </a:lnSpc>
            </a:pPr>
            <a:r>
              <a:rPr lang="en-US" sz="1200" i="1" dirty="0">
                <a:solidFill>
                  <a:schemeClr val="accent2">
                    <a:lumMod val="75000"/>
                  </a:schemeClr>
                </a:solidFill>
              </a:rPr>
              <a:t>General characteristics of deposit services, banking services, credit type services (bank credit, loan, mortgage credit, consumer credit, consumer mortgage credit, reverse mortgage credit, leasing), insurance services and their distribution; payment services, investment services </a:t>
            </a:r>
            <a:r>
              <a:rPr lang="en-US" sz="1200" b="1" i="1" dirty="0">
                <a:solidFill>
                  <a:schemeClr val="accent2">
                    <a:lumMod val="75000"/>
                  </a:schemeClr>
                </a:solidFill>
              </a:rPr>
              <a:t>(the detailed characteristics of these services will be made as part of the exercises).</a:t>
            </a:r>
            <a:endParaRPr lang="pl-PL" sz="1200" b="1" i="1" dirty="0">
              <a:solidFill>
                <a:schemeClr val="accent2">
                  <a:lumMod val="75000"/>
                </a:schemeClr>
              </a:solidFill>
            </a:endParaRPr>
          </a:p>
        </p:txBody>
      </p:sp>
      <p:sp>
        <p:nvSpPr>
          <p:cNvPr id="3" name="Tytuł 2">
            <a:extLst>
              <a:ext uri="{FF2B5EF4-FFF2-40B4-BE49-F238E27FC236}">
                <a16:creationId xmlns:a16="http://schemas.microsoft.com/office/drawing/2014/main" id="{77448BF1-B9FC-4CB5-B95E-BE1DA4FF9375}"/>
              </a:ext>
            </a:extLst>
          </p:cNvPr>
          <p:cNvSpPr>
            <a:spLocks noGrp="1"/>
          </p:cNvSpPr>
          <p:nvPr>
            <p:ph type="title"/>
          </p:nvPr>
        </p:nvSpPr>
        <p:spPr>
          <a:xfrm>
            <a:off x="655263" y="272963"/>
            <a:ext cx="7704000" cy="320400"/>
          </a:xfrm>
        </p:spPr>
        <p:txBody>
          <a:bodyPr/>
          <a:lstStyle/>
          <a:p>
            <a:r>
              <a:rPr lang="pl-PL" dirty="0"/>
              <a:t>PROGRAMME </a:t>
            </a:r>
          </a:p>
        </p:txBody>
      </p:sp>
    </p:spTree>
    <p:extLst>
      <p:ext uri="{BB962C8B-B14F-4D97-AF65-F5344CB8AC3E}">
        <p14:creationId xmlns:p14="http://schemas.microsoft.com/office/powerpoint/2010/main" val="1821509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a:extLst>
              <a:ext uri="{FF2B5EF4-FFF2-40B4-BE49-F238E27FC236}">
                <a16:creationId xmlns:a16="http://schemas.microsoft.com/office/drawing/2014/main" id="{270A0183-F0E3-4AEA-A587-0B2BB66DDE87}"/>
              </a:ext>
            </a:extLst>
          </p:cNvPr>
          <p:cNvSpPr>
            <a:spLocks noGrp="1"/>
          </p:cNvSpPr>
          <p:nvPr>
            <p:ph type="body" idx="1"/>
          </p:nvPr>
        </p:nvSpPr>
        <p:spPr>
          <a:xfrm>
            <a:off x="121380" y="736375"/>
            <a:ext cx="8965975" cy="4131462"/>
          </a:xfrm>
        </p:spPr>
        <p:txBody>
          <a:bodyPr/>
          <a:lstStyle/>
          <a:p>
            <a:r>
              <a:rPr lang="pl-PL" dirty="0"/>
              <a:t>Financial </a:t>
            </a:r>
            <a:r>
              <a:rPr lang="pl-PL" dirty="0" err="1"/>
              <a:t>markets</a:t>
            </a:r>
            <a:r>
              <a:rPr lang="pl-PL" dirty="0"/>
              <a:t> and </a:t>
            </a:r>
            <a:r>
              <a:rPr lang="pl-PL" dirty="0" err="1"/>
              <a:t>institutions</a:t>
            </a:r>
            <a:r>
              <a:rPr lang="pl-PL" dirty="0"/>
              <a:t> / </a:t>
            </a:r>
            <a:r>
              <a:rPr lang="pl-PL" dirty="0" err="1"/>
              <a:t>Frederic</a:t>
            </a:r>
            <a:r>
              <a:rPr lang="pl-PL" dirty="0"/>
              <a:t> S. </a:t>
            </a:r>
            <a:r>
              <a:rPr lang="pl-PL" dirty="0" err="1"/>
              <a:t>Mishkin</a:t>
            </a:r>
            <a:r>
              <a:rPr lang="pl-PL" dirty="0"/>
              <a:t>, Stanley G. </a:t>
            </a:r>
            <a:r>
              <a:rPr lang="pl-PL" dirty="0" err="1"/>
              <a:t>Eakins</a:t>
            </a:r>
            <a:r>
              <a:rPr lang="pl-PL" dirty="0"/>
              <a:t>. </a:t>
            </a:r>
            <a:r>
              <a:rPr lang="pl-PL" dirty="0" err="1"/>
              <a:t>Harlow</a:t>
            </a:r>
            <a:r>
              <a:rPr lang="pl-PL" dirty="0"/>
              <a:t>, England [i pozostałe] : Pearson </a:t>
            </a:r>
            <a:r>
              <a:rPr lang="pl-PL" dirty="0" err="1"/>
              <a:t>Education</a:t>
            </a:r>
            <a:r>
              <a:rPr lang="pl-PL" dirty="0"/>
              <a:t> Limited,2018.</a:t>
            </a:r>
          </a:p>
          <a:p>
            <a:r>
              <a:rPr lang="pl-PL" dirty="0" err="1"/>
              <a:t>Polish</a:t>
            </a:r>
            <a:r>
              <a:rPr lang="pl-PL" dirty="0"/>
              <a:t> Financial Law, A. Dobaczewska, L. </a:t>
            </a:r>
            <a:r>
              <a:rPr lang="pl-PL" dirty="0" err="1"/>
              <a:t>Drwiłło</a:t>
            </a:r>
            <a:r>
              <a:rPr lang="pl-PL" dirty="0"/>
              <a:t> (ed.), Gdańsk : </a:t>
            </a:r>
            <a:r>
              <a:rPr lang="pl-PL" dirty="0" err="1"/>
              <a:t>Gdansk</a:t>
            </a:r>
            <a:r>
              <a:rPr lang="pl-PL" dirty="0"/>
              <a:t> University Press ; Warszawa : Wolters Kluwer, 2019. </a:t>
            </a:r>
            <a:r>
              <a:rPr lang="pl-PL" dirty="0" err="1"/>
              <a:t>Pp</a:t>
            </a:r>
            <a:r>
              <a:rPr lang="pl-PL" dirty="0"/>
              <a:t>: 53-75, 87-113, 183-201</a:t>
            </a:r>
          </a:p>
          <a:p>
            <a:r>
              <a:rPr lang="pl-PL" dirty="0"/>
              <a:t>Consumer </a:t>
            </a:r>
            <a:r>
              <a:rPr lang="pl-PL" dirty="0" err="1"/>
              <a:t>Protection</a:t>
            </a:r>
            <a:r>
              <a:rPr lang="pl-PL" dirty="0"/>
              <a:t> Law in Poland from the </a:t>
            </a:r>
            <a:r>
              <a:rPr lang="pl-PL" dirty="0" err="1"/>
              <a:t>Perspective</a:t>
            </a:r>
            <a:r>
              <a:rPr lang="pl-PL" dirty="0"/>
              <a:t> of EU Law, Beata </a:t>
            </a:r>
            <a:r>
              <a:rPr lang="pl-PL" dirty="0" err="1"/>
              <a:t>Pachuca</a:t>
            </a:r>
            <a:r>
              <a:rPr lang="pl-PL" dirty="0"/>
              <a:t>- Smulska,,  C.H. Beck, . Warszawa  2017. </a:t>
            </a:r>
          </a:p>
          <a:p>
            <a:r>
              <a:rPr lang="pl-PL" dirty="0"/>
              <a:t>T. Nieborak, </a:t>
            </a:r>
            <a:r>
              <a:rPr lang="pl-PL" dirty="0" err="1"/>
              <a:t>Creation</a:t>
            </a:r>
            <a:r>
              <a:rPr lang="pl-PL" dirty="0"/>
              <a:t> and </a:t>
            </a:r>
            <a:r>
              <a:rPr lang="pl-PL" dirty="0" err="1"/>
              <a:t>enforcement</a:t>
            </a:r>
            <a:r>
              <a:rPr lang="pl-PL" dirty="0"/>
              <a:t> of </a:t>
            </a:r>
            <a:r>
              <a:rPr lang="pl-PL" dirty="0" err="1"/>
              <a:t>financial</a:t>
            </a:r>
            <a:r>
              <a:rPr lang="pl-PL" dirty="0"/>
              <a:t> market law in the </a:t>
            </a:r>
            <a:r>
              <a:rPr lang="pl-PL" dirty="0" err="1"/>
              <a:t>light</a:t>
            </a:r>
            <a:r>
              <a:rPr lang="pl-PL" dirty="0"/>
              <a:t> of the </a:t>
            </a:r>
            <a:r>
              <a:rPr lang="pl-PL" dirty="0" err="1"/>
              <a:t>economisation</a:t>
            </a:r>
            <a:r>
              <a:rPr lang="pl-PL" dirty="0"/>
              <a:t> of law, Wydawnictwo Naukowe UAM, </a:t>
            </a:r>
            <a:r>
              <a:rPr lang="pl-PL" dirty="0" err="1"/>
              <a:t>Pozanań</a:t>
            </a:r>
            <a:r>
              <a:rPr lang="pl-PL" dirty="0"/>
              <a:t> 2017</a:t>
            </a:r>
          </a:p>
          <a:p>
            <a:r>
              <a:rPr lang="pl-PL" dirty="0"/>
              <a:t>Financial </a:t>
            </a:r>
            <a:r>
              <a:rPr lang="pl-PL" dirty="0" err="1"/>
              <a:t>markets</a:t>
            </a:r>
            <a:r>
              <a:rPr lang="pl-PL" dirty="0"/>
              <a:t> - </a:t>
            </a:r>
            <a:r>
              <a:rPr lang="pl-PL" dirty="0" err="1"/>
              <a:t>current</a:t>
            </a:r>
            <a:r>
              <a:rPr lang="pl-PL" dirty="0"/>
              <a:t> </a:t>
            </a:r>
            <a:r>
              <a:rPr lang="pl-PL" dirty="0" err="1"/>
              <a:t>issues</a:t>
            </a:r>
            <a:r>
              <a:rPr lang="pl-PL" dirty="0"/>
              <a:t> / </a:t>
            </a:r>
            <a:r>
              <a:rPr lang="pl-PL" dirty="0" err="1"/>
              <a:t>thematic</a:t>
            </a:r>
            <a:r>
              <a:rPr lang="pl-PL" dirty="0"/>
              <a:t> </a:t>
            </a:r>
            <a:r>
              <a:rPr lang="pl-PL" dirty="0" err="1"/>
              <a:t>editors</a:t>
            </a:r>
            <a:r>
              <a:rPr lang="pl-PL" dirty="0"/>
              <a:t> Patrycja </a:t>
            </a:r>
            <a:r>
              <a:rPr lang="pl-PL" dirty="0" err="1"/>
              <a:t>Chodnicka-Jaworska</a:t>
            </a:r>
            <a:r>
              <a:rPr lang="pl-PL" dirty="0"/>
              <a:t>, Teresa Czerwińska. Warszawa : Wydawnictwo Naukowe Wydziału Zarządzania Uniwersytetu Warszawskiego, 2018. https://pz.wz.uw.edu.pl/resources/html/articlesList?issueId=11479</a:t>
            </a:r>
          </a:p>
          <a:p>
            <a:r>
              <a:rPr lang="pl-PL" dirty="0"/>
              <a:t>Rutkowska-Tomaszewska Edyta </a:t>
            </a:r>
            <a:r>
              <a:rPr lang="pl-PL" dirty="0" err="1"/>
              <a:t>Current</a:t>
            </a:r>
            <a:r>
              <a:rPr lang="pl-PL" dirty="0"/>
              <a:t> </a:t>
            </a:r>
            <a:r>
              <a:rPr lang="pl-PL" dirty="0" err="1"/>
              <a:t>trends</a:t>
            </a:r>
            <a:r>
              <a:rPr lang="pl-PL" dirty="0"/>
              <a:t> in </a:t>
            </a:r>
            <a:r>
              <a:rPr lang="pl-PL" dirty="0" err="1"/>
              <a:t>consumer</a:t>
            </a:r>
            <a:r>
              <a:rPr lang="pl-PL" dirty="0"/>
              <a:t> </a:t>
            </a:r>
            <a:r>
              <a:rPr lang="pl-PL" dirty="0" err="1"/>
              <a:t>protection</a:t>
            </a:r>
            <a:r>
              <a:rPr lang="pl-PL" dirty="0"/>
              <a:t> </a:t>
            </a:r>
            <a:r>
              <a:rPr lang="pl-PL" dirty="0" err="1"/>
              <a:t>regulations</a:t>
            </a:r>
            <a:r>
              <a:rPr lang="pl-PL" dirty="0"/>
              <a:t> in the </a:t>
            </a:r>
            <a:r>
              <a:rPr lang="pl-PL" dirty="0" err="1"/>
              <a:t>financial</a:t>
            </a:r>
            <a:r>
              <a:rPr lang="pl-PL" dirty="0"/>
              <a:t> services market in Poland [in:] Consumer </a:t>
            </a:r>
            <a:r>
              <a:rPr lang="pl-PL" dirty="0" err="1"/>
              <a:t>rights</a:t>
            </a:r>
            <a:r>
              <a:rPr lang="pl-PL" dirty="0"/>
              <a:t> </a:t>
            </a:r>
            <a:r>
              <a:rPr lang="pl-PL" dirty="0" err="1"/>
              <a:t>protection</a:t>
            </a:r>
            <a:r>
              <a:rPr lang="pl-PL" dirty="0"/>
              <a:t> : </a:t>
            </a:r>
            <a:r>
              <a:rPr lang="pl-PL" dirty="0" err="1"/>
              <a:t>threats</a:t>
            </a:r>
            <a:r>
              <a:rPr lang="pl-PL" dirty="0"/>
              <a:t> and </a:t>
            </a:r>
            <a:r>
              <a:rPr lang="pl-PL" dirty="0" err="1"/>
              <a:t>opportunities</a:t>
            </a:r>
            <a:r>
              <a:rPr lang="pl-PL" dirty="0"/>
              <a:t> for </a:t>
            </a:r>
            <a:r>
              <a:rPr lang="pl-PL" dirty="0" err="1"/>
              <a:t>enhancing</a:t>
            </a:r>
            <a:r>
              <a:rPr lang="pl-PL" dirty="0"/>
              <a:t> </a:t>
            </a:r>
            <a:r>
              <a:rPr lang="pl-PL" dirty="0" err="1"/>
              <a:t>consumer</a:t>
            </a:r>
            <a:r>
              <a:rPr lang="pl-PL" dirty="0"/>
              <a:t> </a:t>
            </a:r>
            <a:r>
              <a:rPr lang="pl-PL" dirty="0" err="1"/>
              <a:t>awareness</a:t>
            </a:r>
            <a:r>
              <a:rPr lang="pl-PL" dirty="0"/>
              <a:t> /  Sławomir Smyczek  (ed.) Katowice : Uniwersytet Ekonomiczny w Katowicach, 2020, p. 72-86</a:t>
            </a:r>
          </a:p>
          <a:p>
            <a:r>
              <a:rPr lang="pl-PL" dirty="0"/>
              <a:t>Paleczna Magdalena, </a:t>
            </a:r>
            <a:r>
              <a:rPr lang="pl-PL" dirty="0" err="1"/>
              <a:t>Education</a:t>
            </a:r>
            <a:r>
              <a:rPr lang="pl-PL" dirty="0"/>
              <a:t> and </a:t>
            </a:r>
            <a:r>
              <a:rPr lang="pl-PL" dirty="0" err="1"/>
              <a:t>financial</a:t>
            </a:r>
            <a:r>
              <a:rPr lang="pl-PL" dirty="0"/>
              <a:t> </a:t>
            </a:r>
            <a:r>
              <a:rPr lang="pl-PL" dirty="0" err="1"/>
              <a:t>awareness</a:t>
            </a:r>
            <a:r>
              <a:rPr lang="pl-PL" dirty="0"/>
              <a:t> as </a:t>
            </a:r>
            <a:r>
              <a:rPr lang="pl-PL" dirty="0" err="1"/>
              <a:t>factors</a:t>
            </a:r>
            <a:r>
              <a:rPr lang="pl-PL" dirty="0"/>
              <a:t> </a:t>
            </a:r>
            <a:r>
              <a:rPr lang="pl-PL" dirty="0" err="1"/>
              <a:t>influencing</a:t>
            </a:r>
            <a:r>
              <a:rPr lang="pl-PL" dirty="0"/>
              <a:t> </a:t>
            </a:r>
            <a:r>
              <a:rPr lang="pl-PL" dirty="0" err="1"/>
              <a:t>responsible</a:t>
            </a:r>
            <a:r>
              <a:rPr lang="pl-PL" dirty="0"/>
              <a:t> </a:t>
            </a:r>
            <a:r>
              <a:rPr lang="pl-PL" dirty="0" err="1"/>
              <a:t>purchasing</a:t>
            </a:r>
            <a:r>
              <a:rPr lang="pl-PL" dirty="0"/>
              <a:t> and </a:t>
            </a:r>
            <a:r>
              <a:rPr lang="pl-PL" dirty="0" err="1"/>
              <a:t>use</a:t>
            </a:r>
            <a:r>
              <a:rPr lang="pl-PL" dirty="0"/>
              <a:t> of </a:t>
            </a:r>
            <a:r>
              <a:rPr lang="pl-PL" dirty="0" err="1"/>
              <a:t>consumer</a:t>
            </a:r>
            <a:r>
              <a:rPr lang="pl-PL" dirty="0"/>
              <a:t> </a:t>
            </a:r>
            <a:r>
              <a:rPr lang="pl-PL" dirty="0" err="1"/>
              <a:t>credit</a:t>
            </a:r>
            <a:r>
              <a:rPr lang="pl-PL" dirty="0"/>
              <a:t> services by </a:t>
            </a:r>
            <a:r>
              <a:rPr lang="pl-PL" dirty="0" err="1"/>
              <a:t>consumers</a:t>
            </a:r>
            <a:r>
              <a:rPr lang="pl-PL" dirty="0"/>
              <a:t> [in:] Consumer </a:t>
            </a:r>
            <a:r>
              <a:rPr lang="pl-PL" dirty="0" err="1"/>
              <a:t>rights</a:t>
            </a:r>
            <a:r>
              <a:rPr lang="pl-PL" dirty="0"/>
              <a:t> </a:t>
            </a:r>
            <a:r>
              <a:rPr lang="pl-PL" dirty="0" err="1"/>
              <a:t>protection</a:t>
            </a:r>
            <a:r>
              <a:rPr lang="pl-PL" dirty="0"/>
              <a:t> : </a:t>
            </a:r>
            <a:r>
              <a:rPr lang="pl-PL" dirty="0" err="1"/>
              <a:t>threats</a:t>
            </a:r>
            <a:r>
              <a:rPr lang="pl-PL" dirty="0"/>
              <a:t> and </a:t>
            </a:r>
            <a:r>
              <a:rPr lang="pl-PL" dirty="0" err="1"/>
              <a:t>opportunities</a:t>
            </a:r>
            <a:r>
              <a:rPr lang="pl-PL" dirty="0"/>
              <a:t> for </a:t>
            </a:r>
            <a:r>
              <a:rPr lang="pl-PL" dirty="0" err="1"/>
              <a:t>enhancing</a:t>
            </a:r>
            <a:r>
              <a:rPr lang="pl-PL" dirty="0"/>
              <a:t> </a:t>
            </a:r>
            <a:r>
              <a:rPr lang="pl-PL" dirty="0" err="1"/>
              <a:t>consumer</a:t>
            </a:r>
            <a:r>
              <a:rPr lang="pl-PL" dirty="0"/>
              <a:t> </a:t>
            </a:r>
            <a:r>
              <a:rPr lang="pl-PL" dirty="0" err="1"/>
              <a:t>awareness</a:t>
            </a:r>
            <a:r>
              <a:rPr lang="pl-PL" dirty="0"/>
              <a:t> / Sławomir Smyczek ed. Katowice : Uniwersytet Ekonomiczny w Katowicach, 2020, s. 150-160</a:t>
            </a:r>
          </a:p>
          <a:p>
            <a:r>
              <a:rPr lang="pl-PL" dirty="0"/>
              <a:t>The </a:t>
            </a:r>
            <a:r>
              <a:rPr lang="pl-PL" dirty="0" err="1"/>
              <a:t>Significance</a:t>
            </a:r>
            <a:r>
              <a:rPr lang="pl-PL" dirty="0"/>
              <a:t> of Good Banking </a:t>
            </a:r>
            <a:r>
              <a:rPr lang="pl-PL" dirty="0" err="1"/>
              <a:t>Practice</a:t>
            </a:r>
            <a:r>
              <a:rPr lang="pl-PL" dirty="0"/>
              <a:t> in the </a:t>
            </a:r>
            <a:r>
              <a:rPr lang="pl-PL" dirty="0" err="1"/>
              <a:t>contractual</a:t>
            </a:r>
            <a:r>
              <a:rPr lang="pl-PL" dirty="0"/>
              <a:t> relations of </a:t>
            </a:r>
            <a:r>
              <a:rPr lang="pl-PL" dirty="0" err="1"/>
              <a:t>banks</a:t>
            </a:r>
            <a:r>
              <a:rPr lang="pl-PL" dirty="0"/>
              <a:t> with </a:t>
            </a:r>
            <a:r>
              <a:rPr lang="pl-PL" dirty="0" err="1"/>
              <a:t>their</a:t>
            </a:r>
            <a:r>
              <a:rPr lang="pl-PL" dirty="0"/>
              <a:t> The </a:t>
            </a:r>
            <a:r>
              <a:rPr lang="pl-PL" dirty="0" err="1"/>
              <a:t>obligation</a:t>
            </a:r>
            <a:r>
              <a:rPr lang="pl-PL" dirty="0"/>
              <a:t> of the </a:t>
            </a:r>
            <a:r>
              <a:rPr lang="pl-PL" dirty="0" err="1"/>
              <a:t>banks</a:t>
            </a:r>
            <a:r>
              <a:rPr lang="pl-PL" dirty="0"/>
              <a:t> to </a:t>
            </a:r>
            <a:r>
              <a:rPr lang="pl-PL" dirty="0" err="1"/>
              <a:t>disclose</a:t>
            </a:r>
            <a:r>
              <a:rPr lang="pl-PL" dirty="0"/>
              <a:t> </a:t>
            </a:r>
            <a:r>
              <a:rPr lang="pl-PL" dirty="0" err="1"/>
              <a:t>information</a:t>
            </a:r>
            <a:r>
              <a:rPr lang="pl-PL" dirty="0"/>
              <a:t> to </a:t>
            </a:r>
            <a:r>
              <a:rPr lang="pl-PL" dirty="0" err="1"/>
              <a:t>their</a:t>
            </a:r>
            <a:r>
              <a:rPr lang="pl-PL" dirty="0"/>
              <a:t> </a:t>
            </a:r>
            <a:r>
              <a:rPr lang="pl-PL" dirty="0" err="1"/>
              <a:t>customers</a:t>
            </a:r>
            <a:r>
              <a:rPr lang="pl-PL" dirty="0"/>
              <a:t> and the </a:t>
            </a:r>
            <a:r>
              <a:rPr lang="pl-PL" dirty="0" err="1"/>
              <a:t>effects</a:t>
            </a:r>
            <a:r>
              <a:rPr lang="pl-PL" dirty="0"/>
              <a:t> of </a:t>
            </a:r>
            <a:r>
              <a:rPr lang="pl-PL" dirty="0" err="1"/>
              <a:t>failing</a:t>
            </a:r>
            <a:r>
              <a:rPr lang="pl-PL" dirty="0"/>
              <a:t> to </a:t>
            </a:r>
            <a:r>
              <a:rPr lang="pl-PL" dirty="0" err="1"/>
              <a:t>abide</a:t>
            </a:r>
            <a:r>
              <a:rPr lang="pl-PL" dirty="0"/>
              <a:t> by the </a:t>
            </a:r>
            <a:r>
              <a:rPr lang="pl-PL" dirty="0" err="1"/>
              <a:t>rules</a:t>
            </a:r>
            <a:r>
              <a:rPr lang="pl-PL" dirty="0"/>
              <a:t>. </a:t>
            </a:r>
            <a:r>
              <a:rPr lang="pl-PL" dirty="0" err="1"/>
              <a:t>Proceedings</a:t>
            </a:r>
            <a:r>
              <a:rPr lang="pl-PL" dirty="0"/>
              <a:t> of the 8th International Conference on Human </a:t>
            </a:r>
            <a:r>
              <a:rPr lang="pl-PL" dirty="0" err="1"/>
              <a:t>Rights</a:t>
            </a:r>
            <a:r>
              <a:rPr lang="pl-PL" dirty="0"/>
              <a:t> : the </a:t>
            </a:r>
            <a:r>
              <a:rPr lang="pl-PL" dirty="0" err="1"/>
              <a:t>rights</a:t>
            </a:r>
            <a:r>
              <a:rPr lang="pl-PL" dirty="0"/>
              <a:t> to </a:t>
            </a:r>
            <a:r>
              <a:rPr lang="pl-PL" dirty="0" err="1"/>
              <a:t>knowledge</a:t>
            </a:r>
            <a:r>
              <a:rPr lang="pl-PL" dirty="0"/>
              <a:t> and </a:t>
            </a:r>
            <a:r>
              <a:rPr lang="pl-PL" dirty="0" err="1"/>
              <a:t>information</a:t>
            </a:r>
            <a:r>
              <a:rPr lang="pl-PL" dirty="0"/>
              <a:t> in a </a:t>
            </a:r>
            <a:r>
              <a:rPr lang="pl-PL" dirty="0" err="1"/>
              <a:t>heterogenic</a:t>
            </a:r>
            <a:r>
              <a:rPr lang="pl-PL" dirty="0"/>
              <a:t> </a:t>
            </a:r>
            <a:r>
              <a:rPr lang="pl-PL" dirty="0" err="1"/>
              <a:t>society</a:t>
            </a:r>
            <a:r>
              <a:rPr lang="pl-PL" dirty="0"/>
              <a:t> /, Edyta Rutkowska -Tomaszewska,  Newcastle : Cambridge </a:t>
            </a:r>
            <a:r>
              <a:rPr lang="pl-PL" dirty="0" err="1"/>
              <a:t>Scholars</a:t>
            </a:r>
            <a:r>
              <a:rPr lang="pl-PL" dirty="0"/>
              <a:t> Publishing.  2009</a:t>
            </a:r>
          </a:p>
          <a:p>
            <a:r>
              <a:rPr lang="pl-PL" dirty="0" err="1"/>
              <a:t>Economics</a:t>
            </a:r>
            <a:r>
              <a:rPr lang="pl-PL" dirty="0"/>
              <a:t> of </a:t>
            </a:r>
            <a:r>
              <a:rPr lang="pl-PL" dirty="0" err="1"/>
              <a:t>money</a:t>
            </a:r>
            <a:r>
              <a:rPr lang="pl-PL" dirty="0"/>
              <a:t>, banking, and </a:t>
            </a:r>
            <a:r>
              <a:rPr lang="pl-PL" dirty="0" err="1"/>
              <a:t>financial</a:t>
            </a:r>
            <a:r>
              <a:rPr lang="pl-PL" dirty="0"/>
              <a:t> </a:t>
            </a:r>
            <a:r>
              <a:rPr lang="pl-PL" dirty="0" err="1"/>
              <a:t>markets</a:t>
            </a:r>
            <a:r>
              <a:rPr lang="pl-PL" dirty="0"/>
              <a:t> (PDF), </a:t>
            </a:r>
            <a:r>
              <a:rPr lang="pl-PL" dirty="0" err="1"/>
              <a:t>Frederic</a:t>
            </a:r>
            <a:r>
              <a:rPr lang="pl-PL" dirty="0"/>
              <a:t> </a:t>
            </a:r>
            <a:r>
              <a:rPr lang="pl-PL" dirty="0" err="1"/>
              <a:t>Mishkin</a:t>
            </a:r>
            <a:r>
              <a:rPr lang="pl-PL" dirty="0"/>
              <a:t>, Pearson,. Boston  2011</a:t>
            </a:r>
          </a:p>
          <a:p>
            <a:r>
              <a:rPr lang="pl-PL" dirty="0"/>
              <a:t>Public and </a:t>
            </a:r>
            <a:r>
              <a:rPr lang="pl-PL" dirty="0" err="1"/>
              <a:t>Private</a:t>
            </a:r>
            <a:r>
              <a:rPr lang="pl-PL" dirty="0"/>
              <a:t> Law and the </a:t>
            </a:r>
            <a:r>
              <a:rPr lang="pl-PL" dirty="0" err="1"/>
              <a:t>Challenges</a:t>
            </a:r>
            <a:r>
              <a:rPr lang="pl-PL" dirty="0"/>
              <a:t> of New Technologies and Digital </a:t>
            </a:r>
            <a:r>
              <a:rPr lang="pl-PL" dirty="0" err="1"/>
              <a:t>Markets</a:t>
            </a:r>
            <a:r>
              <a:rPr lang="pl-PL" dirty="0"/>
              <a:t>. </a:t>
            </a:r>
            <a:r>
              <a:rPr lang="pl-PL" dirty="0" err="1"/>
              <a:t>Legal</a:t>
            </a:r>
            <a:r>
              <a:rPr lang="pl-PL" dirty="0"/>
              <a:t> </a:t>
            </a:r>
            <a:r>
              <a:rPr lang="pl-PL" dirty="0" err="1"/>
              <a:t>Aspects</a:t>
            </a:r>
            <a:r>
              <a:rPr lang="pl-PL" dirty="0"/>
              <a:t> of </a:t>
            </a:r>
            <a:r>
              <a:rPr lang="pl-PL" dirty="0" err="1"/>
              <a:t>FinTech</a:t>
            </a:r>
            <a:r>
              <a:rPr lang="pl-PL" dirty="0"/>
              <a:t>. Volume 2, </a:t>
            </a:r>
            <a:r>
              <a:rPr lang="pl-PL" dirty="0" err="1"/>
              <a:t>edited</a:t>
            </a:r>
            <a:r>
              <a:rPr lang="pl-PL" dirty="0"/>
              <a:t> by </a:t>
            </a:r>
            <a:r>
              <a:rPr lang="pl-PL" dirty="0" err="1"/>
              <a:t>Elisabetta</a:t>
            </a:r>
            <a:r>
              <a:rPr lang="pl-PL" dirty="0"/>
              <a:t> Bani. Beata </a:t>
            </a:r>
            <a:r>
              <a:rPr lang="pl-PL" dirty="0" err="1"/>
              <a:t>Pachuca</a:t>
            </a:r>
            <a:r>
              <a:rPr lang="pl-PL" dirty="0"/>
              <a:t>- Smulska, Edyta Rutkowska-</a:t>
            </a:r>
            <a:r>
              <a:rPr lang="pl-PL" dirty="0" err="1"/>
              <a:t>Tomaszeska</a:t>
            </a:r>
            <a:r>
              <a:rPr lang="pl-PL" dirty="0"/>
              <a:t>.  (</a:t>
            </a:r>
            <a:r>
              <a:rPr lang="pl-PL" dirty="0" err="1"/>
              <a:t>volume</a:t>
            </a:r>
            <a:r>
              <a:rPr lang="pl-PL" dirty="0"/>
              <a:t> 2), C.H. Beck, </a:t>
            </a:r>
            <a:r>
              <a:rPr lang="pl-PL" dirty="0" err="1"/>
              <a:t>Warsaw</a:t>
            </a:r>
            <a:r>
              <a:rPr lang="pl-PL" dirty="0"/>
              <a:t> 2020</a:t>
            </a:r>
          </a:p>
          <a:p>
            <a:endParaRPr lang="pl-PL" dirty="0"/>
          </a:p>
        </p:txBody>
      </p:sp>
      <p:sp>
        <p:nvSpPr>
          <p:cNvPr id="3" name="Tytuł 2">
            <a:extLst>
              <a:ext uri="{FF2B5EF4-FFF2-40B4-BE49-F238E27FC236}">
                <a16:creationId xmlns:a16="http://schemas.microsoft.com/office/drawing/2014/main" id="{382586C2-6B5D-4822-BADB-9F19097EA3B5}"/>
              </a:ext>
            </a:extLst>
          </p:cNvPr>
          <p:cNvSpPr>
            <a:spLocks noGrp="1"/>
          </p:cNvSpPr>
          <p:nvPr>
            <p:ph type="title"/>
          </p:nvPr>
        </p:nvSpPr>
        <p:spPr>
          <a:xfrm>
            <a:off x="655264" y="115463"/>
            <a:ext cx="7704000" cy="320400"/>
          </a:xfrm>
        </p:spPr>
        <p:txBody>
          <a:bodyPr/>
          <a:lstStyle/>
          <a:p>
            <a:r>
              <a:rPr lang="pl-PL" dirty="0"/>
              <a:t>LITERATURE</a:t>
            </a:r>
          </a:p>
        </p:txBody>
      </p:sp>
    </p:spTree>
    <p:extLst>
      <p:ext uri="{BB962C8B-B14F-4D97-AF65-F5344CB8AC3E}">
        <p14:creationId xmlns:p14="http://schemas.microsoft.com/office/powerpoint/2010/main" val="707112530"/>
      </p:ext>
    </p:extLst>
  </p:cSld>
  <p:clrMapOvr>
    <a:masterClrMapping/>
  </p:clrMapOvr>
</p:sld>
</file>

<file path=ppt/theme/theme1.xml><?xml version="1.0" encoding="utf-8"?>
<a:theme xmlns:a="http://schemas.openxmlformats.org/drawingml/2006/main" name="Project research">
  <a:themeElements>
    <a:clrScheme name="Simple Light">
      <a:dk1>
        <a:srgbClr val="045A68"/>
      </a:dk1>
      <a:lt1>
        <a:srgbClr val="FFFFFF"/>
      </a:lt1>
      <a:dk2>
        <a:srgbClr val="263238"/>
      </a:dk2>
      <a:lt2>
        <a:srgbClr val="455A64"/>
      </a:lt2>
      <a:accent1>
        <a:srgbClr val="045A68"/>
      </a:accent1>
      <a:accent2>
        <a:srgbClr val="19B5B1"/>
      </a:accent2>
      <a:accent3>
        <a:srgbClr val="B78876"/>
      </a:accent3>
      <a:accent4>
        <a:srgbClr val="FFBE9D"/>
      </a:accent4>
      <a:accent5>
        <a:srgbClr val="EBEBEB"/>
      </a:accent5>
      <a:accent6>
        <a:srgbClr val="E0E0E0"/>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1322</TotalTime>
  <Words>3289</Words>
  <Application>Microsoft Office PowerPoint</Application>
  <PresentationFormat>Pokaz na ekranie (16:9)</PresentationFormat>
  <Paragraphs>235</Paragraphs>
  <Slides>43</Slides>
  <Notes>7</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43</vt:i4>
      </vt:variant>
    </vt:vector>
  </HeadingPairs>
  <TitlesOfParts>
    <vt:vector size="47" baseType="lpstr">
      <vt:lpstr>Josefin Sans</vt:lpstr>
      <vt:lpstr>Lilita One</vt:lpstr>
      <vt:lpstr>Arial</vt:lpstr>
      <vt:lpstr>Project research</vt:lpstr>
      <vt:lpstr>FINANCIAL SERVICES</vt:lpstr>
      <vt:lpstr>HELLO!</vt:lpstr>
      <vt:lpstr>BASIC INFORMATION</vt:lpstr>
      <vt:lpstr>BASIC INFORMATION</vt:lpstr>
      <vt:lpstr>BASIC INFORMATION</vt:lpstr>
      <vt:lpstr>BASIC INFORMATION</vt:lpstr>
      <vt:lpstr>BASIC INFORMATION</vt:lpstr>
      <vt:lpstr>PROGRAMME </vt:lpstr>
      <vt:lpstr>LITERATURE</vt:lpstr>
      <vt:lpstr>SPECIFIC NATURE OF FINANCIAL SERVICES AND OF THEIR LEGAL REGULATION </vt:lpstr>
      <vt:lpstr>SPECIFIC NATURE OF FINANCIAL SERVICES AND OF THEIR LEGAL REGULATION </vt:lpstr>
      <vt:lpstr>SPECIFIC NATURE OF FINANCIAL SERVICES AND OF THEIR LEGAL REGULATION </vt:lpstr>
      <vt:lpstr>SPECIFIC NATURE OF FINANCIAL SERVICES AND OF THEIR LEGAL REGULATION </vt:lpstr>
      <vt:lpstr>SPECIFIC NATURE OF FINANCIAL SERVICES AND OF THEIR LEGAL REGULATION </vt:lpstr>
      <vt:lpstr>THE NOTION OF FINANCIAL SERVICES  </vt:lpstr>
      <vt:lpstr>THE NOTION OF FINANCIAL SERVICES </vt:lpstr>
      <vt:lpstr>THE NOTION OF FINANCIAL SERVICES </vt:lpstr>
      <vt:lpstr>THE NOTION OF FINANCIAL SERVICES </vt:lpstr>
      <vt:lpstr>THE NOTION OF FINANCIAL SERVICES </vt:lpstr>
      <vt:lpstr>THE NOTION OF FINANCIAL SERVICES </vt:lpstr>
      <vt:lpstr>THE NOTION OF FINANCIAL SERVICES </vt:lpstr>
      <vt:lpstr>THE NOTION OF FINANCIAL SERVICES </vt:lpstr>
      <vt:lpstr>THE NOTION OF FINANCIAL SERVICES </vt:lpstr>
      <vt:lpstr>THE NOTION OF FINANCIAL SERVICES </vt:lpstr>
      <vt:lpstr>THE NOTION OF FINANCIAL SERVICES </vt:lpstr>
      <vt:lpstr>THE NOTION OF FINANCIAL SERVICES </vt:lpstr>
      <vt:lpstr>THE NOTION OF FINANCIAL SERVICES </vt:lpstr>
      <vt:lpstr>CLIENT, PROFESSIONAL CLIENT, CUSTOMER, CONSUMER</vt:lpstr>
      <vt:lpstr>CLIENT </vt:lpstr>
      <vt:lpstr>PROFESSIONAL CLIENT </vt:lpstr>
      <vt:lpstr>PROFESSIONAL CLIENT </vt:lpstr>
      <vt:lpstr>RETAIL CUSTOMER (NOT ONLY A CONSUMER)</vt:lpstr>
      <vt:lpstr>CONSUMER</vt:lpstr>
      <vt:lpstr>SPECIFIC NATURE OF FINANCIAL SERVICES AND OF THEIR LEGAL REGULATION </vt:lpstr>
      <vt:lpstr>SPECIFIC NATURE OF FINANCIAL SERVICES AND OF THEIR LEGAL REGULATION </vt:lpstr>
      <vt:lpstr>FINANNCIAL INSTITUTION </vt:lpstr>
      <vt:lpstr>FINANCIAL INSTITUTION </vt:lpstr>
      <vt:lpstr>FINANCIAL INSTITUTION </vt:lpstr>
      <vt:lpstr>SPECIFIC NATURE OF FINANCIAL SERVICES AND OF THEIR LEGAL REGULATION </vt:lpstr>
      <vt:lpstr>SPECIFIC NATURE OF FINANCIAL SERVICES AND OF THEIR LEGAL REGULATION </vt:lpstr>
      <vt:lpstr>SUMMARY </vt:lpstr>
      <vt:lpstr>SUMMARY </vt:lpstr>
      <vt:lpstr>SUMMARY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SERVICES</dc:title>
  <cp:lastModifiedBy>Magdalena Paleczna</cp:lastModifiedBy>
  <cp:revision>58</cp:revision>
  <dcterms:modified xsi:type="dcterms:W3CDTF">2022-10-20T14:13:09Z</dcterms:modified>
</cp:coreProperties>
</file>