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B2980E87-E5E6-6D48-9923-C67771D67D99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27EDB43-B47B-9C46-98E3-DAB1821FE4FF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8F067EF-97AE-A24B-BD23-266078DF63F4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7" name="Symbol zastępczy daty 27">
            <a:extLst>
              <a:ext uri="{FF2B5EF4-FFF2-40B4-BE49-F238E27FC236}">
                <a16:creationId xmlns:a16="http://schemas.microsoft.com/office/drawing/2014/main" id="{FEC7DAEF-C481-B545-BD87-7997F3AC30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05996E-C131-C74E-B389-E81A1A410307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10" name="Symbol zastępczy stopki 16">
            <a:extLst>
              <a:ext uri="{FF2B5EF4-FFF2-40B4-BE49-F238E27FC236}">
                <a16:creationId xmlns:a16="http://schemas.microsoft.com/office/drawing/2014/main" id="{F0B3A21B-ACD9-D641-A2FA-06CDB985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28">
            <a:extLst>
              <a:ext uri="{FF2B5EF4-FFF2-40B4-BE49-F238E27FC236}">
                <a16:creationId xmlns:a16="http://schemas.microsoft.com/office/drawing/2014/main" id="{BA8B46EF-ACE0-CF4E-9032-A75A0F8E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97CC66-1FBD-F644-81D2-80549692E5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5713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13">
            <a:extLst>
              <a:ext uri="{FF2B5EF4-FFF2-40B4-BE49-F238E27FC236}">
                <a16:creationId xmlns:a16="http://schemas.microsoft.com/office/drawing/2014/main" id="{0D5C4E86-B66D-214C-BF71-A318732F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1A0C2-596E-664B-95D1-DE0221936170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5" name="Symbol zastępczy stopki 2">
            <a:extLst>
              <a:ext uri="{FF2B5EF4-FFF2-40B4-BE49-F238E27FC236}">
                <a16:creationId xmlns:a16="http://schemas.microsoft.com/office/drawing/2014/main" id="{B698C783-D2DF-D74A-AAAA-442397784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>
            <a:extLst>
              <a:ext uri="{FF2B5EF4-FFF2-40B4-BE49-F238E27FC236}">
                <a16:creationId xmlns:a16="http://schemas.microsoft.com/office/drawing/2014/main" id="{0D788740-DE54-A045-80EC-AF32EF1EC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96EFD-4330-F44A-8A07-84D2ED166A1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315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FC7491DC-525A-E847-939D-74CB55694CBB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D1D47D-B148-C943-85A4-28911519576D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C52344D-F0AB-914C-A963-FF9A94093B13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EA9F4415-3266-1540-B71B-FB921D1A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2F03F-0357-E34F-B1FC-B4749B902F34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8567FC3F-7935-7A4B-AE89-3559A24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D2C75CB6-18B8-2144-AD47-9B03304A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6FF3B4D2-E6C7-5241-8C6A-2AF574B51F5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7881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13">
            <a:extLst>
              <a:ext uri="{FF2B5EF4-FFF2-40B4-BE49-F238E27FC236}">
                <a16:creationId xmlns:a16="http://schemas.microsoft.com/office/drawing/2014/main" id="{B357B996-80E3-C345-A3C8-43075BC40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C35B-A864-3244-ACD5-DE678155E109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5" name="Symbol zastępczy stopki 2">
            <a:extLst>
              <a:ext uri="{FF2B5EF4-FFF2-40B4-BE49-F238E27FC236}">
                <a16:creationId xmlns:a16="http://schemas.microsoft.com/office/drawing/2014/main" id="{6CDDD3E4-06EC-8742-9EC9-1F882699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>
            <a:extLst>
              <a:ext uri="{FF2B5EF4-FFF2-40B4-BE49-F238E27FC236}">
                <a16:creationId xmlns:a16="http://schemas.microsoft.com/office/drawing/2014/main" id="{F24CD92A-2EE0-244B-B5DB-6A6B5F910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5D197-345A-1543-942D-1BD109FF709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8692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0610F226-0411-8842-8FA6-F0DDE081E0B2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3D2B58-F845-3444-96A2-CFBBC21BA44E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C30817E1-0D1F-3147-AA3B-87D8D686DB26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7" name="Symbol zastępczy daty 11">
            <a:extLst>
              <a:ext uri="{FF2B5EF4-FFF2-40B4-BE49-F238E27FC236}">
                <a16:creationId xmlns:a16="http://schemas.microsoft.com/office/drawing/2014/main" id="{BCC838DE-3AF7-6344-9AC8-A0B3E165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92DE7-DFAF-5647-A96B-9EC5FA5796B7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8" name="Symbol zastępczy numeru slajdu 12">
            <a:extLst>
              <a:ext uri="{FF2B5EF4-FFF2-40B4-BE49-F238E27FC236}">
                <a16:creationId xmlns:a16="http://schemas.microsoft.com/office/drawing/2014/main" id="{409E2443-5AC7-C34D-A96E-62828E9A19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CA44498B-CC34-DA46-9131-3E87A413F496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9" name="Symbol zastępczy stopki 13">
            <a:extLst>
              <a:ext uri="{FF2B5EF4-FFF2-40B4-BE49-F238E27FC236}">
                <a16:creationId xmlns:a16="http://schemas.microsoft.com/office/drawing/2014/main" id="{9C8E483B-F35B-6F43-B4FE-84175C7BFF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375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7">
            <a:extLst>
              <a:ext uri="{FF2B5EF4-FFF2-40B4-BE49-F238E27FC236}">
                <a16:creationId xmlns:a16="http://schemas.microsoft.com/office/drawing/2014/main" id="{20D27D90-D8F7-8D46-AD09-3DF45CBE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91A975-C1CA-7640-95DD-F24ED114EF5D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6" name="Symbol zastępczy numeru slajdu 9">
            <a:extLst>
              <a:ext uri="{FF2B5EF4-FFF2-40B4-BE49-F238E27FC236}">
                <a16:creationId xmlns:a16="http://schemas.microsoft.com/office/drawing/2014/main" id="{716CFAA7-FC7F-E647-9E02-4FD8A0D65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44D466-239D-ED4E-851D-516B0BD33FFF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7" name="Symbol zastępczy stopki 11">
            <a:extLst>
              <a:ext uri="{FF2B5EF4-FFF2-40B4-BE49-F238E27FC236}">
                <a16:creationId xmlns:a16="http://schemas.microsoft.com/office/drawing/2014/main" id="{B6DED9CE-C12D-AC42-96B0-446C9614086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677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daty 9">
            <a:extLst>
              <a:ext uri="{FF2B5EF4-FFF2-40B4-BE49-F238E27FC236}">
                <a16:creationId xmlns:a16="http://schemas.microsoft.com/office/drawing/2014/main" id="{6F9E86A6-6880-FB44-90F0-32DB8806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4706ED-2CA6-514E-8C01-C7A2DB486A8B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8" name="Symbol zastępczy numeru slajdu 11">
            <a:extLst>
              <a:ext uri="{FF2B5EF4-FFF2-40B4-BE49-F238E27FC236}">
                <a16:creationId xmlns:a16="http://schemas.microsoft.com/office/drawing/2014/main" id="{938648BE-DFE3-A944-BB5A-D61F7CCA7F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C45C0B-C469-424B-8B6B-EAF9F92E2ACC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9" name="Symbol zastępczy stopki 13">
            <a:extLst>
              <a:ext uri="{FF2B5EF4-FFF2-40B4-BE49-F238E27FC236}">
                <a16:creationId xmlns:a16="http://schemas.microsoft.com/office/drawing/2014/main" id="{C04CA227-02DC-394D-8DCE-6088019DFF0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41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13">
            <a:extLst>
              <a:ext uri="{FF2B5EF4-FFF2-40B4-BE49-F238E27FC236}">
                <a16:creationId xmlns:a16="http://schemas.microsoft.com/office/drawing/2014/main" id="{A601F70E-743A-BC48-8618-DD1492CF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C119E-E005-8643-B4E3-4C8226DE4E6D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4" name="Symbol zastępczy stopki 2">
            <a:extLst>
              <a:ext uri="{FF2B5EF4-FFF2-40B4-BE49-F238E27FC236}">
                <a16:creationId xmlns:a16="http://schemas.microsoft.com/office/drawing/2014/main" id="{69B027F6-FC85-D849-8197-D057B2D6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2">
            <a:extLst>
              <a:ext uri="{FF2B5EF4-FFF2-40B4-BE49-F238E27FC236}">
                <a16:creationId xmlns:a16="http://schemas.microsoft.com/office/drawing/2014/main" id="{40FE9C9B-5739-6F43-A510-2FC98D62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023A8-4173-284B-9945-8167B203FE0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1807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C262493-BEBA-5646-87D5-A87C5EC5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BADBB-4323-204C-9CD8-7522D68BD36D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786BE86-1B3A-6F40-9340-0EC1F9444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241D64D-4425-8D42-B35C-30CBADC11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10F368-8DD0-D84A-8503-4E0FDA34B75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49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13">
            <a:extLst>
              <a:ext uri="{FF2B5EF4-FFF2-40B4-BE49-F238E27FC236}">
                <a16:creationId xmlns:a16="http://schemas.microsoft.com/office/drawing/2014/main" id="{90DAAEC1-64B1-2F41-BF7B-482389AE1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C9E7-E308-3C48-B70D-E167DDF7AF9D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6" name="Symbol zastępczy stopki 2">
            <a:extLst>
              <a:ext uri="{FF2B5EF4-FFF2-40B4-BE49-F238E27FC236}">
                <a16:creationId xmlns:a16="http://schemas.microsoft.com/office/drawing/2014/main" id="{9B720F16-4A06-2E48-B538-891B99DE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>
            <a:extLst>
              <a:ext uri="{FF2B5EF4-FFF2-40B4-BE49-F238E27FC236}">
                <a16:creationId xmlns:a16="http://schemas.microsoft.com/office/drawing/2014/main" id="{E79231CF-701C-F747-BFF8-D9D0C141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8784C-646D-EF44-9DCC-EC934D3EB86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1781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5A2C980F-4BD1-7A4D-A2AC-6F31277F5C1C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3FF0D9C-C94E-254C-B3C1-0BE20B32786E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3A774A5-F46D-DB4D-B231-D4A690CA79EF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98023FA-AFAD-6D40-8326-D5603FECCAE3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11">
            <a:extLst>
              <a:ext uri="{FF2B5EF4-FFF2-40B4-BE49-F238E27FC236}">
                <a16:creationId xmlns:a16="http://schemas.microsoft.com/office/drawing/2014/main" id="{ACC9DBF4-13A1-914F-B169-E8CF87ED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B96F9D-D072-C34E-BE62-9BF8FB4DCA5F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10" name="Symbol zastępczy numeru slajdu 12">
            <a:extLst>
              <a:ext uri="{FF2B5EF4-FFF2-40B4-BE49-F238E27FC236}">
                <a16:creationId xmlns:a16="http://schemas.microsoft.com/office/drawing/2014/main" id="{C96FF39B-1B7A-0548-B1C2-F0266A23B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D05F5CCF-3F54-C04E-9902-5A58948A8053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1" name="Symbol zastępczy stopki 13">
            <a:extLst>
              <a:ext uri="{FF2B5EF4-FFF2-40B4-BE49-F238E27FC236}">
                <a16:creationId xmlns:a16="http://schemas.microsoft.com/office/drawing/2014/main" id="{A02E247E-5DCF-5F4D-AB14-9B0ED173C7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7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21">
            <a:extLst>
              <a:ext uri="{FF2B5EF4-FFF2-40B4-BE49-F238E27FC236}">
                <a16:creationId xmlns:a16="http://schemas.microsoft.com/office/drawing/2014/main" id="{D0D165A9-6CAE-634E-8027-A68AEA4323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Symbol zastępczy tekstu 12">
            <a:extLst>
              <a:ext uri="{FF2B5EF4-FFF2-40B4-BE49-F238E27FC236}">
                <a16:creationId xmlns:a16="http://schemas.microsoft.com/office/drawing/2014/main" id="{00845A47-2FB8-F749-ABD7-2DABDD9B81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14" name="Symbol zastępczy daty 13">
            <a:extLst>
              <a:ext uri="{FF2B5EF4-FFF2-40B4-BE49-F238E27FC236}">
                <a16:creationId xmlns:a16="http://schemas.microsoft.com/office/drawing/2014/main" id="{76433978-2A4F-CA40-90B0-89F9EC82D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C21179-13BF-B842-8F34-14ACD8D217EC}" type="datetimeFigureOut">
              <a:rPr lang="pl-PL"/>
              <a:pPr>
                <a:defRPr/>
              </a:pPr>
              <a:t>25.11.2020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316B854-B269-5F48-B24F-CEAF86318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EE371FC-90FE-5A4A-9D24-BA7022A96749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A909F9CD-6A4A-CB49-9F2B-D2997088E4E3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9528109F-D2CA-0E43-9464-D835BE40CE37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ymbol zastępczy numeru slajdu 22">
            <a:extLst>
              <a:ext uri="{FF2B5EF4-FFF2-40B4-BE49-F238E27FC236}">
                <a16:creationId xmlns:a16="http://schemas.microsoft.com/office/drawing/2014/main" id="{388D96FA-CF3D-974D-A834-17946752C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9B05B957-117A-B742-91C2-7E7530EC4E99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7" r:id="rId2"/>
    <p:sldLayoutId id="2147483762" r:id="rId3"/>
    <p:sldLayoutId id="2147483763" r:id="rId4"/>
    <p:sldLayoutId id="2147483764" r:id="rId5"/>
    <p:sldLayoutId id="2147483758" r:id="rId6"/>
    <p:sldLayoutId id="2147483765" r:id="rId7"/>
    <p:sldLayoutId id="2147483759" r:id="rId8"/>
    <p:sldLayoutId id="2147483766" r:id="rId9"/>
    <p:sldLayoutId id="2147483760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2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>
            <a:extLst>
              <a:ext uri="{FF2B5EF4-FFF2-40B4-BE49-F238E27FC236}">
                <a16:creationId xmlns:a16="http://schemas.microsoft.com/office/drawing/2014/main" id="{F79791FC-946C-C247-A4EC-4398C130A3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u="sng"/>
              <a:t>Wnioskowania prawnicze</a:t>
            </a:r>
          </a:p>
        </p:txBody>
      </p:sp>
      <p:sp>
        <p:nvSpPr>
          <p:cNvPr id="9219" name="Podtytuł 2">
            <a:extLst>
              <a:ext uri="{FF2B5EF4-FFF2-40B4-BE49-F238E27FC236}">
                <a16:creationId xmlns:a16="http://schemas.microsoft.com/office/drawing/2014/main" id="{8383711E-462E-A34E-B331-5F59BEBAF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075" y="5805488"/>
            <a:ext cx="6705600" cy="685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zawartości 2">
            <a:extLst>
              <a:ext uri="{FF2B5EF4-FFF2-40B4-BE49-F238E27FC236}">
                <a16:creationId xmlns:a16="http://schemas.microsoft.com/office/drawing/2014/main" id="{D35C8EF0-E737-AF4B-9C7A-BD0D866453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W prawoznawstwie wyróżnia się trzy grupy reguł wnioskowań aksjologicznych: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b="1" i="1"/>
              <a:t>a fortiori,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b="1" i="1"/>
              <a:t>a simili,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b="1" i="1"/>
              <a:t>a contrario.</a:t>
            </a:r>
            <a:endParaRPr lang="pl-PL" altLang="pl-PL" b="1"/>
          </a:p>
        </p:txBody>
      </p:sp>
      <p:sp>
        <p:nvSpPr>
          <p:cNvPr id="18435" name="Tytuł 3">
            <a:extLst>
              <a:ext uri="{FF2B5EF4-FFF2-40B4-BE49-F238E27FC236}">
                <a16:creationId xmlns:a16="http://schemas.microsoft.com/office/drawing/2014/main" id="{347B0DB6-4FC1-8041-A9C7-C1BD0968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8B0DC996-83BB-0044-8AAC-2F8FB6567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u="sng"/>
              <a:t>Wnioskowania </a:t>
            </a:r>
            <a:r>
              <a:rPr lang="pl-PL" altLang="pl-PL" b="1" i="1" u="sng"/>
              <a:t>a fortiori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FDFDF48D-BD54-3E42-B1E2-538715C2D4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Wnioskowania w przód, do przodu. Oparte są na stopniowaniu działań (ingerencji w określone dobro). Przyjmują one dwojaką postać:</a:t>
            </a:r>
          </a:p>
          <a:p>
            <a:pPr eaLnBrk="1" hangingPunct="1"/>
            <a:r>
              <a:rPr lang="pl-PL" altLang="pl-PL" i="1"/>
              <a:t>a maiori ad minus, </a:t>
            </a:r>
            <a:r>
              <a:rPr lang="pl-PL" altLang="pl-PL"/>
              <a:t>czyli wnioskowanie z większego na mniejsze, stosowane w stosunku do nakazów i dozwoleń;</a:t>
            </a:r>
          </a:p>
          <a:p>
            <a:pPr eaLnBrk="1" hangingPunct="1"/>
            <a:r>
              <a:rPr lang="pl-PL" altLang="pl-PL" i="1"/>
              <a:t>a minori ad maius</a:t>
            </a:r>
            <a:r>
              <a:rPr lang="pl-PL" altLang="pl-PL"/>
              <a:t>, wnioskowanie z mniejszego na większe, stosowane w odniesieniu do zakazów.</a:t>
            </a:r>
            <a:endParaRPr lang="pl-PL" altLang="pl-PL" i="1"/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3E356E8C-B30C-0B4B-95E6-5AF93D05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u="sng"/>
              <a:t>     Wnioskowanie </a:t>
            </a:r>
            <a:r>
              <a:rPr lang="pl-PL" altLang="pl-PL" b="1" i="1" u="sng"/>
              <a:t>a simili</a:t>
            </a:r>
            <a:endParaRPr lang="pl-PL" altLang="pl-PL"/>
          </a:p>
        </p:txBody>
      </p:sp>
      <p:sp>
        <p:nvSpPr>
          <p:cNvPr id="20483" name="Symbol zastępczy zawartości 2">
            <a:extLst>
              <a:ext uri="{FF2B5EF4-FFF2-40B4-BE49-F238E27FC236}">
                <a16:creationId xmlns:a16="http://schemas.microsoft.com/office/drawing/2014/main" id="{35752E2A-C0C9-D44C-AECB-77F43C41D7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Zwane też wnioskowaniem </a:t>
            </a:r>
            <a:r>
              <a:rPr lang="pl-PL" altLang="pl-PL" i="1"/>
              <a:t>per analogiam. </a:t>
            </a:r>
            <a:r>
              <a:rPr lang="pl-PL" altLang="pl-PL"/>
              <a:t>Opiera się na podobieństwie stanów rzeczy lub dóbr (wartości) chronionych. </a:t>
            </a:r>
          </a:p>
          <a:p>
            <a:pPr eaLnBrk="1" hangingPunct="1"/>
            <a:r>
              <a:rPr lang="pl-PL" altLang="pl-PL"/>
              <a:t>Pozwala, za sprawą relacji podobieństwa określonych elementów, wnioskować z norm wysłowionych w przepisach o obowiązywaniu innych norm niewyrażonych wprost w przepisach. </a:t>
            </a:r>
          </a:p>
          <a:p>
            <a:pPr eaLnBrk="1" hangingPunct="1"/>
            <a:r>
              <a:rPr lang="pl-PL" altLang="pl-PL"/>
              <a:t>Przyjmuje postać: </a:t>
            </a:r>
            <a:r>
              <a:rPr lang="pl-PL" altLang="pl-PL" b="1" i="1"/>
              <a:t>analogii</a:t>
            </a:r>
            <a:r>
              <a:rPr lang="pl-PL" altLang="pl-PL" b="1"/>
              <a:t> </a:t>
            </a:r>
            <a:r>
              <a:rPr lang="pl-PL" altLang="pl-PL" b="1" i="1"/>
              <a:t>legis </a:t>
            </a:r>
            <a:r>
              <a:rPr lang="pl-PL" altLang="pl-PL" b="1"/>
              <a:t>i </a:t>
            </a:r>
            <a:r>
              <a:rPr lang="pl-PL" altLang="pl-PL" b="1" i="1"/>
              <a:t>analogii</a:t>
            </a:r>
            <a:r>
              <a:rPr lang="pl-PL" altLang="pl-PL" b="1"/>
              <a:t> </a:t>
            </a:r>
            <a:r>
              <a:rPr lang="pl-PL" altLang="pl-PL" b="1" i="1"/>
              <a:t>iuris</a:t>
            </a:r>
            <a:r>
              <a:rPr lang="pl-PL" altLang="pl-PL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17F7DAD5-41C0-1445-96BD-E55DA3A30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i="1" u="sng"/>
              <a:t>        Analogia legis</a:t>
            </a:r>
            <a:endParaRPr lang="pl-PL" altLang="pl-PL" u="sng"/>
          </a:p>
        </p:txBody>
      </p:sp>
      <p:sp>
        <p:nvSpPr>
          <p:cNvPr id="21507" name="Symbol zastępczy zawartości 2">
            <a:extLst>
              <a:ext uri="{FF2B5EF4-FFF2-40B4-BE49-F238E27FC236}">
                <a16:creationId xmlns:a16="http://schemas.microsoft.com/office/drawing/2014/main" id="{D1AB1935-4AD6-A445-ABCC-20FBE251AA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Znajduje zastosowanie wtedy, gdy norma N1 wiąże z wystąpieniem stanu faktycznego S1 konsekwencję K1, a jednocześnie stan rzeczy, o którym chcemy rozstrzygać nie jest normowany. </a:t>
            </a:r>
          </a:p>
          <a:p>
            <a:pPr eaLnBrk="1" hangingPunct="1"/>
            <a:r>
              <a:rPr lang="pl-PL" altLang="pl-PL"/>
              <a:t>Możemy wtedy przyjąć, że obowiązuje norma N2, która ze stanem rzeczy S2 wiąże konsekwencję K1, jeżeli stan rzeczy S2 jest </a:t>
            </a:r>
            <a:r>
              <a:rPr lang="pl-PL" altLang="pl-PL" b="1"/>
              <a:t>podobny</a:t>
            </a:r>
            <a:r>
              <a:rPr lang="pl-PL" altLang="pl-PL"/>
              <a:t> do stanu rzeczy S1.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>
            <a:extLst>
              <a:ext uri="{FF2B5EF4-FFF2-40B4-BE49-F238E27FC236}">
                <a16:creationId xmlns:a16="http://schemas.microsoft.com/office/drawing/2014/main" id="{A7C86313-CDA8-7E45-9A1F-7ECE8BB6E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i="1" u="sng"/>
              <a:t>Analogia</a:t>
            </a:r>
            <a:r>
              <a:rPr lang="pl-PL" altLang="pl-PL" b="1" u="sng"/>
              <a:t> </a:t>
            </a:r>
            <a:r>
              <a:rPr lang="pl-PL" altLang="pl-PL" b="1" i="1" u="sng"/>
              <a:t>iuris</a:t>
            </a:r>
            <a:endParaRPr lang="pl-PL" altLang="pl-PL"/>
          </a:p>
        </p:txBody>
      </p:sp>
      <p:sp>
        <p:nvSpPr>
          <p:cNvPr id="22531" name="Symbol zastępczy zawartości 2">
            <a:extLst>
              <a:ext uri="{FF2B5EF4-FFF2-40B4-BE49-F238E27FC236}">
                <a16:creationId xmlns:a16="http://schemas.microsoft.com/office/drawing/2014/main" id="{78D8D586-CE24-154C-8534-4D1CCA414BA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Wnioskowanie oparte na podobieństwie wartości lub dóbr prawnie chronionych.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i="1"/>
              <a:t>Jeżeli szereg norm N1, N2, N3, N4… Nn stanowi wyraz ochrony jakiejś wartości W1 (lub dobra D1) to można wnioskować, że obowiązuje norma Nn+1, która nie jest wyrażona w przepisie, ale także stanowi instrument ochrony wartości W1 (lub dobra D1).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>
            <a:extLst>
              <a:ext uri="{FF2B5EF4-FFF2-40B4-BE49-F238E27FC236}">
                <a16:creationId xmlns:a16="http://schemas.microsoft.com/office/drawing/2014/main" id="{A330124D-BA60-F24F-B60A-C893C7B39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u="sng"/>
              <a:t>Wnioskowanie </a:t>
            </a:r>
            <a:r>
              <a:rPr lang="pl-PL" altLang="pl-PL" b="1" i="1" u="sng"/>
              <a:t>a contrari</a:t>
            </a:r>
            <a:r>
              <a:rPr lang="pl-PL" altLang="pl-PL" b="1" u="sng"/>
              <a:t>o</a:t>
            </a:r>
            <a:endParaRPr lang="pl-PL" altLang="pl-PL"/>
          </a:p>
        </p:txBody>
      </p:sp>
      <p:sp>
        <p:nvSpPr>
          <p:cNvPr id="23555" name="Symbol zastępczy zawartości 2">
            <a:extLst>
              <a:ext uri="{FF2B5EF4-FFF2-40B4-BE49-F238E27FC236}">
                <a16:creationId xmlns:a16="http://schemas.microsoft.com/office/drawing/2014/main" id="{384AD281-0FBF-0047-BCDE-C88AE8C0E44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Jest oparte na odwrotnym schemacie niż </a:t>
            </a:r>
            <a:r>
              <a:rPr lang="pl-PL" altLang="pl-PL" i="1"/>
              <a:t>analogia legis</a:t>
            </a:r>
            <a:r>
              <a:rPr lang="pl-PL" altLang="pl-PL"/>
              <a:t>. </a:t>
            </a:r>
          </a:p>
          <a:p>
            <a:pPr eaLnBrk="1" hangingPunct="1"/>
            <a:r>
              <a:rPr lang="pl-PL" altLang="pl-PL"/>
              <a:t>Można uznać to wnioskowanie za przeciwieństwo wnioskowania </a:t>
            </a:r>
            <a:r>
              <a:rPr lang="pl-PL" altLang="pl-PL" i="1"/>
              <a:t>per analogiam</a:t>
            </a:r>
            <a:r>
              <a:rPr lang="pl-PL" altLang="pl-PL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>
            <a:extLst>
              <a:ext uri="{FF2B5EF4-FFF2-40B4-BE49-F238E27FC236}">
                <a16:creationId xmlns:a16="http://schemas.microsoft.com/office/drawing/2014/main" id="{B01DA021-E2B9-0942-8944-2A31A3689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24579" name="Symbol zastępczy zawartości 2">
            <a:extLst>
              <a:ext uri="{FF2B5EF4-FFF2-40B4-BE49-F238E27FC236}">
                <a16:creationId xmlns:a16="http://schemas.microsoft.com/office/drawing/2014/main" id="{37488B71-BEE9-E74A-B17E-159A70D931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Schemat wnioskowania </a:t>
            </a:r>
            <a:r>
              <a:rPr lang="pl-PL" altLang="pl-PL" i="1"/>
              <a:t>a contrario</a:t>
            </a:r>
            <a:r>
              <a:rPr lang="pl-PL" altLang="pl-PL"/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altLang="pl-PL" i="1"/>
              <a:t>   Jeżeli norma prawna wiąże konsekwencje K ze stanem faktycznym S1, natomiast nieuregulowany stan faktyczny S2 nie jest identyczny z S1, to nie wolno do niego zastosować konsekwencji K, nawet gdyby był on pod istotnymi względami podobny do stanu S1.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D825AE92-BBFE-974A-A0CA-FBFC83B0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 u="sng"/>
              <a:t>Uwagi wstępne</a:t>
            </a: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id="{1EF826AE-4538-EF4B-939A-FBA0D9DFC67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Prawo to nie tylko normy </a:t>
            </a:r>
            <a:r>
              <a:rPr lang="pl-PL" altLang="pl-PL" i="1"/>
              <a:t>expressis verbis </a:t>
            </a:r>
            <a:r>
              <a:rPr lang="pl-PL" altLang="pl-PL"/>
              <a:t>wyrażone w przepisach, lecz także ich konsekwencje ustalone przy zastosowaniu wnioskowań prawniczych. </a:t>
            </a:r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Wnioskowania uznawane są za wytwór praktyki prawniczej, ewentualnie nauki prawa.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zawartości 2">
            <a:extLst>
              <a:ext uri="{FF2B5EF4-FFF2-40B4-BE49-F238E27FC236}">
                <a16:creationId xmlns:a16="http://schemas.microsoft.com/office/drawing/2014/main" id="{F66E15AD-9292-1D43-87D3-8E6ED1021E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Niezależnie od poglądów na temat statusu reguł wnioskowań prawniczych, można stwierdzić, że wiedza o nich stanowi istotny składnik prawniczego </a:t>
            </a:r>
            <a:r>
              <a:rPr lang="pl-PL" altLang="pl-PL" i="1"/>
              <a:t>know how; </a:t>
            </a:r>
            <a:r>
              <a:rPr lang="pl-PL" altLang="pl-PL"/>
              <a:t>jest wręcz niezbędna w pracy prawnika.</a:t>
            </a:r>
          </a:p>
        </p:txBody>
      </p:sp>
      <p:sp>
        <p:nvSpPr>
          <p:cNvPr id="11267" name="Tytuł 3">
            <a:extLst>
              <a:ext uri="{FF2B5EF4-FFF2-40B4-BE49-F238E27FC236}">
                <a16:creationId xmlns:a16="http://schemas.microsoft.com/office/drawing/2014/main" id="{129C5ABA-0DDD-8540-8991-DD79D0F3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014BA1CA-E89A-FA47-BD32-EBE87E69E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u="sng"/>
              <a:t>Wnioskowanie logiczne</a:t>
            </a:r>
          </a:p>
        </p:txBody>
      </p:sp>
      <p:sp>
        <p:nvSpPr>
          <p:cNvPr id="12291" name="Symbol zastępczy zawartości 2">
            <a:extLst>
              <a:ext uri="{FF2B5EF4-FFF2-40B4-BE49-F238E27FC236}">
                <a16:creationId xmlns:a16="http://schemas.microsoft.com/office/drawing/2014/main" id="{03C5EB21-B6B8-C749-9BA2-06DEF069C3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Więź między normą wyrażoną w przepisie a normą wnioskowaną ma charakter logiczny;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Istotą tej więzi jest zawieranie się zakresów zastosowania lub zakresów normowania norm;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Zakres zastosowania normy, jak i jej zakres normowania są nazwami bądź kombinacjami nazw.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6B18B32D-C59E-1742-9162-07DD6C66E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pl-PL" altLang="pl-PL"/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01A2B508-D37D-D546-BA6D-868199C638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Nazwy te mają swoje denotacje, czyli zespoły rzeczy lub sytuacji do których się odnoszą;</a:t>
            </a:r>
          </a:p>
          <a:p>
            <a:pPr eaLnBrk="1" hangingPunct="1"/>
            <a:r>
              <a:rPr lang="pl-PL" altLang="pl-PL"/>
              <a:t>O logicznym wynikaniu normy N2 z normy N1 możemy mówić, gdy zakres zastosowania lub zakres normowania normy N2 pokrywa się z zakresem zastosowania lub normowania normy N1, która jest wprost wyrażona w przepisie prawa.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6CC4022C-A84E-574F-BD71-C0CC74F73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u="sng"/>
              <a:t>Wnioskowanie instrumentalne</a:t>
            </a:r>
          </a:p>
        </p:txBody>
      </p:sp>
      <p:sp>
        <p:nvSpPr>
          <p:cNvPr id="14339" name="Symbol zastępczy zawartości 2">
            <a:extLst>
              <a:ext uri="{FF2B5EF4-FFF2-40B4-BE49-F238E27FC236}">
                <a16:creationId xmlns:a16="http://schemas.microsoft.com/office/drawing/2014/main" id="{6E394336-8658-7343-8C93-F7BAFCC5EFA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/>
              <a:t>Opiera się na relacji </a:t>
            </a:r>
            <a:r>
              <a:rPr lang="pl-PL" altLang="pl-PL" u="sng"/>
              <a:t>środek – cel.</a:t>
            </a:r>
          </a:p>
          <a:p>
            <a:pPr eaLnBrk="1" hangingPunct="1"/>
            <a:r>
              <a:rPr lang="pl-PL" altLang="pl-PL"/>
              <a:t>Pozwala wnioskować z norm, w których prawodawca ustanawia cele do realizacji i wyprowadzać z nich normy statuujące nakazy i zakazy działań będących środkami wiodącymi do realizacji celu.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759F61-89A5-0046-A361-A3265154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u="sng" dirty="0"/>
              <a:t>Reguły wnioskowań instrumentalnych </a:t>
            </a:r>
          </a:p>
        </p:txBody>
      </p:sp>
      <p:sp>
        <p:nvSpPr>
          <p:cNvPr id="15363" name="Symbol zastępczy zawartości 2">
            <a:extLst>
              <a:ext uri="{FF2B5EF4-FFF2-40B4-BE49-F238E27FC236}">
                <a16:creationId xmlns:a16="http://schemas.microsoft.com/office/drawing/2014/main" id="{99A83BAF-C4DE-D148-B1E2-403D7F296E1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 b="1" u="sng"/>
              <a:t>Reguła instrumentalnego nakazu </a:t>
            </a:r>
            <a:r>
              <a:rPr lang="pl-PL" altLang="pl-PL"/>
              <a:t>– jeśli uznaje się za obowiązującą normę N1 nakazującą jej adresatom spowodować stan rzeczy S (osiągnąć cel C), to należy uznać za obowiązującą normę N2, która nakazuje adresatowi normy N1 uczynić wszystko, co jest przyczynowo konieczne dla zrealizowania stanu rzeczy S (osiągnięcia celu C) – warunek </a:t>
            </a:r>
            <a:r>
              <a:rPr lang="pl-PL" altLang="pl-PL" i="1"/>
              <a:t>sine qua non </a:t>
            </a:r>
          </a:p>
          <a:p>
            <a:pPr eaLnBrk="1" hangingPunct="1">
              <a:buFont typeface="Wingdings" pitchFamily="2" charset="2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5E4625-EDBC-0A40-A46A-2204195D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u="sng" dirty="0"/>
              <a:t>Reguły wnioskowań instrumentalnych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8A9BBDE2-7290-6D4B-B35C-FE52023749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l-PL" altLang="pl-PL" b="1" u="sng"/>
              <a:t>Reguła instrumentalnego zakazu </a:t>
            </a:r>
            <a:r>
              <a:rPr lang="pl-PL" altLang="pl-PL"/>
              <a:t>– reguła ta stanowi, iż jeśli uznaje się za obowiązującą normę N1, która nakazuje spowodować stan rzeczy S (osiągnąć cel C), to należy również uznać za obowiązującą normę N2, która zakazuje czynić czegokolwiek, co byłoby warunkiem przyczynowo wystarczającym dla spowodowania, że stan rzeczy S nie powstanie (cel C nie zostanie osiągnięty) – warunek </a:t>
            </a:r>
            <a:r>
              <a:rPr lang="pl-PL" altLang="pl-PL" i="1"/>
              <a:t>per quam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>
            <a:extLst>
              <a:ext uri="{FF2B5EF4-FFF2-40B4-BE49-F238E27FC236}">
                <a16:creationId xmlns:a16="http://schemas.microsoft.com/office/drawing/2014/main" id="{CF72E8D1-16EF-4C43-8678-A1802953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l-PL" altLang="pl-PL" b="1" u="sng"/>
              <a:t>Wnioskowania aksjologiczne</a:t>
            </a:r>
          </a:p>
        </p:txBody>
      </p:sp>
      <p:sp>
        <p:nvSpPr>
          <p:cNvPr id="17411" name="Symbol zastępczy zawartości 2">
            <a:extLst>
              <a:ext uri="{FF2B5EF4-FFF2-40B4-BE49-F238E27FC236}">
                <a16:creationId xmlns:a16="http://schemas.microsoft.com/office/drawing/2014/main" id="{8500F05D-ACF5-9E41-BBF5-E9886FE6BE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Oparte są na założeniu o konsekwencji wyborów aksjologicznych prawodawcy.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Założenie wiąże się z przyjęciem, że prawodawca kieruje się przy tworzeniu prawa spójnym systemem wartości, który konsekwentnie realizuje.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/>
              <a:t>To założenie jest elementem koncepcji prawodawcy racjonalnego.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Średni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173</TotalTime>
  <Words>710</Words>
  <Application>Microsoft Macintosh PowerPoint</Application>
  <PresentationFormat>Pokaz na ekranie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Tw Cen MT</vt:lpstr>
      <vt:lpstr>Wingdings</vt:lpstr>
      <vt:lpstr>Wingdings 2</vt:lpstr>
      <vt:lpstr>Calibri</vt:lpstr>
      <vt:lpstr>Średni</vt:lpstr>
      <vt:lpstr>Wnioskowania prawnicze</vt:lpstr>
      <vt:lpstr>Uwagi wstępne</vt:lpstr>
      <vt:lpstr>Prezentacja programu PowerPoint</vt:lpstr>
      <vt:lpstr>Wnioskowanie logiczne</vt:lpstr>
      <vt:lpstr>Prezentacja programu PowerPoint</vt:lpstr>
      <vt:lpstr>Wnioskowanie instrumentalne</vt:lpstr>
      <vt:lpstr>Reguły wnioskowań instrumentalnych </vt:lpstr>
      <vt:lpstr>Reguły wnioskowań instrumentalnych</vt:lpstr>
      <vt:lpstr>Wnioskowania aksjologiczne</vt:lpstr>
      <vt:lpstr>Prezentacja programu PowerPoint</vt:lpstr>
      <vt:lpstr>Wnioskowania a fortiori</vt:lpstr>
      <vt:lpstr>     Wnioskowanie a simili</vt:lpstr>
      <vt:lpstr>        Analogia legis</vt:lpstr>
      <vt:lpstr>Analogia iuris</vt:lpstr>
      <vt:lpstr>Wnioskowanie a contrario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Wnioskowania prawnicze</dc:title>
  <dc:creator>Helios</dc:creator>
  <cp:lastModifiedBy>Wioletta Jedlecka</cp:lastModifiedBy>
  <cp:revision>27</cp:revision>
  <dcterms:created xsi:type="dcterms:W3CDTF">2013-11-25T19:19:31Z</dcterms:created>
  <dcterms:modified xsi:type="dcterms:W3CDTF">2020-11-25T19:13:15Z</dcterms:modified>
</cp:coreProperties>
</file>