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A8AD6-BA1C-457A-8875-0D90D5E9870B}" v="4" dt="2021-11-10T14:41:10.816"/>
    <p1510:client id="{B180DD49-E4D1-462E-8AB2-46A2467BB38C}" v="1" dt="2021-11-16T09:25:09.756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E2CA"/>
          </a:solidFill>
        </a:fill>
      </a:tcStyle>
    </a:wholeTbl>
    <a:band2H>
      <a:tcTxStyle/>
      <a:tcStyle>
        <a:tcBdr/>
        <a:fill>
          <a:solidFill>
            <a:srgbClr val="FCF1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"/>
          <p:cNvSpPr/>
          <p:nvPr/>
        </p:nvSpPr>
        <p:spPr>
          <a:xfrm>
            <a:off x="-2" y="1436687"/>
            <a:ext cx="9144004" cy="4445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63500" dist="10160" dir="5400000" rotWithShape="0">
              <a:srgbClr val="000000">
                <a:alpha val="5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14" name="Prostokąt"/>
          <p:cNvSpPr/>
          <p:nvPr/>
        </p:nvSpPr>
        <p:spPr>
          <a:xfrm>
            <a:off x="-2" y="0"/>
            <a:ext cx="9144004" cy="143351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1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3F3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"/>
          <p:cNvSpPr/>
          <p:nvPr/>
        </p:nvSpPr>
        <p:spPr>
          <a:xfrm>
            <a:off x="-2" y="0"/>
            <a:ext cx="9144004" cy="513556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23" name="Prostokąt"/>
          <p:cNvSpPr/>
          <p:nvPr/>
        </p:nvSpPr>
        <p:spPr>
          <a:xfrm>
            <a:off x="-2" y="5127625"/>
            <a:ext cx="9144004" cy="4603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63500" dist="10160" dir="5400000" rotWithShape="0">
              <a:srgbClr val="000000">
                <a:alpha val="5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2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2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1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3F3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rostokąt"/>
          <p:cNvSpPr/>
          <p:nvPr/>
        </p:nvSpPr>
        <p:spPr>
          <a:xfrm>
            <a:off x="-2" y="1436687"/>
            <a:ext cx="9144004" cy="4445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63500" dist="10160" dir="5400000" rotWithShape="0">
              <a:srgbClr val="000000">
                <a:alpha val="5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50" name="Prostokąt"/>
          <p:cNvSpPr/>
          <p:nvPr/>
        </p:nvSpPr>
        <p:spPr>
          <a:xfrm>
            <a:off x="-2" y="0"/>
            <a:ext cx="9144004" cy="143351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51" name="Prostokąt"/>
          <p:cNvSpPr/>
          <p:nvPr/>
        </p:nvSpPr>
        <p:spPr>
          <a:xfrm>
            <a:off x="2855911" y="0"/>
            <a:ext cx="46040" cy="14541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52" name="Prostokąt"/>
          <p:cNvSpPr/>
          <p:nvPr/>
        </p:nvSpPr>
        <p:spPr>
          <a:xfrm>
            <a:off x="2855911" y="0"/>
            <a:ext cx="46040" cy="14541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53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4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3F3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D4D4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rostokąt"/>
          <p:cNvSpPr/>
          <p:nvPr/>
        </p:nvSpPr>
        <p:spPr>
          <a:xfrm>
            <a:off x="-2" y="1436687"/>
            <a:ext cx="9144004" cy="4445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63500" dist="10160" dir="5400000" rotWithShape="0">
              <a:srgbClr val="000000">
                <a:alpha val="5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63" name="Prostokąt"/>
          <p:cNvSpPr/>
          <p:nvPr/>
        </p:nvSpPr>
        <p:spPr>
          <a:xfrm>
            <a:off x="-2" y="0"/>
            <a:ext cx="9144004" cy="143351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64" name="Prostokąt"/>
          <p:cNvSpPr/>
          <p:nvPr/>
        </p:nvSpPr>
        <p:spPr>
          <a:xfrm>
            <a:off x="2855911" y="0"/>
            <a:ext cx="4604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65" name="Prostokąt"/>
          <p:cNvSpPr/>
          <p:nvPr/>
        </p:nvSpPr>
        <p:spPr>
          <a:xfrm>
            <a:off x="2855911" y="0"/>
            <a:ext cx="4604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6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7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907462" y="1193799"/>
            <a:ext cx="165101" cy="1778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3F3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rostokąt"/>
          <p:cNvSpPr/>
          <p:nvPr/>
        </p:nvSpPr>
        <p:spPr>
          <a:xfrm>
            <a:off x="6599236" y="0"/>
            <a:ext cx="4604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63500" dist="10160" dir="10799999" rotWithShape="0">
              <a:srgbClr val="000000">
                <a:alpha val="5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76" name="Prostokąt"/>
          <p:cNvSpPr/>
          <p:nvPr/>
        </p:nvSpPr>
        <p:spPr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77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78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3F3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"/>
          <p:cNvSpPr/>
          <p:nvPr/>
        </p:nvSpPr>
        <p:spPr>
          <a:xfrm>
            <a:off x="-2" y="-1"/>
            <a:ext cx="9144004" cy="260191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3" name="Prostokąt"/>
          <p:cNvSpPr/>
          <p:nvPr/>
        </p:nvSpPr>
        <p:spPr>
          <a:xfrm>
            <a:off x="-2" y="2601911"/>
            <a:ext cx="9144004" cy="46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63500" dist="10160" dir="5400000" rotWithShape="0">
              <a:srgbClr val="000000">
                <a:alpha val="5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pPr>
            <a:endParaRPr/>
          </a:p>
        </p:txBody>
      </p:sp>
      <p:sp>
        <p:nvSpPr>
          <p:cNvPr id="4" name="Tekst tytułowy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457200" y="1774825"/>
            <a:ext cx="8229600" cy="4625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72525" y="6573837"/>
            <a:ext cx="165101" cy="1778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FFC800"/>
          </a:solidFill>
          <a:uFillTx/>
          <a:latin typeface="Corbel"/>
          <a:ea typeface="Corbel"/>
          <a:cs typeface="Corbel"/>
          <a:sym typeface="Corbe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FFC800"/>
          </a:solidFill>
          <a:uFillTx/>
          <a:latin typeface="Corbel"/>
          <a:ea typeface="Corbel"/>
          <a:cs typeface="Corbel"/>
          <a:sym typeface="Corbe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FFC800"/>
          </a:solidFill>
          <a:uFillTx/>
          <a:latin typeface="Corbel"/>
          <a:ea typeface="Corbel"/>
          <a:cs typeface="Corbel"/>
          <a:sym typeface="Corbe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FFC800"/>
          </a:solidFill>
          <a:uFillTx/>
          <a:latin typeface="Corbel"/>
          <a:ea typeface="Corbel"/>
          <a:cs typeface="Corbel"/>
          <a:sym typeface="Corbe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FFC800"/>
          </a:solidFill>
          <a:uFillTx/>
          <a:latin typeface="Corbel"/>
          <a:ea typeface="Corbel"/>
          <a:cs typeface="Corbel"/>
          <a:sym typeface="Corbe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FFC800"/>
          </a:solidFill>
          <a:uFillTx/>
          <a:latin typeface="Corbel"/>
          <a:ea typeface="Corbel"/>
          <a:cs typeface="Corbel"/>
          <a:sym typeface="Corbe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FFC800"/>
          </a:solidFill>
          <a:uFillTx/>
          <a:latin typeface="Corbel"/>
          <a:ea typeface="Corbel"/>
          <a:cs typeface="Corbel"/>
          <a:sym typeface="Corbe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FFC800"/>
          </a:solidFill>
          <a:uFillTx/>
          <a:latin typeface="Corbel"/>
          <a:ea typeface="Corbel"/>
          <a:cs typeface="Corbel"/>
          <a:sym typeface="Corbe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rgbClr val="FFC800"/>
          </a:solidFill>
          <a:uFillTx/>
          <a:latin typeface="Corbel"/>
          <a:ea typeface="Corbel"/>
          <a:cs typeface="Corbel"/>
          <a:sym typeface="Corbel"/>
        </a:defRPr>
      </a:lvl9pPr>
    </p:titleStyle>
    <p:bodyStyle>
      <a:lvl1pPr marL="438150" marR="0" indent="-319086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80000"/>
        <a:buFont typeface="Gill Sans Light"/>
        <a:buChar char="­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Corbel"/>
          <a:ea typeface="Corbel"/>
          <a:cs typeface="Corbel"/>
          <a:sym typeface="Corbel"/>
        </a:defRPr>
      </a:lvl1pPr>
      <a:lvl2pPr marL="769257" marR="0" indent="-312057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90000"/>
        <a:buFont typeface="Gill Sans Light"/>
        <a:buChar char="▪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Corbel"/>
          <a:ea typeface="Corbel"/>
          <a:cs typeface="Corbel"/>
          <a:sym typeface="Corbel"/>
        </a:defRPr>
      </a:lvl2pPr>
      <a:lvl3pPr marL="1071562" marR="0" indent="-304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Gill Sans Light"/>
        <a:buChar char="▪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Corbel"/>
          <a:ea typeface="Corbel"/>
          <a:cs typeface="Corbel"/>
          <a:sym typeface="Corbel"/>
        </a:defRPr>
      </a:lvl3pPr>
      <a:lvl4pPr marL="1325562" marR="0" indent="-292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Gill Sans Light"/>
        <a:buChar char="▪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Corbel"/>
          <a:ea typeface="Corbel"/>
          <a:cs typeface="Corbel"/>
          <a:sym typeface="Corbel"/>
        </a:defRPr>
      </a:lvl4pPr>
      <a:lvl5pPr marL="1567567" marR="0" indent="-324554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Gill Sans Light"/>
        <a:buChar char="­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Corbel"/>
          <a:ea typeface="Corbel"/>
          <a:cs typeface="Corbel"/>
          <a:sym typeface="Corbel"/>
        </a:defRPr>
      </a:lvl5pPr>
      <a:lvl6pPr marL="0" marR="0" indent="170021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Gill Sans Light"/>
        <a:buNone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Corbel"/>
          <a:ea typeface="Corbel"/>
          <a:cs typeface="Corbel"/>
          <a:sym typeface="Corbel"/>
        </a:defRPr>
      </a:lvl6pPr>
      <a:lvl7pPr marL="0" marR="0" indent="215741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Gill Sans Light"/>
        <a:buNone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Corbel"/>
          <a:ea typeface="Corbel"/>
          <a:cs typeface="Corbel"/>
          <a:sym typeface="Corbel"/>
        </a:defRPr>
      </a:lvl7pPr>
      <a:lvl8pPr marL="0" marR="0" indent="261461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Gill Sans Light"/>
        <a:buNone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Corbel"/>
          <a:ea typeface="Corbel"/>
          <a:cs typeface="Corbel"/>
          <a:sym typeface="Corbel"/>
        </a:defRPr>
      </a:lvl8pPr>
      <a:lvl9pPr marL="0" marR="0" indent="307181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Gill Sans Light"/>
        <a:buNone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Corbel"/>
          <a:ea typeface="Corbel"/>
          <a:cs typeface="Corbel"/>
          <a:sym typeface="Corbe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875" y="3157536"/>
            <a:ext cx="8375650" cy="1878014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Treść"/>
          <p:cNvSpPr txBox="1">
            <a:spLocks noGrp="1"/>
          </p:cNvSpPr>
          <p:nvPr>
            <p:ph type="body" sz="quarter" idx="4294967295"/>
          </p:nvPr>
        </p:nvSpPr>
        <p:spPr>
          <a:xfrm>
            <a:off x="685800" y="1828800"/>
            <a:ext cx="8077200" cy="1500188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indent="0">
              <a:buSzTx/>
              <a:buNone/>
              <a:defRPr sz="2000"/>
            </a:pPr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ytuł"/>
          <p:cNvSpPr txBox="1">
            <a:spLocks noGrp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" name="2. wykonywanie czynności zawodowych na rzecz klienta, którego stroną przeciwną jest spółka dominująca w stosunku do któregokolwiek z klientów lub spółka zależna w stosunku do któregokolwiek z klientów lub spółka powiązana z którymkolwiek z klientów…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marL="200025" indent="-80963">
              <a:buSzTx/>
              <a:buNone/>
              <a:defRPr>
                <a:solidFill>
                  <a:srgbClr val="000000"/>
                </a:solidFill>
              </a:defRPr>
            </a:pPr>
            <a:r>
              <a:t>2. wykonywanie czynności zawodowych na rzecz klienta, którego stroną przeciwną jest spółka dominująca w stosunku do któregokolwiek z klientów lub spółka zależna w stosunku do któregokolwiek z klientów lub spółka powiązana z którymkolwiek z klientów</a:t>
            </a:r>
          </a:p>
          <a:p>
            <a:pPr marL="200025" indent="-80963">
              <a:buSzTx/>
              <a:buNone/>
              <a:defRPr>
                <a:solidFill>
                  <a:srgbClr val="000000"/>
                </a:solidFill>
              </a:defRPr>
            </a:pPr>
            <a:r>
              <a:t>    (</a:t>
            </a:r>
            <a:r>
              <a:rPr b="1"/>
              <a:t>sprzeczność interesów ze względu na powiązania holdingowe</a:t>
            </a:r>
            <a:r>
              <a:t>);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ytuł"/>
          <p:cNvSpPr txBox="1">
            <a:spLocks noGrp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3. wykonywanie czynności zawodowych na rzecz klienta, którego stroną przeciwną jest podmiot organizacyjnie powiązany z którymkolwiek z klientów (sprzeczność interesów ze względu na powiązania koncernowe);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marL="200025" indent="-80963">
              <a:buSzTx/>
              <a:buNone/>
              <a:defRPr>
                <a:solidFill>
                  <a:srgbClr val="000000"/>
                </a:solidFill>
              </a:defRPr>
            </a:pPr>
            <a:r>
              <a:t>3. wykonywanie czynności zawodowych na rzecz klienta, którego stroną przeciwną jest podmiot organizacyjnie powiązany z którymkolwiek z klientów (</a:t>
            </a:r>
            <a:r>
              <a:rPr b="1"/>
              <a:t>sprzeczność interesów ze względu na powiązania koncernowe</a:t>
            </a:r>
            <a:r>
              <a:t>);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ytuł"/>
          <p:cNvSpPr txBox="1">
            <a:spLocks noGrp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4. wykonywanie czynności zawodowych na rzecz klienta, gdy istnieje zobowiązanie umowne do wykonywania czynności zawodowych określonego rodzaju wyłącznie na rzecz jednego klienta (sprzeczność interesów ze względu na zobowiązanie wyłączności).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marL="200025" indent="-80963">
              <a:buSzTx/>
              <a:buNone/>
              <a:defRPr>
                <a:solidFill>
                  <a:srgbClr val="000000"/>
                </a:solidFill>
              </a:defRPr>
            </a:pPr>
            <a:r>
              <a:t>4. wykonywanie czynności zawodowych na rzecz klienta, gdy istnieje zobowiązanie umowne do wykonywania czynności zawodowych określonego rodzaju wyłącznie na rzecz jednego klienta (</a:t>
            </a:r>
            <a:r>
              <a:rPr b="1"/>
              <a:t>sprzeczność interesów ze względu na zobowiązanie wyłączności</a:t>
            </a:r>
            <a:r>
              <a:t>).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12" y="152400"/>
            <a:ext cx="8504239" cy="1262063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To sytuacje sprzecznych interesów, które są negatywnie oceniane z punktu widzenia zasad etyki zawodowej i z tego powodu rodzą obowiązek zawodowy ich unikania."/>
          <p:cNvSpPr txBox="1">
            <a:spLocks noGrp="1"/>
          </p:cNvSpPr>
          <p:nvPr>
            <p:ph type="body" idx="4294967295"/>
          </p:nvPr>
        </p:nvSpPr>
        <p:spPr>
          <a:xfrm>
            <a:off x="-139700" y="1787525"/>
            <a:ext cx="8229600" cy="462597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FontTx/>
              <a:buChar char="◼"/>
              <a:defRPr sz="3000">
                <a:solidFill>
                  <a:srgbClr val="000000"/>
                </a:solidFill>
              </a:defRPr>
            </a:pPr>
            <a:endParaRPr/>
          </a:p>
          <a:p>
            <a:pPr>
              <a:lnSpc>
                <a:spcPct val="80000"/>
              </a:lnSpc>
              <a:buFontTx/>
              <a:buChar char="◼"/>
              <a:defRPr sz="3000">
                <a:solidFill>
                  <a:srgbClr val="000000"/>
                </a:solidFill>
              </a:defRPr>
            </a:pPr>
            <a:endParaRPr/>
          </a:p>
          <a:p>
            <a:pPr>
              <a:lnSpc>
                <a:spcPct val="80000"/>
              </a:lnSpc>
              <a:buFontTx/>
              <a:buChar char="◼"/>
              <a:defRPr sz="3000">
                <a:solidFill>
                  <a:srgbClr val="000000"/>
                </a:solidFill>
              </a:defRPr>
            </a:pPr>
            <a:r>
              <a:t>To sytuacje sprzecznych interesów, które są negatywnie oceniane z punktu widzenia zasad etyki zawodowej i z tego powodu rodzą </a:t>
            </a:r>
            <a:r>
              <a:rPr b="1" i="1"/>
              <a:t>obowiązek</a:t>
            </a:r>
            <a:r>
              <a:rPr b="1"/>
              <a:t> </a:t>
            </a:r>
            <a:r>
              <a:t>zawodowy ich unikania.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ytuł"/>
          <p:cNvSpPr txBox="1">
            <a:spLocks noGrp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Konflikt interesów to takie sytuacje, w których adwokat lub radca prawny działa lub może działać na rzecz kilku pozostających  w sprzeczności interesów, co uniemożliwia skuteczną realizację któregoś z nich.…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 lIns="45718" tIns="45718" rIns="45718" bIns="45718" anchor="t">
            <a:normAutofit/>
          </a:bodyPr>
          <a:lstStyle/>
          <a:p>
            <a:pPr indent="-318770">
              <a:buFontTx/>
              <a:buChar char="◼"/>
              <a:defRPr>
                <a:solidFill>
                  <a:srgbClr val="000000"/>
                </a:solidFill>
              </a:defRPr>
            </a:pPr>
            <a:r>
              <a:rPr lang="en-US" err="1"/>
              <a:t>Konflikt</a:t>
            </a:r>
            <a:r>
              <a:rPr lang="en-US"/>
              <a:t> </a:t>
            </a:r>
            <a:r>
              <a:rPr lang="en-US" err="1"/>
              <a:t>interesów</a:t>
            </a:r>
            <a:r>
              <a:rPr lang="en-US"/>
              <a:t> to </a:t>
            </a:r>
            <a:r>
              <a:rPr lang="en-US" err="1"/>
              <a:t>takie</a:t>
            </a:r>
            <a:r>
              <a:rPr lang="en-US"/>
              <a:t> </a:t>
            </a:r>
            <a:r>
              <a:rPr lang="en-US" err="1"/>
              <a:t>sytuacje</a:t>
            </a:r>
            <a:r>
              <a:rPr lang="en-US"/>
              <a:t>, w </a:t>
            </a:r>
            <a:r>
              <a:rPr lang="en-US" err="1"/>
              <a:t>których</a:t>
            </a:r>
            <a:r>
              <a:rPr lang="en-US"/>
              <a:t> </a:t>
            </a:r>
            <a:r>
              <a:rPr lang="en-US" err="1"/>
              <a:t>adwokat</a:t>
            </a:r>
            <a:r>
              <a:rPr lang="en-US"/>
              <a:t> </a:t>
            </a:r>
            <a:r>
              <a:rPr lang="en-US" err="1"/>
              <a:t>lub</a:t>
            </a:r>
            <a:r>
              <a:rPr lang="en-US"/>
              <a:t> </a:t>
            </a:r>
            <a:r>
              <a:rPr lang="en-US" err="1"/>
              <a:t>radca</a:t>
            </a:r>
            <a:r>
              <a:rPr lang="en-US"/>
              <a:t> prawny </a:t>
            </a:r>
            <a:r>
              <a:rPr lang="en-US" err="1"/>
              <a:t>działa</a:t>
            </a:r>
            <a:r>
              <a:rPr lang="en-US"/>
              <a:t> </a:t>
            </a:r>
            <a:r>
              <a:rPr lang="en-US" err="1"/>
              <a:t>lub</a:t>
            </a:r>
            <a:r>
              <a:rPr lang="en-US"/>
              <a:t> </a:t>
            </a:r>
            <a:r>
              <a:rPr lang="en-US" err="1"/>
              <a:t>może</a:t>
            </a:r>
            <a:r>
              <a:rPr lang="en-US"/>
              <a:t> </a:t>
            </a:r>
            <a:r>
              <a:rPr lang="en-US" err="1"/>
              <a:t>działać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rzecz</a:t>
            </a:r>
            <a:r>
              <a:rPr lang="en-US"/>
              <a:t> </a:t>
            </a:r>
            <a:r>
              <a:rPr lang="en-US" err="1"/>
              <a:t>kilku</a:t>
            </a:r>
            <a:r>
              <a:rPr lang="en-US"/>
              <a:t> </a:t>
            </a:r>
            <a:r>
              <a:rPr lang="en-US" err="1"/>
              <a:t>pozostających</a:t>
            </a:r>
            <a:r>
              <a:rPr lang="en-US"/>
              <a:t>  w </a:t>
            </a:r>
            <a:r>
              <a:rPr lang="en-US" err="1"/>
              <a:t>sprzeczności</a:t>
            </a:r>
            <a:r>
              <a:rPr lang="en-US"/>
              <a:t> </a:t>
            </a:r>
            <a:r>
              <a:rPr lang="en-US" err="1"/>
              <a:t>interesów</a:t>
            </a:r>
            <a:r>
              <a:rPr lang="en-US"/>
              <a:t>, co </a:t>
            </a:r>
            <a:r>
              <a:rPr lang="en-US" err="1"/>
              <a:t>uniemożliwia</a:t>
            </a:r>
            <a:r>
              <a:rPr lang="en-US"/>
              <a:t> </a:t>
            </a:r>
            <a:r>
              <a:rPr lang="en-US" err="1"/>
              <a:t>skuteczną</a:t>
            </a:r>
            <a:r>
              <a:rPr lang="en-US"/>
              <a:t> </a:t>
            </a:r>
            <a:r>
              <a:rPr lang="en-US" err="1"/>
              <a:t>realizację</a:t>
            </a:r>
            <a:r>
              <a:rPr lang="en-US"/>
              <a:t> </a:t>
            </a:r>
            <a:r>
              <a:rPr lang="en-US" err="1"/>
              <a:t>któregoś</a:t>
            </a:r>
            <a:r>
              <a:rPr lang="en-US"/>
              <a:t> z </a:t>
            </a:r>
            <a:r>
              <a:rPr lang="en-US" err="1"/>
              <a:t>nich</a:t>
            </a:r>
            <a:r>
              <a:rPr lang="en-US"/>
              <a:t>. </a:t>
            </a:r>
            <a:endParaRPr lang="pl-PL"/>
          </a:p>
          <a:p>
            <a:pPr indent="-318770">
              <a:buFontTx/>
              <a:buChar char="◼"/>
              <a:defRPr>
                <a:solidFill>
                  <a:srgbClr val="000000"/>
                </a:solidFill>
              </a:defRPr>
            </a:pPr>
            <a:r>
              <a:rPr lang="pl-PL"/>
              <a:t>Ogólną zasadą w tym zakresie jest </a:t>
            </a:r>
            <a:r>
              <a:rPr lang="pl-PL" b="1" i="1"/>
              <a:t>unikanie konfliktu interesów</a:t>
            </a:r>
            <a:r>
              <a:rPr lang="pl-PL"/>
              <a:t>.</a:t>
            </a:r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12" y="152400"/>
            <a:ext cx="8504239" cy="1262063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Cztery konfiguracje podmiotowe występowania konfliktu interesów:…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FontTx/>
              <a:buChar char="◼"/>
              <a:defRPr>
                <a:solidFill>
                  <a:srgbClr val="000000"/>
                </a:solidFill>
              </a:defRPr>
            </a:pPr>
            <a:r>
              <a:t>Cztery konfiguracje podmiotowe występowania konfliktu interesów: </a:t>
            </a:r>
          </a:p>
          <a:p>
            <a:pPr>
              <a:buFontTx/>
              <a:buAutoNum type="arabicPeriod"/>
              <a:defRPr>
                <a:solidFill>
                  <a:srgbClr val="000000"/>
                </a:solidFill>
              </a:defRPr>
            </a:pPr>
            <a:r>
              <a:t>dotycząca interesu własnego prawnika; </a:t>
            </a:r>
          </a:p>
          <a:p>
            <a:pPr>
              <a:buFontTx/>
              <a:buAutoNum type="arabicPeriod"/>
              <a:defRPr>
                <a:solidFill>
                  <a:srgbClr val="000000"/>
                </a:solidFill>
              </a:defRPr>
            </a:pPr>
            <a:r>
              <a:t>dotycząca interesu osób trzecich lub instytucji; </a:t>
            </a:r>
          </a:p>
          <a:p>
            <a:pPr>
              <a:buFontTx/>
              <a:buAutoNum type="arabicPeriod"/>
              <a:defRPr>
                <a:solidFill>
                  <a:srgbClr val="000000"/>
                </a:solidFill>
              </a:defRPr>
            </a:pPr>
            <a:r>
              <a:t>dotycząca interesu aktualnego klienta; </a:t>
            </a:r>
          </a:p>
          <a:p>
            <a:pPr>
              <a:buFontTx/>
              <a:buAutoNum type="arabicPeriod"/>
              <a:defRPr>
                <a:solidFill>
                  <a:srgbClr val="000000"/>
                </a:solidFill>
              </a:defRPr>
            </a:pPr>
            <a:r>
              <a:t>dotycząca interesu byłego klienta.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12" y="152400"/>
            <a:ext cx="8504239" cy="1262063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Badanie konfliktu interesów powinno mieć miejsce przed rozpoczęciem współpracy z nowym klientem.…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FontTx/>
              <a:buChar char="◼"/>
              <a:defRPr sz="3000">
                <a:solidFill>
                  <a:srgbClr val="000000"/>
                </a:solidFill>
              </a:defRPr>
            </a:pPr>
            <a:r>
              <a:t>Badanie konfliktu interesów powinno mieć miejsce przed rozpoczęciem współpracy z nowym klientem. </a:t>
            </a:r>
          </a:p>
          <a:p>
            <a:pPr>
              <a:lnSpc>
                <a:spcPct val="90000"/>
              </a:lnSpc>
              <a:buFontTx/>
              <a:buChar char="◼"/>
              <a:defRPr sz="3000">
                <a:solidFill>
                  <a:srgbClr val="000000"/>
                </a:solidFill>
              </a:defRPr>
            </a:pPr>
            <a:endParaRPr/>
          </a:p>
          <a:p>
            <a:pPr>
              <a:lnSpc>
                <a:spcPct val="90000"/>
              </a:lnSpc>
              <a:buFontTx/>
              <a:buChar char="◼"/>
              <a:defRPr sz="3000">
                <a:solidFill>
                  <a:srgbClr val="000000"/>
                </a:solidFill>
              </a:defRPr>
            </a:pPr>
            <a:r>
              <a:t>Przybiera ono postać stosunkowo sformalizowanej procedury. Konieczne jest prowadzenie stosownej dokumentacji – rejestru klientów i spraw.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ytuł"/>
          <p:cNvSpPr txBox="1">
            <a:spLocks noGrp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Uproszczoną metodą badania konfliktu interesów jest skierowanie przez prawnika odpowiedzialnego za klienta zapytania do innych prawników spółki o okoliczności, które mogą stanowić źródło konfliktu interesów.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FontTx/>
              <a:buChar char="◼"/>
              <a:defRPr sz="3600">
                <a:solidFill>
                  <a:srgbClr val="000000"/>
                </a:solidFill>
              </a:defRPr>
            </a:pPr>
            <a:r>
              <a:t>Uproszczoną metodą badania konfliktu interesów jest skierowanie przez prawnika odpowiedzialnego za klienta </a:t>
            </a:r>
            <a:r>
              <a:rPr b="1">
                <a:solidFill>
                  <a:srgbClr val="5A6378"/>
                </a:solidFill>
              </a:rPr>
              <a:t>zapytania</a:t>
            </a:r>
            <a:r>
              <a:t> do innych prawników spółki o okoliczności, które mogą stanowić źródło konfliktu interesów.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12" y="152400"/>
            <a:ext cx="8504239" cy="1262063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Wiąże się z sytuacjami, w których adwokat lub radca prawny nie mogą jednocześnie wykonywać określonych czynności zawodowych  ze względu na strukturalną lub funkcjonalną ich niepołączalność.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FontTx/>
              <a:buChar char="◼"/>
              <a:defRPr sz="4000">
                <a:solidFill>
                  <a:srgbClr val="000000"/>
                </a:solidFill>
              </a:defRPr>
            </a:pPr>
            <a:r>
              <a:t>Wiąże się z sytuacjami, w których adwokat lub radca prawny nie mogą jednocześnie wykonywać określonych czynności zawodowych  ze względu na </a:t>
            </a:r>
            <a:r>
              <a:rPr b="1">
                <a:solidFill>
                  <a:srgbClr val="6BB76D"/>
                </a:solidFill>
              </a:rPr>
              <a:t>strukturalną</a:t>
            </a:r>
            <a:r>
              <a:rPr b="1"/>
              <a:t> </a:t>
            </a:r>
            <a:r>
              <a:t>lub </a:t>
            </a:r>
            <a:r>
              <a:rPr b="1">
                <a:solidFill>
                  <a:srgbClr val="6BB76D"/>
                </a:solidFill>
              </a:rPr>
              <a:t>funkcjonalną</a:t>
            </a:r>
            <a:r>
              <a:rPr b="1"/>
              <a:t> </a:t>
            </a:r>
            <a:r>
              <a:t>ich </a:t>
            </a:r>
            <a:r>
              <a:rPr b="1">
                <a:solidFill>
                  <a:srgbClr val="6BB76D"/>
                </a:solidFill>
              </a:rPr>
              <a:t>niepołączalność</a:t>
            </a:r>
            <a:r>
              <a:t>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ytuł"/>
          <p:cNvSpPr txBox="1">
            <a:spLocks noGrp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5" name="Nie jest dopuszczalne orzekanie w roli sędziego i jednoczesne reprezentowanie stron lub udzielanie porad prawnych."/>
          <p:cNvSpPr txBox="1">
            <a:spLocks noGrp="1"/>
          </p:cNvSpPr>
          <p:nvPr>
            <p:ph type="body" idx="4294967295"/>
          </p:nvPr>
        </p:nvSpPr>
        <p:spPr>
          <a:xfrm>
            <a:off x="272915" y="1862578"/>
            <a:ext cx="8229601" cy="4625978"/>
          </a:xfrm>
          <a:prstGeom prst="rect">
            <a:avLst/>
          </a:prstGeom>
        </p:spPr>
        <p:txBody>
          <a:bodyPr/>
          <a:lstStyle/>
          <a:p>
            <a:pPr>
              <a:buFontTx/>
              <a:buChar char="◼"/>
              <a:defRPr sz="4000">
                <a:solidFill>
                  <a:srgbClr val="000000"/>
                </a:solidFill>
              </a:defRPr>
            </a:pPr>
            <a:r>
              <a:t> </a:t>
            </a:r>
            <a:r>
              <a:rPr b="1">
                <a:solidFill>
                  <a:schemeClr val="accent3">
                    <a:satOff val="-6373"/>
                    <a:lumOff val="-10823"/>
                  </a:schemeClr>
                </a:solidFill>
              </a:rPr>
              <a:t>Nie jest dopuszczalne</a:t>
            </a:r>
            <a:r>
              <a:rPr b="1">
                <a:solidFill>
                  <a:srgbClr val="6BB76D"/>
                </a:solidFill>
              </a:rPr>
              <a:t> </a:t>
            </a:r>
            <a:r>
              <a:t>orzekanie w roli sędziego i jednoczesne reprezentowanie stron lub udzielanie porad prawnych.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12" y="152400"/>
            <a:ext cx="8504239" cy="1262063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Konflikt ról odróżnia się tym od konfliktu interesów, że w drugim przypadku chodzi o takie same lub podobne czynności zawodowe, lecz wykonywane w interesie kilku podmiotów."/>
          <p:cNvSpPr txBox="1">
            <a:spLocks noGrp="1"/>
          </p:cNvSpPr>
          <p:nvPr>
            <p:ph type="body" idx="4294967295"/>
          </p:nvPr>
        </p:nvSpPr>
        <p:spPr>
          <a:xfrm>
            <a:off x="457200" y="1838325"/>
            <a:ext cx="8229600" cy="4625975"/>
          </a:xfrm>
          <a:prstGeom prst="rect">
            <a:avLst/>
          </a:prstGeom>
        </p:spPr>
        <p:txBody>
          <a:bodyPr/>
          <a:lstStyle/>
          <a:p>
            <a:pPr>
              <a:buFontTx/>
              <a:buChar char="◼"/>
              <a:defRPr>
                <a:solidFill>
                  <a:srgbClr val="000000"/>
                </a:solidFill>
              </a:defRPr>
            </a:pPr>
            <a:endParaRPr/>
          </a:p>
          <a:p>
            <a:pPr>
              <a:buFontTx/>
              <a:buChar char="◼"/>
              <a:defRPr>
                <a:solidFill>
                  <a:srgbClr val="000000"/>
                </a:solidFill>
              </a:defRPr>
            </a:pPr>
            <a:endParaRPr/>
          </a:p>
          <a:p>
            <a:pPr>
              <a:buFontTx/>
              <a:buChar char="◼"/>
              <a:defRPr>
                <a:solidFill>
                  <a:srgbClr val="000000"/>
                </a:solidFill>
              </a:defRPr>
            </a:pPr>
            <a:r>
              <a:t>Konflikt ról odróżnia się tym od konfliktu interesów, że w drugim przypadku chodzi </a:t>
            </a:r>
            <a:r>
              <a:rPr b="1">
                <a:solidFill>
                  <a:srgbClr val="901929"/>
                </a:solidFill>
              </a:rPr>
              <a:t>o takie same lub podobne czynności zawodowe</a:t>
            </a:r>
            <a:r>
              <a:t>, lecz wykonywane w interesie kilku podmiotów.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66" y="127416"/>
            <a:ext cx="8504239" cy="1262063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Postanowienia Kodeksów wskazują cztery kryteria oceny, czy określone zajęcia są połączalne z zawodami adwokata lub radcy prawnego."/>
          <p:cNvSpPr txBox="1">
            <a:spLocks noGrp="1"/>
          </p:cNvSpPr>
          <p:nvPr>
            <p:ph type="body" idx="4294967295"/>
          </p:nvPr>
        </p:nvSpPr>
        <p:spPr>
          <a:xfrm>
            <a:off x="457200" y="1876425"/>
            <a:ext cx="8229600" cy="4625975"/>
          </a:xfrm>
          <a:prstGeom prst="rect">
            <a:avLst/>
          </a:prstGeom>
        </p:spPr>
        <p:txBody>
          <a:bodyPr/>
          <a:lstStyle/>
          <a:p>
            <a:pPr>
              <a:buFontTx/>
              <a:buChar char="◼"/>
              <a:defRPr sz="3600">
                <a:solidFill>
                  <a:srgbClr val="000000"/>
                </a:solidFill>
              </a:defRPr>
            </a:pPr>
            <a:r>
              <a:t>Postanowienia Kodeksów wskazują </a:t>
            </a:r>
            <a:r>
              <a:rPr b="1">
                <a:solidFill>
                  <a:schemeClr val="accent2"/>
                </a:solidFill>
              </a:rPr>
              <a:t>cztery kryteria oceny</a:t>
            </a:r>
            <a:r>
              <a:t>, czy określone zajęcia są połączalne z zawodami adwokata lub radcy prawnego.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ytuł"/>
          <p:cNvSpPr txBox="1">
            <a:spLocks noGrp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" name="Będą one niepołączalne jeśli:…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marL="200025" indent="-80963">
              <a:buSzTx/>
              <a:buNone/>
              <a:defRPr>
                <a:solidFill>
                  <a:srgbClr val="000000"/>
                </a:solidFill>
              </a:defRPr>
            </a:pPr>
            <a:r>
              <a:t>Będą one niepołączalne jeśli: </a:t>
            </a:r>
          </a:p>
          <a:p>
            <a:pPr marL="200025" indent="-80963">
              <a:buSzTx/>
              <a:buNone/>
              <a:defRPr>
                <a:solidFill>
                  <a:srgbClr val="000000"/>
                </a:solidFill>
              </a:defRPr>
            </a:pPr>
            <a:r>
              <a:t>1. uwłaczałyby </a:t>
            </a:r>
            <a:r>
              <a:rPr b="1">
                <a:solidFill>
                  <a:srgbClr val="6BB76D"/>
                </a:solidFill>
              </a:rPr>
              <a:t>godności zawodu</a:t>
            </a:r>
            <a:r>
              <a:rPr>
                <a:solidFill>
                  <a:srgbClr val="6BB76D"/>
                </a:solidFill>
              </a:rPr>
              <a:t> </a:t>
            </a:r>
            <a:r>
              <a:t>adwokata lub radcy prawnego;</a:t>
            </a:r>
          </a:p>
          <a:p>
            <a:pPr marL="200025" indent="-80963">
              <a:buSzTx/>
              <a:buNone/>
              <a:defRPr>
                <a:solidFill>
                  <a:srgbClr val="000000"/>
                </a:solidFill>
              </a:defRPr>
            </a:pPr>
            <a:r>
              <a:t>2. ograniczałyby </a:t>
            </a:r>
            <a:r>
              <a:rPr b="1">
                <a:solidFill>
                  <a:srgbClr val="6BB76D"/>
                </a:solidFill>
              </a:rPr>
              <a:t>niezawisłość adwokata</a:t>
            </a:r>
            <a:r>
              <a:rPr>
                <a:solidFill>
                  <a:srgbClr val="6BB76D"/>
                </a:solidFill>
              </a:rPr>
              <a:t> </a:t>
            </a:r>
            <a:r>
              <a:t>lub </a:t>
            </a:r>
            <a:r>
              <a:rPr b="1">
                <a:solidFill>
                  <a:srgbClr val="6BB76D"/>
                </a:solidFill>
              </a:rPr>
              <a:t>niezależność radcy prawnego</a:t>
            </a:r>
            <a:r>
              <a:t>;</a:t>
            </a:r>
          </a:p>
          <a:p>
            <a:pPr marL="200025" indent="-80963">
              <a:buSzTx/>
              <a:buNone/>
              <a:defRPr>
                <a:solidFill>
                  <a:srgbClr val="000000"/>
                </a:solidFill>
              </a:defRPr>
            </a:pPr>
            <a:r>
              <a:t>3. podważałyby </a:t>
            </a:r>
            <a:r>
              <a:rPr b="1">
                <a:solidFill>
                  <a:srgbClr val="6BB76D"/>
                </a:solidFill>
              </a:rPr>
              <a:t>zaufanie publiczne</a:t>
            </a:r>
            <a:r>
              <a:rPr>
                <a:solidFill>
                  <a:srgbClr val="6BB76D"/>
                </a:solidFill>
              </a:rPr>
              <a:t> </a:t>
            </a:r>
            <a:r>
              <a:t>do adwokatury lub zaufanie do radcy prawnego;</a:t>
            </a:r>
          </a:p>
          <a:p>
            <a:pPr marL="200025" indent="-80963">
              <a:buSzTx/>
              <a:buNone/>
              <a:defRPr>
                <a:solidFill>
                  <a:srgbClr val="000000"/>
                </a:solidFill>
              </a:defRPr>
            </a:pPr>
            <a:r>
              <a:t>4. groziłyby naruszeniem </a:t>
            </a:r>
            <a:r>
              <a:rPr b="1">
                <a:solidFill>
                  <a:srgbClr val="6BB76D"/>
                </a:solidFill>
              </a:rPr>
              <a:t>tajemnicy zawodowej</a:t>
            </a:r>
            <a:r>
              <a:t>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ytuł"/>
          <p:cNvSpPr txBox="1">
            <a:spLocks noGrp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Kryteria te należy stosować alternatywnie.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FontTx/>
              <a:buChar char="◼"/>
              <a:defRPr sz="4400">
                <a:solidFill>
                  <a:srgbClr val="000000"/>
                </a:solidFill>
              </a:defRPr>
            </a:pPr>
            <a:endParaRPr/>
          </a:p>
          <a:p>
            <a:pPr>
              <a:buFontTx/>
              <a:buChar char="◼"/>
              <a:defRPr sz="4400">
                <a:solidFill>
                  <a:srgbClr val="000000"/>
                </a:solidFill>
              </a:defRPr>
            </a:pPr>
            <a:endParaRPr/>
          </a:p>
          <a:p>
            <a:pPr>
              <a:buFontTx/>
              <a:buChar char="◼"/>
              <a:defRPr sz="4400">
                <a:solidFill>
                  <a:srgbClr val="000000"/>
                </a:solidFill>
              </a:defRPr>
            </a:pPr>
            <a:r>
              <a:t>Kryteria te należy stosować </a:t>
            </a:r>
            <a:r>
              <a:rPr b="1">
                <a:solidFill>
                  <a:srgbClr val="E88651"/>
                </a:solidFill>
              </a:rPr>
              <a:t>alternatywnie</a:t>
            </a:r>
            <a:r>
              <a:rPr>
                <a:solidFill>
                  <a:srgbClr val="E88651"/>
                </a:solidFill>
              </a:rPr>
              <a:t>.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05" y="142954"/>
            <a:ext cx="8620126" cy="1262063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Wyodrębnienie sprzeczności interesów skutkuje jedynie uprawnieniem do jej usunięcia.…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FontTx/>
              <a:buChar char="◼"/>
              <a:defRPr sz="2800">
                <a:solidFill>
                  <a:srgbClr val="000000"/>
                </a:solidFill>
              </a:defRPr>
            </a:pPr>
            <a:r>
              <a:t>Wyodrębnienie sprzeczności interesów skutkuje jedynie uprawnieniem do jej usunięcia. </a:t>
            </a:r>
          </a:p>
          <a:p>
            <a:pPr>
              <a:buFontTx/>
              <a:buChar char="◼"/>
              <a:defRPr sz="2800">
                <a:solidFill>
                  <a:srgbClr val="000000"/>
                </a:solidFill>
              </a:defRPr>
            </a:pPr>
            <a:endParaRPr/>
          </a:p>
          <a:p>
            <a:pPr>
              <a:buFontTx/>
              <a:buChar char="◼"/>
              <a:defRPr sz="2800">
                <a:solidFill>
                  <a:srgbClr val="000000"/>
                </a:solidFill>
              </a:defRPr>
            </a:pPr>
            <a:r>
              <a:t>Może to być celowe. </a:t>
            </a:r>
          </a:p>
          <a:p>
            <a:pPr>
              <a:buFontTx/>
              <a:buChar char="◼"/>
              <a:defRPr sz="2800">
                <a:solidFill>
                  <a:srgbClr val="000000"/>
                </a:solidFill>
              </a:defRPr>
            </a:pPr>
            <a:endParaRPr/>
          </a:p>
          <a:p>
            <a:pPr>
              <a:buFontTx/>
              <a:buChar char="◼"/>
              <a:defRPr sz="2800">
                <a:solidFill>
                  <a:srgbClr val="000000"/>
                </a:solidFill>
              </a:defRPr>
            </a:pPr>
            <a:r>
              <a:t>Sama w sobie taka sprzeczność nie jest oceniana negatywnie.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ytuł"/>
          <p:cNvSpPr txBox="1">
            <a:spLocks noGrp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" name="Do sytuacji takich należą:…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FontTx/>
              <a:buChar char="◼"/>
              <a:defRPr sz="3600">
                <a:solidFill>
                  <a:srgbClr val="000000"/>
                </a:solidFill>
              </a:defRPr>
            </a:pPr>
            <a:r>
              <a:t>Do sytuacji takich należą: </a:t>
            </a:r>
          </a:p>
          <a:p>
            <a:pPr marL="200025" indent="-80963">
              <a:buSzTx/>
              <a:buNone/>
              <a:defRPr sz="3600">
                <a:solidFill>
                  <a:srgbClr val="000000"/>
                </a:solidFill>
              </a:defRPr>
            </a:pPr>
            <a:r>
              <a:t>1. wykonywanie czynności zawodowych na rzecz klienta, który jest rynkowym konkurentem innego klienta (</a:t>
            </a:r>
            <a:r>
              <a:rPr b="1"/>
              <a:t>sprzeczność interesów ze względu na konkurencję</a:t>
            </a:r>
            <a:r>
              <a:t>);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duł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duł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5163406E526D46AF551C6E4307D061" ma:contentTypeVersion="4" ma:contentTypeDescription="Utwórz nowy dokument." ma:contentTypeScope="" ma:versionID="d81b82fb37d50044f339f13ca5367a64">
  <xsd:schema xmlns:xsd="http://www.w3.org/2001/XMLSchema" xmlns:xs="http://www.w3.org/2001/XMLSchema" xmlns:p="http://schemas.microsoft.com/office/2006/metadata/properties" xmlns:ns2="33cc6802-b0c6-4496-bac7-708c9be5c27c" xmlns:ns3="b0fa4338-109c-4ffd-8446-3c603262c69c" targetNamespace="http://schemas.microsoft.com/office/2006/metadata/properties" ma:root="true" ma:fieldsID="5f36b43f6e4bec9ae11641e1c772624a" ns2:_="" ns3:_="">
    <xsd:import namespace="33cc6802-b0c6-4496-bac7-708c9be5c27c"/>
    <xsd:import namespace="b0fa4338-109c-4ffd-8446-3c603262c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cc6802-b0c6-4496-bac7-708c9be5c2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a4338-109c-4ffd-8446-3c603262c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D24CE0-7E11-425C-B6A7-DAAFC09144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cc6802-b0c6-4496-bac7-708c9be5c27c"/>
    <ds:schemaRef ds:uri="b0fa4338-109c-4ffd-8446-3c603262c6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FFC228-319D-4D2F-B14A-6F069D335D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592AE9-3338-4554-A7F3-8FB5B9BD9ED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Pokaz na ekranie (4:3)</PresentationFormat>
  <Slides>17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Moduł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cp:revision>4</cp:revision>
  <dcterms:modified xsi:type="dcterms:W3CDTF">2022-10-21T08:43:45Z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0x0101008C5163406E526D46AF551C6E4307D061</vt:lpwstr>
  </property>
</Properties>
</file>