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 b="def" i="def"/>
      <a:tcStyle>
        <a:tcBdr/>
        <a:fill>
          <a:solidFill>
            <a:srgbClr val="EB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 b="def" i="def"/>
      <a:tcStyle>
        <a:tcBdr/>
        <a:fill>
          <a:solidFill>
            <a:srgbClr val="F2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38" name="Shape 7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1pPr>
    <a:lvl2pPr indent="228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2pPr>
    <a:lvl3pPr indent="457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3pPr>
    <a:lvl4pPr indent="685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4pPr>
    <a:lvl5pPr indent="9144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5pPr>
    <a:lvl6pPr indent="11430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6pPr>
    <a:lvl7pPr indent="1371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7pPr>
    <a:lvl8pPr indent="1600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8pPr>
    <a:lvl9pPr indent="1828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52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63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6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7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7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7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0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/>
          <p:nvPr>
            <p:ph type="pic" sz="quarter" idx="14"/>
          </p:nvPr>
        </p:nvSpPr>
        <p:spPr>
          <a:xfrm>
            <a:off x="3160205" y="1574263"/>
            <a:ext cx="2815492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2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94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6" name="Symbol zastępczy obrazu 2"/>
          <p:cNvSpPr/>
          <p:nvPr>
            <p:ph type="pic" sz="quarter" idx="14"/>
          </p:nvPr>
        </p:nvSpPr>
        <p:spPr>
          <a:xfrm>
            <a:off x="3160205" y="4324570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7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0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0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4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221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4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222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23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0" cy="370838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0" cy="370838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5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0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1" name="Symbol zastępczy obrazu 8"/>
          <p:cNvSpPr/>
          <p:nvPr>
            <p:ph type="pic" idx="13"/>
          </p:nvPr>
        </p:nvSpPr>
        <p:spPr>
          <a:xfrm>
            <a:off x="0" y="1172775"/>
            <a:ext cx="9144000" cy="42723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83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0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2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1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32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43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54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7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8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6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7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1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/>
          <p:nvPr>
            <p:ph type="pic" sz="quarter" idx="14"/>
          </p:nvPr>
        </p:nvSpPr>
        <p:spPr>
          <a:xfrm>
            <a:off x="3160205" y="1574263"/>
            <a:ext cx="2815492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3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8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385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7" name="Symbol zastępczy obrazu 2"/>
          <p:cNvSpPr/>
          <p:nvPr>
            <p:ph type="pic" sz="quarter" idx="14"/>
          </p:nvPr>
        </p:nvSpPr>
        <p:spPr>
          <a:xfrm>
            <a:off x="3160205" y="4324570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8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9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0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4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412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4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413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1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28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0" cy="370838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61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2" name="Symbol zastępczy obrazu 8"/>
          <p:cNvSpPr/>
          <p:nvPr>
            <p:ph type="pic" idx="13"/>
          </p:nvPr>
        </p:nvSpPr>
        <p:spPr>
          <a:xfrm>
            <a:off x="0" y="1172775"/>
            <a:ext cx="9144000" cy="42723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74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499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1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522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23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34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45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/>
          <p:nvPr>
            <p:ph type="body" idx="1"/>
          </p:nvPr>
        </p:nvSpPr>
        <p:spPr>
          <a:xfrm>
            <a:off x="3132138" y="1557337"/>
            <a:ext cx="5761038" cy="45720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/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58" name="Symbol zastępczy obrazu 2"/>
          <p:cNvSpPr/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59" name="Symbol zastępczy obrazu 2"/>
          <p:cNvSpPr/>
          <p:nvPr>
            <p:ph type="pic" sz="quarter" idx="15"/>
          </p:nvPr>
        </p:nvSpPr>
        <p:spPr>
          <a:xfrm>
            <a:off x="250825" y="4660760"/>
            <a:ext cx="2628900" cy="14577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6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6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/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2" name="Treść - poziom 1…"/>
          <p:cNvSpPr txBox="1"/>
          <p:nvPr>
            <p:ph type="body" sz="half" idx="1"/>
          </p:nvPr>
        </p:nvSpPr>
        <p:spPr>
          <a:xfrm>
            <a:off x="250825" y="3681412"/>
            <a:ext cx="8642350" cy="244792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/>
          <p:nvPr>
            <p:ph type="pic" sz="quarter" idx="14"/>
          </p:nvPr>
        </p:nvSpPr>
        <p:spPr>
          <a:xfrm>
            <a:off x="3160205" y="1574263"/>
            <a:ext cx="2815492" cy="19796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4" name="Symbol zastępczy obrazu 2"/>
          <p:cNvSpPr/>
          <p:nvPr>
            <p:ph type="pic" sz="quarter" idx="15"/>
          </p:nvPr>
        </p:nvSpPr>
        <p:spPr>
          <a:xfrm>
            <a:off x="6069588" y="1574263"/>
            <a:ext cx="2815492" cy="19796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7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7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/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/>
          <p:nvPr>
            <p:ph type="pic" sz="quarter" idx="13"/>
          </p:nvPr>
        </p:nvSpPr>
        <p:spPr>
          <a:xfrm>
            <a:off x="250825" y="4324572"/>
            <a:ext cx="2815490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8" name="Symbol zastępczy obrazu 2"/>
          <p:cNvSpPr/>
          <p:nvPr>
            <p:ph type="pic" sz="quarter" idx="14"/>
          </p:nvPr>
        </p:nvSpPr>
        <p:spPr>
          <a:xfrm>
            <a:off x="3160205" y="4324570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89" name="Symbol zastępczy obrazu 2"/>
          <p:cNvSpPr/>
          <p:nvPr>
            <p:ph type="pic" sz="quarter" idx="15"/>
          </p:nvPr>
        </p:nvSpPr>
        <p:spPr>
          <a:xfrm>
            <a:off x="6069588" y="4324572"/>
            <a:ext cx="2815492" cy="180476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90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59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/>
          <p:nvPr>
            <p:ph type="body" sz="quarter" idx="1"/>
          </p:nvPr>
        </p:nvSpPr>
        <p:spPr>
          <a:xfrm>
            <a:off x="179511" y="5410406"/>
            <a:ext cx="2790015" cy="79090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4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7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10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/>
          <p:nvPr>
            <p:ph type="body" sz="quarter" idx="13"/>
          </p:nvPr>
        </p:nvSpPr>
        <p:spPr>
          <a:xfrm>
            <a:off x="3140050" y="5410406"/>
            <a:ext cx="2809596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603" name="Symbol zastępczy tekstu 2"/>
          <p:cNvSpPr/>
          <p:nvPr>
            <p:ph type="body" sz="quarter" idx="14"/>
          </p:nvPr>
        </p:nvSpPr>
        <p:spPr>
          <a:xfrm>
            <a:off x="6120172" y="5410406"/>
            <a:ext cx="2753854" cy="790903"/>
          </a:xfrm>
          <a:prstGeom prst="rect">
            <a:avLst/>
          </a:prstGeom>
        </p:spPr>
        <p:txBody>
          <a:bodyPr lIns="0" tIns="0" rIns="0" bIns="0"/>
          <a:lstStyle/>
          <a:p>
            <a:pPr/>
          </a:p>
        </p:txBody>
      </p:sp>
      <p:sp>
        <p:nvSpPr>
          <p:cNvPr id="604" name="Symbol zastępczy obrazu 8"/>
          <p:cNvSpPr/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05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/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b="1" sz="2800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19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4751390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24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/>
          <p:nvPr>
            <p:ph type="sldNum" sz="quarter" idx="2"/>
          </p:nvPr>
        </p:nvSpPr>
        <p:spPr>
          <a:xfrm>
            <a:off x="6553200" y="6356350"/>
            <a:ext cx="394800" cy="370838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2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7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/>
          <p:nvPr>
            <p:ph type="pic" idx="13"/>
          </p:nvPr>
        </p:nvSpPr>
        <p:spPr>
          <a:xfrm>
            <a:off x="-3" y="1412775"/>
            <a:ext cx="9144002" cy="34972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0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1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8" name="Prostokąt 23"/>
          <p:cNvSpPr/>
          <p:nvPr/>
        </p:nvSpPr>
        <p:spPr>
          <a:xfrm flipV="1">
            <a:off x="5410200" y="3897010"/>
            <a:ext cx="3733802" cy="192026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49" name="Prostokąt 24"/>
          <p:cNvSpPr/>
          <p:nvPr/>
        </p:nvSpPr>
        <p:spPr>
          <a:xfrm flipV="1">
            <a:off x="5410200" y="4113388"/>
            <a:ext cx="3733802" cy="12702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0" name="Prostokąt 25"/>
          <p:cNvSpPr/>
          <p:nvPr/>
        </p:nvSpPr>
        <p:spPr>
          <a:xfrm flipV="1">
            <a:off x="5410200" y="4164403"/>
            <a:ext cx="1965962" cy="18290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1" name="Prostokąt 26"/>
          <p:cNvSpPr/>
          <p:nvPr/>
        </p:nvSpPr>
        <p:spPr>
          <a:xfrm flipV="1">
            <a:off x="5410200" y="4197792"/>
            <a:ext cx="1965962" cy="12702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2" cy="3657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2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79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0"/>
            <a:ext cx="2729952" cy="248434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58" name="Tekst tytułowy"/>
          <p:cNvSpPr txBox="1"/>
          <p:nvPr>
            <p:ph type="title"/>
          </p:nvPr>
        </p:nvSpPr>
        <p:spPr>
          <a:xfrm>
            <a:off x="457200" y="2401885"/>
            <a:ext cx="8458200" cy="1470027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59" name="Treść - poziom 1…"/>
          <p:cNvSpPr txBox="1"/>
          <p:nvPr>
            <p:ph type="body" sz="quarter" idx="1"/>
          </p:nvPr>
        </p:nvSpPr>
        <p:spPr>
          <a:xfrm>
            <a:off x="457200" y="3899937"/>
            <a:ext cx="4953000" cy="1752602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/>
          <p:nvPr>
            <p:ph type="sldNum" sz="quarter" idx="2"/>
          </p:nvPr>
        </p:nvSpPr>
        <p:spPr>
          <a:xfrm>
            <a:off x="8725127" y="8757"/>
            <a:ext cx="342673" cy="3581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68" name="Treść - poziom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/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b="1" sz="4300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677" name="Treść - poziom 1…"/>
          <p:cNvSpPr txBox="1"/>
          <p:nvPr>
            <p:ph type="body" sz="quarter" idx="1"/>
          </p:nvPr>
        </p:nvSpPr>
        <p:spPr>
          <a:xfrm>
            <a:off x="722312" y="3367087"/>
            <a:ext cx="7772401" cy="1509714"/>
          </a:xfrm>
          <a:prstGeom prst="rect">
            <a:avLst/>
          </a:prstGeom>
        </p:spPr>
        <p:txBody>
          <a:bodyPr/>
          <a:lstStyle>
            <a:lvl1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4571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86" name="Treść - poziom 1…"/>
          <p:cNvSpPr txBox="1"/>
          <p:nvPr>
            <p:ph type="body" sz="half" idx="1"/>
          </p:nvPr>
        </p:nvSpPr>
        <p:spPr>
          <a:xfrm>
            <a:off x="457200" y="2249422"/>
            <a:ext cx="4038600" cy="4525966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1" indent="-259882">
              <a:defRPr sz="2000"/>
            </a:lvl2pPr>
            <a:lvl3pPr marL="947927" indent="-243838">
              <a:defRPr sz="2000"/>
            </a:lvl3pPr>
            <a:lvl4pPr marL="1201927" indent="-223519">
              <a:defRPr sz="2000"/>
            </a:lvl4pPr>
            <a:lvl5pPr marL="1410208" indent="-203200">
              <a:defRPr sz="20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95" name="Treść - poziom 1…"/>
          <p:cNvSpPr txBox="1"/>
          <p:nvPr>
            <p:ph type="body" sz="quarter" idx="1"/>
          </p:nvPr>
        </p:nvSpPr>
        <p:spPr>
          <a:xfrm>
            <a:off x="381000" y="2244968"/>
            <a:ext cx="4041648" cy="457202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1pPr>
            <a:lvl2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2pPr>
            <a:lvl3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3pPr>
            <a:lvl4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4pPr>
            <a:lvl5pPr marL="0" indent="45718">
              <a:buClrTx/>
              <a:buSzTx/>
              <a:buFontTx/>
              <a:buNone/>
              <a:defRPr b="1" sz="1900">
                <a:solidFill>
                  <a:srgbClr val="414141"/>
                </a:solidFill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/>
          <p:nvPr>
            <p:ph type="body" sz="quarter" idx="13"/>
          </p:nvPr>
        </p:nvSpPr>
        <p:spPr>
          <a:xfrm>
            <a:off x="4721225" y="2244968"/>
            <a:ext cx="4041775" cy="457202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318210" indent="-222746" defTabSz="795527">
              <a:spcBef>
                <a:spcPts val="200"/>
              </a:spcBef>
              <a:defRPr sz="2436"/>
            </a:pPr>
          </a:p>
        </p:txBody>
      </p:sp>
      <p:sp>
        <p:nvSpPr>
          <p:cNvPr id="69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70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/>
          <p:nvPr>
            <p:ph type="title"/>
          </p:nvPr>
        </p:nvSpPr>
        <p:spPr>
          <a:xfrm>
            <a:off x="5353496" y="1101970"/>
            <a:ext cx="3383282" cy="877826"/>
          </a:xfrm>
          <a:prstGeom prst="rect">
            <a:avLst/>
          </a:prstGeom>
        </p:spPr>
        <p:txBody>
          <a:bodyPr anchor="b"/>
          <a:lstStyle>
            <a:lvl1pPr>
              <a:defRPr b="1" sz="1800"/>
            </a:lvl1pPr>
          </a:lstStyle>
          <a:p>
            <a:pPr/>
            <a:r>
              <a:t>Tekst tytułowy</a:t>
            </a:r>
          </a:p>
        </p:txBody>
      </p:sp>
      <p:sp>
        <p:nvSpPr>
          <p:cNvPr id="720" name="Treść - poziom 1…"/>
          <p:cNvSpPr txBox="1"/>
          <p:nvPr>
            <p:ph type="body" sz="half" idx="1"/>
          </p:nvPr>
        </p:nvSpPr>
        <p:spPr>
          <a:xfrm>
            <a:off x="5353496" y="2010727"/>
            <a:ext cx="3383282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9144">
              <a:buClrTx/>
              <a:buSzTx/>
              <a:buFontTx/>
              <a:buNone/>
              <a:defRPr sz="1400"/>
            </a:lvl2pPr>
            <a:lvl3pPr marL="0" indent="9144">
              <a:buClrTx/>
              <a:buSzTx/>
              <a:buFontTx/>
              <a:buNone/>
              <a:defRPr sz="1400"/>
            </a:lvl3pPr>
            <a:lvl4pPr marL="0" indent="9144">
              <a:buClrTx/>
              <a:buSzTx/>
              <a:buFontTx/>
              <a:buNone/>
              <a:defRPr sz="1400"/>
            </a:lvl4pPr>
            <a:lvl5pPr marL="0" indent="9144">
              <a:buClrTx/>
              <a:buSzTx/>
              <a:buFontTx/>
              <a:buNone/>
              <a:defRPr sz="14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/>
          <p:nvPr>
            <p:ph type="title"/>
          </p:nvPr>
        </p:nvSpPr>
        <p:spPr>
          <a:xfrm>
            <a:off x="5440433" y="1109160"/>
            <a:ext cx="586805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b="1" sz="2000"/>
            </a:lvl1pPr>
          </a:lstStyle>
          <a:p>
            <a:pPr/>
            <a:r>
              <a:t>Tekst tytułowy</a:t>
            </a:r>
          </a:p>
        </p:txBody>
      </p:sp>
      <p:sp>
        <p:nvSpPr>
          <p:cNvPr id="729" name="Symbol zastępczy obrazu 2"/>
          <p:cNvSpPr/>
          <p:nvPr>
            <p:ph type="pic" sz="half" idx="13"/>
          </p:nvPr>
        </p:nvSpPr>
        <p:spPr>
          <a:xfrm>
            <a:off x="403670" y="1143000"/>
            <a:ext cx="4572002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sx="100000" sy="100000" kx="0" ky="0" algn="b" rotWithShape="0" blurRad="63500" dist="31750" dir="4800000">
              <a:srgbClr val="000000">
                <a:alpha val="25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30" name="Treść - poziom 1…"/>
          <p:cNvSpPr txBox="1"/>
          <p:nvPr>
            <p:ph type="body" sz="quarter" idx="1"/>
          </p:nvPr>
        </p:nvSpPr>
        <p:spPr>
          <a:xfrm>
            <a:off x="6088443" y="3274307"/>
            <a:ext cx="2590802" cy="251649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" name="Treść - poziom 1…"/>
          <p:cNvSpPr txBox="1"/>
          <p:nvPr>
            <p:ph type="body" sz="quarter" idx="1"/>
          </p:nvPr>
        </p:nvSpPr>
        <p:spPr>
          <a:xfrm>
            <a:off x="2282450" y="4868862"/>
            <a:ext cx="6861551" cy="118872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19" sz="2000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/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65482" y="224642"/>
            <a:ext cx="3112596" cy="856803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ymbol zastępczy obrazu 8"/>
          <p:cNvSpPr/>
          <p:nvPr>
            <p:ph type="pic" idx="13"/>
          </p:nvPr>
        </p:nvSpPr>
        <p:spPr>
          <a:xfrm>
            <a:off x="0" y="1172775"/>
            <a:ext cx="9144000" cy="42723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Treść - poziom 1…"/>
          <p:cNvSpPr txBox="1"/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/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/>
          <p:nvPr>
            <p:ph type="body" idx="1"/>
          </p:nvPr>
        </p:nvSpPr>
        <p:spPr>
          <a:xfrm>
            <a:off x="250825" y="1557337"/>
            <a:ext cx="8642350" cy="3671865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pc="-20" sz="14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>
            <a:extLst/>
          </a:blip>
          <a:srcRect l="50000" t="3348" r="0" b="3348"/>
          <a:stretch>
            <a:fillRect/>
          </a:stretch>
        </p:blipFill>
        <p:spPr>
          <a:xfrm>
            <a:off x="-2" y="-2"/>
            <a:ext cx="3675184" cy="6858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8"/>
            <a:ext cx="143507" cy="82794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40152" y="6619437"/>
            <a:ext cx="3172732" cy="157936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/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7" name="Numer slajdu"/>
          <p:cNvSpPr txBox="1"/>
          <p:nvPr>
            <p:ph type="sldNum" sz="quarter" idx="2"/>
          </p:nvPr>
        </p:nvSpPr>
        <p:spPr>
          <a:xfrm>
            <a:off x="6255287" y="6215381"/>
            <a:ext cx="297913" cy="281939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6"/>
            <a:ext cx="9144001" cy="84410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4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1" cy="91089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6" name="Prostokąt 31"/>
          <p:cNvSpPr/>
          <p:nvPr/>
        </p:nvSpPr>
        <p:spPr>
          <a:xfrm flipV="1">
            <a:off x="5410200" y="440111"/>
            <a:ext cx="3733802" cy="180037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2" cy="2743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2" cy="3657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9" name="Prostokąt 34"/>
          <p:cNvSpPr/>
          <p:nvPr/>
        </p:nvSpPr>
        <p:spPr>
          <a:xfrm>
            <a:off x="9084964" y="-2001"/>
            <a:ext cx="57628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4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1" name="Prostokąt 36"/>
          <p:cNvSpPr/>
          <p:nvPr/>
        </p:nvSpPr>
        <p:spPr>
          <a:xfrm>
            <a:off x="9023649" y="-2001"/>
            <a:ext cx="1270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2" name="Prostokąt 37"/>
          <p:cNvSpPr/>
          <p:nvPr/>
        </p:nvSpPr>
        <p:spPr>
          <a:xfrm>
            <a:off x="8975421" y="-2001"/>
            <a:ext cx="27434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3" name="Prostokąt 38"/>
          <p:cNvSpPr/>
          <p:nvPr/>
        </p:nvSpPr>
        <p:spPr>
          <a:xfrm>
            <a:off x="8915675" y="378"/>
            <a:ext cx="54866" cy="585220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4" name="Prostokąt 39"/>
          <p:cNvSpPr/>
          <p:nvPr/>
        </p:nvSpPr>
        <p:spPr>
          <a:xfrm>
            <a:off x="8871695" y="378"/>
            <a:ext cx="12702" cy="585220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</a:p>
        </p:txBody>
      </p:sp>
      <p:sp>
        <p:nvSpPr>
          <p:cNvPr id="15" name="Tekst tytułowy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16" name="Treść - poziom 1…"/>
          <p:cNvSpPr txBox="1"/>
          <p:nvPr>
            <p:ph type="body" idx="1"/>
          </p:nvPr>
        </p:nvSpPr>
        <p:spPr>
          <a:xfrm>
            <a:off x="457200" y="2249422"/>
            <a:ext cx="8229600" cy="4325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/>
          <p:nvPr>
            <p:ph type="sldNum" sz="quarter" idx="2"/>
          </p:nvPr>
        </p:nvSpPr>
        <p:spPr>
          <a:xfrm>
            <a:off x="8594063" y="9893"/>
            <a:ext cx="342673" cy="3581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8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8" marR="0" indent="-265878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19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8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39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8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2" marR="0" indent="-341374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/>
          <p:nvPr>
            <p:ph type="body" idx="1"/>
          </p:nvPr>
        </p:nvSpPr>
        <p:spPr>
          <a:xfrm>
            <a:off x="633045" y="-1470249"/>
            <a:ext cx="15953155" cy="783588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sz="4000"/>
            </a:pPr>
            <a:r>
              <a:t>Relacja prawnik - klient</a:t>
            </a: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 sz="4000"/>
            </a:pPr>
          </a:p>
          <a:p>
            <a:pPr marL="0" indent="109728">
              <a:buSzTx/>
              <a:buNone/>
              <a:defRPr b="1" sz="4400"/>
            </a:pPr>
            <a:r>
              <a:t>Relacja prawnik - klient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Prawnik -guru</a:t>
            </a:r>
          </a:p>
        </p:txBody>
      </p:sp>
      <p:sp>
        <p:nvSpPr>
          <p:cNvPr id="76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365758" indent="-256030">
              <a:defRPr sz="3600"/>
            </a:lvl1pPr>
          </a:lstStyle>
          <a:p>
            <a:pPr/>
            <a:r>
              <a:t>Mając świadomość swojej przewagi, wynikającej z posiadanej wiedzy prawniczej i zgromadzonego doświadczenia, przekazuje instrukcje postępowania.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ymbol zastępczy zawartości 2"/>
          <p:cNvSpPr txBox="1"/>
          <p:nvPr>
            <p:ph type="body" idx="1"/>
          </p:nvPr>
        </p:nvSpPr>
        <p:spPr>
          <a:xfrm>
            <a:off x="457200" y="980726"/>
            <a:ext cx="8229600" cy="5593811"/>
          </a:xfrm>
          <a:prstGeom prst="rect">
            <a:avLst/>
          </a:prstGeom>
        </p:spPr>
        <p:txBody>
          <a:bodyPr/>
          <a:lstStyle/>
          <a:p>
            <a:pPr marL="365758" indent="-256030">
              <a:defRPr sz="3600"/>
            </a:pPr>
          </a:p>
          <a:p>
            <a:pPr marL="365758" indent="-256030">
              <a:defRPr sz="3600"/>
            </a:pPr>
            <a:r>
              <a:t>W tym modelu prawnik dużą wagę przykłada do moralnej strony podejmowania decyzji.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Prawnik - przyjaciel</a:t>
            </a:r>
          </a:p>
        </p:txBody>
      </p:sp>
      <p:sp>
        <p:nvSpPr>
          <p:cNvPr id="76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To model często postulowany w literaturze amerykańskiej, stosunkowo rzadko spotykany w praktyce. </a:t>
            </a:r>
          </a:p>
          <a:p>
            <a:pPr marL="0" indent="109728">
              <a:buSzTx/>
              <a:buNone/>
              <a:defRPr sz="3200"/>
            </a:pPr>
          </a:p>
          <a:p>
            <a:pPr>
              <a:defRPr sz="3200"/>
            </a:pPr>
            <a:r>
              <a:t>W ramach tego modelu prawnik dąży do nawiązania głębszych relacji, relacji przyjaźni ze swoim klientem.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Symbol zastępczy zawartości 2"/>
          <p:cNvSpPr txBox="1"/>
          <p:nvPr>
            <p:ph type="body" idx="1"/>
          </p:nvPr>
        </p:nvSpPr>
        <p:spPr>
          <a:xfrm>
            <a:off x="457200" y="1052734"/>
            <a:ext cx="8229600" cy="5521803"/>
          </a:xfrm>
          <a:prstGeom prst="rect">
            <a:avLst/>
          </a:prstGeom>
        </p:spPr>
        <p:txBody>
          <a:bodyPr/>
          <a:lstStyle>
            <a:lvl1pPr marL="365758" indent="-256030">
              <a:defRPr sz="3600"/>
            </a:lvl1pPr>
          </a:lstStyle>
          <a:p>
            <a:pPr/>
            <a:r>
              <a:t>Prawnik towarzyszy klientowi przy podejmowaniu decyzji, dostarcza mu niezbędnych informacji i wspólnie poszukuje rozwiązań optymalnych z punktu widzenia efektywności i moralności.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Amerykańska etyka prawnicza</a:t>
            </a:r>
          </a:p>
        </p:txBody>
      </p:sp>
      <p:sp>
        <p:nvSpPr>
          <p:cNvPr id="771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Na jej gruncie autonomia klienta jest chroniona przez normy deontologiczne. Ochrona ta przejawia się w wyrażonych explicite obowiązkach:</a:t>
            </a:r>
          </a:p>
          <a:p>
            <a:pPr marL="0" indent="109728">
              <a:buSzTx/>
              <a:buNone/>
              <a:defRPr b="1" i="1" sz="3200"/>
            </a:pPr>
            <a:r>
              <a:t>Po pierwsze</a:t>
            </a:r>
            <a:r>
              <a:rPr b="0" i="0"/>
              <a:t>, informowania klienta o alternatywnych środkach prawnych, które można zastosować dla ochrony jego interesów;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Amerykańska etyka prawnicza</a:t>
            </a:r>
          </a:p>
        </p:txBody>
      </p:sp>
      <p:sp>
        <p:nvSpPr>
          <p:cNvPr id="774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b="1" i="1" sz="3200"/>
            </a:pPr>
            <a:r>
              <a:t>Po drugi</a:t>
            </a:r>
            <a:r>
              <a:rPr i="0"/>
              <a:t>e</a:t>
            </a:r>
            <a:r>
              <a:rPr b="0" i="0"/>
              <a:t>, konsultowania z klientem planowanej strategii postępowania;</a:t>
            </a:r>
          </a:p>
          <a:p>
            <a:pPr marL="0" indent="109728">
              <a:buSzTx/>
              <a:buNone/>
              <a:defRPr b="1" i="1" sz="3200"/>
            </a:pPr>
            <a:r>
              <a:t>Po trzecie</a:t>
            </a:r>
            <a:r>
              <a:rPr b="0" i="0"/>
              <a:t>, uzyskania zgody klienta na dokonanie lub zaniechanie dokonania istotnych czynności, które pociągają za sobą nieodwracalne konsekwencje.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Tytuł 1"/>
          <p:cNvSpPr txBox="1"/>
          <p:nvPr>
            <p:ph type="title"/>
          </p:nvPr>
        </p:nvSpPr>
        <p:spPr>
          <a:xfrm>
            <a:off x="323528" y="1268758"/>
            <a:ext cx="8820472" cy="1066802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Amerykańska etyka prawnicza</a:t>
            </a:r>
          </a:p>
        </p:txBody>
      </p:sp>
      <p:sp>
        <p:nvSpPr>
          <p:cNvPr id="777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Regulacja amerykańska wykazuje większe poszanowanie dla autonomii klienta aniżeli polskie kodeksy deontologiczne. </a:t>
            </a:r>
          </a:p>
          <a:p>
            <a:pPr marL="0" indent="109728">
              <a:buSzTx/>
              <a:buNone/>
            </a:pPr>
          </a:p>
          <a:p>
            <a:pPr/>
            <a:r>
              <a:t>Bardziej rygorystycznie przeciwstawia się przyjmowaniu przez prawników postawy paternalistycznej.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Amerykańska etyka prawnicza</a:t>
            </a:r>
          </a:p>
        </p:txBody>
      </p:sp>
      <p:sp>
        <p:nvSpPr>
          <p:cNvPr id="780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46304" indent="-36577">
              <a:buSzTx/>
              <a:buNone/>
            </a:pPr>
            <a:r>
              <a:t>W przypadku, gdy klient żąda dokonania w jego imieniu czynności, która zgodnie z wiedzą prawnika nie jest racjonalna, celowa lub wręcz może klientowi zaszkodzić, prawnik powinien skorzystać z którejś z możliwości:</a:t>
            </a:r>
          </a:p>
          <a:p>
            <a:pPr marL="146304" indent="-36577">
              <a:buSzTx/>
              <a:buNone/>
            </a:pPr>
            <a:r>
              <a:t>1. próbować przekonać klienta do podjęcia innych działań;</a:t>
            </a:r>
          </a:p>
          <a:p>
            <a:pPr marL="146304" indent="-36577">
              <a:buSzTx/>
              <a:buNone/>
            </a:pPr>
            <a:r>
              <a:t>2. złożyć wniosek o ustanowienie opiekuna prawnego dla klienta;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Symbol zastępczy zawartości 2"/>
          <p:cNvSpPr txBox="1"/>
          <p:nvPr>
            <p:ph type="body" idx="1"/>
          </p:nvPr>
        </p:nvSpPr>
        <p:spPr>
          <a:xfrm>
            <a:off x="457200" y="836710"/>
            <a:ext cx="8229600" cy="5737828"/>
          </a:xfrm>
          <a:prstGeom prst="rect">
            <a:avLst/>
          </a:prstGeom>
        </p:spPr>
        <p:txBody>
          <a:bodyPr/>
          <a:lstStyle/>
          <a:p>
            <a:pPr marL="146304" indent="-36577">
              <a:buSzTx/>
              <a:buNone/>
              <a:defRPr sz="3200"/>
            </a:pPr>
            <a:r>
              <a:t>3. w ostateczności wypowiedzieć stosunek reprezentacji;</a:t>
            </a:r>
          </a:p>
          <a:p>
            <a:pPr marL="146304" indent="-36577">
              <a:buSzTx/>
              <a:buNone/>
              <a:defRPr sz="3200"/>
            </a:pPr>
            <a:r>
              <a:t>4. uzyskać zgodę najbliższych klienta na zaniechanie czynności, której klient się domaga;</a:t>
            </a:r>
          </a:p>
          <a:p>
            <a:pPr marL="146304" indent="-36577">
              <a:buSzTx/>
              <a:buNone/>
              <a:defRPr sz="3200"/>
            </a:pPr>
            <a:r>
              <a:t>5. działać jako </a:t>
            </a:r>
            <a:r>
              <a:rPr i="1"/>
              <a:t>de facto </a:t>
            </a:r>
            <a:r>
              <a:t>opiekun prawny;</a:t>
            </a:r>
          </a:p>
          <a:p>
            <a:pPr marL="146304" indent="-36577">
              <a:buSzTx/>
              <a:buNone/>
              <a:defRPr sz="3200"/>
            </a:pPr>
            <a:r>
              <a:t>6. wykonać zalecenie klienta tylko wtedy, gdy dokonanie go nie przyniesie klientowi nieodwracalnej szkody.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/>
            <a:r>
              <a:t>Polskie kodeksy deontologiczne</a:t>
            </a:r>
          </a:p>
        </p:txBody>
      </p:sp>
      <p:sp>
        <p:nvSpPr>
          <p:cNvPr id="785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Nie zawierają w ogóle regulacji dotyczących klienta znajdującego się w takiej szczególnej sytuacji. </a:t>
            </a:r>
          </a:p>
          <a:p>
            <a:pPr>
              <a:defRPr sz="3200"/>
            </a:pPr>
            <a:r>
              <a:t>Zastosowanie mogą znaleźć ogólne zasady postępowania wyrażone w kodeksach.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/>
          <p:nvPr>
            <p:ph type="body" idx="1"/>
          </p:nvPr>
        </p:nvSpPr>
        <p:spPr>
          <a:xfrm>
            <a:off x="251519" y="1628799"/>
            <a:ext cx="8642351" cy="4751390"/>
          </a:xfrm>
          <a:prstGeom prst="rect">
            <a:avLst/>
          </a:prstGeom>
        </p:spPr>
        <p:txBody>
          <a:bodyPr/>
          <a:lstStyle>
            <a:lvl1pPr marL="0" indent="109728">
              <a:buSzTx/>
              <a:buNone/>
              <a:defRPr i="1" sz="4800"/>
            </a:lvl1pPr>
          </a:lstStyle>
          <a:p>
            <a:pPr/>
            <a:r>
              <a:t>Dla zbudowania modelu relacji prawnik – klient istotne znaczenie mają dwa kryteria: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Autonomia klienta</a:t>
            </a:r>
          </a:p>
        </p:txBody>
      </p:sp>
      <p:sp>
        <p:nvSpPr>
          <p:cNvPr id="788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Zarówno w Stanach Zjednoczonych, jak i w Polsce jest ona istotną wartością podlegającą ochronie. </a:t>
            </a:r>
          </a:p>
          <a:p>
            <a:pPr/>
            <a:r>
              <a:t>Jednakże w obu systemach deontologicznych dopuszcza się postawę paternalistyczną.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ymbol zastępczy zawartości 2"/>
          <p:cNvSpPr txBox="1"/>
          <p:nvPr>
            <p:ph type="body" idx="1"/>
          </p:nvPr>
        </p:nvSpPr>
        <p:spPr>
          <a:xfrm>
            <a:off x="457200" y="1052734"/>
            <a:ext cx="8229600" cy="5521803"/>
          </a:xfrm>
          <a:prstGeom prst="rect">
            <a:avLst/>
          </a:prstGeom>
        </p:spPr>
        <p:txBody>
          <a:bodyPr/>
          <a:lstStyle/>
          <a:p>
            <a:pPr marL="365758" indent="-256030">
              <a:defRPr i="1" sz="3600"/>
            </a:pPr>
            <a:r>
              <a:t>Po pierwsze</a:t>
            </a:r>
            <a:r>
              <a:rPr i="0"/>
              <a:t>, kto w relacji prawnik – klient dokonuje wyboru strategii działania mającej chronić interesy klienta;</a:t>
            </a:r>
          </a:p>
          <a:p>
            <a:pPr marL="365758" indent="-256030">
              <a:defRPr i="1" sz="3600"/>
            </a:pPr>
            <a:r>
              <a:t>Po drugie</a:t>
            </a:r>
            <a:r>
              <a:rPr i="0"/>
              <a:t>, do kogo należy podejmowanie decyzji o charakterze moralnym.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ymbol zastępczy zawartości 2"/>
          <p:cNvSpPr txBox="1"/>
          <p:nvPr>
            <p:ph type="body" idx="1"/>
          </p:nvPr>
        </p:nvSpPr>
        <p:spPr>
          <a:xfrm>
            <a:off x="457200" y="980726"/>
            <a:ext cx="8229600" cy="5593811"/>
          </a:xfrm>
          <a:prstGeom prst="rect">
            <a:avLst/>
          </a:prstGeom>
        </p:spPr>
        <p:txBody>
          <a:bodyPr/>
          <a:lstStyle>
            <a:lvl1pPr>
              <a:defRPr b="1" sz="5400">
                <a:solidFill>
                  <a:srgbClr val="00B0F0"/>
                </a:solidFill>
              </a:defRPr>
            </a:lvl1pPr>
          </a:lstStyle>
          <a:p>
            <a:pPr/>
            <a:r>
              <a:t>Ryszard Sarkowicz wyróżnił  cztery modele (typy) postawy prawnika.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Prawnik jako ojciec chrzestny</a:t>
            </a:r>
          </a:p>
        </p:txBody>
      </p:sp>
      <p:sp>
        <p:nvSpPr>
          <p:cNvPr id="749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365758" indent="-256030">
              <a:defRPr sz="3600"/>
            </a:lvl1pPr>
          </a:lstStyle>
          <a:p>
            <a:pPr/>
            <a:r>
              <a:t>Przyjmuje on na siebie ciężar podejmowania decyzji w obu obszarach (zarówno w sferze wyboru środków prawnych dla ochrony interesów klienta, jak i w zakresie wyborów o charakterze moralnym).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ymbol zastępczy zawartości 2"/>
          <p:cNvSpPr txBox="1"/>
          <p:nvPr>
            <p:ph type="body" idx="1"/>
          </p:nvPr>
        </p:nvSpPr>
        <p:spPr>
          <a:xfrm>
            <a:off x="457200" y="1124742"/>
            <a:ext cx="8229600" cy="5449796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W relacji z takim prawnikiem klient winien przyjąć postawę dziecka prowadzonego za rękę przez rodzica.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Symbol zastępczy zawartości 2"/>
          <p:cNvSpPr txBox="1"/>
          <p:nvPr>
            <p:ph type="body" idx="1"/>
          </p:nvPr>
        </p:nvSpPr>
        <p:spPr>
          <a:xfrm>
            <a:off x="457200" y="1052734"/>
            <a:ext cx="8229600" cy="5521803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pPr/>
            <a:r>
              <a:t>Prawnik – ojciec chrzestny nie wykazuje nadmiernej wrażliwości moralnej traktując swą funkcję jako realizację roli sprawnego rzemieślnika.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Tytuł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pPr/>
            <a:r>
              <a:t>Prawnik - najemnik</a:t>
            </a:r>
          </a:p>
        </p:txBody>
      </p:sp>
      <p:sp>
        <p:nvSpPr>
          <p:cNvPr id="756" name="Symbol zastępczy zawartości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  <a:r>
              <a:t>bardziej dosłownie </a:t>
            </a:r>
            <a:r>
              <a:rPr i="1">
                <a:solidFill>
                  <a:srgbClr val="FF0000"/>
                </a:solidFill>
              </a:rPr>
              <a:t>prawnik- wynajęty rewolwer</a:t>
            </a:r>
            <a:r>
              <a:t> – wszelkie decyzje w zakresie moralności i wyboru środków działania pozostawia klientowi.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ymbol zastępczy zawartości 2"/>
          <p:cNvSpPr txBox="1"/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>
              <a:defRPr sz="4000">
                <a:solidFill>
                  <a:srgbClr val="462F1E"/>
                </a:solidFill>
              </a:defRPr>
            </a:pPr>
            <a:r>
              <a:t>Rola prawnika ogranicza się do wskazania właściwych środków służących realizacji celów  wyznaczonych przez klienta. </a:t>
            </a:r>
          </a:p>
          <a:p>
            <a:pPr marL="0" indent="109728">
              <a:buSzTx/>
              <a:buNone/>
              <a:defRPr sz="4000">
                <a:solidFill>
                  <a:srgbClr val="462F1E"/>
                </a:solidFill>
              </a:defRPr>
            </a:pPr>
          </a:p>
          <a:p>
            <a:pPr>
              <a:defRPr sz="4000">
                <a:solidFill>
                  <a:srgbClr val="462F1E"/>
                </a:solidFill>
              </a:defRPr>
            </a:pPr>
            <a:r>
              <a:t>Prawnik nie stawia zasadniczo kwestii moralnych.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