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E2CA"/>
          </a:solidFill>
        </a:fill>
      </a:tcStyle>
    </a:wholeTbl>
    <a:band2H>
      <a:tcTxStyle b="def" i="def"/>
      <a:tcStyle>
        <a:tcBdr/>
        <a:fill>
          <a:solidFill>
            <a:srgbClr val="FCF1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" name="Shape 8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"/>
          <p:cNvSpPr/>
          <p:nvPr/>
        </p:nvSpPr>
        <p:spPr>
          <a:xfrm>
            <a:off x="-1" y="0"/>
            <a:ext cx="9144002" cy="513556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" name="Prostokąt"/>
          <p:cNvSpPr/>
          <p:nvPr/>
        </p:nvSpPr>
        <p:spPr>
          <a:xfrm>
            <a:off x="-1" y="5127624"/>
            <a:ext cx="9144002" cy="460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10160" dir="5400000">
              <a:srgbClr val="000000">
                <a:alpha val="59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"/>
          <p:cNvSpPr/>
          <p:nvPr/>
        </p:nvSpPr>
        <p:spPr>
          <a:xfrm>
            <a:off x="-1" y="0"/>
            <a:ext cx="9144002" cy="26019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" name="Prostokąt"/>
          <p:cNvSpPr/>
          <p:nvPr/>
        </p:nvSpPr>
        <p:spPr>
          <a:xfrm>
            <a:off x="-1" y="2601912"/>
            <a:ext cx="9144002" cy="460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10160" dir="5400000">
              <a:srgbClr val="000000">
                <a:alpha val="59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" name="Tekst tytułowy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2" name="Treść - poziom 1…"/>
          <p:cNvSpPr txBox="1"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 tytułowy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41" name="Treść - poziom 1…"/>
          <p:cNvSpPr txBox="1"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2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"/>
          <p:cNvSpPr/>
          <p:nvPr/>
        </p:nvSpPr>
        <p:spPr>
          <a:xfrm>
            <a:off x="2855912" y="0"/>
            <a:ext cx="46039" cy="14541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" name="Prostokąt"/>
          <p:cNvSpPr/>
          <p:nvPr/>
        </p:nvSpPr>
        <p:spPr>
          <a:xfrm>
            <a:off x="2855912" y="0"/>
            <a:ext cx="46039" cy="14541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Tekst tytułowy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52" name="Treść - poziom 1…"/>
          <p:cNvSpPr txBox="1"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D4D4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rostokąt"/>
          <p:cNvSpPr/>
          <p:nvPr/>
        </p:nvSpPr>
        <p:spPr>
          <a:xfrm>
            <a:off x="2855912" y="0"/>
            <a:ext cx="46039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Prostokąt"/>
          <p:cNvSpPr/>
          <p:nvPr/>
        </p:nvSpPr>
        <p:spPr>
          <a:xfrm>
            <a:off x="2855912" y="0"/>
            <a:ext cx="46039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Tekst tytułowy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63" name="Treść - poziom 1…"/>
          <p:cNvSpPr txBox="1"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4" name="Numer slajdu"/>
          <p:cNvSpPr txBox="1"/>
          <p:nvPr>
            <p:ph type="sldNum" sz="quarter" idx="2"/>
          </p:nvPr>
        </p:nvSpPr>
        <p:spPr>
          <a:xfrm>
            <a:off x="8907462" y="1193799"/>
            <a:ext cx="165101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rostokąt"/>
          <p:cNvSpPr/>
          <p:nvPr/>
        </p:nvSpPr>
        <p:spPr>
          <a:xfrm>
            <a:off x="6599237" y="0"/>
            <a:ext cx="46039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10160" dir="10799999">
              <a:srgbClr val="000000">
                <a:alpha val="59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" name="Prostokąt"/>
          <p:cNvSpPr/>
          <p:nvPr/>
        </p:nvSpPr>
        <p:spPr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" name="Tekst tytułowy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74" name="Treść - poziom 1…"/>
          <p:cNvSpPr txBox="1"/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"/>
          <p:cNvSpPr/>
          <p:nvPr/>
        </p:nvSpPr>
        <p:spPr>
          <a:xfrm>
            <a:off x="-1" y="1436687"/>
            <a:ext cx="9144002" cy="444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10160" dir="5400000">
              <a:srgbClr val="000000">
                <a:alpha val="59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Prostokąt"/>
          <p:cNvSpPr/>
          <p:nvPr/>
        </p:nvSpPr>
        <p:spPr>
          <a:xfrm>
            <a:off x="-1" y="0"/>
            <a:ext cx="9144002" cy="14335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ekst tytułowy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Tekst tytułowy</a:t>
            </a:r>
          </a:p>
        </p:txBody>
      </p:sp>
      <p:sp>
        <p:nvSpPr>
          <p:cNvPr id="5" name="Treść - poziom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" name="Numer slajdu"/>
          <p:cNvSpPr txBox="1"/>
          <p:nvPr>
            <p:ph type="sldNum" sz="quarter" idx="2"/>
          </p:nvPr>
        </p:nvSpPr>
        <p:spPr>
          <a:xfrm>
            <a:off x="8772525" y="6573837"/>
            <a:ext cx="165101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FFC800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FFC800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FFC800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FFC800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FFC800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FFC800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FFC800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FFC800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500" u="none">
          <a:ln>
            <a:noFill/>
          </a:ln>
          <a:solidFill>
            <a:srgbClr val="FFC800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438150" marR="0" indent="-31908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Tx/>
        <a:buChar char="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1pPr>
      <a:lvl2pPr marL="769257" marR="0" indent="-3120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90000"/>
        <a:buFontTx/>
        <a:buChar char="▪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2pPr>
      <a:lvl3pPr marL="1071562" marR="0" indent="-304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3pPr>
      <a:lvl4pPr marL="1325562" marR="0" indent="-292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4pPr>
      <a:lvl5pPr marL="1567568" marR="0" indent="-32455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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5pPr>
      <a:lvl6pPr marL="2024768" marR="0" indent="-32455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6pPr>
      <a:lvl7pPr marL="2481968" marR="0" indent="-32455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7pPr>
      <a:lvl8pPr marL="2939168" marR="0" indent="-32455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8pPr>
      <a:lvl9pPr marL="3396367" marR="0" indent="-32455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" y="3359150"/>
            <a:ext cx="8077200" cy="167005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reść"/>
          <p:cNvSpPr txBox="1"/>
          <p:nvPr>
            <p:ph type="body" sz="quarter" idx="4294967295"/>
          </p:nvPr>
        </p:nvSpPr>
        <p:spPr>
          <a:xfrm>
            <a:off x="685800" y="1828800"/>
            <a:ext cx="8077200" cy="1500188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/>
          <a:p>
            <a:pPr marL="0" indent="0">
              <a:buSzTx/>
              <a:buFont typeface="Wingdings 2"/>
              <a:buNone/>
              <a:defRPr sz="20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12" name="Po drugie, może być tak, że ktoś bierze odpowiedzialność za coś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i="1">
                <a:solidFill>
                  <a:srgbClr val="8A3C12"/>
                </a:solidFill>
              </a:defRPr>
            </a:pPr>
            <a:r>
              <a:t>Po drugie</a:t>
            </a:r>
            <a:r>
              <a:rPr i="0">
                <a:solidFill>
                  <a:srgbClr val="000000"/>
                </a:solidFill>
              </a:rPr>
              <a:t>, może być tak, że ktoś bierze odpowiedzialność za coś.</a:t>
            </a:r>
            <a:endParaRPr i="0">
              <a:solidFill>
                <a:srgbClr val="000000"/>
              </a:solidFill>
            </a:endParaRPr>
          </a:p>
          <a:p>
            <a:pPr>
              <a:buChar char="◼"/>
              <a:defRPr i="1">
                <a:solidFill>
                  <a:srgbClr val="8A3C12"/>
                </a:solidFill>
              </a:defRPr>
            </a:pPr>
          </a:p>
          <a:p>
            <a:pPr>
              <a:buChar char="◼"/>
              <a:defRPr i="1">
                <a:solidFill>
                  <a:srgbClr val="8A3C12"/>
                </a:solidFill>
              </a:defRPr>
            </a:pPr>
            <a:r>
              <a:t>Po trzecie</a:t>
            </a:r>
            <a:r>
              <a:rPr i="0">
                <a:solidFill>
                  <a:srgbClr val="000000"/>
                </a:solidFill>
              </a:rPr>
              <a:t>, może być również tak, że ktoś jest </a:t>
            </a:r>
            <a:r>
              <a:rPr i="0">
                <a:solidFill>
                  <a:srgbClr val="000000"/>
                </a:solidFill>
              </a:rPr>
              <a:t>pociągany do odpowiedzialności.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15" name="Odpowiedzialność prawna tym różni się od odpowiedzialności moralnej, że jej źródło jest umiejscowione poza sprawcą i poza nim też się dokonuje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i="1" sz="4000"/>
            </a:pPr>
            <a:r>
              <a:t>Odpowiedzialność prawna </a:t>
            </a:r>
            <a:r>
              <a:rPr i="0"/>
              <a:t>tym różni się od </a:t>
            </a:r>
            <a:r>
              <a:t>odpowiedzialności moralnej</a:t>
            </a:r>
            <a:r>
              <a:rPr i="0"/>
              <a:t>, że jej źródło jest umiejscowione poza sprawcą i poza nim też się dokonuje.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18" name="Po czwarte, możemy powiedzieć, że ktoś działa odpowiedzialnie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i="1">
                <a:solidFill>
                  <a:srgbClr val="8A3C12"/>
                </a:solidFill>
              </a:defRPr>
            </a:pPr>
          </a:p>
          <a:p>
            <a:pPr>
              <a:buChar char="◼"/>
              <a:defRPr i="1">
                <a:solidFill>
                  <a:srgbClr val="8A3C12"/>
                </a:solidFill>
              </a:defRPr>
            </a:pPr>
            <a:r>
              <a:t>Po czwarte</a:t>
            </a:r>
            <a:r>
              <a:rPr i="0">
                <a:solidFill>
                  <a:srgbClr val="000000"/>
                </a:solidFill>
              </a:rPr>
              <a:t>, możemy powiedzieć, że ktoś działa odpowiedzialnie.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21" name="Antytezą jest tu lekkomyślność, powierzchowność i niestaranność. W tej ostatniej sytuacji odpowiedzialności możemy doszukiwać się współczesnej etyki troski. Ingarden ma tu na myśli zasadniczo unikanie niepożądanych następstw działania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Antytezą jest tu lekkomyślność, powierzchowność i niestaranność. W tej ostatniej sytuacji odpowiedzialności możemy doszukiwać się współczesnej </a:t>
            </a:r>
            <a:r>
              <a:rPr u="sng">
                <a:solidFill>
                  <a:srgbClr val="8A3C12"/>
                </a:solidFill>
              </a:rPr>
              <a:t>etyki troski</a:t>
            </a:r>
            <a:r>
              <a:t>. Ingarden ma tu na myśli zasadniczo unikanie niepożądanych następstw działania.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Ingarden wskazuje następujące elementy: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sz="4000"/>
            </a:pPr>
            <a:r>
              <a:t>Ingarden wskazuje następujące elementy:</a:t>
            </a:r>
          </a:p>
          <a:p>
            <a:pPr>
              <a:buChar char="◼"/>
              <a:defRPr i="1" sz="4000">
                <a:solidFill>
                  <a:srgbClr val="D9253E"/>
                </a:solidFill>
              </a:defRPr>
            </a:pPr>
            <a:r>
              <a:t>Po pierwsze</a:t>
            </a:r>
            <a:r>
              <a:rPr i="0">
                <a:solidFill>
                  <a:srgbClr val="000000"/>
                </a:solidFill>
              </a:rPr>
              <a:t>, chodzi o działania świadome;</a:t>
            </a:r>
          </a:p>
          <a:p>
            <a:pPr>
              <a:buChar char="◼"/>
              <a:defRPr i="1" sz="4000">
                <a:solidFill>
                  <a:srgbClr val="D9253E"/>
                </a:solidFill>
              </a:defRPr>
            </a:pPr>
            <a:r>
              <a:t>Po drugie</a:t>
            </a:r>
            <a:r>
              <a:rPr i="0">
                <a:solidFill>
                  <a:srgbClr val="000000"/>
                </a:solidFill>
              </a:rPr>
              <a:t>, mówiąc o odpowiedzialności trzeba brać pod uwagę wolność sprawcy działania.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Odpowiedzialność to rodzaj postawy człowieka wobec świata i ludzi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</a:p>
          <a:p>
            <a:pPr>
              <a:buChar char="◼"/>
            </a:pPr>
            <a:r>
              <a:t>Odpowiedzialność to rodzaj postawy człowieka wobec świata i ludzi.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30" name="Picht nadaje odpowiedzialności wymiar społeczny i publiczny, kiedy nie jesteśmy bezpośrednio przyczynowo powiązani ze skutkami określonych działań, ale społecznie uczestniczymy w zdarzeniach danej np. wspólnoty politycznej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Picht nadaje odpowiedzialności wymiar społeczny i publiczny, kiedy nie jesteśmy bezpośrednio przyczynowo powiązani ze skutkami określonych działań, ale społecznie uczestniczymy w zdarzeniach danej np. wspólnoty politycznej.</a:t>
            </a:r>
          </a:p>
          <a:p>
            <a:pPr>
              <a:buChar char="◼"/>
              <a:defRPr i="1" u="sng">
                <a:solidFill>
                  <a:srgbClr val="D9253E"/>
                </a:solidFill>
              </a:defRPr>
            </a:pPr>
            <a:r>
              <a:t>W sytuację odpowiedzialności jesteśmy „wrzuceni” mimo naszego wolnego wyboru.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Zakłada, że przedmiotem odpowiedzialności jest nasz rozwój, relacje z innymi, zaangażowanie się na rzecz kształtowania obszaru życia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Zakłada, że przedmiotem odpowiedzialności jest nasz rozwój, relacje z innymi, zaangażowanie się na rzecz kształtowania obszaru życia.</a:t>
            </a:r>
          </a:p>
          <a:p>
            <a:pPr>
              <a:buChar char="◼"/>
            </a:pPr>
            <a:r>
              <a:t>Rozróżnił odpowiedzialność w znaczeniu formalnym i materialnym.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Odpowiedzialność w znaczeniu formalnym Jonas odniósł do tradycyjnego rozumienia odpowiedzialności, której model stosowany jest w różnych instytucjach prawa karnego, cywilnego i dyscyplinarnego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  <a:defRPr sz="4000"/>
            </a:lvl1pPr>
          </a:lstStyle>
          <a:p>
            <a:pPr/>
            <a:r>
              <a:t>Odpowiedzialność w znaczeniu formalnym Jonas odniósł do tradycyjnego rozumienia odpowiedzialności, której model stosowany jest w różnych instytucjach prawa karnego, cywilnego i dyscyplinarnego.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o stawianie sobie pewnych celów, wartości, zadań oraz gotowości do ich realizacji. Archetypem odpowiedzialności w znaczeniu materialnym jest troska rodziców o dzieci i wszystko, co leży w granicach ich możliwości wychowawczych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To stawianie sobie pewnych celów, wartości, zadań oraz gotowości do ich realizacji. Archetypem odpowiedzialności w znaczeniu materialnym jest troska rodziców o dzieci i wszystko, co leży w granicach ich możliwości wychowawczych. </a:t>
            </a:r>
          </a:p>
          <a:p>
            <a:pPr>
              <a:buChar char="◼"/>
              <a:defRPr i="1" u="sng">
                <a:solidFill>
                  <a:srgbClr val="D9253E"/>
                </a:solidFill>
              </a:defRPr>
            </a:pPr>
            <a:r>
              <a:t>To, co leży w granicach możliwości rodzi powinność działania.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Odpowiedzialność można analizować na trzech płaszczyznach: filozoficznej; socjologicznej i etyczno – zawodowej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sz="4000"/>
            </a:pPr>
            <a:r>
              <a:t>Odpowiedzialność można analizować na trzech płaszczyznach: </a:t>
            </a:r>
            <a:r>
              <a:rPr i="1"/>
              <a:t>filozoficznej</a:t>
            </a:r>
            <a:r>
              <a:t>; </a:t>
            </a:r>
            <a:r>
              <a:rPr i="1"/>
              <a:t>socjologicznej</a:t>
            </a:r>
            <a:r>
              <a:t> i </a:t>
            </a:r>
            <a:r>
              <a:rPr i="1"/>
              <a:t>etyczno – zawodowej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Dwie kategorie są szczególnie ważne w nowoczesnym myśleniu o odpowiedzialności w kontekście procesu przemian: „zaufanie społeczne” i „odpowiedzialność refleksyjna”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  <a:defRPr sz="3600"/>
            </a:lvl1pPr>
          </a:lstStyle>
          <a:p>
            <a:pPr/>
            <a:r>
              <a:t>Dwie kategorie są szczególnie ważne w nowoczesnym myśleniu o odpowiedzialności w kontekście procesu przemian: „zaufanie społeczne” i „odpowiedzialność refleksyjna”.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Wartość zaufania społecznego stała się szczególnie widoczna w okresie kryzysu finansowo – gospodarczego na początku XXI wieku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Wartość zaufania społecznego stała się szczególnie widoczna w okresie kryzysu finansowo – gospodarczego na początku XXI wieku.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Mamy tutaj na myśli takie relacje międzyosobowe, w których ocena jednej osoby skierowana jest na postępowania innej osoby w sytuacjach społecznie ważnych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Mamy tutaj na myśli takie relacje międzyosobowe, w których ocena jednej osoby skierowana jest na postępowania innej osoby w sytuacjach społecznie ważnych. </a:t>
            </a:r>
          </a:p>
          <a:p>
            <a:pPr>
              <a:buChar char="◼"/>
            </a:pPr>
            <a:r>
              <a:t>Tego rodzaju zaufanie jest pewną wartością społeczną lub „kapitałem społecznym”.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Zaufanie do takich wytworów życia społecznego, jak różne organizacje, samorządy, instytucje, organy władzy publicznej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  <a:defRPr sz="4800"/>
            </a:lvl1pPr>
          </a:lstStyle>
          <a:p>
            <a:pPr/>
            <a:r>
              <a:t>Zaufanie do takich wytworów życia społecznego, jak różne organizacje, samorządy, instytucje, organy władzy publicznej.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Każda instytucja jest wytworem złożonego, dychotomicznego procesu, z jednej strony budowania własnej tożsamości instytucjonalnej, wewnętrznej struktury organizacyjnej, zaś z drugiej strony pewnej koniecznej adaptacji społecznej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Każda instytucja jest wytworem złożonego, dychotomicznego procesu, z jednej strony budowania własnej tożsamości instytucjonalnej, wewnętrznej struktury organizacyjnej, zaś z drugiej strony pewnej koniecznej adaptacji społecznej.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57" name="Stąd też w każdej instytucji razem ze strukturą wewnętrzną współwystępuje struktura społeczno – kulturowa, tj. określone postawy, przeświadczenia, więzi, oczekiwania, które w szerokim tego słowa znaczeniu nazwać możemy „czynnikiem ludzkim”, czy społeczno – kulturowym każdej organizacji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Stąd też w każdej instytucji razem ze strukturą wewnętrzną współwystępuje struktura społeczno – kulturowa, tj. określone postawy, przeświadczenia, więzi, oczekiwania, które w szerokim tego słowa znaczeniu nazwać możemy „czynnikiem ludzkim”, czy społeczno – kulturowym każdej organizacji.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60" name="Kadra zarządzająca powinna w podejmowaniu decyzji starać się, nie tylko podkreślać własną autonomię i tożsamość, ale także dążyć do odpowiadania (reagowania) na uwarunkowania, zmiany i problemy społeczne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Kadra zarządzająca powinna w podejmowaniu decyzji starać się, nie tylko podkreślać własną autonomię i tożsamość, ale także dążyć do odpowiadania (reagowania) na uwarunkowania, zmiany i problemy społeczne.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Polega na wbudowaniu w system organizacyjny instytucji tzw. moralnych kompetencji, dzięki którym kadra zarządzająca będzie mogła w sposób systematyczny zwrotnie monitorować, oceniać, następnie reagować na oczekiwania społeczne, zarówno te wewnętrzne (pracownicy), jak i zewnętrzne (klienci, opinia społeczna)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Polega na wbudowaniu w system organizacyjny instytucji tzw. moralnych kompetencji, dzięki którym kadra zarządzająca będzie mogła w sposób systematyczny zwrotnie monitorować, oceniać, następnie reagować na oczekiwania społeczne, zarówno te wewnętrzne (pracownicy), jak i zewnętrzne (klienci, opinia społeczna).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66" name="Odpowiedzialność refleksyjna jest często wymieniana obok takich kategorii opisu społeczeństw demokratycznych, jak: partycypacja społeczna, społeczeństwo obywatelskie, jawność, transparentność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Odpowiedzialność refleksyjna jest często wymieniana obok takich kategorii opisu społeczeństw demokratycznych, jak: partycypacja społeczna, społeczeństwo obywatelskie, jawność, transparentność.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Mamy dwa nowoczesne modele odpowiedzialności: komunikacyjny – określający kształt relacji profesjonalista – klient; aksjologiczny – oparty z kolei na podstawowych wartościach wynikających z tożsamości społecznej danej roli zawodowej oraz ochrony praw jednostki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Mamy dwa nowoczesne modele odpowiedzialności: </a:t>
            </a:r>
            <a:r>
              <a:rPr i="1" u="sng">
                <a:solidFill>
                  <a:srgbClr val="901929"/>
                </a:solidFill>
              </a:rPr>
              <a:t>komunikacyjny</a:t>
            </a:r>
            <a:r>
              <a:t> – określający kształt relacji profesjonalista – klient; </a:t>
            </a:r>
            <a:r>
              <a:rPr i="1" u="sng">
                <a:solidFill>
                  <a:srgbClr val="90192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aksjologiczny</a:t>
            </a:r>
            <a:r>
              <a:t> – oparty z kolei na podstawowych wartościach wynikających z tożsamości społecznej danej roli zawodowej oraz ochrony praw jednostki.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Wiek XX okazał się niezwykle ważny pod względem formułowania różnych koncepcji odpowiedzialności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Wiek XX okazał się niezwykle ważny pod względem formułowania różnych koncepcji odpowiedzialności.</a:t>
            </a:r>
          </a:p>
          <a:p>
            <a:pPr>
              <a:buChar char="◼"/>
            </a:pPr>
            <a:r>
              <a:t>Pod wpływem refleksji filozoficznej odpowiedzialność przestała być </a:t>
            </a:r>
            <a:r>
              <a:rPr u="sng"/>
              <a:t>rozumiana negatywnie</a:t>
            </a:r>
            <a:r>
              <a:t>, jako ponoszenie konsekwencji własnego działania.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72" name="Modele te nie mają charakteru alternatywnego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sz="5400"/>
            </a:pPr>
            <a:r>
              <a:t>Modele te nie mają charakteru alternatywnego. </a:t>
            </a:r>
          </a:p>
          <a:p>
            <a:pPr>
              <a:buChar char="◼"/>
              <a:defRPr sz="5400"/>
            </a:pPr>
            <a:r>
              <a:t>Mogą, a nawet powinny się dopełniać.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W modelu tym odpowiedzialność zawodowa ujmowana jest zawsze, jako sytuacja relacyjna, w której wolne i równe podmioty, z zachowaniem wypracowanych wspólnych norm społecznych, poszukują porozumienia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W modelu tym odpowiedzialność zawodowa ujmowana jest zawsze, jako sytuacja relacyjna, w której wolne i równe podmioty, z zachowaniem wypracowanych wspólnych norm społecznych, poszukują porozumienia.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Wychodzi poza tradycyjne instytucje odpowiedzialności prawnej i dyscyplinarnej (ponoszenie odpowiedzialności za określony katalog obowiązków), kierując się ku instrumentom tzw. odpowiedzialności społecznej i jej „miękkim formom”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Wychodzi poza tradycyjne instytucje odpowiedzialności prawnej i dyscyplinarnej (ponoszenie odpowiedzialności za określony katalog obowiązków), kierując się ku instrumentom tzw. odpowiedzialności społecznej i jej „miękkim formom”.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ozmowa, której celem jest wyjaśnienie i żądanie naprawienia skutków nieodpowiedzialnego działania, przynieść może lepszy efekt, niż stosowanie odpowiedzialności dyscyplinarnej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sz="4000" u="sng">
                <a:solidFill>
                  <a:srgbClr val="785700"/>
                </a:solidFill>
              </a:defRPr>
            </a:pPr>
            <a:r>
              <a:t>Rozmowa,</a:t>
            </a:r>
            <a:r>
              <a:rPr u="none">
                <a:solidFill>
                  <a:srgbClr val="000000"/>
                </a:solidFill>
              </a:rPr>
              <a:t> której celem jest wyjaśnienie i żądanie naprawienia skutków nieodpowiedzialnego działania, </a:t>
            </a:r>
            <a:r>
              <a:t>przynieść może lepszy efekt</a:t>
            </a:r>
            <a:r>
              <a:rPr u="none">
                <a:solidFill>
                  <a:srgbClr val="000000"/>
                </a:solidFill>
              </a:rPr>
              <a:t>, niż </a:t>
            </a:r>
            <a:r>
              <a:rPr i="1" u="none"/>
              <a:t>stosowanie odpowiedzialności dyscyplinarnej</a:t>
            </a:r>
            <a:r>
              <a:rPr u="none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Komunikacyjność zakłada również dialog, a więc poszukiwanie takiego rozwiązania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sz="4000"/>
            </a:pPr>
          </a:p>
          <a:p>
            <a:pPr>
              <a:buChar char="◼"/>
              <a:defRPr sz="4000"/>
            </a:pPr>
            <a:r>
              <a:t>Komunikacyjność zakłada również </a:t>
            </a:r>
            <a:r>
              <a:rPr i="1">
                <a:solidFill>
                  <a:srgbClr val="8A3C12"/>
                </a:solidFill>
              </a:rPr>
              <a:t>dialog</a:t>
            </a:r>
            <a:r>
              <a:t>, a więc poszukiwanie takiego rozwiązania.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aweł Skuczyński wyróżnia trzy typy komunikacji oraz odpowiadające im zasady postępowania adwokatów i radców prawnych: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Paweł Skuczyński wyróżnia trzy typy komunikacji oraz odpowiadające im zasady postępowania adwokatów i radców prawnych:</a:t>
            </a:r>
          </a:p>
          <a:p>
            <a:pPr>
              <a:buChar char="◼"/>
            </a:pPr>
            <a:r>
              <a:t>1. informowanie klienta;</a:t>
            </a:r>
          </a:p>
          <a:p>
            <a:pPr>
              <a:buChar char="◼"/>
            </a:pPr>
            <a:r>
              <a:t>2. konsultowanie się z klientem;</a:t>
            </a:r>
          </a:p>
          <a:p>
            <a:pPr>
              <a:buChar char="◼"/>
            </a:pPr>
            <a:r>
              <a:t>3. uzyskanie zgody klienta na dokonanie określonych czynności.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Występuje między dominacją prawnika lub urzędnika (paternalizm) albo z drugiej strony dominacją klienta (autonomia)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Występuje między dominacją prawnika lub urzędnika (paternalizm) albo z drugiej strony dominacją klienta (autonomia).</a:t>
            </a:r>
          </a:p>
          <a:p>
            <a:pPr>
              <a:buChar char="◼"/>
            </a:pPr>
          </a:p>
          <a:p>
            <a:pPr>
              <a:buChar char="◼"/>
            </a:pPr>
            <a:r>
              <a:t>W modelu odpowiedzialności komunikacyjnej chodzi o równowagę, każda ze stron jest podmiotem (sprawcą) tej relacji.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3" name="W modelu komunikacyjnym zakłada się: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W modelu komunikacyjnym zakłada się:</a:t>
            </a:r>
          </a:p>
          <a:p>
            <a:pPr>
              <a:buChar char="◼"/>
            </a:pPr>
            <a:r>
              <a:t>1. możliwość formułowania postawy krytycznej, przedstawiania racji i argumentowania (prawo do uzyskania ochrony prawnej, standardy prawa do dobrej administracji);</a:t>
            </a:r>
          </a:p>
          <a:p>
            <a:pPr>
              <a:buChar char="◼"/>
            </a:pPr>
            <a:r>
              <a:t>2. zakłada się również wzajemną otwartość stron na argumentację i przedstawione racje.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6" name="Komunikacja staje się tutaj gwarantem tego, że żadna ze stron nie zostanie wykluczona z dyskursu oraz to, że tworzyć się będzie porozumienie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Komunikacja staje się tutaj gwarantem tego, że żadna ze stron nie zostanie wykluczona z dyskursu oraz to, że tworzyć się będzie porozumienie.</a:t>
            </a:r>
          </a:p>
          <a:p>
            <a:pPr>
              <a:buChar char="◼"/>
            </a:pPr>
            <a:r>
              <a:t>Jedna i druga strona mają poczucie pewnej wzajemności.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9" name="Prawnik odczytuje swoją rolę zawodową, jako spełnioną rolę społeczną i własną satysfakcję z wykonywanego zawodu, zaś klient ma poczucie, że otrzymał od prawnika, a także szerzej od społeczeństwa potrzebne mu wsparcie i ochronę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Prawnik odczytuje swoją rolę zawodową, jako spełnioną rolę społeczną i własną satysfakcję z wykonywanego zawodu, zaś klient ma poczucie, że otrzymał od prawnika, a także szerzej od społeczeństwa potrzebne mu wsparcie i ochronę.</a:t>
            </a:r>
          </a:p>
          <a:p>
            <a:pPr>
              <a:buChar char="◼"/>
            </a:pPr>
            <a:r>
              <a:t>Model komunikacyjny charakteryzuje się większym stopniem wrażliwości (reagowania) na potrzeby społeczne.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Wskazuje na niemiecko – austriackie źródła współczesnej filozofii odpowiedzialności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Wskazuje na niemiecko – austriackie źródła współczesnej filozofii odpowiedzialności.</a:t>
            </a:r>
          </a:p>
          <a:p>
            <a:pPr>
              <a:buChar char="◼"/>
            </a:pPr>
            <a:r>
              <a:t>Wyróżnił dwie fale wzmożonej refleksji nad odpowiedzialnością.</a:t>
            </a:r>
          </a:p>
          <a:p>
            <a:pPr>
              <a:buChar char="◼"/>
            </a:pPr>
            <a:r>
              <a:t>Pierwsza jest związana z doświadczeniami I wojny światowej.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woje ostateczne ugruntowanie znajduje w systemie społecznie uznawanych wartości. Chodzi o wartości uznane społecznie, czyli wartości społecznie ważne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Swoje ostateczne ugruntowanie znajduje w systemie społecznie uznawanych wartości. Chodzi o wartości uznane społecznie, czyli wartości społecznie ważne. </a:t>
            </a:r>
          </a:p>
          <a:p>
            <a:pPr>
              <a:buChar char="◼"/>
            </a:pPr>
            <a:r>
              <a:t>Model ten zakłada, że ludzkie działanie stanowi świadomą odpowiedź na zastany i domagający się realizacji świat wartości.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Najważniejszymi składnikami tej przestrzeni są: zaufanie, lojalność, szacunek, wzajemność i odpowiedzialność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Najważniejszymi składnikami tej przestrzeni są: </a:t>
            </a:r>
            <a:r>
              <a:rPr i="1" sz="6000">
                <a:solidFill>
                  <a:srgbClr val="8A3C12"/>
                </a:solidFill>
              </a:rPr>
              <a:t>zaufanie,</a:t>
            </a:r>
            <a:r>
              <a:rPr sz="6000"/>
              <a:t> </a:t>
            </a:r>
            <a:r>
              <a:rPr i="1" sz="6000">
                <a:solidFill>
                  <a:srgbClr val="FF0000"/>
                </a:solidFill>
              </a:rPr>
              <a:t>lojalność,</a:t>
            </a:r>
            <a:r>
              <a:rPr sz="6000"/>
              <a:t> </a:t>
            </a:r>
            <a:r>
              <a:rPr i="1" sz="6000">
                <a:solidFill>
                  <a:srgbClr val="FFC000"/>
                </a:solidFill>
              </a:rPr>
              <a:t>szacunek</a:t>
            </a:r>
            <a:r>
              <a:rPr sz="6000"/>
              <a:t>, </a:t>
            </a:r>
            <a:r>
              <a:rPr i="1" sz="6000">
                <a:solidFill>
                  <a:srgbClr val="D9253E"/>
                </a:solidFill>
              </a:rPr>
              <a:t>wzajemność</a:t>
            </a:r>
            <a:r>
              <a:rPr sz="6000"/>
              <a:t> i </a:t>
            </a:r>
            <a:r>
              <a:rPr i="1" sz="6000">
                <a:solidFill>
                  <a:srgbClr val="7030A0"/>
                </a:solidFill>
              </a:rPr>
              <a:t>odpowiedzialność</a:t>
            </a:r>
            <a:r>
              <a:rPr sz="60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97" name="W tym czasie pojawiły się pytania o skutki postępu technicznego, rolę nauk humanistycznych, indywidualnego losu człowieka w systemach totalitarnych.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</a:pPr>
            <a:r>
              <a:t>W tym czasie pojawiły się pytania o skutki postępu technicznego, rolę nauk humanistycznych, indywidualnego losu człowieka w systemach totalitarnych.</a:t>
            </a:r>
          </a:p>
          <a:p>
            <a:pPr>
              <a:buChar char="◼"/>
            </a:pPr>
            <a:r>
              <a:t>Problem natury odpowiedzialności w sposób wyraźny ujawnił się w takich nurtach jak fenomenologia, filozofia dialogu, egzystencjalizm.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ytuł"/>
          <p:cNvSpPr txBox="1"/>
          <p:nvPr>
            <p:ph type="title" idx="4294967295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00" name="Druga nowa fala filozofii odpowiedzialności: stanowiła reakcję intelektualistów niemieckich na przyczyny i tragiczne doświadczenia II wojny światowej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Druga nowa fala filozofii odpowiedzialności: stanowiła reakcję intelektualistów niemieckich na przyczyny i tragiczne doświadczenia II wojny światowej.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W Polsce po II wojnie światowej  etyka J. Tischnera, K. Wojtyły, T. Stycznia, chociaż zasadniczo rozwijana była w opozycji do marksizmu, to nawiązywała bezpośrednio do fenomenologii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◼"/>
            </a:lvl1pPr>
          </a:lstStyle>
          <a:p>
            <a:pPr/>
            <a:r>
              <a:t>W Polsce po II wojnie światowej  etyka J. Tischnera, K. Wojtyły, T. Stycznia, chociaż zasadniczo rozwijana była w opozycji do marksizmu, to nawiązywała bezpośrednio do fenomenologii.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W filozofii odpowiedzialności Ingardena należy zwrócić uwagę na dwie kwestie:…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sz="4000"/>
            </a:pPr>
            <a:r>
              <a:t>W filozofii odpowiedzialności Ingardena należy zwrócić uwagę na dwie kwestie:</a:t>
            </a:r>
          </a:p>
          <a:p>
            <a:pPr>
              <a:buChar char="◼"/>
              <a:defRPr sz="4000"/>
            </a:pPr>
            <a:r>
              <a:t>1. klasyfikację sytuacji odpowiedzialności;</a:t>
            </a:r>
          </a:p>
          <a:p>
            <a:pPr>
              <a:buChar char="◼"/>
              <a:defRPr sz="4000"/>
            </a:pPr>
            <a:r>
              <a:t>2. elementy konstytutywne odpowiedzialności.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8750"/>
            <a:ext cx="8229600" cy="124936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Po pierwsze, ktoś ponosi odpowiedzialność za coś poprzez sam fakt podjętego działania."/>
          <p:cNvSpPr txBox="1"/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◼"/>
              <a:defRPr i="1">
                <a:solidFill>
                  <a:srgbClr val="8A3C12"/>
                </a:solidFill>
              </a:defRPr>
            </a:pPr>
          </a:p>
          <a:p>
            <a:pPr>
              <a:buChar char="◼"/>
              <a:defRPr i="1">
                <a:solidFill>
                  <a:srgbClr val="8A3C12"/>
                </a:solidFill>
              </a:defRPr>
            </a:pPr>
            <a:r>
              <a:t>Po pierwsze</a:t>
            </a:r>
            <a:r>
              <a:rPr i="0">
                <a:solidFill>
                  <a:srgbClr val="000000"/>
                </a:solidFill>
              </a:rPr>
              <a:t>, ktoś ponosi odpowiedzialność za coś poprzez sam fakt podjętego działania.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uł">
  <a:themeElements>
    <a:clrScheme name="Moduł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uł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uł">
  <a:themeElements>
    <a:clrScheme name="Moduł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uł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