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handoutMasterIdLst>
    <p:handoutMasterId r:id="rId39"/>
  </p:handoutMasterIdLst>
  <p:sldIdLst>
    <p:sldId id="256" r:id="rId2"/>
    <p:sldId id="258" r:id="rId3"/>
    <p:sldId id="284" r:id="rId4"/>
    <p:sldId id="259" r:id="rId5"/>
    <p:sldId id="260" r:id="rId6"/>
    <p:sldId id="261" r:id="rId7"/>
    <p:sldId id="279" r:id="rId8"/>
    <p:sldId id="280" r:id="rId9"/>
    <p:sldId id="283" r:id="rId10"/>
    <p:sldId id="262" r:id="rId11"/>
    <p:sldId id="263" r:id="rId12"/>
    <p:sldId id="289" r:id="rId13"/>
    <p:sldId id="290" r:id="rId14"/>
    <p:sldId id="291" r:id="rId15"/>
    <p:sldId id="292" r:id="rId16"/>
    <p:sldId id="293" r:id="rId17"/>
    <p:sldId id="264" r:id="rId18"/>
    <p:sldId id="294" r:id="rId19"/>
    <p:sldId id="266" r:id="rId20"/>
    <p:sldId id="267" r:id="rId21"/>
    <p:sldId id="265" r:id="rId22"/>
    <p:sldId id="286" r:id="rId23"/>
    <p:sldId id="268" r:id="rId24"/>
    <p:sldId id="287" r:id="rId25"/>
    <p:sldId id="288" r:id="rId26"/>
    <p:sldId id="269" r:id="rId27"/>
    <p:sldId id="270" r:id="rId28"/>
    <p:sldId id="275" r:id="rId29"/>
    <p:sldId id="271" r:id="rId30"/>
    <p:sldId id="272" r:id="rId31"/>
    <p:sldId id="273" r:id="rId32"/>
    <p:sldId id="274" r:id="rId33"/>
    <p:sldId id="276" r:id="rId34"/>
    <p:sldId id="277" r:id="rId35"/>
    <p:sldId id="278" r:id="rId36"/>
    <p:sldId id="257" r:id="rId37"/>
  </p:sldIdLst>
  <p:sldSz cx="12192000" cy="6858000"/>
  <p:notesSz cx="6858000" cy="9144000"/>
  <p:defaultTextStyle>
    <a:defPPr rtl="0">
      <a:defRPr lang="pl-P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0D45A5-4DB7-1ECB-D256-8A00AAC6E5D8}" v="49" dt="2023-01-07T11:44:41.079"/>
    <p1510:client id="{55E4DA11-78A7-1809-C03B-7E6C223ED534}" v="1249" dt="2023-01-04T05:51:51.530"/>
    <p1510:client id="{8915C3E7-E455-2047-694C-C8C301566AA3}" v="2" dt="2023-01-07T11:50:56.432"/>
    <p1510:client id="{D34F3EC0-E994-CB11-FDFB-3F8650D8CDB4}" v="197" dt="2023-01-04T09:51:09.578"/>
    <p1510:client id="{E021958C-2381-4618-B851-FDA5E3FAF96B}" v="828" dt="2023-01-03T20:50:07.167"/>
    <p1510:client id="{E7BD2657-FC56-F6AF-16B5-646E27B4DD37}" v="605" dt="2023-01-04T10:54:34.7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113" d="100"/>
          <a:sy n="113" d="100"/>
        </p:scale>
        <p:origin x="204" y="96"/>
      </p:cViewPr>
      <p:guideLst/>
    </p:cSldViewPr>
  </p:slideViewPr>
  <p:notesTextViewPr>
    <p:cViewPr>
      <p:scale>
        <a:sx n="1" d="1"/>
        <a:sy n="1" d="1"/>
      </p:scale>
      <p:origin x="0" y="0"/>
    </p:cViewPr>
  </p:notesTextViewPr>
  <p:notesViewPr>
    <p:cSldViewPr snapToGrid="0">
      <p:cViewPr varScale="1">
        <p:scale>
          <a:sx n="86" d="100"/>
          <a:sy n="86" d="100"/>
        </p:scale>
        <p:origin x="384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0618EE4C-7637-4140-8967-F6C53F214C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a:extLst>
              <a:ext uri="{FF2B5EF4-FFF2-40B4-BE49-F238E27FC236}">
                <a16:creationId xmlns:a16="http://schemas.microsoft.com/office/drawing/2014/main" id="{0002104D-04AF-495E-A5B6-74873F1531F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C4DB74B-5FCC-4FEF-9F6B-D5396AF69ED0}" type="datetime1">
              <a:rPr lang="pl-PL" smtClean="0"/>
              <a:t>07.01.2023</a:t>
            </a:fld>
            <a:endParaRPr lang="pl-PL" dirty="0"/>
          </a:p>
        </p:txBody>
      </p:sp>
      <p:sp>
        <p:nvSpPr>
          <p:cNvPr id="4" name="Symbol zastępczy stopki 3">
            <a:extLst>
              <a:ext uri="{FF2B5EF4-FFF2-40B4-BE49-F238E27FC236}">
                <a16:creationId xmlns:a16="http://schemas.microsoft.com/office/drawing/2014/main" id="{3761CA2F-8503-4B7D-9629-45B109370A9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a:extLst>
              <a:ext uri="{FF2B5EF4-FFF2-40B4-BE49-F238E27FC236}">
                <a16:creationId xmlns:a16="http://schemas.microsoft.com/office/drawing/2014/main" id="{A113AEE5-FE27-490C-8811-59B1573AA77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54D2E2-42F1-4DAF-AA42-38969496877C}" type="slidenum">
              <a:rPr lang="pl-PL" smtClean="0"/>
              <a:t>‹#›</a:t>
            </a:fld>
            <a:endParaRPr lang="pl-PL"/>
          </a:p>
        </p:txBody>
      </p:sp>
    </p:spTree>
    <p:extLst>
      <p:ext uri="{BB962C8B-B14F-4D97-AF65-F5344CB8AC3E}">
        <p14:creationId xmlns:p14="http://schemas.microsoft.com/office/powerpoint/2010/main" val="2037866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noProof="0"/>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7B2EA1-0256-4C45-A6A5-7E4F83CAC32E}" type="datetime1">
              <a:rPr lang="pl-PL" smtClean="0"/>
              <a:pPr/>
              <a:t>07.01.2023</a:t>
            </a:fld>
            <a:endParaRPr lang="pl-PL"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noProof="0"/>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l-PL" dirty="0"/>
              <a:t>Kliknij, aby edytować style wzorca tekstu</a:t>
            </a:r>
            <a:endParaRPr lang="pl" dirty="0"/>
          </a:p>
          <a:p>
            <a:pPr lvl="1" rtl="0"/>
            <a:r>
              <a:rPr lang="pl" dirty="0"/>
              <a:t>Drugi poziom</a:t>
            </a:r>
          </a:p>
          <a:p>
            <a:pPr lvl="2" rtl="0"/>
            <a:r>
              <a:rPr lang="pl" dirty="0"/>
              <a:t>Trzeci poziom</a:t>
            </a:r>
          </a:p>
          <a:p>
            <a:pPr lvl="3" rtl="0"/>
            <a:r>
              <a:rPr lang="pl" dirty="0"/>
              <a:t>Czwarty poziom</a:t>
            </a:r>
          </a:p>
          <a:p>
            <a:pPr lvl="4" rtl="0"/>
            <a:r>
              <a:rPr lang="pl" dirty="0"/>
              <a:t>Piąty poziom</a:t>
            </a:r>
            <a:endParaRPr lang="en-US" dirty="0"/>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noProof="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911BCC-98D1-40DA-9018-34EC195B9A25}" type="slidenum">
              <a:rPr lang="pl-PL" noProof="0" smtClean="0"/>
              <a:t>‹#›</a:t>
            </a:fld>
            <a:endParaRPr lang="pl-PL" noProof="0"/>
          </a:p>
        </p:txBody>
      </p:sp>
    </p:spTree>
    <p:extLst>
      <p:ext uri="{BB962C8B-B14F-4D97-AF65-F5344CB8AC3E}">
        <p14:creationId xmlns:p14="http://schemas.microsoft.com/office/powerpoint/2010/main" val="632238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a:t>
            </a:fld>
            <a:endParaRPr lang="pl-PL"/>
          </a:p>
        </p:txBody>
      </p:sp>
    </p:spTree>
    <p:extLst>
      <p:ext uri="{BB962C8B-B14F-4D97-AF65-F5344CB8AC3E}">
        <p14:creationId xmlns:p14="http://schemas.microsoft.com/office/powerpoint/2010/main" val="3247286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10</a:t>
            </a:fld>
            <a:endParaRPr lang="pl-PL"/>
          </a:p>
        </p:txBody>
      </p:sp>
    </p:spTree>
    <p:extLst>
      <p:ext uri="{BB962C8B-B14F-4D97-AF65-F5344CB8AC3E}">
        <p14:creationId xmlns:p14="http://schemas.microsoft.com/office/powerpoint/2010/main" val="706035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11</a:t>
            </a:fld>
            <a:endParaRPr lang="pl-PL"/>
          </a:p>
        </p:txBody>
      </p:sp>
    </p:spTree>
    <p:extLst>
      <p:ext uri="{BB962C8B-B14F-4D97-AF65-F5344CB8AC3E}">
        <p14:creationId xmlns:p14="http://schemas.microsoft.com/office/powerpoint/2010/main" val="1310375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12</a:t>
            </a:fld>
            <a:endParaRPr lang="pl-PL"/>
          </a:p>
        </p:txBody>
      </p:sp>
    </p:spTree>
    <p:extLst>
      <p:ext uri="{BB962C8B-B14F-4D97-AF65-F5344CB8AC3E}">
        <p14:creationId xmlns:p14="http://schemas.microsoft.com/office/powerpoint/2010/main" val="301130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13</a:t>
            </a:fld>
            <a:endParaRPr lang="pl-PL"/>
          </a:p>
        </p:txBody>
      </p:sp>
    </p:spTree>
    <p:extLst>
      <p:ext uri="{BB962C8B-B14F-4D97-AF65-F5344CB8AC3E}">
        <p14:creationId xmlns:p14="http://schemas.microsoft.com/office/powerpoint/2010/main" val="1054448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14</a:t>
            </a:fld>
            <a:endParaRPr lang="pl-PL"/>
          </a:p>
        </p:txBody>
      </p:sp>
    </p:spTree>
    <p:extLst>
      <p:ext uri="{BB962C8B-B14F-4D97-AF65-F5344CB8AC3E}">
        <p14:creationId xmlns:p14="http://schemas.microsoft.com/office/powerpoint/2010/main" val="3689440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15</a:t>
            </a:fld>
            <a:endParaRPr lang="pl-PL"/>
          </a:p>
        </p:txBody>
      </p:sp>
    </p:spTree>
    <p:extLst>
      <p:ext uri="{BB962C8B-B14F-4D97-AF65-F5344CB8AC3E}">
        <p14:creationId xmlns:p14="http://schemas.microsoft.com/office/powerpoint/2010/main" val="1987574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16</a:t>
            </a:fld>
            <a:endParaRPr lang="pl-PL"/>
          </a:p>
        </p:txBody>
      </p:sp>
    </p:spTree>
    <p:extLst>
      <p:ext uri="{BB962C8B-B14F-4D97-AF65-F5344CB8AC3E}">
        <p14:creationId xmlns:p14="http://schemas.microsoft.com/office/powerpoint/2010/main" val="252104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17</a:t>
            </a:fld>
            <a:endParaRPr lang="pl-PL"/>
          </a:p>
        </p:txBody>
      </p:sp>
    </p:spTree>
    <p:extLst>
      <p:ext uri="{BB962C8B-B14F-4D97-AF65-F5344CB8AC3E}">
        <p14:creationId xmlns:p14="http://schemas.microsoft.com/office/powerpoint/2010/main" val="4781780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18</a:t>
            </a:fld>
            <a:endParaRPr lang="pl-PL"/>
          </a:p>
        </p:txBody>
      </p:sp>
    </p:spTree>
    <p:extLst>
      <p:ext uri="{BB962C8B-B14F-4D97-AF65-F5344CB8AC3E}">
        <p14:creationId xmlns:p14="http://schemas.microsoft.com/office/powerpoint/2010/main" val="3093686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19</a:t>
            </a:fld>
            <a:endParaRPr lang="pl-PL"/>
          </a:p>
        </p:txBody>
      </p:sp>
    </p:spTree>
    <p:extLst>
      <p:ext uri="{BB962C8B-B14F-4D97-AF65-F5344CB8AC3E}">
        <p14:creationId xmlns:p14="http://schemas.microsoft.com/office/powerpoint/2010/main" val="1793878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a:t>
            </a:fld>
            <a:endParaRPr lang="pl-PL"/>
          </a:p>
        </p:txBody>
      </p:sp>
    </p:spTree>
    <p:extLst>
      <p:ext uri="{BB962C8B-B14F-4D97-AF65-F5344CB8AC3E}">
        <p14:creationId xmlns:p14="http://schemas.microsoft.com/office/powerpoint/2010/main" val="32715774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20</a:t>
            </a:fld>
            <a:endParaRPr lang="pl-PL"/>
          </a:p>
        </p:txBody>
      </p:sp>
    </p:spTree>
    <p:extLst>
      <p:ext uri="{BB962C8B-B14F-4D97-AF65-F5344CB8AC3E}">
        <p14:creationId xmlns:p14="http://schemas.microsoft.com/office/powerpoint/2010/main" val="1659307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21</a:t>
            </a:fld>
            <a:endParaRPr lang="pl-PL"/>
          </a:p>
        </p:txBody>
      </p:sp>
    </p:spTree>
    <p:extLst>
      <p:ext uri="{BB962C8B-B14F-4D97-AF65-F5344CB8AC3E}">
        <p14:creationId xmlns:p14="http://schemas.microsoft.com/office/powerpoint/2010/main" val="31133358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22</a:t>
            </a:fld>
            <a:endParaRPr lang="pl-PL"/>
          </a:p>
        </p:txBody>
      </p:sp>
    </p:spTree>
    <p:extLst>
      <p:ext uri="{BB962C8B-B14F-4D97-AF65-F5344CB8AC3E}">
        <p14:creationId xmlns:p14="http://schemas.microsoft.com/office/powerpoint/2010/main" val="3326677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23</a:t>
            </a:fld>
            <a:endParaRPr lang="pl-PL"/>
          </a:p>
        </p:txBody>
      </p:sp>
    </p:spTree>
    <p:extLst>
      <p:ext uri="{BB962C8B-B14F-4D97-AF65-F5344CB8AC3E}">
        <p14:creationId xmlns:p14="http://schemas.microsoft.com/office/powerpoint/2010/main" val="23477865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24</a:t>
            </a:fld>
            <a:endParaRPr lang="pl-PL"/>
          </a:p>
        </p:txBody>
      </p:sp>
    </p:spTree>
    <p:extLst>
      <p:ext uri="{BB962C8B-B14F-4D97-AF65-F5344CB8AC3E}">
        <p14:creationId xmlns:p14="http://schemas.microsoft.com/office/powerpoint/2010/main" val="3145288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25</a:t>
            </a:fld>
            <a:endParaRPr lang="pl-PL"/>
          </a:p>
        </p:txBody>
      </p:sp>
    </p:spTree>
    <p:extLst>
      <p:ext uri="{BB962C8B-B14F-4D97-AF65-F5344CB8AC3E}">
        <p14:creationId xmlns:p14="http://schemas.microsoft.com/office/powerpoint/2010/main" val="29927950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26</a:t>
            </a:fld>
            <a:endParaRPr lang="pl-PL"/>
          </a:p>
        </p:txBody>
      </p:sp>
    </p:spTree>
    <p:extLst>
      <p:ext uri="{BB962C8B-B14F-4D97-AF65-F5344CB8AC3E}">
        <p14:creationId xmlns:p14="http://schemas.microsoft.com/office/powerpoint/2010/main" val="22485656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27</a:t>
            </a:fld>
            <a:endParaRPr lang="pl-PL"/>
          </a:p>
        </p:txBody>
      </p:sp>
    </p:spTree>
    <p:extLst>
      <p:ext uri="{BB962C8B-B14F-4D97-AF65-F5344CB8AC3E}">
        <p14:creationId xmlns:p14="http://schemas.microsoft.com/office/powerpoint/2010/main" val="1040184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28</a:t>
            </a:fld>
            <a:endParaRPr lang="pl-PL"/>
          </a:p>
        </p:txBody>
      </p:sp>
    </p:spTree>
    <p:extLst>
      <p:ext uri="{BB962C8B-B14F-4D97-AF65-F5344CB8AC3E}">
        <p14:creationId xmlns:p14="http://schemas.microsoft.com/office/powerpoint/2010/main" val="6455517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29</a:t>
            </a:fld>
            <a:endParaRPr lang="pl-PL"/>
          </a:p>
        </p:txBody>
      </p:sp>
    </p:spTree>
    <p:extLst>
      <p:ext uri="{BB962C8B-B14F-4D97-AF65-F5344CB8AC3E}">
        <p14:creationId xmlns:p14="http://schemas.microsoft.com/office/powerpoint/2010/main" val="4164447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a:t>
            </a:fld>
            <a:endParaRPr lang="pl-PL"/>
          </a:p>
        </p:txBody>
      </p:sp>
    </p:spTree>
    <p:extLst>
      <p:ext uri="{BB962C8B-B14F-4D97-AF65-F5344CB8AC3E}">
        <p14:creationId xmlns:p14="http://schemas.microsoft.com/office/powerpoint/2010/main" val="30572373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30</a:t>
            </a:fld>
            <a:endParaRPr lang="pl-PL"/>
          </a:p>
        </p:txBody>
      </p:sp>
    </p:spTree>
    <p:extLst>
      <p:ext uri="{BB962C8B-B14F-4D97-AF65-F5344CB8AC3E}">
        <p14:creationId xmlns:p14="http://schemas.microsoft.com/office/powerpoint/2010/main" val="42732692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31</a:t>
            </a:fld>
            <a:endParaRPr lang="pl-PL"/>
          </a:p>
        </p:txBody>
      </p:sp>
    </p:spTree>
    <p:extLst>
      <p:ext uri="{BB962C8B-B14F-4D97-AF65-F5344CB8AC3E}">
        <p14:creationId xmlns:p14="http://schemas.microsoft.com/office/powerpoint/2010/main" val="38642667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32</a:t>
            </a:fld>
            <a:endParaRPr lang="pl-PL"/>
          </a:p>
        </p:txBody>
      </p:sp>
    </p:spTree>
    <p:extLst>
      <p:ext uri="{BB962C8B-B14F-4D97-AF65-F5344CB8AC3E}">
        <p14:creationId xmlns:p14="http://schemas.microsoft.com/office/powerpoint/2010/main" val="17544932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33</a:t>
            </a:fld>
            <a:endParaRPr lang="pl-PL"/>
          </a:p>
        </p:txBody>
      </p:sp>
    </p:spTree>
    <p:extLst>
      <p:ext uri="{BB962C8B-B14F-4D97-AF65-F5344CB8AC3E}">
        <p14:creationId xmlns:p14="http://schemas.microsoft.com/office/powerpoint/2010/main" val="33181107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34</a:t>
            </a:fld>
            <a:endParaRPr lang="pl-PL"/>
          </a:p>
        </p:txBody>
      </p:sp>
    </p:spTree>
    <p:extLst>
      <p:ext uri="{BB962C8B-B14F-4D97-AF65-F5344CB8AC3E}">
        <p14:creationId xmlns:p14="http://schemas.microsoft.com/office/powerpoint/2010/main" val="3263907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35</a:t>
            </a:fld>
            <a:endParaRPr lang="pl-PL"/>
          </a:p>
        </p:txBody>
      </p:sp>
    </p:spTree>
    <p:extLst>
      <p:ext uri="{BB962C8B-B14F-4D97-AF65-F5344CB8AC3E}">
        <p14:creationId xmlns:p14="http://schemas.microsoft.com/office/powerpoint/2010/main" val="33940946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36</a:t>
            </a:fld>
            <a:endParaRPr lang="pl-PL"/>
          </a:p>
        </p:txBody>
      </p:sp>
    </p:spTree>
    <p:extLst>
      <p:ext uri="{BB962C8B-B14F-4D97-AF65-F5344CB8AC3E}">
        <p14:creationId xmlns:p14="http://schemas.microsoft.com/office/powerpoint/2010/main" val="1092851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4</a:t>
            </a:fld>
            <a:endParaRPr lang="pl-PL"/>
          </a:p>
        </p:txBody>
      </p:sp>
    </p:spTree>
    <p:extLst>
      <p:ext uri="{BB962C8B-B14F-4D97-AF65-F5344CB8AC3E}">
        <p14:creationId xmlns:p14="http://schemas.microsoft.com/office/powerpoint/2010/main" val="298648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5</a:t>
            </a:fld>
            <a:endParaRPr lang="pl-PL"/>
          </a:p>
        </p:txBody>
      </p:sp>
    </p:spTree>
    <p:extLst>
      <p:ext uri="{BB962C8B-B14F-4D97-AF65-F5344CB8AC3E}">
        <p14:creationId xmlns:p14="http://schemas.microsoft.com/office/powerpoint/2010/main" val="3146984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6</a:t>
            </a:fld>
            <a:endParaRPr lang="pl-PL"/>
          </a:p>
        </p:txBody>
      </p:sp>
    </p:spTree>
    <p:extLst>
      <p:ext uri="{BB962C8B-B14F-4D97-AF65-F5344CB8AC3E}">
        <p14:creationId xmlns:p14="http://schemas.microsoft.com/office/powerpoint/2010/main" val="3150382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7</a:t>
            </a:fld>
            <a:endParaRPr lang="pl-PL"/>
          </a:p>
        </p:txBody>
      </p:sp>
    </p:spTree>
    <p:extLst>
      <p:ext uri="{BB962C8B-B14F-4D97-AF65-F5344CB8AC3E}">
        <p14:creationId xmlns:p14="http://schemas.microsoft.com/office/powerpoint/2010/main" val="640301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8</a:t>
            </a:fld>
            <a:endParaRPr lang="pl-PL"/>
          </a:p>
        </p:txBody>
      </p:sp>
    </p:spTree>
    <p:extLst>
      <p:ext uri="{BB962C8B-B14F-4D97-AF65-F5344CB8AC3E}">
        <p14:creationId xmlns:p14="http://schemas.microsoft.com/office/powerpoint/2010/main" val="372069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E911BCC-98D1-40DA-9018-34EC195B9A25}" type="slidenum">
              <a:rPr lang="pl-PL" smtClean="0"/>
              <a:t>9</a:t>
            </a:fld>
            <a:endParaRPr lang="pl-PL"/>
          </a:p>
        </p:txBody>
      </p:sp>
    </p:spTree>
    <p:extLst>
      <p:ext uri="{BB962C8B-B14F-4D97-AF65-F5344CB8AC3E}">
        <p14:creationId xmlns:p14="http://schemas.microsoft.com/office/powerpoint/2010/main" val="2660077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2589213" y="2514600"/>
            <a:ext cx="8915399" cy="2262781"/>
          </a:xfrm>
        </p:spPr>
        <p:txBody>
          <a:bodyPr rtlCol="0" anchor="b">
            <a:normAutofit/>
          </a:bodyPr>
          <a:lstStyle>
            <a:lvl1pPr>
              <a:defRPr sz="5400"/>
            </a:lvl1pPr>
          </a:lstStyle>
          <a:p>
            <a:pPr rtl="0"/>
            <a:r>
              <a:rPr lang="pl-PL" noProof="0"/>
              <a:t>Kliknij, aby edytować styl</a:t>
            </a:r>
          </a:p>
        </p:txBody>
      </p:sp>
      <p:sp>
        <p:nvSpPr>
          <p:cNvPr id="3" name="Podtytuł 2"/>
          <p:cNvSpPr>
            <a:spLocks noGrp="1"/>
          </p:cNvSpPr>
          <p:nvPr>
            <p:ph type="subTitle" idx="1"/>
          </p:nvPr>
        </p:nvSpPr>
        <p:spPr>
          <a:xfrm>
            <a:off x="2589213" y="4777379"/>
            <a:ext cx="8915399" cy="1126283"/>
          </a:xfrm>
        </p:spPr>
        <p:txBody>
          <a:bodyPr rtlCol="0"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l-PL" noProof="0"/>
              <a:t>Kliknij, aby edytować styl wzorca podtytułu</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7" name="Dowolny kształt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Numer slajdu — symbol zastępczy 5"/>
          <p:cNvSpPr>
            <a:spLocks noGrp="1"/>
          </p:cNvSpPr>
          <p:nvPr>
            <p:ph type="sldNum" sz="quarter" idx="12"/>
          </p:nvPr>
        </p:nvSpPr>
        <p:spPr>
          <a:xfrm>
            <a:off x="531812" y="4529540"/>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ytuł 1"/>
          <p:cNvSpPr>
            <a:spLocks noGrp="1"/>
          </p:cNvSpPr>
          <p:nvPr>
            <p:ph type="title"/>
          </p:nvPr>
        </p:nvSpPr>
        <p:spPr>
          <a:xfrm>
            <a:off x="2589212" y="609600"/>
            <a:ext cx="8915399" cy="3117040"/>
          </a:xfrm>
        </p:spPr>
        <p:txBody>
          <a:bodyPr rtlCol="0" anchor="ctr">
            <a:normAutofit/>
          </a:bodyPr>
          <a:lstStyle>
            <a:lvl1pPr algn="l">
              <a:defRPr sz="4800" b="0" cap="none"/>
            </a:lvl1pPr>
          </a:lstStyle>
          <a:p>
            <a:pPr rtl="0"/>
            <a:r>
              <a:rPr lang="pl-PL" noProof="0"/>
              <a:t>Kliknij, aby edytować styl</a:t>
            </a:r>
          </a:p>
        </p:txBody>
      </p:sp>
      <p:sp>
        <p:nvSpPr>
          <p:cNvPr id="3" name="Tekst — symbol zastępczy 2"/>
          <p:cNvSpPr>
            <a:spLocks noGrp="1"/>
          </p:cNvSpPr>
          <p:nvPr>
            <p:ph type="body" idx="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noProof="0" dirty="0"/>
              <a:t>Kliknij, aby edytować style wzorca tekstu</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a:xfrm>
            <a:off x="531812" y="3244139"/>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ytat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849949" y="609600"/>
            <a:ext cx="8393926" cy="2895600"/>
          </a:xfrm>
        </p:spPr>
        <p:txBody>
          <a:bodyPr rtlCol="0" anchor="ctr">
            <a:normAutofit/>
          </a:bodyPr>
          <a:lstStyle>
            <a:lvl1pPr algn="l">
              <a:defRPr sz="4800" b="0" cap="none"/>
            </a:lvl1pPr>
          </a:lstStyle>
          <a:p>
            <a:pPr rtl="0"/>
            <a:r>
              <a:rPr lang="pl-PL" noProof="0"/>
              <a:t>Kliknij, aby edytować styl</a:t>
            </a:r>
          </a:p>
        </p:txBody>
      </p:sp>
      <p:sp>
        <p:nvSpPr>
          <p:cNvPr id="13" name="Tekst — symbol zastępczy 9"/>
          <p:cNvSpPr>
            <a:spLocks noGrp="1"/>
          </p:cNvSpPr>
          <p:nvPr>
            <p:ph type="body" sz="quarter" idx="13"/>
          </p:nvPr>
        </p:nvSpPr>
        <p:spPr>
          <a:xfrm>
            <a:off x="3275012" y="3505200"/>
            <a:ext cx="7536554" cy="381000"/>
          </a:xfrm>
        </p:spPr>
        <p:txBody>
          <a:bodyPr rtlCol="0"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pl-PL" noProof="0" dirty="0"/>
              <a:t>Kliknij, aby edytować style wzorca tekstu</a:t>
            </a:r>
          </a:p>
        </p:txBody>
      </p:sp>
      <p:sp>
        <p:nvSpPr>
          <p:cNvPr id="3" name="Tekst — symbol zastępczy 2"/>
          <p:cNvSpPr>
            <a:spLocks noGrp="1"/>
          </p:cNvSpPr>
          <p:nvPr>
            <p:ph type="body" idx="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noProof="0" dirty="0"/>
              <a:t>Kliknij, aby edytować style wzorca tekstu</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11" name="Dowolny kształt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a:xfrm>
            <a:off x="531812" y="3244139"/>
            <a:ext cx="779767" cy="365125"/>
          </a:xfrm>
        </p:spPr>
        <p:txBody>
          <a:bodyPr rtlCol="0"/>
          <a:lstStyle/>
          <a:p>
            <a:pPr rtl="0"/>
            <a:fld id="{D57F1E4F-1CFF-5643-939E-217C01CDF565}" type="slidenum">
              <a:rPr lang="pl-PL" noProof="0" smtClean="0"/>
              <a:pPr/>
              <a:t>‹#›</a:t>
            </a:fld>
            <a:endParaRPr lang="pl-PL" noProof="0"/>
          </a:p>
        </p:txBody>
      </p:sp>
      <p:sp>
        <p:nvSpPr>
          <p:cNvPr id="14" name="Pole tekstowe 13"/>
          <p:cNvSpPr txBox="1"/>
          <p:nvPr/>
        </p:nvSpPr>
        <p:spPr>
          <a:xfrm>
            <a:off x="2467652" y="648005"/>
            <a:ext cx="609600" cy="584776"/>
          </a:xfrm>
          <a:prstGeom prst="rect">
            <a:avLst/>
          </a:prstGeom>
        </p:spPr>
        <p:txBody>
          <a:bodyPr vert="horz" lIns="91440" tIns="45720" rIns="91440" bIns="45720" rtlCol="0" anchor="ctr">
            <a:noAutofit/>
          </a:bodyPr>
          <a:lstStyle/>
          <a:p>
            <a:pPr lvl="0" rtl="0"/>
            <a:r>
              <a:rPr lang="pl-PL" sz="8000" noProof="0">
                <a:ln w="3175" cmpd="sng">
                  <a:noFill/>
                </a:ln>
                <a:solidFill>
                  <a:schemeClr val="accent1"/>
                </a:solidFill>
                <a:effectLst/>
                <a:latin typeface="Arial"/>
              </a:rPr>
              <a:t>“</a:t>
            </a:r>
          </a:p>
        </p:txBody>
      </p:sp>
      <p:sp>
        <p:nvSpPr>
          <p:cNvPr id="15" name="Pole tekstowe 14"/>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pl-PL" sz="8000" noProof="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ytuł 1"/>
          <p:cNvSpPr>
            <a:spLocks noGrp="1"/>
          </p:cNvSpPr>
          <p:nvPr>
            <p:ph type="title"/>
          </p:nvPr>
        </p:nvSpPr>
        <p:spPr>
          <a:xfrm>
            <a:off x="2589213" y="2438400"/>
            <a:ext cx="8915400" cy="2724845"/>
          </a:xfrm>
        </p:spPr>
        <p:txBody>
          <a:bodyPr rtlCol="0" anchor="b">
            <a:normAutofit/>
          </a:bodyPr>
          <a:lstStyle>
            <a:lvl1pPr algn="l">
              <a:defRPr sz="4800" b="0"/>
            </a:lvl1pPr>
          </a:lstStyle>
          <a:p>
            <a:pPr rtl="0"/>
            <a:r>
              <a:rPr lang="pl-PL" noProof="0"/>
              <a:t>Kliknij, aby edytować styl</a:t>
            </a:r>
          </a:p>
        </p:txBody>
      </p:sp>
      <p:sp>
        <p:nvSpPr>
          <p:cNvPr id="4" name="Tekst — symbol zastępczy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a:xfrm>
            <a:off x="531812" y="4983087"/>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ytat — karta nazwy">
    <p:spTree>
      <p:nvGrpSpPr>
        <p:cNvPr id="1" name=""/>
        <p:cNvGrpSpPr/>
        <p:nvPr/>
      </p:nvGrpSpPr>
      <p:grpSpPr>
        <a:xfrm>
          <a:off x="0" y="0"/>
          <a:ext cx="0" cy="0"/>
          <a:chOff x="0" y="0"/>
          <a:chExt cx="0" cy="0"/>
        </a:xfrm>
      </p:grpSpPr>
      <p:sp>
        <p:nvSpPr>
          <p:cNvPr id="12" name="Tytuł 1"/>
          <p:cNvSpPr>
            <a:spLocks noGrp="1"/>
          </p:cNvSpPr>
          <p:nvPr>
            <p:ph type="title"/>
          </p:nvPr>
        </p:nvSpPr>
        <p:spPr>
          <a:xfrm>
            <a:off x="2849949" y="609600"/>
            <a:ext cx="8393926" cy="2895600"/>
          </a:xfrm>
        </p:spPr>
        <p:txBody>
          <a:bodyPr rtlCol="0" anchor="ctr">
            <a:normAutofit/>
          </a:bodyPr>
          <a:lstStyle>
            <a:lvl1pPr algn="l">
              <a:defRPr sz="4800" b="0" cap="none"/>
            </a:lvl1pPr>
          </a:lstStyle>
          <a:p>
            <a:pPr rtl="0"/>
            <a:r>
              <a:rPr lang="pl-PL" noProof="0"/>
              <a:t>Kliknij, aby edytować styl</a:t>
            </a:r>
          </a:p>
        </p:txBody>
      </p:sp>
      <p:sp>
        <p:nvSpPr>
          <p:cNvPr id="21" name="Tekst — symbol zastępczy 9"/>
          <p:cNvSpPr>
            <a:spLocks noGrp="1"/>
          </p:cNvSpPr>
          <p:nvPr>
            <p:ph type="body" sz="quarter" idx="13"/>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pl-PL" noProof="0" dirty="0"/>
              <a:t>Kliknij, aby edytować style wzorca tekstu</a:t>
            </a:r>
          </a:p>
        </p:txBody>
      </p:sp>
      <p:sp>
        <p:nvSpPr>
          <p:cNvPr id="4" name="Tekst — symbol zastępczy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11" name="Dowolny kształt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a:xfrm>
            <a:off x="531812" y="4983087"/>
            <a:ext cx="779767" cy="365125"/>
          </a:xfrm>
        </p:spPr>
        <p:txBody>
          <a:bodyPr rtlCol="0"/>
          <a:lstStyle/>
          <a:p>
            <a:pPr rtl="0"/>
            <a:fld id="{D57F1E4F-1CFF-5643-939E-217C01CDF565}" type="slidenum">
              <a:rPr lang="pl-PL" noProof="0" smtClean="0"/>
              <a:pPr/>
              <a:t>‹#›</a:t>
            </a:fld>
            <a:endParaRPr lang="pl-PL" noProof="0"/>
          </a:p>
        </p:txBody>
      </p:sp>
      <p:sp>
        <p:nvSpPr>
          <p:cNvPr id="17" name="Pole tekstowe 16"/>
          <p:cNvSpPr txBox="1"/>
          <p:nvPr/>
        </p:nvSpPr>
        <p:spPr>
          <a:xfrm>
            <a:off x="2467652" y="648005"/>
            <a:ext cx="609600" cy="584776"/>
          </a:xfrm>
          <a:prstGeom prst="rect">
            <a:avLst/>
          </a:prstGeom>
        </p:spPr>
        <p:txBody>
          <a:bodyPr vert="horz" lIns="91440" tIns="45720" rIns="91440" bIns="45720" rtlCol="0" anchor="ctr">
            <a:noAutofit/>
          </a:bodyPr>
          <a:lstStyle/>
          <a:p>
            <a:pPr lvl="0" rtl="0"/>
            <a:r>
              <a:rPr lang="pl-PL" sz="8000" noProof="0">
                <a:ln w="3175" cmpd="sng">
                  <a:noFill/>
                </a:ln>
                <a:solidFill>
                  <a:schemeClr val="accent1"/>
                </a:solidFill>
                <a:effectLst/>
                <a:latin typeface="Arial"/>
              </a:rPr>
              <a:t>“</a:t>
            </a:r>
          </a:p>
        </p:txBody>
      </p:sp>
      <p:sp>
        <p:nvSpPr>
          <p:cNvPr id="18" name="Pole tekstowe 17"/>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pl-PL" sz="8000" noProof="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ytuł 1"/>
          <p:cNvSpPr>
            <a:spLocks noGrp="1"/>
          </p:cNvSpPr>
          <p:nvPr>
            <p:ph type="title"/>
          </p:nvPr>
        </p:nvSpPr>
        <p:spPr>
          <a:xfrm>
            <a:off x="2589212" y="627407"/>
            <a:ext cx="8915399" cy="2880020"/>
          </a:xfrm>
        </p:spPr>
        <p:txBody>
          <a:bodyPr rtlCol="0" anchor="ctr">
            <a:normAutofit/>
          </a:bodyPr>
          <a:lstStyle>
            <a:lvl1pPr algn="l">
              <a:defRPr sz="4800" b="0"/>
            </a:lvl1pPr>
          </a:lstStyle>
          <a:p>
            <a:pPr rtl="0"/>
            <a:r>
              <a:rPr lang="pl-PL" noProof="0"/>
              <a:t>Kliknij, aby edytować styl</a:t>
            </a:r>
          </a:p>
        </p:txBody>
      </p:sp>
      <p:sp>
        <p:nvSpPr>
          <p:cNvPr id="21" name="Tekst — symbol zastępczy 9"/>
          <p:cNvSpPr>
            <a:spLocks noGrp="1"/>
          </p:cNvSpPr>
          <p:nvPr>
            <p:ph type="body" sz="quarter" idx="13"/>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pl-PL" noProof="0" dirty="0"/>
              <a:t>Kliknij, aby edytować style wzorca tekstu</a:t>
            </a:r>
          </a:p>
        </p:txBody>
      </p:sp>
      <p:sp>
        <p:nvSpPr>
          <p:cNvPr id="4" name="Tekst — symbol zastępczy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a:xfrm>
            <a:off x="531812" y="4983087"/>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noProof="0"/>
              <a:t>Kliknij, aby edytować styl</a:t>
            </a:r>
          </a:p>
        </p:txBody>
      </p:sp>
      <p:sp>
        <p:nvSpPr>
          <p:cNvPr id="3" name="Tekst pionowy — symbol zastępczy 2"/>
          <p:cNvSpPr>
            <a:spLocks noGrp="1"/>
          </p:cNvSpPr>
          <p:nvPr>
            <p:ph type="body" orient="vert" idx="1"/>
          </p:nvPr>
        </p:nvSpPr>
        <p:spPr/>
        <p:txBody>
          <a:bodyPr vert="eaVert" rtlCol="0" anchor="t"/>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8"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9294812" y="627405"/>
            <a:ext cx="2207601" cy="5283817"/>
          </a:xfrm>
        </p:spPr>
        <p:txBody>
          <a:bodyPr vert="eaVert" rtlCol="0" anchor="ctr"/>
          <a:lstStyle/>
          <a:p>
            <a:pPr rtl="0"/>
            <a:r>
              <a:rPr lang="pl-PL" noProof="0"/>
              <a:t>Kliknij, aby edytować styl</a:t>
            </a:r>
          </a:p>
        </p:txBody>
      </p:sp>
      <p:sp>
        <p:nvSpPr>
          <p:cNvPr id="3" name="Tekst pionowy — symbol zastępczy 2"/>
          <p:cNvSpPr>
            <a:spLocks noGrp="1"/>
          </p:cNvSpPr>
          <p:nvPr>
            <p:ph type="body" orient="vert" idx="1"/>
          </p:nvPr>
        </p:nvSpPr>
        <p:spPr>
          <a:xfrm>
            <a:off x="2589212" y="627405"/>
            <a:ext cx="6477000" cy="5283817"/>
          </a:xfrm>
        </p:spPr>
        <p:txBody>
          <a:bodyPr vert="eaVert" rtlCol="0"/>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8"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2592925" y="624110"/>
            <a:ext cx="8911687" cy="1280890"/>
          </a:xfrm>
        </p:spPr>
        <p:txBody>
          <a:bodyPr rtlCol="0"/>
          <a:lstStyle/>
          <a:p>
            <a:pPr rtl="0"/>
            <a:r>
              <a:rPr lang="pl-PL" noProof="0"/>
              <a:t>Kliknij, aby edytować styl</a:t>
            </a:r>
          </a:p>
        </p:txBody>
      </p:sp>
      <p:sp>
        <p:nvSpPr>
          <p:cNvPr id="3" name="Zawartość — symbol zastępczy 2"/>
          <p:cNvSpPr>
            <a:spLocks noGrp="1"/>
          </p:cNvSpPr>
          <p:nvPr>
            <p:ph idx="1"/>
          </p:nvPr>
        </p:nvSpPr>
        <p:spPr>
          <a:xfrm>
            <a:off x="2589212" y="2133600"/>
            <a:ext cx="8915400" cy="3777622"/>
          </a:xfrm>
        </p:spPr>
        <p:txBody>
          <a:bodyPr rtlCol="0"/>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8"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2589212" y="2058750"/>
            <a:ext cx="8915399" cy="1468800"/>
          </a:xfrm>
        </p:spPr>
        <p:txBody>
          <a:bodyPr rtlCol="0" anchor="b"/>
          <a:lstStyle>
            <a:lvl1pPr algn="l">
              <a:defRPr sz="4000" b="0" cap="none"/>
            </a:lvl1pPr>
          </a:lstStyle>
          <a:p>
            <a:pPr rtl="0"/>
            <a:r>
              <a:rPr lang="pl-PL" noProof="0"/>
              <a:t>Kliknij, aby edytować styl</a:t>
            </a:r>
          </a:p>
        </p:txBody>
      </p:sp>
      <p:sp>
        <p:nvSpPr>
          <p:cNvPr id="3" name="Tekst — symbol zastępczy 2"/>
          <p:cNvSpPr>
            <a:spLocks noGrp="1"/>
          </p:cNvSpPr>
          <p:nvPr>
            <p:ph type="body" idx="1"/>
          </p:nvPr>
        </p:nvSpPr>
        <p:spPr>
          <a:xfrm>
            <a:off x="2589212" y="3530129"/>
            <a:ext cx="8915399" cy="860400"/>
          </a:xfrm>
        </p:spPr>
        <p:txBody>
          <a:bodyPr rtlCol="0"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noProof="0" dirty="0"/>
              <a:t>Kliknij, aby edytować style wzorca tekstu</a:t>
            </a:r>
          </a:p>
        </p:txBody>
      </p:sp>
      <p:sp>
        <p:nvSpPr>
          <p:cNvPr id="4" name="Data — symbol zastępczy 3"/>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5" name="Stopka — symbol zastępczy 4"/>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Numer slajdu — symbol zastępczy 5"/>
          <p:cNvSpPr>
            <a:spLocks noGrp="1"/>
          </p:cNvSpPr>
          <p:nvPr>
            <p:ph type="sldNum" sz="quarter" idx="12"/>
          </p:nvPr>
        </p:nvSpPr>
        <p:spPr>
          <a:xfrm>
            <a:off x="531812" y="3244139"/>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ytuł 7"/>
          <p:cNvSpPr>
            <a:spLocks noGrp="1"/>
          </p:cNvSpPr>
          <p:nvPr>
            <p:ph type="title"/>
          </p:nvPr>
        </p:nvSpPr>
        <p:spPr/>
        <p:txBody>
          <a:bodyPr rtlCol="0"/>
          <a:lstStyle/>
          <a:p>
            <a:pPr rtl="0"/>
            <a:r>
              <a:rPr lang="pl-PL" noProof="0"/>
              <a:t>Kliknij, aby edytować styl</a:t>
            </a:r>
          </a:p>
        </p:txBody>
      </p:sp>
      <p:sp>
        <p:nvSpPr>
          <p:cNvPr id="3" name="Zawartość — symbol zastępczy 2"/>
          <p:cNvSpPr>
            <a:spLocks noGrp="1"/>
          </p:cNvSpPr>
          <p:nvPr>
            <p:ph sz="half" idx="1"/>
          </p:nvPr>
        </p:nvSpPr>
        <p:spPr>
          <a:xfrm>
            <a:off x="2589212" y="2133600"/>
            <a:ext cx="4313864" cy="3777622"/>
          </a:xfrm>
        </p:spPr>
        <p:txBody>
          <a:bodyPr rtlCol="0">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4" name="Zawartość — symbol zastępczy 3"/>
          <p:cNvSpPr>
            <a:spLocks noGrp="1"/>
          </p:cNvSpPr>
          <p:nvPr>
            <p:ph sz="half" idx="2"/>
          </p:nvPr>
        </p:nvSpPr>
        <p:spPr>
          <a:xfrm>
            <a:off x="7190747" y="2126222"/>
            <a:ext cx="4313864" cy="3777622"/>
          </a:xfrm>
        </p:spPr>
        <p:txBody>
          <a:bodyPr rtlCol="0">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10"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Numer slajdu — symbol zastępczy 5"/>
          <p:cNvSpPr>
            <a:spLocks noGrp="1"/>
          </p:cNvSpPr>
          <p:nvPr>
            <p:ph type="sldNum" sz="quarter" idx="12"/>
          </p:nvPr>
        </p:nvSpPr>
        <p:spPr>
          <a:xfrm>
            <a:off x="531812" y="787782"/>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ytuł 9"/>
          <p:cNvSpPr>
            <a:spLocks noGrp="1"/>
          </p:cNvSpPr>
          <p:nvPr>
            <p:ph type="title"/>
          </p:nvPr>
        </p:nvSpPr>
        <p:spPr/>
        <p:txBody>
          <a:bodyPr rtlCol="0"/>
          <a:lstStyle/>
          <a:p>
            <a:pPr rtl="0"/>
            <a:r>
              <a:rPr lang="pl-PL" noProof="0"/>
              <a:t>Kliknij, aby edytować styl</a:t>
            </a:r>
          </a:p>
        </p:txBody>
      </p:sp>
      <p:sp>
        <p:nvSpPr>
          <p:cNvPr id="3" name="Tekst — symbol zastępczy 2"/>
          <p:cNvSpPr>
            <a:spLocks noGrp="1"/>
          </p:cNvSpPr>
          <p:nvPr>
            <p:ph type="body" idx="1"/>
          </p:nvPr>
        </p:nvSpPr>
        <p:spPr>
          <a:xfrm>
            <a:off x="2939373" y="1972703"/>
            <a:ext cx="3992732"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noProof="0" dirty="0"/>
              <a:t>Kliknij, aby edytować style wzorca tekstu</a:t>
            </a:r>
          </a:p>
        </p:txBody>
      </p:sp>
      <p:sp>
        <p:nvSpPr>
          <p:cNvPr id="4" name="Zawartość — symbol zastępczy 3"/>
          <p:cNvSpPr>
            <a:spLocks noGrp="1"/>
          </p:cNvSpPr>
          <p:nvPr>
            <p:ph sz="half" idx="2"/>
          </p:nvPr>
        </p:nvSpPr>
        <p:spPr>
          <a:xfrm>
            <a:off x="2589212" y="2548966"/>
            <a:ext cx="4342893" cy="3354060"/>
          </a:xfrm>
        </p:spPr>
        <p:txBody>
          <a:bodyPr rtlCol="0">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5" name="Tekst — symbol zastępczy 4"/>
          <p:cNvSpPr>
            <a:spLocks noGrp="1"/>
          </p:cNvSpPr>
          <p:nvPr>
            <p:ph type="body" sz="quarter" idx="3"/>
          </p:nvPr>
        </p:nvSpPr>
        <p:spPr>
          <a:xfrm>
            <a:off x="7506629" y="1969475"/>
            <a:ext cx="3999001"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noProof="0" dirty="0"/>
              <a:t>Kliknij, aby edytować style wzorca tekstu</a:t>
            </a:r>
          </a:p>
        </p:txBody>
      </p:sp>
      <p:sp>
        <p:nvSpPr>
          <p:cNvPr id="6" name="Zawartość — symbol zastępczy 5"/>
          <p:cNvSpPr>
            <a:spLocks noGrp="1"/>
          </p:cNvSpPr>
          <p:nvPr>
            <p:ph sz="quarter" idx="4"/>
          </p:nvPr>
        </p:nvSpPr>
        <p:spPr>
          <a:xfrm>
            <a:off x="7166957" y="2545738"/>
            <a:ext cx="4338674" cy="3354060"/>
          </a:xfrm>
        </p:spPr>
        <p:txBody>
          <a:bodyPr rtlCol="0">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7" name="Data — symbol zastępczy 6"/>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8" name="Stopka — symbol zastępczy 7"/>
          <p:cNvSpPr>
            <a:spLocks noGrp="1"/>
          </p:cNvSpPr>
          <p:nvPr>
            <p:ph type="ftr" sz="quarter" idx="11"/>
          </p:nvPr>
        </p:nvSpPr>
        <p:spPr/>
        <p:txBody>
          <a:bodyPr rtlCol="0"/>
          <a:lstStyle/>
          <a:p>
            <a:pPr rtl="0"/>
            <a:endParaRPr lang="pl-PL" noProof="0"/>
          </a:p>
        </p:txBody>
      </p:sp>
      <p:sp>
        <p:nvSpPr>
          <p:cNvPr id="12"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Numer slajdu — symbol zastępczy 5"/>
          <p:cNvSpPr>
            <a:spLocks noGrp="1"/>
          </p:cNvSpPr>
          <p:nvPr>
            <p:ph type="sldNum" sz="quarter" idx="12"/>
          </p:nvPr>
        </p:nvSpPr>
        <p:spPr>
          <a:xfrm>
            <a:off x="531812" y="787782"/>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noProof="0"/>
              <a:t>Kliknij, aby edytować styl</a:t>
            </a:r>
          </a:p>
        </p:txBody>
      </p:sp>
      <p:sp>
        <p:nvSpPr>
          <p:cNvPr id="3" name="Data — symbol zastępczy 2"/>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4" name="Stopka — symbol zastępczy 3"/>
          <p:cNvSpPr>
            <a:spLocks noGrp="1"/>
          </p:cNvSpPr>
          <p:nvPr>
            <p:ph type="ftr" sz="quarter" idx="11"/>
          </p:nvPr>
        </p:nvSpPr>
        <p:spPr/>
        <p:txBody>
          <a:bodyPr rtlCol="0"/>
          <a:lstStyle/>
          <a:p>
            <a:pPr rtl="0"/>
            <a:endParaRPr lang="pl-PL" noProof="0"/>
          </a:p>
        </p:txBody>
      </p:sp>
      <p:sp>
        <p:nvSpPr>
          <p:cNvPr id="7"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Numer slajdu — symbol zastępczy 4"/>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a — symbol zastępczy 1"/>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3" name="Stopka — symbol zastępczy 2"/>
          <p:cNvSpPr>
            <a:spLocks noGrp="1"/>
          </p:cNvSpPr>
          <p:nvPr>
            <p:ph type="ftr" sz="quarter" idx="11"/>
          </p:nvPr>
        </p:nvSpPr>
        <p:spPr/>
        <p:txBody>
          <a:bodyPr rtlCol="0"/>
          <a:lstStyle/>
          <a:p>
            <a:pPr rtl="0"/>
            <a:endParaRPr lang="pl-PL" noProof="0"/>
          </a:p>
        </p:txBody>
      </p:sp>
      <p:sp>
        <p:nvSpPr>
          <p:cNvPr id="6"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Numer slajdu — symbol zastępczy 3"/>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589212" y="446088"/>
            <a:ext cx="3505199" cy="976312"/>
          </a:xfrm>
        </p:spPr>
        <p:txBody>
          <a:bodyPr rtlCol="0" anchor="b"/>
          <a:lstStyle>
            <a:lvl1pPr algn="l">
              <a:defRPr sz="2000" b="0"/>
            </a:lvl1pPr>
          </a:lstStyle>
          <a:p>
            <a:pPr rtl="0"/>
            <a:r>
              <a:rPr lang="pl-PL" noProof="0"/>
              <a:t>Kliknij, aby edytować styl</a:t>
            </a:r>
          </a:p>
        </p:txBody>
      </p:sp>
      <p:sp>
        <p:nvSpPr>
          <p:cNvPr id="3" name="Zawartość — symbol zastępczy 2"/>
          <p:cNvSpPr>
            <a:spLocks noGrp="1"/>
          </p:cNvSpPr>
          <p:nvPr>
            <p:ph idx="1"/>
          </p:nvPr>
        </p:nvSpPr>
        <p:spPr>
          <a:xfrm>
            <a:off x="6323012" y="446088"/>
            <a:ext cx="5181600" cy="5414963"/>
          </a:xfrm>
        </p:spPr>
        <p:txBody>
          <a:bodyPr rtlCol="0" anchor="ctr">
            <a:normAutofit/>
          </a:bodyPr>
          <a:lstStyle/>
          <a:p>
            <a:pPr lvl="0" rtl="0"/>
            <a:r>
              <a:rPr lang="pl-PL" noProof="0" dirty="0"/>
              <a:t>Kliknij, aby edytować style wzorca tekstu</a:t>
            </a:r>
          </a:p>
          <a:p>
            <a:pPr lvl="1" rtl="0"/>
            <a:r>
              <a:rPr lang="pl-PL" noProof="0" dirty="0"/>
              <a:t>Drugi poziom</a:t>
            </a:r>
          </a:p>
          <a:p>
            <a:pPr lvl="2" rtl="0"/>
            <a:r>
              <a:rPr lang="pl-PL" noProof="0" dirty="0"/>
              <a:t>Trzeci poziom</a:t>
            </a:r>
          </a:p>
          <a:p>
            <a:pPr lvl="3" rtl="0"/>
            <a:r>
              <a:rPr lang="pl-PL" noProof="0" dirty="0"/>
              <a:t>Czwarty poziom</a:t>
            </a:r>
          </a:p>
          <a:p>
            <a:pPr lvl="4" rtl="0"/>
            <a:r>
              <a:rPr lang="pl-PL" noProof="0" dirty="0"/>
              <a:t>Piąty poziom</a:t>
            </a:r>
          </a:p>
        </p:txBody>
      </p:sp>
      <p:sp>
        <p:nvSpPr>
          <p:cNvPr id="4" name="Tekst — symbol zastępczy 3"/>
          <p:cNvSpPr>
            <a:spLocks noGrp="1"/>
          </p:cNvSpPr>
          <p:nvPr>
            <p:ph type="body" sz="half" idx="2"/>
          </p:nvPr>
        </p:nvSpPr>
        <p:spPr>
          <a:xfrm>
            <a:off x="2589212" y="1598613"/>
            <a:ext cx="3505199" cy="4262436"/>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589213" y="4800600"/>
            <a:ext cx="8915400" cy="566738"/>
          </a:xfrm>
        </p:spPr>
        <p:txBody>
          <a:bodyPr rtlCol="0" anchor="b">
            <a:normAutofit/>
          </a:bodyPr>
          <a:lstStyle>
            <a:lvl1pPr algn="l">
              <a:defRPr sz="2400" b="0"/>
            </a:lvl1pPr>
          </a:lstStyle>
          <a:p>
            <a:pPr rtl="0"/>
            <a:r>
              <a:rPr lang="pl-PL" noProof="0"/>
              <a:t>Kliknij, aby edytować styl</a:t>
            </a:r>
          </a:p>
        </p:txBody>
      </p:sp>
      <p:sp>
        <p:nvSpPr>
          <p:cNvPr id="3" name="Obraz — symbol zastępczy 2"/>
          <p:cNvSpPr>
            <a:spLocks noGrp="1" noChangeAspect="1"/>
          </p:cNvSpPr>
          <p:nvPr>
            <p:ph type="pic" idx="1"/>
          </p:nvPr>
        </p:nvSpPr>
        <p:spPr>
          <a:xfrm>
            <a:off x="2589212" y="634965"/>
            <a:ext cx="8915400" cy="3854970"/>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pl-PL" noProof="0"/>
              <a:t>Kliknij ikonę, aby dodać obraz</a:t>
            </a:r>
          </a:p>
        </p:txBody>
      </p:sp>
      <p:sp>
        <p:nvSpPr>
          <p:cNvPr id="4" name="Tekst — symbol zastępczy 3"/>
          <p:cNvSpPr>
            <a:spLocks noGrp="1"/>
          </p:cNvSpPr>
          <p:nvPr>
            <p:ph type="body" sz="half" idx="2"/>
          </p:nvPr>
        </p:nvSpPr>
        <p:spPr>
          <a:xfrm>
            <a:off x="2589213" y="5367338"/>
            <a:ext cx="8915400" cy="493712"/>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noProof="0" dirty="0"/>
              <a:t>Kliknij, aby edytować style wzorca tekstu</a:t>
            </a:r>
          </a:p>
        </p:txBody>
      </p:sp>
      <p:sp>
        <p:nvSpPr>
          <p:cNvPr id="5" name="Data — symbol zastępczy 4"/>
          <p:cNvSpPr>
            <a:spLocks noGrp="1"/>
          </p:cNvSpPr>
          <p:nvPr>
            <p:ph type="dt" sz="half" idx="10"/>
          </p:nvPr>
        </p:nvSpPr>
        <p:spPr/>
        <p:txBody>
          <a:bodyPr rtlCol="0"/>
          <a:lstStyle/>
          <a:p>
            <a:pPr rtl="0"/>
            <a:fld id="{B61BEF0D-F0BB-DE4B-95CE-6DB70DBA9567}" type="datetimeFigureOut">
              <a:rPr lang="pl-PL" noProof="0" smtClean="0"/>
              <a:pPr rtl="0"/>
              <a:t>07.01.2023</a:t>
            </a:fld>
            <a:endParaRPr lang="pl-PL" noProof="0"/>
          </a:p>
        </p:txBody>
      </p:sp>
      <p:sp>
        <p:nvSpPr>
          <p:cNvPr id="6" name="Stopka — symbol zastępczy 5"/>
          <p:cNvSpPr>
            <a:spLocks noGrp="1"/>
          </p:cNvSpPr>
          <p:nvPr>
            <p:ph type="ftr" sz="quarter" idx="11"/>
          </p:nvPr>
        </p:nvSpPr>
        <p:spPr/>
        <p:txBody>
          <a:bodyPr rtlCol="0"/>
          <a:lstStyle/>
          <a:p>
            <a:pPr rtl="0"/>
            <a:endParaRPr lang="pl-PL" noProof="0"/>
          </a:p>
        </p:txBody>
      </p:sp>
      <p:sp>
        <p:nvSpPr>
          <p:cNvPr id="9" name="Dowolny kształt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Numer slajdu — symbol zastępczy 6"/>
          <p:cNvSpPr>
            <a:spLocks noGrp="1"/>
          </p:cNvSpPr>
          <p:nvPr>
            <p:ph type="sldNum" sz="quarter" idx="12"/>
          </p:nvPr>
        </p:nvSpPr>
        <p:spPr>
          <a:xfrm>
            <a:off x="531812" y="4983087"/>
            <a:ext cx="779767" cy="365125"/>
          </a:xfrm>
        </p:spPr>
        <p:txBody>
          <a:bodyPr rtlCol="0"/>
          <a:lstStyle/>
          <a:p>
            <a:pPr rtl="0"/>
            <a:fld id="{D57F1E4F-1CFF-5643-939E-217C01CDF565}" type="slidenum">
              <a:rPr lang="pl-PL" noProof="0" smtClean="0"/>
              <a:pPr/>
              <a:t>‹#›</a:t>
            </a:fld>
            <a:endParaRPr lang="pl-PL"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upa 22"/>
          <p:cNvGrpSpPr/>
          <p:nvPr/>
        </p:nvGrpSpPr>
        <p:grpSpPr>
          <a:xfrm>
            <a:off x="1" y="228600"/>
            <a:ext cx="2851516" cy="6638628"/>
            <a:chOff x="2487613" y="285750"/>
            <a:chExt cx="2428875" cy="5654676"/>
          </a:xfrm>
        </p:grpSpPr>
        <p:sp>
          <p:nvSpPr>
            <p:cNvPr id="24" name="Dowolny kształt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Dowolny kształt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Dowolny kształt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Dowolny kształt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Dowolny kształt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Dowolny kształt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Dowolny kształt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Dowolny kształt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Dowolny kształt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Dowolny kształt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Dowolny kształt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Dowolny kształt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upa 9"/>
          <p:cNvGrpSpPr/>
          <p:nvPr/>
        </p:nvGrpSpPr>
        <p:grpSpPr>
          <a:xfrm>
            <a:off x="27221" y="-786"/>
            <a:ext cx="2356674" cy="6854039"/>
            <a:chOff x="6627813" y="194833"/>
            <a:chExt cx="1952625" cy="5678918"/>
          </a:xfrm>
        </p:grpSpPr>
        <p:sp>
          <p:nvSpPr>
            <p:cNvPr id="11" name="Dowolny kształt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Dowolny kształt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Dowolny kształt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Dowolny kształt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Dowolny kształt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Dowolny kształt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Dowolny kształt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Dowolny kształt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Dowolny kształt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Dowolny kształt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Dowolny kształt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Dowolny kształt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Prostokąt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ytuł — symbol zastępczy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pPr rtl="0"/>
            <a:r>
              <a:rPr lang="pl-PL" noProof="0"/>
              <a:t>Kliknij, aby edytować styl</a:t>
            </a:r>
          </a:p>
        </p:txBody>
      </p:sp>
      <p:sp>
        <p:nvSpPr>
          <p:cNvPr id="3" name="Tekst — symbol zastępczy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rtl="0"/>
            <a:r>
              <a:rPr lang="pl-PL" noProof="0"/>
              <a:t>Kliknij, aby edytować style wzorca tekstu</a:t>
            </a:r>
          </a:p>
          <a:p>
            <a:pPr lvl="1" rtl="0"/>
            <a:r>
              <a:rPr lang="pl-PL" noProof="0"/>
              <a:t>Drugi poziom</a:t>
            </a:r>
          </a:p>
          <a:p>
            <a:pPr lvl="2" rtl="0"/>
            <a:r>
              <a:rPr lang="pl-PL" noProof="0"/>
              <a:t>Trzeci poziom</a:t>
            </a:r>
          </a:p>
          <a:p>
            <a:pPr lvl="3" rtl="0"/>
            <a:r>
              <a:rPr lang="pl-PL" noProof="0"/>
              <a:t>Czwarty poziom</a:t>
            </a:r>
          </a:p>
          <a:p>
            <a:pPr lvl="4" rtl="0"/>
            <a:r>
              <a:rPr lang="pl-PL" noProof="0"/>
              <a:t>Piąty poziom</a:t>
            </a:r>
          </a:p>
        </p:txBody>
      </p:sp>
      <p:sp>
        <p:nvSpPr>
          <p:cNvPr id="4" name="Data — symbol zastępczy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B61BEF0D-F0BB-DE4B-95CE-6DB70DBA9567}" type="datetimeFigureOut">
              <a:rPr lang="pl-PL" noProof="0" smtClean="0"/>
              <a:pPr rtl="0"/>
              <a:t>07.01.2023</a:t>
            </a:fld>
            <a:endParaRPr lang="pl-PL" noProof="0"/>
          </a:p>
        </p:txBody>
      </p:sp>
      <p:sp>
        <p:nvSpPr>
          <p:cNvPr id="5" name="Stopka — symbol zastępczy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pl-PL" noProof="0"/>
          </a:p>
        </p:txBody>
      </p:sp>
      <p:sp>
        <p:nvSpPr>
          <p:cNvPr id="6" name="Numer slajdu — symbol zastępczy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rtl="0"/>
            <a:fld id="{D57F1E4F-1CFF-5643-939E-217C01CDF565}" type="slidenum">
              <a:rPr lang="pl-PL" noProof="0" smtClean="0"/>
              <a:pPr/>
              <a:t>‹#›</a:t>
            </a:fld>
            <a:endParaRPr lang="pl-PL" noProof="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bankier.pl/gospodarka/wskazniki-makroekonomiczne/inflacja-rdr-pol"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stat.gov.pl/obszary-tematyczne/ceny-handel/wskazniki-cen/wskazniki-cen-towarow-i-uslug-konsumpcyjnych-w-pazdzierniku-2022-roku,2,132.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at.gov.pl/obszary-tematyczne/rynek-pracy/pracujacy-bezrobotni-bierni-zawodowo-wg-bael/publikacja,4.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rtlCol="0"/>
          <a:lstStyle/>
          <a:p>
            <a:r>
              <a:rPr lang="pl-PL" dirty="0"/>
              <a:t>Bezrobocie. </a:t>
            </a:r>
            <a:br>
              <a:rPr lang="pl-PL" dirty="0"/>
            </a:br>
            <a:r>
              <a:rPr lang="pl-PL" dirty="0"/>
              <a:t>Pieniądz i inflacja</a:t>
            </a:r>
          </a:p>
        </p:txBody>
      </p:sp>
      <p:sp>
        <p:nvSpPr>
          <p:cNvPr id="3" name="Podtytuł 2"/>
          <p:cNvSpPr>
            <a:spLocks noGrp="1"/>
          </p:cNvSpPr>
          <p:nvPr>
            <p:ph type="subTitle" idx="1"/>
          </p:nvPr>
        </p:nvSpPr>
        <p:spPr/>
        <p:txBody>
          <a:bodyPr rtlCol="0"/>
          <a:lstStyle/>
          <a:p>
            <a:r>
              <a:rPr lang="pl-PL" dirty="0"/>
              <a:t>dr Daniel </a:t>
            </a:r>
            <a:r>
              <a:rPr lang="pl-PL" dirty="0" err="1"/>
              <a:t>Butyter</a:t>
            </a:r>
          </a:p>
        </p:txBody>
      </p:sp>
    </p:spTree>
    <p:extLst>
      <p:ext uri="{BB962C8B-B14F-4D97-AF65-F5344CB8AC3E}">
        <p14:creationId xmlns:p14="http://schemas.microsoft.com/office/powerpoint/2010/main" val="3622625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Typy bezrobocia</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r>
              <a:rPr lang="pl-PL" dirty="0"/>
              <a:t>frykcyjne (minimum bezrobocia związane z powolnością przystosowania struktury podaży siły roboczej i struktury popytu na siłę roboczą na niedoskonałym rynku)</a:t>
            </a:r>
          </a:p>
          <a:p>
            <a:pPr marL="342900" indent="-342900">
              <a:buAutoNum type="arabicParenR"/>
            </a:pPr>
            <a:r>
              <a:rPr lang="pl-PL" dirty="0"/>
              <a:t>Strukturalne (niedopasowanie podaży i popytu na siłę roboczą w aspekcie kwalifikacyjnym, zawodowym i regionalnym)</a:t>
            </a:r>
          </a:p>
          <a:p>
            <a:pPr marL="342900" indent="-342900">
              <a:buAutoNum type="arabicParenR"/>
            </a:pPr>
            <a:r>
              <a:rPr lang="pl-PL" dirty="0"/>
              <a:t>koniunkturalne (cykliczne) - zmiany koniunktury rynkowej</a:t>
            </a:r>
          </a:p>
          <a:p>
            <a:pPr marL="342900" indent="-342900">
              <a:buAutoNum type="arabicParenR"/>
            </a:pPr>
            <a:r>
              <a:rPr lang="pl-PL" dirty="0"/>
              <a:t>klasyczne (zbyt wysokie płacy wynikające z nadwyżką podaży siły roboczej nad całkowitym popytem na siłę roboczą)</a:t>
            </a:r>
          </a:p>
          <a:p>
            <a:pPr marL="342900" indent="-342900">
              <a:buAutoNum type="arabicParenR"/>
            </a:pPr>
            <a:r>
              <a:rPr lang="pl-PL" dirty="0"/>
              <a:t>naturalne (pełne wykorzystanie czynników)</a:t>
            </a:r>
          </a:p>
          <a:p>
            <a:pPr marL="342900" indent="-342900">
              <a:buAutoNum type="arabicParenR"/>
            </a:pPr>
            <a:r>
              <a:rPr lang="pl-PL" dirty="0"/>
              <a:t>ukryte (</a:t>
            </a:r>
            <a:r>
              <a:rPr lang="pl-PL" dirty="0">
                <a:ea typeface="+mn-lt"/>
                <a:cs typeface="+mn-lt"/>
              </a:rPr>
              <a:t>występuje, gdy zwiększanie liczby pracowników nie powoduje zwiększenia produkcji;</a:t>
            </a:r>
            <a:r>
              <a:rPr lang="pl-PL" dirty="0"/>
              <a:t>)</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1938049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Główne teorie bezrobocia</a:t>
            </a:r>
          </a:p>
        </p:txBody>
      </p:sp>
      <p:sp>
        <p:nvSpPr>
          <p:cNvPr id="3" name="Podtytuł 2"/>
          <p:cNvSpPr>
            <a:spLocks noGrp="1"/>
          </p:cNvSpPr>
          <p:nvPr>
            <p:ph type="subTitle" idx="1"/>
          </p:nvPr>
        </p:nvSpPr>
        <p:spPr>
          <a:xfrm>
            <a:off x="1697817" y="1786890"/>
            <a:ext cx="9806795" cy="4116772"/>
          </a:xfrm>
        </p:spPr>
        <p:txBody>
          <a:bodyPr rtlCol="0">
            <a:normAutofit/>
          </a:bodyPr>
          <a:lstStyle/>
          <a:p>
            <a:pPr marL="342900" indent="-342900">
              <a:buAutoNum type="arabicParenR"/>
            </a:pPr>
            <a:r>
              <a:rPr lang="pl-PL" dirty="0">
                <a:ea typeface="+mn-lt"/>
                <a:cs typeface="+mn-lt"/>
              </a:rPr>
              <a:t>Ujęcie neoklasyczne</a:t>
            </a:r>
            <a:endParaRPr lang="pl-PL" dirty="0"/>
          </a:p>
          <a:p>
            <a:pPr marL="342900" indent="-342900">
              <a:buAutoNum type="arabicParenR"/>
            </a:pPr>
            <a:endParaRPr lang="pl-PL" dirty="0"/>
          </a:p>
          <a:p>
            <a:pPr marL="342900" indent="-342900">
              <a:buAutoNum type="arabicParenR"/>
            </a:pPr>
            <a:r>
              <a:rPr lang="pl-PL" dirty="0"/>
              <a:t>Ujęcie </a:t>
            </a:r>
            <a:r>
              <a:rPr lang="pl-PL" dirty="0" err="1"/>
              <a:t>keynesistowskie</a:t>
            </a:r>
            <a:endParaRPr lang="pl-PL" dirty="0"/>
          </a:p>
          <a:p>
            <a:pPr marL="342900" indent="-342900">
              <a:buAutoNum type="arabicParenR"/>
            </a:pPr>
            <a:endParaRPr lang="pl-PL" dirty="0"/>
          </a:p>
          <a:p>
            <a:pPr marL="342900" indent="-342900">
              <a:buAutoNum type="arabicParenR"/>
            </a:pPr>
            <a:r>
              <a:rPr lang="pl-PL" dirty="0"/>
              <a:t>Teoria naturalnej stopy bezrobocia</a:t>
            </a:r>
          </a:p>
          <a:p>
            <a:pPr marL="342900" indent="-342900">
              <a:buAutoNum type="arabicParenR"/>
            </a:pPr>
            <a:endParaRPr lang="pl-PL" dirty="0"/>
          </a:p>
          <a:p>
            <a:pPr marL="342900" indent="-342900">
              <a:buAutoNum type="arabicParenR"/>
            </a:pPr>
            <a:r>
              <a:rPr lang="pl-PL" dirty="0"/>
              <a:t>Teoria bezrobocia NAIRU</a:t>
            </a:r>
          </a:p>
          <a:p>
            <a:pPr marL="342900" indent="-342900">
              <a:buAutoNum type="arabicParenR"/>
            </a:pPr>
            <a:endParaRPr lang="pl-PL" dirty="0"/>
          </a:p>
          <a:p>
            <a:pPr marL="342900" indent="-342900">
              <a:buAutoNum type="arabicParenR"/>
            </a:pPr>
            <a:r>
              <a:rPr lang="pl-PL" dirty="0"/>
              <a:t>Teoria poszukiwań na rynku pracy</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518661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Ujęcie neoklasyczne</a:t>
            </a:r>
          </a:p>
        </p:txBody>
      </p:sp>
      <p:sp>
        <p:nvSpPr>
          <p:cNvPr id="3" name="Podtytuł 2"/>
          <p:cNvSpPr>
            <a:spLocks noGrp="1"/>
          </p:cNvSpPr>
          <p:nvPr>
            <p:ph type="subTitle" idx="1"/>
          </p:nvPr>
        </p:nvSpPr>
        <p:spPr>
          <a:xfrm>
            <a:off x="1697817" y="1786890"/>
            <a:ext cx="9806795" cy="4116772"/>
          </a:xfrm>
        </p:spPr>
        <p:txBody>
          <a:bodyPr rtlCol="0">
            <a:normAutofit/>
          </a:bodyPr>
          <a:lstStyle/>
          <a:p>
            <a:r>
              <a:rPr lang="pl-PL" dirty="0">
                <a:ea typeface="+mn-lt"/>
                <a:cs typeface="+mn-lt"/>
              </a:rPr>
              <a:t>Bezrobocie neoklasyczne – rodzaj bezrobocia, którego przyczyną jest nieelastyczny rynek, który powoduje, że płace są nieelastyczne w długim okresie. </a:t>
            </a:r>
          </a:p>
          <a:p>
            <a:endParaRPr lang="pl-PL" dirty="0">
              <a:ea typeface="+mn-lt"/>
              <a:cs typeface="+mn-lt"/>
            </a:endParaRPr>
          </a:p>
          <a:p>
            <a:r>
              <a:rPr lang="pl-PL" dirty="0">
                <a:ea typeface="+mn-lt"/>
                <a:cs typeface="+mn-lt"/>
              </a:rPr>
              <a:t>Niska elastyczność oznacza, że płace nie dostosowują się do zmian warunków rynkowych i w ten sposób nie zapewniają równowagi popytu i podaży. </a:t>
            </a:r>
            <a:endParaRPr lang="pl-PL">
              <a:ea typeface="+mn-lt"/>
              <a:cs typeface="+mn-lt"/>
            </a:endParaRPr>
          </a:p>
          <a:p>
            <a:endParaRPr lang="pl-PL" dirty="0">
              <a:ea typeface="+mn-lt"/>
              <a:cs typeface="+mn-lt"/>
            </a:endParaRPr>
          </a:p>
          <a:p>
            <a:r>
              <a:rPr lang="pl-PL" dirty="0">
                <a:ea typeface="+mn-lt"/>
                <a:cs typeface="+mn-lt"/>
              </a:rPr>
              <a:t>Bezrobocie to występuje także w przypadku, gdy proponowana płaca jest zbliżona do płacy minimalnej.</a:t>
            </a:r>
            <a:endParaRPr lang="pl-PL"/>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908571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Ujęcie </a:t>
            </a:r>
            <a:r>
              <a:rPr lang="pl-PL" dirty="0" err="1">
                <a:ea typeface="+mj-lt"/>
                <a:cs typeface="+mj-lt"/>
              </a:rPr>
              <a:t>keynesistowskie</a:t>
            </a:r>
            <a:endParaRPr lang="pl-PL" dirty="0" err="1"/>
          </a:p>
        </p:txBody>
      </p:sp>
      <p:sp>
        <p:nvSpPr>
          <p:cNvPr id="3" name="Podtytuł 2"/>
          <p:cNvSpPr>
            <a:spLocks noGrp="1"/>
          </p:cNvSpPr>
          <p:nvPr>
            <p:ph type="subTitle" idx="1"/>
          </p:nvPr>
        </p:nvSpPr>
        <p:spPr>
          <a:xfrm>
            <a:off x="1697817" y="1786890"/>
            <a:ext cx="9806795" cy="4116772"/>
          </a:xfrm>
        </p:spPr>
        <p:txBody>
          <a:bodyPr rtlCol="0">
            <a:normAutofit fontScale="85000" lnSpcReduction="10000"/>
          </a:bodyPr>
          <a:lstStyle/>
          <a:p>
            <a:r>
              <a:rPr lang="pl-PL" dirty="0">
                <a:ea typeface="+mn-lt"/>
                <a:cs typeface="+mn-lt"/>
              </a:rPr>
              <a:t>Bezrobocie keynesowskie jest to bezrobocie wynikające z niedostatecznego popytu globalnego. </a:t>
            </a:r>
            <a:endParaRPr lang="pl-PL" dirty="0"/>
          </a:p>
          <a:p>
            <a:endParaRPr lang="pl-PL" dirty="0">
              <a:ea typeface="+mn-lt"/>
              <a:cs typeface="+mn-lt"/>
            </a:endParaRPr>
          </a:p>
          <a:p>
            <a:r>
              <a:rPr lang="pl-PL" dirty="0">
                <a:ea typeface="+mn-lt"/>
                <a:cs typeface="+mn-lt"/>
              </a:rPr>
              <a:t>Nazywane jest również bezrobociem cyklicznym, ponieważ jego wielkość zmienia się wraz z cyklem koniunkturalnym (bezrobocie koniunkturalne). </a:t>
            </a:r>
            <a:endParaRPr lang="pl-PL">
              <a:ea typeface="+mn-lt"/>
              <a:cs typeface="+mn-lt"/>
            </a:endParaRPr>
          </a:p>
          <a:p>
            <a:endParaRPr lang="pl-PL" dirty="0">
              <a:ea typeface="+mn-lt"/>
              <a:cs typeface="+mn-lt"/>
            </a:endParaRPr>
          </a:p>
          <a:p>
            <a:r>
              <a:rPr lang="pl-PL" dirty="0">
                <a:ea typeface="+mn-lt"/>
                <a:cs typeface="+mn-lt"/>
              </a:rPr>
              <a:t>Pojawia się w sytuacji, kiedy gospodarka wchodzi w okres recesji, której jedną z oznak są na przykład problemy przedsiębiorstwa ze sprzedażą wyprodukowanych towarów, skutkuje to spadkiem produkcji oraz redukcją zatrudnienia. </a:t>
            </a:r>
            <a:endParaRPr lang="pl-PL">
              <a:ea typeface="+mn-lt"/>
              <a:cs typeface="+mn-lt"/>
            </a:endParaRPr>
          </a:p>
          <a:p>
            <a:endParaRPr lang="pl-PL" dirty="0">
              <a:ea typeface="+mn-lt"/>
              <a:cs typeface="+mn-lt"/>
            </a:endParaRPr>
          </a:p>
          <a:p>
            <a:r>
              <a:rPr lang="pl-PL" dirty="0">
                <a:ea typeface="+mn-lt"/>
                <a:cs typeface="+mn-lt"/>
              </a:rPr>
              <a:t>Wraz ze spadkiem popytu na pracę spadają jej ceny, jednak wiele osób chętnych podjąć zatrudnienie za oferowaną stawkę płacy realnej nie będzie mogło jej znaleźć (bezrobocie przymusowe). Wielkość produkcji determinowana stopą zatrudnienia oraz popytem konsumpcyjnym będzie spadała dopóki płace i ceny osiągną nowy poziom równowagi długookresowej. Wraz z poprawą koniunktury, a co za tym idzie, ze wzrostem produkcji stopa bezrobocia będzie spadać.</a:t>
            </a:r>
            <a:endParaRPr lang="pl-PL"/>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505290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ea typeface="+mj-lt"/>
                <a:cs typeface="+mj-lt"/>
              </a:rPr>
              <a:t>Teoria naturalnej stopy bezrobocia</a:t>
            </a:r>
            <a:endParaRPr lang="pl-PL" dirty="0"/>
          </a:p>
        </p:txBody>
      </p:sp>
      <p:sp>
        <p:nvSpPr>
          <p:cNvPr id="3" name="Podtytuł 2"/>
          <p:cNvSpPr>
            <a:spLocks noGrp="1"/>
          </p:cNvSpPr>
          <p:nvPr>
            <p:ph type="subTitle" idx="1"/>
          </p:nvPr>
        </p:nvSpPr>
        <p:spPr>
          <a:xfrm>
            <a:off x="1697817" y="1786890"/>
            <a:ext cx="9806795" cy="4116772"/>
          </a:xfrm>
        </p:spPr>
        <p:txBody>
          <a:bodyPr rtlCol="0">
            <a:normAutofit/>
          </a:bodyPr>
          <a:lstStyle/>
          <a:p>
            <a:r>
              <a:rPr lang="pl-PL" dirty="0">
                <a:ea typeface="+mn-lt"/>
                <a:cs typeface="+mn-lt"/>
              </a:rPr>
              <a:t>Naturalna stopa bezrobocia – poziom bezrobocia występujący w gospodarce, gdy rynek znajduje się w stanie równowagi. </a:t>
            </a:r>
            <a:endParaRPr lang="pl-PL"/>
          </a:p>
          <a:p>
            <a:endParaRPr lang="pl-PL" dirty="0">
              <a:ea typeface="+mn-lt"/>
              <a:cs typeface="+mn-lt"/>
            </a:endParaRPr>
          </a:p>
          <a:p>
            <a:endParaRPr lang="pl-PL" dirty="0">
              <a:ea typeface="+mn-lt"/>
              <a:cs typeface="+mn-lt"/>
            </a:endParaRPr>
          </a:p>
          <a:p>
            <a:r>
              <a:rPr lang="pl-PL" dirty="0">
                <a:ea typeface="+mn-lt"/>
                <a:cs typeface="+mn-lt"/>
              </a:rPr>
              <a:t>Ekonomiści często definiują naturalną stopę bezrobocia jako sumę bezrobocia frykcyjnego i strukturalnego.</a:t>
            </a:r>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1258456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pPr>
              <a:spcBef>
                <a:spcPts val="1000"/>
              </a:spcBef>
            </a:pPr>
            <a:r>
              <a:rPr lang="pl-PL" dirty="0">
                <a:ea typeface="+mj-lt"/>
                <a:cs typeface="+mj-lt"/>
              </a:rPr>
              <a:t>Teoria bezrobocia NAIRU</a:t>
            </a:r>
            <a:endParaRPr lang="en-US" dirty="0">
              <a:ea typeface="+mj-lt"/>
              <a:cs typeface="+mj-lt"/>
            </a:endParaRPr>
          </a:p>
        </p:txBody>
      </p:sp>
      <p:sp>
        <p:nvSpPr>
          <p:cNvPr id="3" name="Podtytuł 2"/>
          <p:cNvSpPr>
            <a:spLocks noGrp="1"/>
          </p:cNvSpPr>
          <p:nvPr>
            <p:ph type="subTitle" idx="1"/>
          </p:nvPr>
        </p:nvSpPr>
        <p:spPr>
          <a:xfrm>
            <a:off x="1697817" y="1786890"/>
            <a:ext cx="9806795" cy="4116772"/>
          </a:xfrm>
        </p:spPr>
        <p:txBody>
          <a:bodyPr rtlCol="0">
            <a:normAutofit/>
          </a:bodyPr>
          <a:lstStyle/>
          <a:p>
            <a:r>
              <a:rPr lang="pl-PL" dirty="0">
                <a:ea typeface="+mn-lt"/>
                <a:cs typeface="+mn-lt"/>
              </a:rPr>
              <a:t>Bezrobocie NAIRU pojawia się gdy płace odpowiadające wymaganiom pracowników zrównują się z płacami zgodnymi z realiami gospodarczymi czyli przy ustabilizowanej dynamice procesów inflacyjnych. </a:t>
            </a:r>
          </a:p>
          <a:p>
            <a:endParaRPr lang="pl-PL" dirty="0">
              <a:ea typeface="+mn-lt"/>
              <a:cs typeface="+mn-lt"/>
            </a:endParaRPr>
          </a:p>
          <a:p>
            <a:r>
              <a:rPr lang="pl-PL" dirty="0">
                <a:ea typeface="+mn-lt"/>
                <a:cs typeface="+mn-lt"/>
              </a:rPr>
              <a:t>Gdy występuje zrównanie oczekiwań płacowych, nie oddziałują one na inflację. Tak więc NAIRU zależy od płacy realnej i poziomu postulowanych płac. Zakładając brak szoków podażowych, w przypadku wystąpienia bezrobocia niższego od poziomu NAIRU w gospodarce pojawia się zwiększenie tempa inflacji. Jeśli poziom bezrobocia jest wyższy od NAIRU, inflacja spada. </a:t>
            </a:r>
            <a:endParaRPr lang="pl-PL">
              <a:ea typeface="+mn-lt"/>
              <a:cs typeface="+mn-lt"/>
            </a:endParaRPr>
          </a:p>
          <a:p>
            <a:endParaRPr lang="pl-PL" dirty="0">
              <a:ea typeface="+mn-lt"/>
              <a:cs typeface="+mn-lt"/>
            </a:endParaRPr>
          </a:p>
          <a:p>
            <a:endParaRPr lang="pl-PL" dirty="0"/>
          </a:p>
          <a:p>
            <a:endParaRPr lang="pl-PL" dirty="0"/>
          </a:p>
          <a:p>
            <a:endParaRPr lang="pl-PL" dirty="0"/>
          </a:p>
        </p:txBody>
      </p:sp>
    </p:spTree>
    <p:extLst>
      <p:ext uri="{BB962C8B-B14F-4D97-AF65-F5344CB8AC3E}">
        <p14:creationId xmlns:p14="http://schemas.microsoft.com/office/powerpoint/2010/main" val="592195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pPr>
              <a:spcBef>
                <a:spcPts val="1000"/>
              </a:spcBef>
            </a:pPr>
            <a:r>
              <a:rPr lang="pl-PL" dirty="0">
                <a:ea typeface="+mj-lt"/>
                <a:cs typeface="+mj-lt"/>
              </a:rPr>
              <a:t>Teoria poszukiwań na rynku pracy</a:t>
            </a:r>
            <a:endParaRPr lang="en-US" dirty="0">
              <a:ea typeface="+mj-lt"/>
              <a:cs typeface="+mj-lt"/>
            </a:endParaRPr>
          </a:p>
        </p:txBody>
      </p:sp>
      <p:sp>
        <p:nvSpPr>
          <p:cNvPr id="3" name="Podtytuł 2"/>
          <p:cNvSpPr>
            <a:spLocks noGrp="1"/>
          </p:cNvSpPr>
          <p:nvPr>
            <p:ph type="subTitle" idx="1"/>
          </p:nvPr>
        </p:nvSpPr>
        <p:spPr>
          <a:xfrm>
            <a:off x="1697817" y="1786890"/>
            <a:ext cx="9806795" cy="4116772"/>
          </a:xfrm>
        </p:spPr>
        <p:txBody>
          <a:bodyPr rtlCol="0">
            <a:normAutofit/>
          </a:bodyPr>
          <a:lstStyle/>
          <a:p>
            <a:pPr algn="just"/>
            <a:r>
              <a:rPr lang="pl-PL" dirty="0">
                <a:ea typeface="+mn-lt"/>
                <a:cs typeface="+mn-lt"/>
              </a:rPr>
              <a:t>Teorię poszukiwań na rynku pracy sformułowano na przełomie lat sześćdziesiątych i siedemdziesiątych XX wieku. Jej geneza jest związana bezpośrednio z teorią naturalnej stopy bezrobocia, której zarzucano brak dostatecznych podstaw mikroekonomicznych. </a:t>
            </a:r>
            <a:endParaRPr lang="pl-PL" dirty="0"/>
          </a:p>
          <a:p>
            <a:endParaRPr lang="pl-PL" dirty="0">
              <a:ea typeface="+mn-lt"/>
              <a:cs typeface="+mn-lt"/>
            </a:endParaRPr>
          </a:p>
          <a:p>
            <a:r>
              <a:rPr lang="pl-PL" dirty="0">
                <a:ea typeface="+mn-lt"/>
                <a:cs typeface="+mn-lt"/>
              </a:rPr>
              <a:t>W myśl teorii poszukiwań na rynku pracy, wzrost podaży pieniądza prowadzi do wzrostu płac nominalnych i cen. Pracownicy ulegają iluzji pieniądza, identyfikując wzrost płac nominalnych ze wzrostem płac realnych. </a:t>
            </a:r>
            <a:endParaRPr lang="pl-PL">
              <a:ea typeface="+mn-lt"/>
              <a:cs typeface="+mn-lt"/>
            </a:endParaRPr>
          </a:p>
          <a:p>
            <a:endParaRPr lang="pl-PL" dirty="0">
              <a:ea typeface="+mn-lt"/>
              <a:cs typeface="+mn-lt"/>
            </a:endParaRPr>
          </a:p>
          <a:p>
            <a:r>
              <a:rPr lang="pl-PL" dirty="0">
                <a:ea typeface="+mn-lt"/>
                <a:cs typeface="+mn-lt"/>
              </a:rPr>
              <a:t>Bezrobotni i pracujący rezygnują z poszukiwań pracy, co przyczynia się do wzrostu zatrudnienia.</a:t>
            </a:r>
            <a:endParaRPr lang="pl-PL"/>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830683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30412" y="581115"/>
            <a:ext cx="10640681" cy="1134159"/>
          </a:xfrm>
        </p:spPr>
        <p:txBody>
          <a:bodyPr rtlCol="0">
            <a:normAutofit fontScale="90000"/>
          </a:bodyPr>
          <a:lstStyle/>
          <a:p>
            <a:r>
              <a:rPr lang="pl-PL" dirty="0"/>
              <a:t>Polityka państwa wobec bezrobocia</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endParaRPr lang="pl-PL" dirty="0"/>
          </a:p>
          <a:p>
            <a:endParaRPr lang="pl-PL" dirty="0"/>
          </a:p>
          <a:p>
            <a:endParaRPr lang="pl-PL" dirty="0"/>
          </a:p>
          <a:p>
            <a:endParaRPr lang="pl-PL" dirty="0"/>
          </a:p>
        </p:txBody>
      </p:sp>
      <p:sp>
        <p:nvSpPr>
          <p:cNvPr id="5" name="Podtytuł 2">
            <a:extLst>
              <a:ext uri="{FF2B5EF4-FFF2-40B4-BE49-F238E27FC236}">
                <a16:creationId xmlns:a16="http://schemas.microsoft.com/office/drawing/2014/main" id="{ED8AD67A-D126-0C75-7ED2-E7E1151C053D}"/>
              </a:ext>
            </a:extLst>
          </p:cNvPr>
          <p:cNvSpPr txBox="1">
            <a:spLocks/>
          </p:cNvSpPr>
          <p:nvPr/>
        </p:nvSpPr>
        <p:spPr>
          <a:xfrm>
            <a:off x="1850217" y="1939290"/>
            <a:ext cx="9806795" cy="4116772"/>
          </a:xfrm>
          <a:prstGeom prst="rect">
            <a:avLst/>
          </a:prstGeom>
        </p:spPr>
        <p:txBody>
          <a:bodyPr vert="horz" lIns="91440" tIns="45720" rIns="91440" bIns="45720" rtlCol="0" anchor="t">
            <a:normAutofit fontScale="85000" lnSpcReduction="100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just"/>
            <a:r>
              <a:rPr lang="pl-PL" dirty="0">
                <a:ea typeface="+mn-lt"/>
                <a:cs typeface="+mn-lt"/>
              </a:rPr>
              <a:t>3 roli państwa</a:t>
            </a:r>
          </a:p>
          <a:p>
            <a:pPr algn="just"/>
            <a:r>
              <a:rPr lang="pl-PL" dirty="0">
                <a:ea typeface="+mn-lt"/>
                <a:cs typeface="+mn-lt"/>
              </a:rPr>
              <a:t>Pierwszą z nich jest rola pracodawcy, oferującego miejsca pracy niezbędne dla wyprodukowania dóbr publicznych oraz w instytucjach będących jego własnością i warunkujących realizację przyjętych funkcji. </a:t>
            </a:r>
            <a:endParaRPr lang="pl-PL">
              <a:ea typeface="+mn-lt"/>
              <a:cs typeface="+mn-lt"/>
            </a:endParaRPr>
          </a:p>
          <a:p>
            <a:pPr algn="just"/>
            <a:endParaRPr lang="pl-PL" dirty="0">
              <a:ea typeface="+mn-lt"/>
              <a:cs typeface="+mn-lt"/>
            </a:endParaRPr>
          </a:p>
          <a:p>
            <a:pPr algn="just"/>
            <a:r>
              <a:rPr lang="pl-PL" dirty="0">
                <a:ea typeface="+mn-lt"/>
                <a:cs typeface="+mn-lt"/>
              </a:rPr>
              <a:t>Drugą rolą państwa na rynku pracy jest, dokonywana w imieniu i dla społeczeństwa, regulacja stosunków zachodzących między podażą i popytem na pracę, między innymi w obszarze warunków pracy, negocjacji wynagrodzeń czy form zatrudnienia i organizacji pracy. </a:t>
            </a:r>
            <a:endParaRPr lang="pl-PL">
              <a:ea typeface="+mn-lt"/>
              <a:cs typeface="+mn-lt"/>
            </a:endParaRPr>
          </a:p>
          <a:p>
            <a:pPr algn="just"/>
            <a:endParaRPr lang="pl-PL" dirty="0">
              <a:ea typeface="+mn-lt"/>
              <a:cs typeface="+mn-lt"/>
            </a:endParaRPr>
          </a:p>
          <a:p>
            <a:pPr algn="just"/>
            <a:r>
              <a:rPr lang="pl-PL" dirty="0">
                <a:ea typeface="+mn-lt"/>
                <a:cs typeface="+mn-lt"/>
              </a:rPr>
              <a:t>Trzecią rolą państwa na rynku pracy jest natomiast aktywność, polegająca na wpływaniu na wielkość i strukturę podaży i popytu na pracę. Podstawowym celem tej aktywności jest przywrócenie bądź utrwalenie równowagi między nimi.</a:t>
            </a:r>
            <a:endParaRPr lang="pl-PL" dirty="0"/>
          </a:p>
          <a:p>
            <a:pPr algn="just"/>
            <a:endParaRPr lang="pl-PL" dirty="0"/>
          </a:p>
          <a:p>
            <a:pPr algn="just"/>
            <a:r>
              <a:rPr lang="pl-PL" dirty="0"/>
              <a:t>Regulacja stosunku pomiędzy podażą i popytem na rynku pracy (płaca minimalna – 3490 zł; minimalna stawka za godzinę 22,8 zł.; od 1 lipca 3600 zł. )</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277136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5662" y="581115"/>
            <a:ext cx="10640681" cy="1134159"/>
          </a:xfrm>
        </p:spPr>
        <p:txBody>
          <a:bodyPr rtlCol="0">
            <a:normAutofit fontScale="90000"/>
          </a:bodyPr>
          <a:lstStyle/>
          <a:p>
            <a:r>
              <a:rPr lang="pl-PL" dirty="0"/>
              <a:t>Co robi UE dla walki z bezrobociem?</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endParaRPr lang="pl-PL" dirty="0"/>
          </a:p>
          <a:p>
            <a:endParaRPr lang="pl-PL" dirty="0"/>
          </a:p>
          <a:p>
            <a:endParaRPr lang="pl-PL" dirty="0"/>
          </a:p>
          <a:p>
            <a:endParaRPr lang="pl-PL" dirty="0"/>
          </a:p>
        </p:txBody>
      </p:sp>
      <p:sp>
        <p:nvSpPr>
          <p:cNvPr id="5" name="Podtytuł 2">
            <a:extLst>
              <a:ext uri="{FF2B5EF4-FFF2-40B4-BE49-F238E27FC236}">
                <a16:creationId xmlns:a16="http://schemas.microsoft.com/office/drawing/2014/main" id="{ED8AD67A-D126-0C75-7ED2-E7E1151C053D}"/>
              </a:ext>
            </a:extLst>
          </p:cNvPr>
          <p:cNvSpPr txBox="1">
            <a:spLocks/>
          </p:cNvSpPr>
          <p:nvPr/>
        </p:nvSpPr>
        <p:spPr>
          <a:xfrm>
            <a:off x="1367617" y="1926590"/>
            <a:ext cx="10289395" cy="41294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pl-PL" dirty="0">
                <a:ea typeface="+mn-lt"/>
                <a:cs typeface="+mn-lt"/>
              </a:rPr>
              <a:t>Bezrobocie w UE stale spadało od 2013 r., ale w 2020 r. pandemia doprowadziła do jego wzrostu. </a:t>
            </a:r>
            <a:endParaRPr lang="pl-PL"/>
          </a:p>
          <a:p>
            <a:endParaRPr lang="pl-PL" dirty="0"/>
          </a:p>
          <a:p>
            <a:r>
              <a:rPr lang="pl-PL" dirty="0">
                <a:ea typeface="+mn-lt"/>
                <a:cs typeface="+mn-lt"/>
              </a:rPr>
              <a:t>Kompetencje UE a kompetencje krajów członkowskich</a:t>
            </a:r>
            <a:endParaRPr lang="pl-PL" dirty="0"/>
          </a:p>
          <a:p>
            <a:r>
              <a:rPr lang="pl-PL" dirty="0">
                <a:ea typeface="+mn-lt"/>
                <a:cs typeface="+mn-lt"/>
              </a:rPr>
              <a:t>Polityki zatrudnienia i społeczne leżą głównie w gestii państw członkowskich, ale UE wspiera i koordynuje ich działania i zachęca do dzielenia się najlepszymi rozwiązaniami.</a:t>
            </a:r>
            <a:endParaRPr lang="pl-PL" dirty="0"/>
          </a:p>
          <a:p>
            <a:endParaRPr lang="pl-PL"/>
          </a:p>
          <a:p>
            <a:r>
              <a:rPr lang="pl-PL" dirty="0">
                <a:ea typeface="+mn-lt"/>
                <a:cs typeface="+mn-lt"/>
              </a:rPr>
              <a:t>Według tzw. horyzontalnej klauzuli społecznej zwartej w art. 9 TFUE (Traktatu o funkcjonowaniu Unii Europejskiej), definiowanie oraz wdrażanie polityki i działań UE musi odbywać się z uwzględnieniem propagowania wysokiego poziomu zatrudnienia.</a:t>
            </a:r>
            <a:endParaRPr lang="pl-PL" dirty="0"/>
          </a:p>
        </p:txBody>
      </p:sp>
    </p:spTree>
    <p:extLst>
      <p:ext uri="{BB962C8B-B14F-4D97-AF65-F5344CB8AC3E}">
        <p14:creationId xmlns:p14="http://schemas.microsoft.com/office/powerpoint/2010/main" val="2398549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Bezrobocie w Polsce</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endParaRPr lang="pl-PL" dirty="0"/>
          </a:p>
          <a:p>
            <a:endParaRPr lang="pl-PL" dirty="0"/>
          </a:p>
          <a:p>
            <a:endParaRPr lang="pl-PL" dirty="0"/>
          </a:p>
          <a:p>
            <a:endParaRPr lang="pl-PL" dirty="0"/>
          </a:p>
          <a:p>
            <a:endParaRPr lang="pl-PL" dirty="0"/>
          </a:p>
        </p:txBody>
      </p:sp>
      <p:sp>
        <p:nvSpPr>
          <p:cNvPr id="5" name="Podtytuł 2">
            <a:extLst>
              <a:ext uri="{FF2B5EF4-FFF2-40B4-BE49-F238E27FC236}">
                <a16:creationId xmlns:a16="http://schemas.microsoft.com/office/drawing/2014/main" id="{E3F0C616-88DC-9988-6EAB-BD9A0EFEF4AB}"/>
              </a:ext>
            </a:extLst>
          </p:cNvPr>
          <p:cNvSpPr txBox="1">
            <a:spLocks/>
          </p:cNvSpPr>
          <p:nvPr/>
        </p:nvSpPr>
        <p:spPr>
          <a:xfrm>
            <a:off x="1850217" y="1939290"/>
            <a:ext cx="9806795" cy="4116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endParaRPr lang="pl-PL" dirty="0">
              <a:ea typeface="+mn-lt"/>
              <a:cs typeface="+mn-lt"/>
            </a:endParaRPr>
          </a:p>
          <a:p>
            <a:r>
              <a:rPr lang="pl-PL" dirty="0">
                <a:ea typeface="+mn-lt"/>
                <a:cs typeface="+mn-lt"/>
              </a:rPr>
              <a:t>https://stat.gov.pl/obszary-tematyczne/rynek-pracy/bezrobocie-rejestrowane/</a:t>
            </a:r>
          </a:p>
          <a:p>
            <a:endParaRPr lang="pl-PL" dirty="0"/>
          </a:p>
          <a:p>
            <a:r>
              <a:rPr lang="pl-PL" dirty="0"/>
              <a:t>Stopa bezrobocia (5, 1 % - listopad 2022 r.)</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937539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143515" y="2514600"/>
            <a:ext cx="9361097" cy="3427347"/>
          </a:xfrm>
        </p:spPr>
        <p:txBody>
          <a:bodyPr rtlCol="0">
            <a:normAutofit fontScale="90000"/>
          </a:bodyPr>
          <a:lstStyle/>
          <a:p>
            <a:r>
              <a:rPr lang="pl-PL" dirty="0"/>
              <a:t>Kim jest osoba bezrobotna?</a:t>
            </a:r>
            <a:br>
              <a:rPr lang="pl-PL" dirty="0"/>
            </a:br>
            <a:br>
              <a:rPr lang="pl-PL" dirty="0"/>
            </a:br>
            <a:r>
              <a:rPr lang="pl-PL" dirty="0"/>
              <a:t>- pozostaje bez pracy</a:t>
            </a:r>
            <a:br>
              <a:rPr lang="pl-PL" dirty="0"/>
            </a:br>
            <a:r>
              <a:rPr lang="pl-PL" dirty="0"/>
              <a:t>- zdolność i gotowość do pracy</a:t>
            </a:r>
            <a:br>
              <a:rPr lang="pl-PL" dirty="0"/>
            </a:br>
            <a:r>
              <a:rPr lang="pl-PL" dirty="0"/>
              <a:t>- poszukuje pracy</a:t>
            </a:r>
          </a:p>
        </p:txBody>
      </p:sp>
      <p:sp>
        <p:nvSpPr>
          <p:cNvPr id="3" name="Podtytuł 2"/>
          <p:cNvSpPr>
            <a:spLocks noGrp="1"/>
          </p:cNvSpPr>
          <p:nvPr>
            <p:ph type="subTitle" idx="1"/>
          </p:nvPr>
        </p:nvSpPr>
        <p:spPr/>
        <p:txBody>
          <a:bodyPr rtlCol="0"/>
          <a:lstStyle/>
          <a:p>
            <a:endParaRPr lang="pl-PL" dirty="0"/>
          </a:p>
        </p:txBody>
      </p:sp>
    </p:spTree>
    <p:extLst>
      <p:ext uri="{BB962C8B-B14F-4D97-AF65-F5344CB8AC3E}">
        <p14:creationId xmlns:p14="http://schemas.microsoft.com/office/powerpoint/2010/main" val="2833707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endParaRPr lang="pl-PL" dirty="0"/>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arenR"/>
            </a:pPr>
            <a:endParaRPr lang="pl-PL" dirty="0"/>
          </a:p>
          <a:p>
            <a:endParaRPr lang="pl-PL" dirty="0"/>
          </a:p>
          <a:p>
            <a:endParaRPr lang="pl-PL" dirty="0"/>
          </a:p>
          <a:p>
            <a:endParaRPr lang="pl-PL" dirty="0"/>
          </a:p>
          <a:p>
            <a:endParaRPr lang="pl-PL" dirty="0"/>
          </a:p>
        </p:txBody>
      </p:sp>
      <p:sp>
        <p:nvSpPr>
          <p:cNvPr id="5" name="Podtytuł 2">
            <a:extLst>
              <a:ext uri="{FF2B5EF4-FFF2-40B4-BE49-F238E27FC236}">
                <a16:creationId xmlns:a16="http://schemas.microsoft.com/office/drawing/2014/main" id="{E3F0C616-88DC-9988-6EAB-BD9A0EFEF4AB}"/>
              </a:ext>
            </a:extLst>
          </p:cNvPr>
          <p:cNvSpPr txBox="1">
            <a:spLocks/>
          </p:cNvSpPr>
          <p:nvPr/>
        </p:nvSpPr>
        <p:spPr>
          <a:xfrm>
            <a:off x="1850217" y="1939290"/>
            <a:ext cx="9806795" cy="411677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endParaRPr lang="pl-PL" dirty="0">
              <a:ea typeface="+mn-lt"/>
              <a:cs typeface="+mn-lt"/>
            </a:endParaRPr>
          </a:p>
          <a:p>
            <a:endParaRPr lang="pl-PL" dirty="0"/>
          </a:p>
          <a:p>
            <a:endParaRPr lang="pl-PL" dirty="0"/>
          </a:p>
          <a:p>
            <a:endParaRPr lang="pl-PL" dirty="0"/>
          </a:p>
          <a:p>
            <a:endParaRPr lang="pl-PL" dirty="0"/>
          </a:p>
          <a:p>
            <a:endParaRPr lang="pl-PL" dirty="0"/>
          </a:p>
          <a:p>
            <a:endParaRPr lang="pl-PL" dirty="0"/>
          </a:p>
        </p:txBody>
      </p:sp>
      <p:pic>
        <p:nvPicPr>
          <p:cNvPr id="4" name="Obraz 5">
            <a:extLst>
              <a:ext uri="{FF2B5EF4-FFF2-40B4-BE49-F238E27FC236}">
                <a16:creationId xmlns:a16="http://schemas.microsoft.com/office/drawing/2014/main" id="{77AC23AD-2D84-DA31-EDEC-BC787BEF4CE5}"/>
              </a:ext>
            </a:extLst>
          </p:cNvPr>
          <p:cNvPicPr>
            <a:picLocks noChangeAspect="1"/>
          </p:cNvPicPr>
          <p:nvPr/>
        </p:nvPicPr>
        <p:blipFill>
          <a:blip r:embed="rId3"/>
          <a:stretch>
            <a:fillRect/>
          </a:stretch>
        </p:blipFill>
        <p:spPr>
          <a:xfrm>
            <a:off x="522590" y="1314356"/>
            <a:ext cx="11438475" cy="4827458"/>
          </a:xfrm>
          <a:prstGeom prst="rect">
            <a:avLst/>
          </a:prstGeom>
        </p:spPr>
      </p:pic>
    </p:spTree>
    <p:extLst>
      <p:ext uri="{BB962C8B-B14F-4D97-AF65-F5344CB8AC3E}">
        <p14:creationId xmlns:p14="http://schemas.microsoft.com/office/powerpoint/2010/main" val="1716832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Pojęcie i istota pieniądza</a:t>
            </a:r>
          </a:p>
        </p:txBody>
      </p:sp>
      <p:sp>
        <p:nvSpPr>
          <p:cNvPr id="3" name="Podtytuł 2"/>
          <p:cNvSpPr>
            <a:spLocks noGrp="1"/>
          </p:cNvSpPr>
          <p:nvPr>
            <p:ph type="subTitle" idx="1"/>
          </p:nvPr>
        </p:nvSpPr>
        <p:spPr>
          <a:xfrm>
            <a:off x="1697817" y="1786890"/>
            <a:ext cx="9806795" cy="4116772"/>
          </a:xfrm>
        </p:spPr>
        <p:txBody>
          <a:bodyPr rtlCol="0"/>
          <a:lstStyle/>
          <a:p>
            <a:r>
              <a:rPr lang="pl-PL" dirty="0"/>
              <a:t>Wymiana barterowa do pieniądza (wymiana bez ekwiwalentu)</a:t>
            </a:r>
          </a:p>
          <a:p>
            <a:endParaRPr lang="pl-PL" dirty="0"/>
          </a:p>
          <a:p>
            <a:r>
              <a:rPr lang="pl-PL" dirty="0"/>
              <a:t>Pieniądz pewny powszechnie akceptowalny ekwiwalent, za pomocą którego możemy kupować różne dobra.</a:t>
            </a:r>
          </a:p>
          <a:p>
            <a:endParaRPr lang="pl-PL" dirty="0"/>
          </a:p>
          <a:p>
            <a:r>
              <a:rPr lang="pl-PL" dirty="0"/>
              <a:t>Pierwotnie pieniądz towary (posiada wartość sam w sobie), który przekształcił się w pieniądz </a:t>
            </a:r>
            <a:r>
              <a:rPr lang="pl-PL" dirty="0" err="1"/>
              <a:t>fiducjarny</a:t>
            </a:r>
            <a:r>
              <a:rPr lang="pl-PL" dirty="0"/>
              <a:t> (pieniądz niemający pokrycia w dobrach materialnych).</a:t>
            </a:r>
          </a:p>
          <a:p>
            <a:endParaRPr lang="pl-PL" dirty="0"/>
          </a:p>
          <a:p>
            <a:endParaRPr lang="pl-PL" dirty="0"/>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49062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Funkcje pieniądza</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eriod"/>
            </a:pPr>
            <a:r>
              <a:rPr lang="pl-PL" dirty="0"/>
              <a:t>Środek płatniczy</a:t>
            </a:r>
          </a:p>
          <a:p>
            <a:pPr marL="342900" indent="-342900">
              <a:buAutoNum type="arabicPeriod"/>
            </a:pPr>
            <a:r>
              <a:rPr lang="pl-PL" dirty="0"/>
              <a:t>Jednostka obrachunkowa (rozliczeniowa)</a:t>
            </a:r>
          </a:p>
          <a:p>
            <a:pPr marL="342900" indent="-342900">
              <a:buAutoNum type="arabicPeriod"/>
            </a:pPr>
            <a:r>
              <a:rPr lang="pl-PL" dirty="0"/>
              <a:t>Miernik wartości towarów</a:t>
            </a:r>
          </a:p>
          <a:p>
            <a:pPr marL="342900" indent="-342900">
              <a:buAutoNum type="arabicPeriod"/>
            </a:pPr>
            <a:r>
              <a:rPr lang="pl-PL" dirty="0"/>
              <a:t>Środek tezauryzacji (przechowywania bogactwa)</a:t>
            </a:r>
          </a:p>
          <a:p>
            <a:pPr marL="342900" indent="-342900">
              <a:buAutoNum type="arabicPeriod"/>
            </a:pPr>
            <a:endParaRPr lang="pl-PL" dirty="0"/>
          </a:p>
          <a:p>
            <a:pPr marL="342900" indent="-342900">
              <a:buAutoNum type="arabicPeriod"/>
            </a:pPr>
            <a:endParaRPr lang="pl-PL" dirty="0"/>
          </a:p>
          <a:p>
            <a:endParaRPr lang="pl-PL" dirty="0"/>
          </a:p>
          <a:p>
            <a:r>
              <a:rPr lang="pl-PL" dirty="0"/>
              <a:t>W zależności od rozumienia pieniądza może pełnić różne funkcje (ujęcie szerokie i wąskie).</a:t>
            </a:r>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551048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Środek płatniczy</a:t>
            </a:r>
            <a:endParaRPr lang="pl-PL" dirty="0"/>
          </a:p>
        </p:txBody>
      </p:sp>
      <p:sp>
        <p:nvSpPr>
          <p:cNvPr id="3" name="Podtytuł 2"/>
          <p:cNvSpPr>
            <a:spLocks noGrp="1"/>
          </p:cNvSpPr>
          <p:nvPr>
            <p:ph type="subTitle" idx="1"/>
          </p:nvPr>
        </p:nvSpPr>
        <p:spPr>
          <a:xfrm>
            <a:off x="1697817" y="1786890"/>
            <a:ext cx="9806795" cy="4116772"/>
          </a:xfrm>
        </p:spPr>
        <p:txBody>
          <a:bodyPr rtlCol="0"/>
          <a:lstStyle/>
          <a:p>
            <a:r>
              <a:rPr lang="pl-PL" dirty="0">
                <a:ea typeface="+mn-lt"/>
                <a:cs typeface="+mn-lt"/>
              </a:rPr>
              <a:t>Najstarszą funkcją pieniądza jest wymiana – pośrednictwo w transakcjach, w których dochodzi do równoczesnego wzajemnego przekazania towaru i pieniądza pomiędzy uczestnikami wymiany. Ludzie od zarania dziejów kupowali i sprzedawali towary – początkowo był to handel wymienny, później pojawiła się jednostka pośrednicząca, czyli właśnie pieniądz. </a:t>
            </a:r>
          </a:p>
          <a:p>
            <a:endParaRPr lang="pl-PL" dirty="0">
              <a:ea typeface="+mn-lt"/>
              <a:cs typeface="+mn-lt"/>
            </a:endParaRPr>
          </a:p>
          <a:p>
            <a:endParaRPr lang="pl-PL" dirty="0">
              <a:ea typeface="+mn-lt"/>
              <a:cs typeface="+mn-lt"/>
            </a:endParaRPr>
          </a:p>
          <a:p>
            <a:r>
              <a:rPr lang="pl-PL" dirty="0">
                <a:ea typeface="+mn-lt"/>
                <a:cs typeface="+mn-lt"/>
              </a:rPr>
              <a:t>Dzięki sprzedaży towarów lub usług otrzymujemy pieniądze, które następnie możemy wymienić na inne potrzebne nam dobra. Specyficzną formą wymiany jest praca: tu w zamian za wykonywane – w ramach umowy – usługi otrzymujemy pieniądze, dzięki którym możliwa jest codzienna egzystencja.</a:t>
            </a:r>
            <a:endParaRPr lang="pl-PL"/>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86567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pPr>
              <a:spcBef>
                <a:spcPts val="1000"/>
              </a:spcBef>
            </a:pPr>
            <a:r>
              <a:rPr lang="pl-PL" dirty="0">
                <a:ea typeface="+mj-lt"/>
                <a:cs typeface="+mj-lt"/>
              </a:rPr>
              <a:t>Jednostka obrachunkowa (rozliczeniowa)</a:t>
            </a:r>
            <a:endParaRPr lang="en-US" dirty="0">
              <a:ea typeface="+mj-lt"/>
              <a:cs typeface="+mj-lt"/>
            </a:endParaRPr>
          </a:p>
        </p:txBody>
      </p:sp>
      <p:sp>
        <p:nvSpPr>
          <p:cNvPr id="3" name="Podtytuł 2"/>
          <p:cNvSpPr>
            <a:spLocks noGrp="1"/>
          </p:cNvSpPr>
          <p:nvPr>
            <p:ph type="subTitle" idx="1"/>
          </p:nvPr>
        </p:nvSpPr>
        <p:spPr>
          <a:xfrm>
            <a:off x="1697817" y="1786890"/>
            <a:ext cx="9806795" cy="4116772"/>
          </a:xfrm>
        </p:spPr>
        <p:txBody>
          <a:bodyPr rtlCol="0">
            <a:normAutofit lnSpcReduction="10000"/>
          </a:bodyPr>
          <a:lstStyle/>
          <a:p>
            <a:r>
              <a:rPr lang="pl-PL" dirty="0">
                <a:ea typeface="+mn-lt"/>
                <a:cs typeface="+mn-lt"/>
              </a:rPr>
              <a:t>Pieniądz jest również wykorzystywany jako środek płatniczy – to znaczy do dokonywania płatności transferowych lub transakcji, w których przepływ dóbr nie jest równoczesny z zapłatą. </a:t>
            </a:r>
            <a:endParaRPr lang="pl-PL"/>
          </a:p>
          <a:p>
            <a:endParaRPr lang="pl-PL" dirty="0">
              <a:ea typeface="+mn-lt"/>
              <a:cs typeface="+mn-lt"/>
            </a:endParaRPr>
          </a:p>
          <a:p>
            <a:r>
              <a:rPr lang="pl-PL" dirty="0">
                <a:ea typeface="+mn-lt"/>
                <a:cs typeface="+mn-lt"/>
              </a:rPr>
              <a:t>Płatności transferowe to wypłaty, realizowane przez państwo, w zamian za które nie otrzymuje ono bezpośrednio żadnych dóbr czy usług. Typowym przykładem płatności transferowych są wypłaty emerytur i rent z budżetu państwa bądź też płatności zasiłków dla bezrobotnych. </a:t>
            </a:r>
            <a:endParaRPr lang="pl-PL"/>
          </a:p>
          <a:p>
            <a:endParaRPr lang="pl-PL" dirty="0">
              <a:ea typeface="+mn-lt"/>
              <a:cs typeface="+mn-lt"/>
            </a:endParaRPr>
          </a:p>
          <a:p>
            <a:r>
              <a:rPr lang="pl-PL" dirty="0">
                <a:ea typeface="+mn-lt"/>
                <a:cs typeface="+mn-lt"/>
              </a:rPr>
              <a:t>Transakcje wymienne, w których przepływ dóbr nie jest równoczesny z przepływem pieniądza, to na przykład dostawy energii elektrycznej, gazu, usługi telefoniczne, jak również praca na etacie. We wszystkich wymienionych tu przypadkach strony zawierają umowę, na podstawie której świadczone są określone usługi, a płatność za ich wykonanie następuje nie systematycznie, ale raz w miesiącu lub nawet rzadziej.</a:t>
            </a:r>
            <a:endParaRPr lang="pl-PL"/>
          </a:p>
          <a:p>
            <a:endParaRPr lang="pl-PL" dirty="0"/>
          </a:p>
          <a:p>
            <a:endParaRPr lang="pl-PL" dirty="0"/>
          </a:p>
          <a:p>
            <a:endParaRPr lang="pl-PL" dirty="0"/>
          </a:p>
        </p:txBody>
      </p:sp>
    </p:spTree>
    <p:extLst>
      <p:ext uri="{BB962C8B-B14F-4D97-AF65-F5344CB8AC3E}">
        <p14:creationId xmlns:p14="http://schemas.microsoft.com/office/powerpoint/2010/main" val="4153077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pPr>
              <a:spcBef>
                <a:spcPts val="1000"/>
              </a:spcBef>
            </a:pPr>
            <a:r>
              <a:rPr lang="pl-PL" dirty="0">
                <a:ea typeface="+mj-lt"/>
                <a:cs typeface="+mj-lt"/>
              </a:rPr>
              <a:t>Środek gromadzenia oszczędności</a:t>
            </a:r>
            <a:endParaRPr lang="pl-PL" dirty="0"/>
          </a:p>
        </p:txBody>
      </p:sp>
      <p:sp>
        <p:nvSpPr>
          <p:cNvPr id="3" name="Podtytuł 2"/>
          <p:cNvSpPr>
            <a:spLocks noGrp="1"/>
          </p:cNvSpPr>
          <p:nvPr>
            <p:ph type="subTitle" idx="1"/>
          </p:nvPr>
        </p:nvSpPr>
        <p:spPr>
          <a:xfrm>
            <a:off x="1697817" y="1786890"/>
            <a:ext cx="9806795" cy="4116772"/>
          </a:xfrm>
        </p:spPr>
        <p:txBody>
          <a:bodyPr rtlCol="0">
            <a:normAutofit/>
          </a:bodyPr>
          <a:lstStyle/>
          <a:p>
            <a:r>
              <a:rPr lang="pl-PL" dirty="0">
                <a:ea typeface="+mn-lt"/>
                <a:cs typeface="+mn-lt"/>
              </a:rPr>
              <a:t>Pieniądz spełnia jeszcze jedną bardzo ważną rolę – jest środkiem tezauryzacji, czyli gromadzenia oszczędności. </a:t>
            </a:r>
            <a:endParaRPr lang="pl-PL" dirty="0"/>
          </a:p>
          <a:p>
            <a:endParaRPr lang="pl-PL" dirty="0">
              <a:ea typeface="+mn-lt"/>
              <a:cs typeface="+mn-lt"/>
            </a:endParaRPr>
          </a:p>
          <a:p>
            <a:r>
              <a:rPr lang="pl-PL" dirty="0">
                <a:ea typeface="+mn-lt"/>
                <a:cs typeface="+mn-lt"/>
              </a:rPr>
              <a:t>Oznacza to, że nie tylko możesz płacić pieniędzy w tym momencie ale i w przyszłości. W tym celu musisz jednak odłożyć ich odpowiednią ilość i przechować. </a:t>
            </a:r>
            <a:endParaRPr lang="pl-PL">
              <a:ea typeface="+mn-lt"/>
              <a:cs typeface="+mn-lt"/>
            </a:endParaRPr>
          </a:p>
          <a:p>
            <a:endParaRPr lang="pl-PL" dirty="0">
              <a:ea typeface="+mn-lt"/>
              <a:cs typeface="+mn-lt"/>
            </a:endParaRPr>
          </a:p>
          <a:p>
            <a:r>
              <a:rPr lang="pl-PL" dirty="0">
                <a:ea typeface="+mn-lt"/>
                <a:cs typeface="+mn-lt"/>
              </a:rPr>
              <a:t>Najpopularniejszym miejscem do odkładania pieniędzy jest właśnie konto bankowe. Możemy mieć do niego dostęp poprzez kartę płatniczą, przelewy i bank.</a:t>
            </a:r>
            <a:endParaRPr lang="pl-PL"/>
          </a:p>
          <a:p>
            <a:endParaRPr lang="pl-PL" dirty="0"/>
          </a:p>
          <a:p>
            <a:endParaRPr lang="pl-PL" dirty="0"/>
          </a:p>
          <a:p>
            <a:endParaRPr lang="pl-PL" dirty="0"/>
          </a:p>
        </p:txBody>
      </p:sp>
    </p:spTree>
    <p:extLst>
      <p:ext uri="{BB962C8B-B14F-4D97-AF65-F5344CB8AC3E}">
        <p14:creationId xmlns:p14="http://schemas.microsoft.com/office/powerpoint/2010/main" val="2946391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Agregaty pieniężne</a:t>
            </a:r>
            <a:endParaRPr lang="pl-PL" dirty="0"/>
          </a:p>
        </p:txBody>
      </p:sp>
      <p:sp>
        <p:nvSpPr>
          <p:cNvPr id="3" name="Podtytuł 2"/>
          <p:cNvSpPr>
            <a:spLocks noGrp="1"/>
          </p:cNvSpPr>
          <p:nvPr>
            <p:ph type="subTitle" idx="1"/>
          </p:nvPr>
        </p:nvSpPr>
        <p:spPr>
          <a:xfrm>
            <a:off x="1697817" y="1786890"/>
            <a:ext cx="9806795" cy="4116772"/>
          </a:xfrm>
        </p:spPr>
        <p:txBody>
          <a:bodyPr rtlCol="0"/>
          <a:lstStyle/>
          <a:p>
            <a:r>
              <a:rPr lang="pl-PL" dirty="0"/>
              <a:t>M0 - gotówka poza obiegiem bankowy</a:t>
            </a:r>
          </a:p>
          <a:p>
            <a:endParaRPr lang="pl-PL" dirty="0"/>
          </a:p>
          <a:p>
            <a:r>
              <a:rPr lang="pl-PL" dirty="0"/>
              <a:t>M1 – M0 + depozyty i inne zobowiązania bieżące</a:t>
            </a:r>
          </a:p>
          <a:p>
            <a:endParaRPr lang="pl-PL" dirty="0"/>
          </a:p>
          <a:p>
            <a:r>
              <a:rPr lang="pl-PL" dirty="0"/>
              <a:t>M2 – M1+ depozyty terminowe (z pierwotnym terminem do 2 lat włącznie)</a:t>
            </a:r>
          </a:p>
          <a:p>
            <a:endParaRPr lang="pl-PL" dirty="0"/>
          </a:p>
          <a:p>
            <a:r>
              <a:rPr lang="pl-PL" dirty="0"/>
              <a:t>M3 – M2 + operacje z przyrzeczeniem odkupu (dłużne papiery wartościowe z terminem pierwotnym do 2 lat (włącznie))</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359526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Pojęcie inflacji</a:t>
            </a:r>
            <a:endParaRPr lang="pl-PL" dirty="0"/>
          </a:p>
        </p:txBody>
      </p:sp>
      <p:sp>
        <p:nvSpPr>
          <p:cNvPr id="3" name="Podtytuł 2"/>
          <p:cNvSpPr>
            <a:spLocks noGrp="1"/>
          </p:cNvSpPr>
          <p:nvPr>
            <p:ph type="subTitle" idx="1"/>
          </p:nvPr>
        </p:nvSpPr>
        <p:spPr>
          <a:xfrm>
            <a:off x="1697817" y="1786890"/>
            <a:ext cx="9806795" cy="4116772"/>
          </a:xfrm>
        </p:spPr>
        <p:txBody>
          <a:bodyPr rtlCol="0"/>
          <a:lstStyle/>
          <a:p>
            <a:r>
              <a:rPr lang="pl-PL" dirty="0"/>
              <a:t>Inflacja – proces wzrostu ogólnego (średniego) poziomu cen.</a:t>
            </a:r>
          </a:p>
          <a:p>
            <a:endParaRPr lang="pl-PL" dirty="0"/>
          </a:p>
          <a:p>
            <a:r>
              <a:rPr lang="pl-PL" dirty="0"/>
              <a:t>Stopa inflacji – przyrost przeciętnego poziomu cen w ciągu badanego okresu.</a:t>
            </a:r>
          </a:p>
          <a:p>
            <a:endParaRPr lang="pl-PL" dirty="0"/>
          </a:p>
          <a:p>
            <a:r>
              <a:rPr lang="pl-PL" dirty="0"/>
              <a:t>Możemy zastosować </a:t>
            </a:r>
            <a:r>
              <a:rPr lang="pl-PL" dirty="0" err="1"/>
              <a:t>deflator</a:t>
            </a:r>
            <a:r>
              <a:rPr lang="pl-PL" dirty="0"/>
              <a:t> PKB oraz CPI.</a:t>
            </a:r>
          </a:p>
          <a:p>
            <a:endParaRPr lang="pl-PL" dirty="0"/>
          </a:p>
          <a:p>
            <a:endParaRPr lang="pl-PL" dirty="0"/>
          </a:p>
          <a:p>
            <a:r>
              <a:rPr lang="pl-PL"/>
              <a:t>CPI - </a:t>
            </a:r>
            <a:r>
              <a:rPr lang="pl-PL">
                <a:ea typeface="+mn-lt"/>
                <a:cs typeface="+mn-lt"/>
              </a:rPr>
              <a:t>wskaźnik inflacji obliczany jest jako średnia ważona zmian cen dóbr i usług </a:t>
            </a:r>
            <a:r>
              <a:rPr lang="pl-PL" dirty="0">
                <a:ea typeface="+mn-lt"/>
                <a:cs typeface="+mn-lt"/>
              </a:rPr>
              <a:t>kupowanych przez typowe gospodarstwo domowe, gdzie wagami są udziały wydatków na poszczególne kategorie towarów w budżecie typowego gospodarstwa domowego.</a:t>
            </a:r>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920452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75720" y="420694"/>
            <a:ext cx="10640681" cy="1134159"/>
          </a:xfrm>
        </p:spPr>
        <p:txBody>
          <a:bodyPr rtlCol="0">
            <a:normAutofit/>
          </a:bodyPr>
          <a:lstStyle/>
          <a:p>
            <a:r>
              <a:rPr lang="pl-PL" dirty="0">
                <a:ea typeface="+mj-lt"/>
                <a:cs typeface="+mj-lt"/>
              </a:rPr>
              <a:t>Rodzaje inflacji</a:t>
            </a:r>
            <a:endParaRPr lang="pl-PL" dirty="0"/>
          </a:p>
        </p:txBody>
      </p:sp>
      <p:sp>
        <p:nvSpPr>
          <p:cNvPr id="5" name="Podtytuł 2">
            <a:extLst>
              <a:ext uri="{FF2B5EF4-FFF2-40B4-BE49-F238E27FC236}">
                <a16:creationId xmlns:a16="http://schemas.microsoft.com/office/drawing/2014/main" id="{9D1925BC-4069-9A48-CB71-8D0224F19584}"/>
              </a:ext>
            </a:extLst>
          </p:cNvPr>
          <p:cNvSpPr txBox="1">
            <a:spLocks/>
          </p:cNvSpPr>
          <p:nvPr/>
        </p:nvSpPr>
        <p:spPr>
          <a:xfrm>
            <a:off x="2148142" y="1893456"/>
            <a:ext cx="9508870" cy="4162606"/>
          </a:xfrm>
          <a:prstGeom prst="rect">
            <a:avLst/>
          </a:prstGeom>
        </p:spPr>
        <p:txBody>
          <a:bodyPr vert="horz" lIns="91440" tIns="45720" rIns="91440" bIns="45720" rtlCol="0" anchor="t">
            <a:normAutofit lnSpcReduction="100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285750" indent="-285750">
              <a:buFont typeface="Arial"/>
              <a:buChar char="•"/>
            </a:pPr>
            <a:r>
              <a:rPr lang="pl-PL" dirty="0">
                <a:ea typeface="+mn-lt"/>
                <a:cs typeface="+mn-lt"/>
              </a:rPr>
              <a:t>inflację pełzającą,</a:t>
            </a:r>
            <a:endParaRPr lang="pl-PL" dirty="0"/>
          </a:p>
          <a:p>
            <a:pPr marL="285750" indent="-285750">
              <a:buFont typeface="Arial"/>
              <a:buChar char="•"/>
            </a:pPr>
            <a:r>
              <a:rPr lang="pl-PL" dirty="0">
                <a:ea typeface="+mn-lt"/>
                <a:cs typeface="+mn-lt"/>
              </a:rPr>
              <a:t>kroczącą,</a:t>
            </a:r>
            <a:endParaRPr lang="pl-PL" dirty="0"/>
          </a:p>
          <a:p>
            <a:pPr marL="285750" indent="-285750">
              <a:buFont typeface="Arial"/>
              <a:buChar char="•"/>
            </a:pPr>
            <a:r>
              <a:rPr lang="pl-PL" dirty="0">
                <a:ea typeface="+mn-lt"/>
                <a:cs typeface="+mn-lt"/>
              </a:rPr>
              <a:t>galopującą,</a:t>
            </a:r>
            <a:endParaRPr lang="pl-PL" dirty="0"/>
          </a:p>
          <a:p>
            <a:pPr marL="285750" indent="-285750">
              <a:buFont typeface="Arial"/>
              <a:buChar char="•"/>
            </a:pPr>
            <a:r>
              <a:rPr lang="pl-PL" dirty="0">
                <a:ea typeface="+mn-lt"/>
                <a:cs typeface="+mn-lt"/>
              </a:rPr>
              <a:t>hiperinflację.</a:t>
            </a:r>
            <a:endParaRPr lang="pl-PL" dirty="0"/>
          </a:p>
          <a:p>
            <a:endParaRPr lang="pl-PL" dirty="0">
              <a:ea typeface="+mn-lt"/>
              <a:cs typeface="+mn-lt"/>
            </a:endParaRPr>
          </a:p>
          <a:p>
            <a:r>
              <a:rPr lang="pl-PL" dirty="0">
                <a:ea typeface="+mn-lt"/>
                <a:cs typeface="+mn-lt"/>
              </a:rPr>
              <a:t>Dokładne definicje tych typów inflacji (tzn. granice przedziałów klasyfikujących dany wzrost cen do danej kategorii inflacji) są zróżnicowane u różnych autorów. Można umownie przyjąć, że z inflacją pełzającą mamy do czynienia, gdy wzrost cen nie przekracza 5% w skali roku, inflacja krocząca oznacza wzrost cen między 5% a 10% rocznie, inflacja galopująca: 10-100% rocznie, a hiperinflacja – powyżej 100% rocznie.</a:t>
            </a:r>
            <a:endParaRPr lang="pl-PL" dirty="0"/>
          </a:p>
          <a:p>
            <a:br>
              <a:rPr lang="en-US" dirty="0"/>
            </a:br>
            <a:endParaRPr lang="en-US" dirty="0"/>
          </a:p>
          <a:p>
            <a:endParaRPr lang="pl-PL" dirty="0"/>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3458969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ea typeface="+mj-lt"/>
                <a:cs typeface="+mj-lt"/>
              </a:rPr>
              <a:t>Inflacja w Polsce </a:t>
            </a:r>
            <a:endParaRPr lang="pl-PL" dirty="0"/>
          </a:p>
        </p:txBody>
      </p:sp>
      <p:sp>
        <p:nvSpPr>
          <p:cNvPr id="3" name="Podtytuł 2"/>
          <p:cNvSpPr>
            <a:spLocks noGrp="1"/>
          </p:cNvSpPr>
          <p:nvPr>
            <p:ph type="subTitle" idx="1"/>
          </p:nvPr>
        </p:nvSpPr>
        <p:spPr>
          <a:xfrm>
            <a:off x="1697817" y="1786890"/>
            <a:ext cx="9806795" cy="4116772"/>
          </a:xfrm>
        </p:spPr>
        <p:txBody>
          <a:bodyPr rtlCol="0"/>
          <a:lstStyle/>
          <a:p>
            <a:endParaRPr lang="pl-PL" dirty="0"/>
          </a:p>
          <a:p>
            <a:endParaRPr lang="pl-PL" dirty="0"/>
          </a:p>
          <a:p>
            <a:r>
              <a:rPr lang="pl-PL" dirty="0">
                <a:ea typeface="+mn-lt"/>
                <a:cs typeface="+mn-lt"/>
                <a:hlinkClick r:id="rId3"/>
              </a:rPr>
              <a:t>https://www.bankier.pl/gospodarka/wskazniki-makroekonomiczne/inflacja-rdr-pol</a:t>
            </a:r>
            <a:endParaRPr lang="pl-PL"/>
          </a:p>
          <a:p>
            <a:endParaRPr lang="pl-PL" dirty="0"/>
          </a:p>
          <a:p>
            <a:endParaRPr lang="pl-PL" dirty="0"/>
          </a:p>
          <a:p>
            <a:endParaRPr lang="pl-PL" dirty="0"/>
          </a:p>
          <a:p>
            <a:r>
              <a:rPr lang="pl-PL" dirty="0">
                <a:ea typeface="+mn-lt"/>
                <a:cs typeface="+mn-lt"/>
                <a:hlinkClick r:id="rId4"/>
              </a:rPr>
              <a:t>https://stat.gov.pl/obszary-tematyczne/ceny-handel/wskazniki-cen/wskazniki-cen-towarow-i-uslug-konsumpcyjnych-w-pazdzierniku-2022-roku,2,132.html</a:t>
            </a:r>
            <a:endParaRPr lang="pl-PL"/>
          </a:p>
          <a:p>
            <a:endParaRPr lang="pl-PL" dirty="0"/>
          </a:p>
          <a:p>
            <a:endParaRPr lang="pl-PL" dirty="0"/>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1381790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143515" y="2514600"/>
            <a:ext cx="9361097" cy="3427347"/>
          </a:xfrm>
        </p:spPr>
        <p:txBody>
          <a:bodyPr rtlCol="0">
            <a:normAutofit fontScale="90000"/>
          </a:bodyPr>
          <a:lstStyle/>
          <a:p>
            <a:r>
              <a:rPr lang="pl-PL" dirty="0"/>
              <a:t>Bezrobotny zgodnie z GUS</a:t>
            </a:r>
            <a:br>
              <a:rPr lang="pl-PL" dirty="0"/>
            </a:br>
            <a:br>
              <a:rPr lang="pl-PL" dirty="0"/>
            </a:br>
            <a:br>
              <a:rPr lang="pl-PL" dirty="0"/>
            </a:br>
            <a:r>
              <a:rPr lang="pl-PL" sz="2000" dirty="0">
                <a:ea typeface="+mj-lt"/>
                <a:cs typeface="+mj-lt"/>
              </a:rPr>
              <a:t>Osoby, które ukończyły 18 lat i nie osiągnęły wieku emerytalnego, niezatrudnione i niewykonujące innej pracy zarobkowej, zdolne i gotowe do podjęcia zatrudnienia w pełnym wymiarze czasu pracy i zarejest­rowane we właściwym dla miejsca zameldowania (stałego lub czasowego) powiatowym urzędzie pracy oraz poszukujące zatrudnienia lub innej pracy zarobkowej.</a:t>
            </a:r>
            <a:endParaRPr lang="pl-PL" sz="2000"/>
          </a:p>
        </p:txBody>
      </p:sp>
    </p:spTree>
    <p:extLst>
      <p:ext uri="{BB962C8B-B14F-4D97-AF65-F5344CB8AC3E}">
        <p14:creationId xmlns:p14="http://schemas.microsoft.com/office/powerpoint/2010/main" val="3617765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Społeczno-ekonomiczne skutki inflacji</a:t>
            </a:r>
          </a:p>
        </p:txBody>
      </p:sp>
      <p:sp>
        <p:nvSpPr>
          <p:cNvPr id="3" name="Podtytuł 2"/>
          <p:cNvSpPr>
            <a:spLocks noGrp="1"/>
          </p:cNvSpPr>
          <p:nvPr>
            <p:ph type="subTitle" idx="1"/>
          </p:nvPr>
        </p:nvSpPr>
        <p:spPr>
          <a:xfrm>
            <a:off x="1697817" y="1786890"/>
            <a:ext cx="9806795" cy="4116772"/>
          </a:xfrm>
        </p:spPr>
        <p:txBody>
          <a:bodyPr rtlCol="0"/>
          <a:lstStyle/>
          <a:p>
            <a:pPr marL="342900" indent="-342900">
              <a:buAutoNum type="arabicPeriod"/>
            </a:pPr>
            <a:r>
              <a:rPr lang="pl-PL" dirty="0"/>
              <a:t>Powolne procesy inflacyjne ułatwiają pożądane zmiany relacji cenowych w warunkach istnienia sztywności cen do dołu.</a:t>
            </a:r>
          </a:p>
          <a:p>
            <a:pPr marL="342900" indent="-342900">
              <a:buAutoNum type="arabicPeriod"/>
            </a:pPr>
            <a:r>
              <a:rPr lang="pl-PL" dirty="0"/>
              <a:t>Optymistyczne nastroje mogą przyczyniać się do zwiększenia działalności inwestycyjnej, a w konsekwencji do przyspieszenia wzrostu gospodarczego.</a:t>
            </a:r>
          </a:p>
          <a:p>
            <a:pPr marL="342900" indent="-342900">
              <a:buAutoNum type="arabicPeriod"/>
            </a:pPr>
            <a:endParaRPr lang="pl-PL" dirty="0"/>
          </a:p>
          <a:p>
            <a:r>
              <a:rPr lang="pl-PL" dirty="0"/>
              <a:t>Spadek wartości pieniądza jest najbardziej widocznym bezpośrednim skutkiem każdej inflacji.</a:t>
            </a:r>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3495833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Negatywne skutki inflacji</a:t>
            </a:r>
          </a:p>
        </p:txBody>
      </p:sp>
      <p:sp>
        <p:nvSpPr>
          <p:cNvPr id="3" name="Podtytuł 2"/>
          <p:cNvSpPr>
            <a:spLocks noGrp="1"/>
          </p:cNvSpPr>
          <p:nvPr>
            <p:ph type="subTitle" idx="1"/>
          </p:nvPr>
        </p:nvSpPr>
        <p:spPr>
          <a:xfrm>
            <a:off x="1697817" y="1786890"/>
            <a:ext cx="9806795" cy="4116772"/>
          </a:xfrm>
        </p:spPr>
        <p:txBody>
          <a:bodyPr rtlCol="0"/>
          <a:lstStyle/>
          <a:p>
            <a:r>
              <a:rPr lang="pl-PL" dirty="0"/>
              <a:t>Zniekształcenie informacyjnej funkcji cen</a:t>
            </a:r>
          </a:p>
          <a:p>
            <a:r>
              <a:rPr lang="pl-PL" dirty="0"/>
              <a:t>"ucieczka" od pieniądza</a:t>
            </a:r>
          </a:p>
          <a:p>
            <a:r>
              <a:rPr lang="pl-PL" dirty="0"/>
              <a:t>wzrost niepewności i osłabienie aktywności gospodarczej</a:t>
            </a:r>
          </a:p>
          <a:p>
            <a:r>
              <a:rPr lang="pl-PL" dirty="0"/>
              <a:t>niekorzystne zmiany w bilansie płatniczym</a:t>
            </a:r>
          </a:p>
          <a:p>
            <a:r>
              <a:rPr lang="pl-PL" dirty="0"/>
              <a:t>wzrost kosztów obsługi bilansu płatniczego</a:t>
            </a:r>
          </a:p>
          <a:p>
            <a:r>
              <a:rPr lang="pl-PL" dirty="0"/>
              <a:t>redystrybucja dochodów</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0084173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Negatywne skutki inflacji</a:t>
            </a:r>
          </a:p>
        </p:txBody>
      </p:sp>
      <p:sp>
        <p:nvSpPr>
          <p:cNvPr id="3" name="Podtytuł 2"/>
          <p:cNvSpPr>
            <a:spLocks noGrp="1"/>
          </p:cNvSpPr>
          <p:nvPr>
            <p:ph type="subTitle" idx="1"/>
          </p:nvPr>
        </p:nvSpPr>
        <p:spPr>
          <a:xfrm>
            <a:off x="1697817" y="1786890"/>
            <a:ext cx="9806795" cy="4116772"/>
          </a:xfrm>
        </p:spPr>
        <p:txBody>
          <a:bodyPr rtlCol="0"/>
          <a:lstStyle/>
          <a:p>
            <a:r>
              <a:rPr lang="pl-PL" dirty="0"/>
              <a:t>Zniekształcenie informacyjnej funkcji cen</a:t>
            </a:r>
          </a:p>
          <a:p>
            <a:r>
              <a:rPr lang="pl-PL" dirty="0"/>
              <a:t>"ucieczka" od pieniądza</a:t>
            </a:r>
          </a:p>
          <a:p>
            <a:r>
              <a:rPr lang="pl-PL" dirty="0"/>
              <a:t>wzrost niepewności i osłabienie aktywności gospodarczej</a:t>
            </a:r>
          </a:p>
          <a:p>
            <a:r>
              <a:rPr lang="pl-PL" dirty="0"/>
              <a:t>niekorzystne zmiany w bilansie płatniczym</a:t>
            </a:r>
          </a:p>
          <a:p>
            <a:r>
              <a:rPr lang="pl-PL" dirty="0"/>
              <a:t>wzrost kosztów obsługi bilansu płatniczego</a:t>
            </a:r>
          </a:p>
          <a:p>
            <a:r>
              <a:rPr lang="pl-PL" dirty="0"/>
              <a:t>redystrybucja dochodów</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4229147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Główne teorie inflacji</a:t>
            </a:r>
          </a:p>
        </p:txBody>
      </p:sp>
      <p:sp>
        <p:nvSpPr>
          <p:cNvPr id="3" name="Podtytuł 2"/>
          <p:cNvSpPr>
            <a:spLocks noGrp="1"/>
          </p:cNvSpPr>
          <p:nvPr>
            <p:ph type="subTitle" idx="1"/>
          </p:nvPr>
        </p:nvSpPr>
        <p:spPr>
          <a:xfrm>
            <a:off x="1697817" y="1786890"/>
            <a:ext cx="9806795" cy="4116772"/>
          </a:xfrm>
        </p:spPr>
        <p:txBody>
          <a:bodyPr rtlCol="0">
            <a:normAutofit fontScale="92500" lnSpcReduction="20000"/>
          </a:bodyPr>
          <a:lstStyle/>
          <a:p>
            <a:pPr marL="342900" indent="-342900">
              <a:buAutoNum type="arabicPeriod"/>
            </a:pPr>
            <a:r>
              <a:rPr lang="pl-PL" b="1" dirty="0"/>
              <a:t>Monetarna (</a:t>
            </a:r>
            <a:r>
              <a:rPr lang="pl-PL" b="1" dirty="0" err="1"/>
              <a:t>neoilościowa</a:t>
            </a:r>
            <a:r>
              <a:rPr lang="pl-PL" b="1" dirty="0"/>
              <a:t>) teoria inflacji</a:t>
            </a:r>
          </a:p>
          <a:p>
            <a:endParaRPr lang="pl-PL" b="1" dirty="0"/>
          </a:p>
          <a:p>
            <a:r>
              <a:rPr lang="pl-PL" dirty="0"/>
              <a:t>MV=PQ</a:t>
            </a:r>
          </a:p>
          <a:p>
            <a:endParaRPr lang="pl-PL" dirty="0"/>
          </a:p>
          <a:p>
            <a:r>
              <a:rPr lang="pl-PL" dirty="0"/>
              <a:t>M - ilość pieniądza w obiegu</a:t>
            </a:r>
          </a:p>
          <a:p>
            <a:r>
              <a:rPr lang="pl-PL" dirty="0"/>
              <a:t>V - szybkość obiegu</a:t>
            </a:r>
          </a:p>
          <a:p>
            <a:r>
              <a:rPr lang="pl-PL" dirty="0"/>
              <a:t>P - poziom cen</a:t>
            </a:r>
          </a:p>
          <a:p>
            <a:r>
              <a:rPr lang="pl-PL" dirty="0"/>
              <a:t>Q - realny dochód narodowy </a:t>
            </a:r>
          </a:p>
          <a:p>
            <a:endParaRPr lang="pl-PL" dirty="0"/>
          </a:p>
          <a:p>
            <a:r>
              <a:rPr lang="pl-PL" dirty="0"/>
              <a:t>2. </a:t>
            </a:r>
            <a:r>
              <a:rPr lang="pl-PL" b="1" dirty="0"/>
              <a:t>Popytowa teoria inflacji </a:t>
            </a:r>
            <a:r>
              <a:rPr lang="pl-PL" dirty="0"/>
              <a:t>- </a:t>
            </a:r>
            <a:r>
              <a:rPr lang="pl-PL" dirty="0">
                <a:ea typeface="+mn-lt"/>
                <a:cs typeface="+mn-lt"/>
              </a:rPr>
              <a:t>przyczyną wzrostu cen jest nadmierny popyt w stosunku do istniejącej podaży</a:t>
            </a:r>
          </a:p>
          <a:p>
            <a:r>
              <a:rPr lang="pl-PL" dirty="0"/>
              <a:t>3. </a:t>
            </a:r>
            <a:r>
              <a:rPr lang="pl-PL" b="1" dirty="0">
                <a:ea typeface="+mn-lt"/>
                <a:cs typeface="+mn-lt"/>
              </a:rPr>
              <a:t>Teoria kosztowa </a:t>
            </a:r>
            <a:r>
              <a:rPr lang="pl-PL" dirty="0">
                <a:ea typeface="+mn-lt"/>
                <a:cs typeface="+mn-lt"/>
              </a:rPr>
              <a:t>upatruje początek procesu inflacji we wzroście płac i kosztów, a następnie cen.</a:t>
            </a:r>
          </a:p>
          <a:p>
            <a:endParaRPr lang="pl-PL" dirty="0"/>
          </a:p>
        </p:txBody>
      </p:sp>
    </p:spTree>
    <p:extLst>
      <p:ext uri="{BB962C8B-B14F-4D97-AF65-F5344CB8AC3E}">
        <p14:creationId xmlns:p14="http://schemas.microsoft.com/office/powerpoint/2010/main" val="2919376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Przyczyny i skutki deflacji</a:t>
            </a:r>
          </a:p>
        </p:txBody>
      </p:sp>
      <p:sp>
        <p:nvSpPr>
          <p:cNvPr id="3" name="Podtytuł 2"/>
          <p:cNvSpPr>
            <a:spLocks noGrp="1"/>
          </p:cNvSpPr>
          <p:nvPr>
            <p:ph type="subTitle" idx="1"/>
          </p:nvPr>
        </p:nvSpPr>
        <p:spPr>
          <a:xfrm>
            <a:off x="1697817" y="1786890"/>
            <a:ext cx="9806795" cy="4116772"/>
          </a:xfrm>
        </p:spPr>
        <p:txBody>
          <a:bodyPr rtlCol="0"/>
          <a:lstStyle/>
          <a:p>
            <a:r>
              <a:rPr lang="pl-PL" dirty="0"/>
              <a:t>Deflacja – przeciwieństwo inflacji.</a:t>
            </a:r>
          </a:p>
          <a:p>
            <a:endParaRPr lang="pl-PL" dirty="0"/>
          </a:p>
          <a:p>
            <a:r>
              <a:rPr lang="pl-PL" dirty="0"/>
              <a:t>Przyczyny:</a:t>
            </a:r>
          </a:p>
          <a:p>
            <a:r>
              <a:rPr lang="pl-PL" dirty="0"/>
              <a:t>– brak proporcjonalnej do wzrostu gospodarczego kreacji podaży pieniądza</a:t>
            </a:r>
          </a:p>
          <a:p>
            <a:r>
              <a:rPr lang="pl-PL" dirty="0">
                <a:ea typeface="+mn-lt"/>
                <a:cs typeface="+mn-lt"/>
              </a:rPr>
              <a:t>– </a:t>
            </a:r>
            <a:r>
              <a:rPr lang="pl-PL" dirty="0"/>
              <a:t>Silny spadek popytu</a:t>
            </a:r>
          </a:p>
          <a:p>
            <a:r>
              <a:rPr lang="pl-PL" dirty="0">
                <a:ea typeface="+mn-lt"/>
                <a:cs typeface="+mn-lt"/>
              </a:rPr>
              <a:t>– obniżenie kosztów produkcji </a:t>
            </a:r>
            <a:endParaRPr lang="pl-PL"/>
          </a:p>
          <a:p>
            <a:endParaRPr lang="pl-PL" dirty="0"/>
          </a:p>
        </p:txBody>
      </p:sp>
    </p:spTree>
    <p:extLst>
      <p:ext uri="{BB962C8B-B14F-4D97-AF65-F5344CB8AC3E}">
        <p14:creationId xmlns:p14="http://schemas.microsoft.com/office/powerpoint/2010/main" val="3493376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Zależność między inflacją i bezrobociem</a:t>
            </a:r>
          </a:p>
        </p:txBody>
      </p:sp>
      <p:sp>
        <p:nvSpPr>
          <p:cNvPr id="3" name="Podtytuł 2"/>
          <p:cNvSpPr>
            <a:spLocks noGrp="1"/>
          </p:cNvSpPr>
          <p:nvPr>
            <p:ph type="subTitle" idx="1"/>
          </p:nvPr>
        </p:nvSpPr>
        <p:spPr>
          <a:xfrm>
            <a:off x="1697817" y="1786890"/>
            <a:ext cx="9806795" cy="4116772"/>
          </a:xfrm>
        </p:spPr>
        <p:txBody>
          <a:bodyPr rtlCol="0">
            <a:normAutofit fontScale="85000" lnSpcReduction="10000"/>
          </a:bodyPr>
          <a:lstStyle/>
          <a:p>
            <a:r>
              <a:rPr lang="pl-PL" dirty="0"/>
              <a:t>Ujemną</a:t>
            </a:r>
            <a:r>
              <a:rPr lang="pl-PL" dirty="0">
                <a:ea typeface="+mn-lt"/>
                <a:cs typeface="+mn-lt"/>
              </a:rPr>
              <a:t> zależność między stopą inflacji a stopą bezrobocia pokazuje krzywa Phillipsa.</a:t>
            </a:r>
            <a:endParaRPr lang="pl-PL">
              <a:ea typeface="+mn-lt"/>
              <a:cs typeface="+mn-lt"/>
            </a:endParaRPr>
          </a:p>
          <a:p>
            <a:endParaRPr lang="pl-PL" dirty="0"/>
          </a:p>
          <a:p>
            <a:endParaRPr lang="pl-PL" dirty="0"/>
          </a:p>
          <a:p>
            <a:r>
              <a:rPr lang="pl-PL" dirty="0">
                <a:ea typeface="+mn-lt"/>
                <a:cs typeface="+mn-lt"/>
              </a:rPr>
              <a:t>Według podręcznikowego ujęcia, oryginalna krzywa Phillipsa, wskazująca na ujemną zależność między inflacją a bezrobociem, stała się </a:t>
            </a:r>
            <a:r>
              <a:rPr lang="pl-PL" b="1" dirty="0">
                <a:ea typeface="+mn-lt"/>
                <a:cs typeface="+mn-lt"/>
              </a:rPr>
              <a:t>krótkookresową krzywą Phillipsa</a:t>
            </a:r>
            <a:r>
              <a:rPr lang="pl-PL" dirty="0">
                <a:ea typeface="+mn-lt"/>
                <a:cs typeface="+mn-lt"/>
              </a:rPr>
              <a:t>. Odpowiada ona szokom popytowym i opisuje zachowanie się gospodarki w krótkim okresie w następstwie takich szoków.</a:t>
            </a:r>
          </a:p>
          <a:p>
            <a:endParaRPr lang="pl-PL" dirty="0">
              <a:ea typeface="+mn-lt"/>
              <a:cs typeface="+mn-lt"/>
            </a:endParaRPr>
          </a:p>
          <a:p>
            <a:r>
              <a:rPr lang="pl-PL" dirty="0">
                <a:ea typeface="+mn-lt"/>
                <a:cs typeface="+mn-lt"/>
              </a:rPr>
              <a:t>Natomiast </a:t>
            </a:r>
            <a:r>
              <a:rPr lang="pl-PL" b="1" dirty="0">
                <a:ea typeface="+mn-lt"/>
                <a:cs typeface="+mn-lt"/>
              </a:rPr>
              <a:t>długookresowa krzywa</a:t>
            </a:r>
            <a:r>
              <a:rPr lang="pl-PL" dirty="0">
                <a:ea typeface="+mn-lt"/>
                <a:cs typeface="+mn-lt"/>
              </a:rPr>
              <a:t> Phillipsa, wprowadzona przez monetarystów (których najważniejszym przedstawicielem był Milton Friedman), jest pionowa. Pionowa długookresowa krzywa Phillipsa mówi, że stopa inflacji nie zależy od stopy bezrobocia. Wskazuje ona, że bezrobocie kształtuje się zawsze na poziomie naturalnym, odpowiadającym równowadze rynku pracy, a inflacja może przyjąć dowolny poziom. Zgodnie z tym ujęciem, stopa inflacji w równowadze zależy od kształtowania się oczekiwań inflacyjnych. Pojawienie się oczekiwań inflacyjnych powoduje przesunięcie krótkookresowej krzywej Phillipsa w górę powodując, że punkt równowagi długookresowej będzie znajdować się przy naturalnej stopie bezrobocia oraz dodatniej stopie inflacji, równej oczekiwanej stopie inflacji.</a:t>
            </a:r>
            <a:endParaRPr lang="pl-PL" dirty="0"/>
          </a:p>
        </p:txBody>
      </p:sp>
    </p:spTree>
    <p:extLst>
      <p:ext uri="{BB962C8B-B14F-4D97-AF65-F5344CB8AC3E}">
        <p14:creationId xmlns:p14="http://schemas.microsoft.com/office/powerpoint/2010/main" val="13679628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rtlCol="0"/>
          <a:lstStyle/>
          <a:p>
            <a:r>
              <a:rPr lang="pl-PL" dirty="0"/>
              <a:t>Dziękuję za uwagę</a:t>
            </a:r>
          </a:p>
        </p:txBody>
      </p:sp>
      <p:sp>
        <p:nvSpPr>
          <p:cNvPr id="3" name="Podtytuł 2"/>
          <p:cNvSpPr>
            <a:spLocks noGrp="1"/>
          </p:cNvSpPr>
          <p:nvPr>
            <p:ph type="subTitle" idx="1"/>
          </p:nvPr>
        </p:nvSpPr>
        <p:spPr/>
        <p:txBody>
          <a:bodyPr rtlCol="0"/>
          <a:lstStyle/>
          <a:p>
            <a:endParaRPr lang="pl-PL" dirty="0"/>
          </a:p>
        </p:txBody>
      </p:sp>
    </p:spTree>
    <p:extLst>
      <p:ext uri="{BB962C8B-B14F-4D97-AF65-F5344CB8AC3E}">
        <p14:creationId xmlns:p14="http://schemas.microsoft.com/office/powerpoint/2010/main" val="2097773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Mierzenie bezrobocia</a:t>
            </a:r>
          </a:p>
        </p:txBody>
      </p:sp>
      <p:sp>
        <p:nvSpPr>
          <p:cNvPr id="3" name="Podtytuł 2"/>
          <p:cNvSpPr>
            <a:spLocks noGrp="1"/>
          </p:cNvSpPr>
          <p:nvPr>
            <p:ph type="subTitle" idx="1"/>
          </p:nvPr>
        </p:nvSpPr>
        <p:spPr>
          <a:xfrm>
            <a:off x="1697817" y="1786890"/>
            <a:ext cx="9806795" cy="4116772"/>
          </a:xfrm>
        </p:spPr>
        <p:txBody>
          <a:bodyPr rtlCol="0">
            <a:normAutofit fontScale="92500" lnSpcReduction="10000"/>
          </a:bodyPr>
          <a:lstStyle/>
          <a:p>
            <a:endParaRPr lang="pl-PL" dirty="0"/>
          </a:p>
          <a:p>
            <a:r>
              <a:rPr lang="pl-PL" dirty="0"/>
              <a:t>1.Rejestracja osób bezrobotnych</a:t>
            </a:r>
          </a:p>
          <a:p>
            <a:r>
              <a:rPr lang="pl-PL" dirty="0">
                <a:ea typeface="+mn-lt"/>
                <a:cs typeface="+mn-lt"/>
              </a:rPr>
              <a:t>z rejestracji osób bezrobotnych w powiatowych urzędach pracy – na tej podstawie obliczana jest stopa bezrobocia rejestrowanego, obliczana z częstotliwością miesięczną na koniec okresu sprawozdawczego - jest nim koniec miesiąca;</a:t>
            </a:r>
            <a:endParaRPr lang="pl-PL" dirty="0"/>
          </a:p>
          <a:p>
            <a:pPr marL="342900" indent="-342900">
              <a:buAutoNum type="arabicPeriod"/>
            </a:pPr>
            <a:endParaRPr lang="pl-PL" dirty="0"/>
          </a:p>
          <a:p>
            <a:pPr marL="342900" indent="-342900">
              <a:buAutoNum type="arabicPeriod"/>
            </a:pPr>
            <a:endParaRPr lang="pl-PL" dirty="0"/>
          </a:p>
          <a:p>
            <a:r>
              <a:rPr lang="pl-PL" dirty="0"/>
              <a:t>2. Badania ankietowe reprezentacyjnej próby ludności </a:t>
            </a:r>
            <a:r>
              <a:rPr lang="pl-PL" dirty="0">
                <a:ea typeface="+mn-lt"/>
                <a:cs typeface="+mn-lt"/>
              </a:rPr>
              <a:t>(BAEL) </a:t>
            </a:r>
          </a:p>
          <a:p>
            <a:pPr algn="just"/>
            <a:r>
              <a:rPr lang="pl-PL" dirty="0">
                <a:ea typeface="+mn-lt"/>
                <a:cs typeface="+mn-lt"/>
              </a:rPr>
              <a:t>z reprezentacyjnego </a:t>
            </a:r>
            <a:r>
              <a:rPr lang="pl-PL" i="1" dirty="0">
                <a:ea typeface="+mn-lt"/>
                <a:cs typeface="+mn-lt"/>
              </a:rPr>
              <a:t>Badania Aktywności Ekonomicznej Ludności – BAEL</a:t>
            </a:r>
            <a:r>
              <a:rPr lang="pl-PL" dirty="0">
                <a:ea typeface="+mn-lt"/>
                <a:cs typeface="+mn-lt"/>
              </a:rPr>
              <a:t> (odpowiednika badania </a:t>
            </a:r>
            <a:r>
              <a:rPr lang="pl-PL" i="1" dirty="0" err="1">
                <a:ea typeface="+mn-lt"/>
                <a:cs typeface="+mn-lt"/>
              </a:rPr>
              <a:t>Labour</a:t>
            </a:r>
            <a:r>
              <a:rPr lang="pl-PL" i="1" dirty="0">
                <a:ea typeface="+mn-lt"/>
                <a:cs typeface="+mn-lt"/>
              </a:rPr>
              <a:t> Force </a:t>
            </a:r>
            <a:r>
              <a:rPr lang="pl-PL" i="1" dirty="0" err="1">
                <a:ea typeface="+mn-lt"/>
                <a:cs typeface="+mn-lt"/>
              </a:rPr>
              <a:t>Survey</a:t>
            </a:r>
            <a:r>
              <a:rPr lang="pl-PL" dirty="0">
                <a:ea typeface="+mn-lt"/>
                <a:cs typeface="+mn-lt"/>
              </a:rPr>
              <a:t>/LFS w UE), które realizowane jest w Polsce w cyklu kwartalnym. Wyniki zebrane w tym badaniu pozwalają na wyliczenie stopy bezrobocia wg BAEL publikowanej co kwartał (przykładowy link do danych </a:t>
            </a:r>
            <a:r>
              <a:rPr lang="pl-PL" i="1" dirty="0">
                <a:ea typeface="+mn-lt"/>
                <a:cs typeface="+mn-lt"/>
              </a:rPr>
              <a:t>BAEL</a:t>
            </a:r>
            <a:r>
              <a:rPr lang="pl-PL" dirty="0">
                <a:ea typeface="+mn-lt"/>
                <a:cs typeface="+mn-lt"/>
              </a:rPr>
              <a:t> zamieszczonych na stronie GUS: </a:t>
            </a:r>
            <a:r>
              <a:rPr lang="pl-PL" dirty="0">
                <a:ea typeface="+mn-lt"/>
                <a:cs typeface="+mn-lt"/>
                <a:hlinkClick r:id="rId3"/>
              </a:rPr>
              <a:t>Aktywność ekonomiczna ludności Polski - publikacja kwartalna)</a:t>
            </a:r>
            <a:endParaRPr lang="pl-PL"/>
          </a:p>
          <a:p>
            <a:endParaRPr lang="pl-PL" dirty="0"/>
          </a:p>
          <a:p>
            <a:endParaRPr lang="pl-PL" dirty="0"/>
          </a:p>
          <a:p>
            <a:endParaRPr lang="pl-PL" dirty="0"/>
          </a:p>
        </p:txBody>
      </p:sp>
    </p:spTree>
    <p:extLst>
      <p:ext uri="{BB962C8B-B14F-4D97-AF65-F5344CB8AC3E}">
        <p14:creationId xmlns:p14="http://schemas.microsoft.com/office/powerpoint/2010/main" val="1452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Skutki ekonomiczne bezrobocia</a:t>
            </a:r>
          </a:p>
        </p:txBody>
      </p:sp>
      <p:sp>
        <p:nvSpPr>
          <p:cNvPr id="3" name="Podtytuł 2"/>
          <p:cNvSpPr>
            <a:spLocks noGrp="1"/>
          </p:cNvSpPr>
          <p:nvPr>
            <p:ph type="subTitle" idx="1"/>
          </p:nvPr>
        </p:nvSpPr>
        <p:spPr>
          <a:xfrm>
            <a:off x="1697817" y="1786890"/>
            <a:ext cx="9806795" cy="4116772"/>
          </a:xfrm>
        </p:spPr>
        <p:txBody>
          <a:bodyPr rtlCol="0"/>
          <a:lstStyle/>
          <a:p>
            <a:r>
              <a:rPr lang="pl-PL" dirty="0"/>
              <a:t>Mikroekonomiczne skutki bezrobocia:</a:t>
            </a:r>
          </a:p>
          <a:p>
            <a:endParaRPr lang="pl-PL" dirty="0"/>
          </a:p>
          <a:p>
            <a:pPr marL="342900" indent="-342900">
              <a:buAutoNum type="arabicPeriod"/>
            </a:pPr>
            <a:r>
              <a:rPr lang="pl-PL" dirty="0"/>
              <a:t>obniżenie poziomu życia osób bezrobotnych</a:t>
            </a:r>
          </a:p>
          <a:p>
            <a:pPr marL="342900" indent="-342900">
              <a:buAutoNum type="arabicPeriod"/>
            </a:pPr>
            <a:endParaRPr lang="pl-PL" dirty="0"/>
          </a:p>
          <a:p>
            <a:pPr marL="342900" indent="-342900">
              <a:buAutoNum type="arabicPeriod"/>
            </a:pPr>
            <a:r>
              <a:rPr lang="pl-PL" dirty="0"/>
              <a:t>deprecjacja posiadanego kapitału ludzkiego przez bezrobotnych</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64419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Skutki ekonomiczne bezrobocia</a:t>
            </a:r>
          </a:p>
        </p:txBody>
      </p:sp>
      <p:sp>
        <p:nvSpPr>
          <p:cNvPr id="3" name="Podtytuł 2"/>
          <p:cNvSpPr>
            <a:spLocks noGrp="1"/>
          </p:cNvSpPr>
          <p:nvPr>
            <p:ph type="subTitle" idx="1"/>
          </p:nvPr>
        </p:nvSpPr>
        <p:spPr>
          <a:xfrm>
            <a:off x="1697817" y="1786890"/>
            <a:ext cx="9806795" cy="4116772"/>
          </a:xfrm>
        </p:spPr>
        <p:txBody>
          <a:bodyPr rtlCol="0"/>
          <a:lstStyle/>
          <a:p>
            <a:r>
              <a:rPr lang="pl-PL" dirty="0"/>
              <a:t>Makroekonomiczne skutki bezrobocia:</a:t>
            </a:r>
          </a:p>
          <a:p>
            <a:endParaRPr lang="pl-PL" dirty="0"/>
          </a:p>
          <a:p>
            <a:pPr marL="342900" indent="-342900">
              <a:buAutoNum type="arabicPeriod"/>
            </a:pPr>
            <a:r>
              <a:rPr lang="pl-PL" dirty="0"/>
              <a:t>obniżenie poziomu produkcji i wzrostu gospodarczego</a:t>
            </a:r>
          </a:p>
          <a:p>
            <a:pPr marL="342900" indent="-342900">
              <a:buAutoNum type="arabicPeriod"/>
            </a:pPr>
            <a:r>
              <a:rPr lang="pl-PL" dirty="0"/>
              <a:t>pogorszenie stanu finansów publicznych</a:t>
            </a:r>
          </a:p>
          <a:p>
            <a:pPr marL="342900" indent="-342900">
              <a:buAutoNum type="arabicPeriod"/>
            </a:pPr>
            <a:endParaRPr lang="pl-PL" dirty="0"/>
          </a:p>
          <a:p>
            <a:pPr marL="342900" indent="-342900">
              <a:buAutoNum type="arabicPeriod"/>
            </a:pPr>
            <a:endParaRPr lang="pl-PL" dirty="0"/>
          </a:p>
          <a:p>
            <a:r>
              <a:rPr lang="pl-PL" dirty="0"/>
              <a:t>Prawo </a:t>
            </a:r>
            <a:r>
              <a:rPr lang="pl-PL" dirty="0" err="1"/>
              <a:t>Okuna</a:t>
            </a:r>
            <a:r>
              <a:rPr lang="pl-PL" dirty="0"/>
              <a:t> - każde 2 % spadku PKB realnego w odniesieniu do potencjalnego powoduje wzrost bezrobocia o 1 %.</a:t>
            </a:r>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4180220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Społeczne skutki bezrobocia</a:t>
            </a:r>
          </a:p>
        </p:txBody>
      </p:sp>
      <p:sp>
        <p:nvSpPr>
          <p:cNvPr id="3" name="Podtytuł 2"/>
          <p:cNvSpPr>
            <a:spLocks noGrp="1"/>
          </p:cNvSpPr>
          <p:nvPr>
            <p:ph type="subTitle" idx="1"/>
          </p:nvPr>
        </p:nvSpPr>
        <p:spPr>
          <a:xfrm>
            <a:off x="1766568" y="1397297"/>
            <a:ext cx="9738044" cy="4506365"/>
          </a:xfrm>
        </p:spPr>
        <p:txBody>
          <a:bodyPr rtlCol="0">
            <a:normAutofit fontScale="77500" lnSpcReduction="20000"/>
          </a:bodyPr>
          <a:lstStyle/>
          <a:p>
            <a:pPr marL="285750" indent="-285750">
              <a:buFont typeface="Arial"/>
              <a:buChar char="•"/>
            </a:pPr>
            <a:r>
              <a:rPr lang="pl-PL" dirty="0">
                <a:ea typeface="+mn-lt"/>
                <a:cs typeface="+mn-lt"/>
              </a:rPr>
              <a:t>poczucie wykluczenia ze społeczeństwa, odczuwane zarówno przez bezrobotnego, jak i jego rodzinę</a:t>
            </a:r>
            <a:endParaRPr lang="pl-PL" dirty="0"/>
          </a:p>
          <a:p>
            <a:pPr marL="285750" indent="-285750">
              <a:buFont typeface="Arial"/>
              <a:buChar char="•"/>
            </a:pPr>
            <a:r>
              <a:rPr lang="pl-PL" dirty="0">
                <a:ea typeface="+mn-lt"/>
                <a:cs typeface="+mn-lt"/>
              </a:rPr>
              <a:t>utrata dotychczasowej pozycji społecznej</a:t>
            </a:r>
            <a:endParaRPr lang="pl-PL" dirty="0"/>
          </a:p>
          <a:p>
            <a:pPr marL="285750" indent="-285750">
              <a:buFont typeface="Arial"/>
              <a:buChar char="•"/>
            </a:pPr>
            <a:r>
              <a:rPr lang="pl-PL" dirty="0">
                <a:ea typeface="+mn-lt"/>
                <a:cs typeface="+mn-lt"/>
              </a:rPr>
              <a:t>utrata kontaktu ze znajomymi</a:t>
            </a:r>
            <a:endParaRPr lang="pl-PL" dirty="0"/>
          </a:p>
          <a:p>
            <a:pPr marL="285750" indent="-285750">
              <a:buFont typeface="Arial"/>
              <a:buChar char="•"/>
            </a:pPr>
            <a:r>
              <a:rPr lang="pl-PL" dirty="0">
                <a:ea typeface="+mn-lt"/>
                <a:cs typeface="+mn-lt"/>
              </a:rPr>
              <a:t>niechęć do udziału w życiu społeczności lokalnej, a także politycznym i kulturalnym</a:t>
            </a:r>
            <a:endParaRPr lang="pl-PL" dirty="0"/>
          </a:p>
          <a:p>
            <a:pPr marL="285750" indent="-285750">
              <a:buFont typeface="Arial"/>
              <a:buChar char="•"/>
            </a:pPr>
            <a:r>
              <a:rPr lang="pl-PL" dirty="0">
                <a:ea typeface="+mn-lt"/>
                <a:cs typeface="+mn-lt"/>
              </a:rPr>
              <a:t>konflikty w rodzinie, niekiedy prowadzące do rozstań, a nawet rozwodów</a:t>
            </a:r>
            <a:endParaRPr lang="pl-PL" dirty="0"/>
          </a:p>
          <a:p>
            <a:pPr marL="285750" indent="-285750">
              <a:buFont typeface="Arial"/>
              <a:buChar char="•"/>
            </a:pPr>
            <a:r>
              <a:rPr lang="pl-PL" dirty="0">
                <a:ea typeface="+mn-lt"/>
                <a:cs typeface="+mn-lt"/>
              </a:rPr>
              <a:t>odkładanie decyzji o małżeństwie i założeniu rodziny przez osoby bezrobotne</a:t>
            </a:r>
            <a:endParaRPr lang="pl-PL" dirty="0"/>
          </a:p>
          <a:p>
            <a:pPr marL="285750" indent="-285750">
              <a:buFont typeface="Arial"/>
              <a:buChar char="•"/>
            </a:pPr>
            <a:r>
              <a:rPr lang="pl-PL" dirty="0">
                <a:ea typeface="+mn-lt"/>
                <a:cs typeface="+mn-lt"/>
              </a:rPr>
              <a:t>przekazywanie złych wzorów do naśladowania dzieciom - kontynuowanie przez dzieci pozostawania bez pracy, zanikanie szacunku wobec pracy</a:t>
            </a:r>
            <a:endParaRPr lang="pl-PL" dirty="0"/>
          </a:p>
          <a:p>
            <a:pPr marL="285750" indent="-285750">
              <a:buFont typeface="Arial"/>
              <a:buChar char="•"/>
            </a:pPr>
            <a:r>
              <a:rPr lang="pl-PL" dirty="0">
                <a:ea typeface="+mn-lt"/>
                <a:cs typeface="+mn-lt"/>
              </a:rPr>
              <a:t>nadmiar wolnego czasu u osób bezrobotnych i zakłócony rytm dnia</a:t>
            </a:r>
            <a:endParaRPr lang="pl-PL" dirty="0"/>
          </a:p>
          <a:p>
            <a:pPr marL="285750" indent="-285750">
              <a:buFont typeface="Arial"/>
              <a:buChar char="•"/>
            </a:pPr>
            <a:r>
              <a:rPr lang="pl-PL" dirty="0">
                <a:ea typeface="+mn-lt"/>
                <a:cs typeface="+mn-lt"/>
              </a:rPr>
              <a:t>pogarszanie się stanu zdrowia społeczeństwa</a:t>
            </a:r>
            <a:endParaRPr lang="pl-PL" dirty="0"/>
          </a:p>
          <a:p>
            <a:pPr marL="285750" indent="-285750">
              <a:buFont typeface="Arial"/>
              <a:buChar char="•"/>
            </a:pPr>
            <a:r>
              <a:rPr lang="pl-PL" dirty="0">
                <a:ea typeface="+mn-lt"/>
                <a:cs typeface="+mn-lt"/>
              </a:rPr>
              <a:t>patologie społeczne, takie jak: alkoholizm, narkomania, przestępczość</a:t>
            </a:r>
            <a:endParaRPr lang="pl-PL" dirty="0"/>
          </a:p>
          <a:p>
            <a:pPr marL="285750" indent="-285750">
              <a:buFont typeface="Arial"/>
              <a:buChar char="•"/>
            </a:pPr>
            <a:r>
              <a:rPr lang="pl-PL" dirty="0">
                <a:ea typeface="+mn-lt"/>
                <a:cs typeface="+mn-lt"/>
              </a:rPr>
              <a:t>obniżanie się kwalifikacji i zanikanie umiejętności, co skutkuje koniecznością przekwalifikowywania się</a:t>
            </a:r>
            <a:endParaRPr lang="pl-PL" dirty="0"/>
          </a:p>
          <a:p>
            <a:pPr marL="285750" indent="-285750">
              <a:buFont typeface="Arial"/>
              <a:buChar char="•"/>
            </a:pPr>
            <a:r>
              <a:rPr lang="pl-PL" dirty="0">
                <a:solidFill>
                  <a:schemeClr val="tx1"/>
                </a:solidFill>
                <a:ea typeface="+mn-lt"/>
                <a:cs typeface="+mn-lt"/>
              </a:rPr>
              <a:t>obniżony standard życia, prowadzący niekiedy do biedy i ubóstwa</a:t>
            </a:r>
            <a:endParaRPr lang="pl-PL" dirty="0">
              <a:solidFill>
                <a:schemeClr val="tx1"/>
              </a:solidFill>
            </a:endParaRPr>
          </a:p>
          <a:p>
            <a:pPr marL="285750" indent="-285750">
              <a:buFont typeface="Arial"/>
              <a:buChar char="•"/>
            </a:pPr>
            <a:r>
              <a:rPr lang="pl-PL" dirty="0">
                <a:solidFill>
                  <a:schemeClr val="tx1"/>
                </a:solidFill>
                <a:ea typeface="+mn-lt"/>
                <a:cs typeface="+mn-lt"/>
              </a:rPr>
              <a:t>emigracja zarobkowa, która także może negatywnie wpływać na więzi rodzinne i skutkować rozpadem małżeństw.</a:t>
            </a:r>
            <a:endParaRPr lang="pl-PL" dirty="0">
              <a:solidFill>
                <a:schemeClr val="tx1"/>
              </a:solidFill>
            </a:endParaRPr>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990079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fontScale="90000"/>
          </a:bodyPr>
          <a:lstStyle/>
          <a:p>
            <a:r>
              <a:rPr lang="pl-PL" dirty="0"/>
              <a:t>Psychologiczne skutki bezrobocia</a:t>
            </a:r>
          </a:p>
        </p:txBody>
      </p:sp>
      <p:sp>
        <p:nvSpPr>
          <p:cNvPr id="3" name="Podtytuł 2"/>
          <p:cNvSpPr>
            <a:spLocks noGrp="1"/>
          </p:cNvSpPr>
          <p:nvPr>
            <p:ph type="subTitle" idx="1"/>
          </p:nvPr>
        </p:nvSpPr>
        <p:spPr>
          <a:xfrm>
            <a:off x="1766568" y="1397297"/>
            <a:ext cx="9738044" cy="4506365"/>
          </a:xfrm>
        </p:spPr>
        <p:txBody>
          <a:bodyPr rtlCol="0">
            <a:normAutofit fontScale="85000" lnSpcReduction="20000"/>
          </a:bodyPr>
          <a:lstStyle/>
          <a:p>
            <a:pPr>
              <a:buFont typeface="Arial"/>
              <a:buChar char="•"/>
            </a:pPr>
            <a:r>
              <a:rPr lang="pl-PL" dirty="0">
                <a:ea typeface="+mn-lt"/>
                <a:cs typeface="+mn-lt"/>
              </a:rPr>
              <a:t>zaburzenia emocjonalne u osób pozostających bez pracy</a:t>
            </a:r>
            <a:endParaRPr lang="pl-PL" dirty="0"/>
          </a:p>
          <a:p>
            <a:pPr>
              <a:buFont typeface="Arial"/>
              <a:buChar char="•"/>
            </a:pPr>
            <a:r>
              <a:rPr lang="pl-PL" dirty="0">
                <a:ea typeface="+mn-lt"/>
                <a:cs typeface="+mn-lt"/>
              </a:rPr>
              <a:t>depresja</a:t>
            </a:r>
            <a:endParaRPr lang="pl-PL" dirty="0"/>
          </a:p>
          <a:p>
            <a:pPr>
              <a:buFont typeface="Arial"/>
              <a:buChar char="•"/>
            </a:pPr>
            <a:r>
              <a:rPr lang="pl-PL" dirty="0">
                <a:ea typeface="+mn-lt"/>
                <a:cs typeface="+mn-lt"/>
              </a:rPr>
              <a:t>niewielkie zadowolenie z życia</a:t>
            </a:r>
            <a:endParaRPr lang="pl-PL" dirty="0"/>
          </a:p>
          <a:p>
            <a:pPr>
              <a:buFont typeface="Arial"/>
              <a:buChar char="•"/>
            </a:pPr>
            <a:r>
              <a:rPr lang="pl-PL" dirty="0">
                <a:ea typeface="+mn-lt"/>
                <a:cs typeface="+mn-lt"/>
              </a:rPr>
              <a:t>bezradność, bezsilność, obwinianie się</a:t>
            </a:r>
            <a:endParaRPr lang="pl-PL" dirty="0"/>
          </a:p>
          <a:p>
            <a:pPr>
              <a:buFont typeface="Arial"/>
              <a:buChar char="•"/>
            </a:pPr>
            <a:r>
              <a:rPr lang="pl-PL" dirty="0">
                <a:ea typeface="+mn-lt"/>
                <a:cs typeface="+mn-lt"/>
              </a:rPr>
              <a:t>frustracja, rozczarowanie</a:t>
            </a:r>
          </a:p>
          <a:p>
            <a:pPr>
              <a:buFont typeface="Arial"/>
              <a:buChar char="•"/>
            </a:pPr>
            <a:r>
              <a:rPr lang="pl-PL" dirty="0">
                <a:ea typeface="+mn-lt"/>
                <a:cs typeface="+mn-lt"/>
              </a:rPr>
              <a:t>utrata poczucia własnej wartości, uważanie się za gorszego od innych</a:t>
            </a:r>
            <a:endParaRPr lang="pl-PL" dirty="0"/>
          </a:p>
          <a:p>
            <a:pPr>
              <a:buFont typeface="Arial"/>
              <a:buChar char="•"/>
            </a:pPr>
            <a:r>
              <a:rPr lang="pl-PL" dirty="0">
                <a:ea typeface="+mn-lt"/>
                <a:cs typeface="+mn-lt"/>
              </a:rPr>
              <a:t>brak wiary we własne możliwości</a:t>
            </a:r>
            <a:endParaRPr lang="pl-PL" dirty="0"/>
          </a:p>
          <a:p>
            <a:pPr>
              <a:buFont typeface="Arial"/>
              <a:buChar char="•"/>
            </a:pPr>
            <a:r>
              <a:rPr lang="pl-PL" dirty="0">
                <a:ea typeface="+mn-lt"/>
                <a:cs typeface="+mn-lt"/>
              </a:rPr>
              <a:t>większa podatność bezrobotnych na różne choroby i schorzenia</a:t>
            </a:r>
            <a:endParaRPr lang="pl-PL" dirty="0"/>
          </a:p>
          <a:p>
            <a:pPr>
              <a:buFont typeface="Arial"/>
              <a:buChar char="•"/>
            </a:pPr>
            <a:r>
              <a:rPr lang="pl-PL" dirty="0">
                <a:ea typeface="+mn-lt"/>
                <a:cs typeface="+mn-lt"/>
              </a:rPr>
              <a:t>problemy z koncentracją uwagi</a:t>
            </a:r>
            <a:endParaRPr lang="pl-PL" dirty="0"/>
          </a:p>
          <a:p>
            <a:pPr>
              <a:buFont typeface="Arial"/>
              <a:buChar char="•"/>
            </a:pPr>
            <a:r>
              <a:rPr lang="pl-PL" dirty="0">
                <a:ea typeface="+mn-lt"/>
                <a:cs typeface="+mn-lt"/>
              </a:rPr>
              <a:t>poczucie braku perspektyw</a:t>
            </a:r>
            <a:endParaRPr lang="pl-PL" dirty="0"/>
          </a:p>
          <a:p>
            <a:pPr>
              <a:buFont typeface="Arial"/>
              <a:buChar char="•"/>
            </a:pPr>
            <a:r>
              <a:rPr lang="pl-PL" dirty="0">
                <a:ea typeface="+mn-lt"/>
                <a:cs typeface="+mn-lt"/>
              </a:rPr>
              <a:t>ograniczenie swobody działania, co wynika z ograniczonego budżetu gospodarstwa domowego</a:t>
            </a:r>
            <a:endParaRPr lang="pl-PL" dirty="0"/>
          </a:p>
          <a:p>
            <a:pPr>
              <a:buFont typeface="Arial"/>
              <a:buChar char="•"/>
            </a:pPr>
            <a:r>
              <a:rPr lang="pl-PL" dirty="0">
                <a:ea typeface="+mn-lt"/>
                <a:cs typeface="+mn-lt"/>
              </a:rPr>
              <a:t>skłonność osób bezrobotnych do myśli samobójczych i samobójstw</a:t>
            </a:r>
            <a:endParaRPr lang="pl-PL" dirty="0"/>
          </a:p>
          <a:p>
            <a:pPr>
              <a:buFont typeface="Arial"/>
              <a:buChar char="•"/>
            </a:pPr>
            <a:r>
              <a:rPr lang="pl-PL" dirty="0"/>
              <a:t>stres</a:t>
            </a:r>
          </a:p>
          <a:p>
            <a:pPr>
              <a:buFont typeface="Arial"/>
              <a:buChar char="•"/>
            </a:pPr>
            <a:r>
              <a:rPr lang="pl-PL" dirty="0">
                <a:ea typeface="+mn-lt"/>
                <a:cs typeface="+mn-lt"/>
              </a:rPr>
              <a:t>pogodzenie się ze swoim losem, jako osoby bezrobotnej i niechęć do poszukiwania pracy.</a:t>
            </a:r>
          </a:p>
          <a:p>
            <a:pPr marL="285750" indent="-285750">
              <a:buFont typeface="Arial"/>
              <a:buChar char="•"/>
            </a:pPr>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4249851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2081" y="271732"/>
            <a:ext cx="10640681" cy="1134159"/>
          </a:xfrm>
        </p:spPr>
        <p:txBody>
          <a:bodyPr rtlCol="0">
            <a:normAutofit/>
          </a:bodyPr>
          <a:lstStyle/>
          <a:p>
            <a:r>
              <a:rPr lang="pl-PL" dirty="0"/>
              <a:t>Pozytywne skutki bezrobocia</a:t>
            </a:r>
          </a:p>
        </p:txBody>
      </p:sp>
      <p:sp>
        <p:nvSpPr>
          <p:cNvPr id="3" name="Podtytuł 2"/>
          <p:cNvSpPr>
            <a:spLocks noGrp="1"/>
          </p:cNvSpPr>
          <p:nvPr>
            <p:ph type="subTitle" idx="1"/>
          </p:nvPr>
        </p:nvSpPr>
        <p:spPr>
          <a:xfrm>
            <a:off x="1766568" y="1397297"/>
            <a:ext cx="9738044" cy="4506365"/>
          </a:xfrm>
        </p:spPr>
        <p:txBody>
          <a:bodyPr rtlCol="0">
            <a:normAutofit/>
          </a:bodyPr>
          <a:lstStyle/>
          <a:p>
            <a:pPr marL="285750" indent="-285750">
              <a:buFont typeface="Arial"/>
              <a:buChar char="•"/>
            </a:pPr>
            <a:r>
              <a:rPr lang="pl-PL" dirty="0">
                <a:solidFill>
                  <a:schemeClr val="tx1"/>
                </a:solidFill>
                <a:ea typeface="+mn-lt"/>
                <a:cs typeface="+mn-lt"/>
              </a:rPr>
              <a:t>staranne wykonywanie pracy przez pracowników, którzy boją się utraty zatrudnienia</a:t>
            </a:r>
            <a:endParaRPr lang="pl-PL">
              <a:solidFill>
                <a:schemeClr val="tx1"/>
              </a:solidFill>
            </a:endParaRPr>
          </a:p>
          <a:p>
            <a:pPr marL="285750" indent="-285750">
              <a:buFont typeface="Arial"/>
              <a:buChar char="•"/>
            </a:pPr>
            <a:r>
              <a:rPr lang="pl-PL" dirty="0">
                <a:solidFill>
                  <a:schemeClr val="tx1"/>
                </a:solidFill>
                <a:ea typeface="+mn-lt"/>
                <a:cs typeface="+mn-lt"/>
              </a:rPr>
              <a:t>wysoka wydajność pracy</a:t>
            </a:r>
            <a:endParaRPr lang="pl-PL" dirty="0">
              <a:solidFill>
                <a:schemeClr val="tx1"/>
              </a:solidFill>
            </a:endParaRPr>
          </a:p>
          <a:p>
            <a:pPr marL="285750" indent="-285750">
              <a:buFont typeface="Arial"/>
              <a:buChar char="•"/>
            </a:pPr>
            <a:r>
              <a:rPr lang="pl-PL" dirty="0">
                <a:solidFill>
                  <a:schemeClr val="tx1"/>
                </a:solidFill>
                <a:ea typeface="+mn-lt"/>
                <a:cs typeface="+mn-lt"/>
              </a:rPr>
              <a:t>wysoka dyscyplina pracy</a:t>
            </a:r>
            <a:endParaRPr lang="pl-PL" dirty="0">
              <a:solidFill>
                <a:schemeClr val="tx1"/>
              </a:solidFill>
            </a:endParaRPr>
          </a:p>
          <a:p>
            <a:pPr marL="285750" indent="-285750">
              <a:buFont typeface="Arial"/>
              <a:buChar char="•"/>
            </a:pPr>
            <a:r>
              <a:rPr lang="pl-PL" dirty="0">
                <a:solidFill>
                  <a:schemeClr val="tx1"/>
                </a:solidFill>
                <a:ea typeface="+mn-lt"/>
                <a:cs typeface="+mn-lt"/>
              </a:rPr>
              <a:t>wzrost konkurencji między pracownikami na rynku pracy</a:t>
            </a:r>
            <a:endParaRPr lang="pl-PL">
              <a:solidFill>
                <a:schemeClr val="tx1"/>
              </a:solidFill>
            </a:endParaRPr>
          </a:p>
          <a:p>
            <a:pPr marL="285750" indent="-285750">
              <a:buFont typeface="Arial"/>
              <a:buChar char="•"/>
            </a:pPr>
            <a:r>
              <a:rPr lang="pl-PL" dirty="0">
                <a:solidFill>
                  <a:schemeClr val="tx1"/>
                </a:solidFill>
                <a:ea typeface="+mn-lt"/>
                <a:cs typeface="+mn-lt"/>
              </a:rPr>
              <a:t>chęć podnoszenia kwalifikacji zawodowych przez pracowników</a:t>
            </a:r>
          </a:p>
          <a:p>
            <a:pPr marL="285750" indent="-285750">
              <a:buFont typeface="Arial"/>
              <a:buChar char="•"/>
            </a:pPr>
            <a:r>
              <a:rPr lang="pl-PL" dirty="0">
                <a:solidFill>
                  <a:schemeClr val="tx1"/>
                </a:solidFill>
                <a:ea typeface="+mn-lt"/>
                <a:cs typeface="+mn-lt"/>
              </a:rPr>
              <a:t>lepsza alokacja zasobów pracy</a:t>
            </a:r>
            <a:endParaRPr lang="pl-PL" dirty="0">
              <a:solidFill>
                <a:schemeClr val="tx1"/>
              </a:solidFill>
            </a:endParaRPr>
          </a:p>
          <a:p>
            <a:pPr marL="285750" indent="-285750">
              <a:buFont typeface="Arial"/>
              <a:buChar char="•"/>
            </a:pPr>
            <a:r>
              <a:rPr lang="pl-PL" dirty="0">
                <a:solidFill>
                  <a:schemeClr val="tx1"/>
                </a:solidFill>
                <a:ea typeface="+mn-lt"/>
                <a:cs typeface="+mn-lt"/>
              </a:rPr>
              <a:t>łatwiejsza walka z inflacją – bezrobocie osłabia wymagania płacowe pracowników.</a:t>
            </a:r>
            <a:endParaRPr lang="pl-PL" dirty="0">
              <a:solidFill>
                <a:schemeClr val="tx1"/>
              </a:solidFill>
            </a:endParaRPr>
          </a:p>
          <a:p>
            <a:br>
              <a:rPr lang="en-US" dirty="0"/>
            </a:br>
            <a:endParaRPr lang="en-US" dirty="0"/>
          </a:p>
          <a:p>
            <a:endParaRPr lang="pl-PL" dirty="0"/>
          </a:p>
          <a:p>
            <a:endParaRPr lang="pl-PL" dirty="0"/>
          </a:p>
          <a:p>
            <a:endParaRPr lang="pl-PL" dirty="0"/>
          </a:p>
        </p:txBody>
      </p:sp>
    </p:spTree>
    <p:extLst>
      <p:ext uri="{BB962C8B-B14F-4D97-AF65-F5344CB8AC3E}">
        <p14:creationId xmlns:p14="http://schemas.microsoft.com/office/powerpoint/2010/main" val="2378631325"/>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Words>
  <Application>Microsoft Office PowerPoint</Application>
  <PresentationFormat>Panoramiczny</PresentationFormat>
  <Paragraphs>1</Paragraphs>
  <Slides>36</Slides>
  <Notes>36</Notes>
  <HiddenSlides>0</HiddenSlides>
  <MMClips>0</MMClips>
  <ScaleCrop>false</ScaleCrop>
  <HeadingPairs>
    <vt:vector size="4" baseType="variant">
      <vt:variant>
        <vt:lpstr>Motyw</vt:lpstr>
      </vt:variant>
      <vt:variant>
        <vt:i4>1</vt:i4>
      </vt:variant>
      <vt:variant>
        <vt:lpstr>Tytuły slajdów</vt:lpstr>
      </vt:variant>
      <vt:variant>
        <vt:i4>36</vt:i4>
      </vt:variant>
    </vt:vector>
  </HeadingPairs>
  <TitlesOfParts>
    <vt:vector size="37" baseType="lpstr">
      <vt:lpstr>Smuga</vt:lpstr>
      <vt:lpstr>Bezrobocie.  Pieniądz i inflacja</vt:lpstr>
      <vt:lpstr>Kim jest osoba bezrobotna?  - pozostaje bez pracy - zdolność i gotowość do pracy - poszukuje pracy</vt:lpstr>
      <vt:lpstr>Bezrobotny zgodnie z GUS   Osoby, które ukończyły 18 lat i nie osiągnęły wieku emerytalnego, niezatrudnione i niewykonujące innej pracy zarobkowej, zdolne i gotowe do podjęcia zatrudnienia w pełnym wymiarze czasu pracy i zarejest­rowane we właściwym dla miejsca zameldowania (stałego lub czasowego) powiatowym urzędzie pracy oraz poszukujące zatrudnienia lub innej pracy zarobkowej.</vt:lpstr>
      <vt:lpstr>Mierzenie bezrobocia</vt:lpstr>
      <vt:lpstr>Skutki ekonomiczne bezrobocia</vt:lpstr>
      <vt:lpstr>Skutki ekonomiczne bezrobocia</vt:lpstr>
      <vt:lpstr>Społeczne skutki bezrobocia</vt:lpstr>
      <vt:lpstr>Psychologiczne skutki bezrobocia</vt:lpstr>
      <vt:lpstr>Pozytywne skutki bezrobocia</vt:lpstr>
      <vt:lpstr>Typy bezrobocia</vt:lpstr>
      <vt:lpstr>Główne teorie bezrobocia</vt:lpstr>
      <vt:lpstr>Ujęcie neoklasyczne</vt:lpstr>
      <vt:lpstr>Ujęcie keynesistowskie</vt:lpstr>
      <vt:lpstr>Teoria naturalnej stopy bezrobocia</vt:lpstr>
      <vt:lpstr>Teoria bezrobocia NAIRU</vt:lpstr>
      <vt:lpstr>Teoria poszukiwań na rynku pracy</vt:lpstr>
      <vt:lpstr>Polityka państwa wobec bezrobocia</vt:lpstr>
      <vt:lpstr>Co robi UE dla walki z bezrobociem?</vt:lpstr>
      <vt:lpstr>Bezrobocie w Polsce</vt:lpstr>
      <vt:lpstr>Prezentacja programu PowerPoint</vt:lpstr>
      <vt:lpstr>Pojęcie i istota pieniądza</vt:lpstr>
      <vt:lpstr>Funkcje pieniądza</vt:lpstr>
      <vt:lpstr>Środek płatniczy</vt:lpstr>
      <vt:lpstr>Jednostka obrachunkowa (rozliczeniowa)</vt:lpstr>
      <vt:lpstr>Środek gromadzenia oszczędności</vt:lpstr>
      <vt:lpstr>Agregaty pieniężne</vt:lpstr>
      <vt:lpstr>Pojęcie inflacji</vt:lpstr>
      <vt:lpstr>Rodzaje inflacji</vt:lpstr>
      <vt:lpstr>Inflacja w Polsce </vt:lpstr>
      <vt:lpstr>Społeczno-ekonomiczne skutki inflacji</vt:lpstr>
      <vt:lpstr>Negatywne skutki inflacji</vt:lpstr>
      <vt:lpstr>Negatywne skutki inflacji</vt:lpstr>
      <vt:lpstr>Główne teorie inflacji</vt:lpstr>
      <vt:lpstr>Przyczyny i skutki deflacji</vt:lpstr>
      <vt:lpstr>Zależność między inflacją i bezrobociem</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546</cp:revision>
  <dcterms:created xsi:type="dcterms:W3CDTF">2023-01-03T09:28:01Z</dcterms:created>
  <dcterms:modified xsi:type="dcterms:W3CDTF">2023-01-07T11:51:03Z</dcterms:modified>
</cp:coreProperties>
</file>