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71" r:id="rId9"/>
    <p:sldId id="264" r:id="rId10"/>
    <p:sldId id="265" r:id="rId11"/>
    <p:sldId id="266" r:id="rId12"/>
    <p:sldId id="267" r:id="rId13"/>
    <p:sldId id="270" r:id="rId14"/>
    <p:sldId id="269" r:id="rId15"/>
    <p:sldId id="272" r:id="rId16"/>
    <p:sldId id="273" r:id="rId17"/>
    <p:sldId id="274" r:id="rId18"/>
    <p:sldId id="275" r:id="rId19"/>
    <p:sldId id="268" r:id="rId20"/>
    <p:sldId id="263"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6E5FF-980D-AF99-853A-CD8E749C0FBD}" v="3037" dt="2022-12-05T06:03:42.643"/>
    <p1510:client id="{B540AAFA-0FA8-471A-B835-6A615006BE70}" v="661" dt="2022-12-04T14:14:37.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12/4/2022</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415460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73985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8397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72499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78075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009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85141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32685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6455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185812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12/4/2022</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406975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12/4/2022</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047445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78992" y="1143000"/>
            <a:ext cx="9052560" cy="3546179"/>
          </a:xfrm>
        </p:spPr>
        <p:txBody>
          <a:bodyPr>
            <a:normAutofit/>
          </a:bodyPr>
          <a:lstStyle/>
          <a:p>
            <a:r>
              <a:rPr lang="pl-PL">
                <a:solidFill>
                  <a:srgbClr val="FFFFFF"/>
                </a:solidFill>
                <a:cs typeface="Calibri Light"/>
              </a:rPr>
              <a:t>Ekonomia dla prawników</a:t>
            </a:r>
            <a:endParaRPr lang="pl-PL">
              <a:solidFill>
                <a:srgbClr val="FFFFFF"/>
              </a:solidFill>
            </a:endParaRPr>
          </a:p>
        </p:txBody>
      </p:sp>
      <p:sp>
        <p:nvSpPr>
          <p:cNvPr id="3" name="Podtytuł 2"/>
          <p:cNvSpPr>
            <a:spLocks noGrp="1"/>
          </p:cNvSpPr>
          <p:nvPr>
            <p:ph type="subTitle" idx="1"/>
          </p:nvPr>
        </p:nvSpPr>
        <p:spPr>
          <a:xfrm>
            <a:off x="1078992" y="5010912"/>
            <a:ext cx="9052560" cy="704088"/>
          </a:xfrm>
        </p:spPr>
        <p:txBody>
          <a:bodyPr vert="horz" lIns="91440" tIns="45720" rIns="91440" bIns="45720" rtlCol="0">
            <a:normAutofit/>
          </a:bodyPr>
          <a:lstStyle/>
          <a:p>
            <a:r>
              <a:rPr lang="pl-PL">
                <a:solidFill>
                  <a:srgbClr val="FFFFFF"/>
                </a:solidFill>
                <a:cs typeface="Calibri"/>
              </a:rPr>
              <a:t>Ćwiczenia 3</a:t>
            </a:r>
            <a:endParaRPr lang="pl-PL">
              <a:solidFill>
                <a:srgbClr val="FFFFFF"/>
              </a:solidFill>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65031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r>
              <a:rPr lang="pl-PL" sz="2400" dirty="0">
                <a:cs typeface="Calibri Light"/>
              </a:rPr>
              <a:t>1. Które z poniższych zadań jest przykładem stwierdzenia pozytywnego:</a:t>
            </a:r>
            <a:br>
              <a:rPr lang="pl-PL" sz="2400" dirty="0">
                <a:cs typeface="Calibri Light"/>
              </a:rPr>
            </a:br>
            <a:r>
              <a:rPr lang="pl-PL" sz="2400" dirty="0">
                <a:cs typeface="Calibri Light"/>
              </a:rPr>
              <a:t>a) podniesienie podatków obniża wydatki konsumpcyjne gospodarstw domowych,</a:t>
            </a:r>
            <a:br>
              <a:rPr lang="pl-PL" sz="2400" dirty="0">
                <a:cs typeface="Calibri Light"/>
              </a:rPr>
            </a:br>
            <a:r>
              <a:rPr lang="pl-PL" sz="2400" dirty="0">
                <a:cs typeface="Calibri Light"/>
              </a:rPr>
              <a:t>b) inflacja jest poważniejszym problemem społecznym niż bezrobocie,</a:t>
            </a:r>
            <a:br>
              <a:rPr lang="pl-PL" sz="2400" dirty="0">
                <a:cs typeface="Calibri Light"/>
              </a:rPr>
            </a:br>
            <a:r>
              <a:rPr lang="pl-PL" sz="2400" dirty="0">
                <a:cs typeface="Calibri Light"/>
              </a:rPr>
              <a:t>c) duże różnice w dochodach są niedobre,</a:t>
            </a:r>
            <a:br>
              <a:rPr lang="pl-PL" sz="2400" dirty="0">
                <a:cs typeface="Calibri Light"/>
              </a:rPr>
            </a:br>
            <a:r>
              <a:rPr lang="pl-PL" sz="2400" dirty="0">
                <a:cs typeface="Calibri Light"/>
              </a:rPr>
              <a:t>d) płacenie niskich podatków przez bogatych niesprawiedliwe.</a:t>
            </a:r>
            <a:br>
              <a:rPr lang="pl-PL" sz="2400" dirty="0">
                <a:cs typeface="Calibri Light"/>
              </a:rPr>
            </a:br>
            <a:br>
              <a:rPr lang="pl-PL" sz="2400" dirty="0">
                <a:cs typeface="Calibri Light"/>
              </a:rPr>
            </a:br>
            <a:br>
              <a:rPr lang="pl-PL" sz="4000" dirty="0">
                <a:cs typeface="Calibri Light"/>
              </a:rPr>
            </a:br>
            <a:r>
              <a:rPr lang="pl-PL" sz="2400" dirty="0">
                <a:cs typeface="Calibri Light"/>
              </a:rPr>
              <a:t>Prawda czy fałsz?</a:t>
            </a:r>
            <a:br>
              <a:rPr lang="pl-PL" sz="2400" dirty="0">
                <a:cs typeface="Calibri Light"/>
              </a:rPr>
            </a:br>
            <a:r>
              <a:rPr lang="pl-PL" sz="2400" dirty="0">
                <a:cs typeface="Calibri Light"/>
              </a:rPr>
              <a:t>1. Stwierdzenia pozytywne w ekonomii charakteryzuje się tym, że objaśniają prawidłowości dotyczące rzeczywistości.</a:t>
            </a:r>
            <a:br>
              <a:rPr lang="pl-PL" sz="2400" dirty="0">
                <a:cs typeface="Calibri Light"/>
              </a:rPr>
            </a:br>
            <a:br>
              <a:rPr lang="pl-PL" sz="2400" dirty="0">
                <a:cs typeface="Calibri Light"/>
              </a:rPr>
            </a:br>
            <a:r>
              <a:rPr lang="pl-PL" sz="2400" dirty="0">
                <a:cs typeface="Calibri Light"/>
              </a:rPr>
              <a:t>2. W stwierdzeniach normatywnych badacz wyraża swe przekonania i formułuje pewne zalecenia oparte na subiektywnym wartościowaniu zjawisk.</a:t>
            </a:r>
            <a:br>
              <a:rPr lang="pl-PL" sz="2400" dirty="0">
                <a:cs typeface="Calibri Ligh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88851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r>
              <a:rPr lang="pl-PL" sz="2400" dirty="0">
                <a:ea typeface="+mj-lt"/>
                <a:cs typeface="+mj-lt"/>
              </a:rPr>
              <a:t>Prawda czy fałsz?</a:t>
            </a:r>
            <a:br>
              <a:rPr lang="pl-PL" sz="2400" dirty="0">
                <a:ea typeface="+mj-lt"/>
                <a:cs typeface="+mj-lt"/>
              </a:rPr>
            </a:br>
            <a:br>
              <a:rPr lang="pl-PL" sz="2400" dirty="0">
                <a:ea typeface="+mj-lt"/>
                <a:cs typeface="+mj-lt"/>
              </a:rPr>
            </a:br>
            <a:r>
              <a:rPr lang="pl-PL" sz="2400" dirty="0">
                <a:cs typeface="Calibri Light"/>
              </a:rPr>
              <a:t>1. Makroekonomia to dział ekonomii, zajmujący się badaniem  poszczególnych podmiotów ją tworzących.</a:t>
            </a:r>
            <a:br>
              <a:rPr lang="pl-PL" sz="2400" dirty="0">
                <a:cs typeface="Calibri Light"/>
              </a:rPr>
            </a:br>
            <a:br>
              <a:rPr lang="pl-PL" sz="2400" dirty="0">
                <a:cs typeface="Calibri Light"/>
              </a:rPr>
            </a:br>
            <a:r>
              <a:rPr lang="pl-PL" sz="2400" dirty="0">
                <a:cs typeface="Calibri Light"/>
              </a:rPr>
              <a:t>2.</a:t>
            </a:r>
            <a:r>
              <a:rPr lang="pl-PL" sz="2400" dirty="0">
                <a:ea typeface="+mj-lt"/>
                <a:cs typeface="Calibri Light"/>
              </a:rPr>
              <a:t> Makro</a:t>
            </a:r>
            <a:r>
              <a:rPr lang="pl-PL" sz="2400" dirty="0">
                <a:ea typeface="+mj-lt"/>
                <a:cs typeface="+mj-lt"/>
              </a:rPr>
              <a:t>ekonomia to dział ekonomii, zajmujący się badaniem gospodarki przez pryzmat poszczególnych podmiotów ją tworzących.</a:t>
            </a:r>
            <a:br>
              <a:rPr lang="pl-PL" sz="2400" dirty="0">
                <a:ea typeface="+mj-lt"/>
                <a:cs typeface="+mj-lt"/>
              </a:rPr>
            </a:br>
            <a:br>
              <a:rPr lang="pl-PL" sz="2400" dirty="0">
                <a:ea typeface="+mj-lt"/>
                <a:cs typeface="+mj-lt"/>
              </a:rPr>
            </a:br>
            <a:r>
              <a:rPr lang="pl-PL" sz="2400" dirty="0">
                <a:cs typeface="Calibri Light"/>
              </a:rPr>
              <a:t>3. </a:t>
            </a:r>
            <a:r>
              <a:rPr lang="pl-PL" sz="2400" dirty="0">
                <a:ea typeface="+mj-lt"/>
                <a:cs typeface="+mj-lt"/>
              </a:rPr>
              <a:t>Makroekonomia to dział ekonomii, zajmujący się badaniem gospodarki jako całości.</a:t>
            </a:r>
            <a:br>
              <a:rPr lang="pl-PL" sz="2400" dirty="0">
                <a:ea typeface="+mj-lt"/>
                <a:cs typeface="+mj-lt"/>
              </a:rPr>
            </a:br>
            <a:br>
              <a:rPr lang="pl-PL" sz="2400" dirty="0">
                <a:ea typeface="+mj-lt"/>
                <a:cs typeface="+mj-lt"/>
              </a:rPr>
            </a:br>
            <a:r>
              <a:rPr lang="pl-PL" sz="2400" dirty="0">
                <a:ea typeface="+mj-lt"/>
                <a:cs typeface="+mj-lt"/>
              </a:rPr>
              <a:t>4. Mikroekonomia bada gospodarstwa domowe, przedsiębiorstwa.</a:t>
            </a:r>
            <a:br>
              <a:rPr lang="pl-PL" sz="2400" dirty="0">
                <a:ea typeface="+mj-lt"/>
                <a:cs typeface="+mj-lt"/>
              </a:rPr>
            </a:br>
            <a:br>
              <a:rPr lang="pl-PL" sz="2400" dirty="0">
                <a:ea typeface="+mj-lt"/>
                <a:cs typeface="+mj-lt"/>
              </a:rPr>
            </a:br>
            <a:r>
              <a:rPr lang="pl-PL" sz="2400" dirty="0">
                <a:cs typeface="Calibri Light"/>
              </a:rPr>
              <a:t>5. PKB, inflacja są badane w ramach makroekonomii.</a:t>
            </a:r>
            <a:br>
              <a:rPr lang="pl-PL" sz="2400" dirty="0">
                <a:ea typeface="+mj-lt"/>
                <a:cs typeface="+mj-l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71612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r>
              <a:rPr lang="pl-PL" sz="2400" dirty="0">
                <a:ea typeface="+mj-lt"/>
                <a:cs typeface="+mj-lt"/>
              </a:rPr>
              <a:t>Które z poniższych stwierdzeń dotyczących własności jest nieprawdziwe:</a:t>
            </a:r>
            <a:br>
              <a:rPr lang="pl-PL" sz="2400" dirty="0">
                <a:ea typeface="+mj-lt"/>
                <a:cs typeface="+mj-lt"/>
              </a:rPr>
            </a:br>
            <a:r>
              <a:rPr lang="pl-PL" sz="2400" dirty="0">
                <a:ea typeface="+mj-lt"/>
                <a:cs typeface="+mj-lt"/>
              </a:rPr>
              <a:t>a) podmiotem własności mogą być tylko ludzie,</a:t>
            </a:r>
            <a:br>
              <a:rPr lang="pl-PL" sz="2400" dirty="0">
                <a:ea typeface="+mj-lt"/>
                <a:cs typeface="+mj-lt"/>
              </a:rPr>
            </a:br>
            <a:r>
              <a:rPr lang="pl-PL" sz="2400" dirty="0">
                <a:ea typeface="+mj-lt"/>
                <a:cs typeface="+mj-lt"/>
              </a:rPr>
              <a:t>b) własność to zbiór efektywnie wykorzystywanych uprawnień, jakimi właściciel dysponuje w odniesieniu do określonego obiektu własności,</a:t>
            </a:r>
            <a:br>
              <a:rPr lang="pl-PL" sz="2400" dirty="0">
                <a:ea typeface="+mj-lt"/>
                <a:cs typeface="+mj-lt"/>
              </a:rPr>
            </a:br>
            <a:r>
              <a:rPr lang="pl-PL" sz="2400" dirty="0">
                <a:ea typeface="+mj-lt"/>
                <a:cs typeface="+mj-lt"/>
              </a:rPr>
              <a:t>c) własność jest zjawiskiem stopniowalnym, ponieważ można korzystać z obiektów własności i decydować o nich w różnym stopniu</a:t>
            </a:r>
            <a:br>
              <a:rPr lang="pl-PL" sz="2400" dirty="0">
                <a:ea typeface="+mj-lt"/>
                <a:cs typeface="+mj-lt"/>
              </a:rPr>
            </a:br>
            <a:r>
              <a:rPr lang="pl-PL" sz="2400" dirty="0">
                <a:ea typeface="+mj-lt"/>
                <a:cs typeface="+mj-lt"/>
              </a:rPr>
              <a:t>d) własność ma wiele aspektów, w szczególności prawny, ekonomiczny, ale także polityczny i ideologiczny.</a:t>
            </a:r>
            <a:br>
              <a:rPr lang="pl-PL" sz="2400" dirty="0">
                <a:ea typeface="+mj-lt"/>
                <a:cs typeface="+mj-lt"/>
              </a:rPr>
            </a:br>
            <a:br>
              <a:rPr lang="pl-PL" sz="2400" dirty="0">
                <a:ea typeface="+mj-lt"/>
                <a:cs typeface="+mj-lt"/>
              </a:rPr>
            </a:br>
            <a:r>
              <a:rPr lang="pl-PL" sz="2400" dirty="0">
                <a:ea typeface="+mj-lt"/>
                <a:cs typeface="+mj-lt"/>
              </a:rPr>
              <a:t>Własność municypalna to inaczej:</a:t>
            </a:r>
            <a:br>
              <a:rPr lang="en-US" dirty="0"/>
            </a:br>
            <a:r>
              <a:rPr lang="pl-PL" sz="2400" dirty="0">
                <a:ea typeface="+mj-lt"/>
                <a:cs typeface="+mj-lt"/>
              </a:rPr>
              <a:t>a) własność państwowa,</a:t>
            </a:r>
            <a:br>
              <a:rPr lang="pl-PL" sz="2400" dirty="0">
                <a:ea typeface="+mj-lt"/>
                <a:cs typeface="+mj-lt"/>
              </a:rPr>
            </a:br>
            <a:r>
              <a:rPr lang="pl-PL" sz="2400" dirty="0">
                <a:ea typeface="+mj-lt"/>
                <a:cs typeface="+mj-lt"/>
              </a:rPr>
              <a:t>b) własność prywatna,</a:t>
            </a:r>
            <a:br>
              <a:rPr lang="pl-PL" sz="2400" dirty="0">
                <a:ea typeface="+mj-lt"/>
                <a:cs typeface="+mj-lt"/>
              </a:rPr>
            </a:br>
            <a:r>
              <a:rPr lang="pl-PL" sz="2400" dirty="0">
                <a:ea typeface="+mj-lt"/>
                <a:cs typeface="+mj-lt"/>
              </a:rPr>
              <a:t>c) własność indywidualna,</a:t>
            </a:r>
            <a:br>
              <a:rPr lang="pl-PL" sz="2400" dirty="0">
                <a:ea typeface="+mj-lt"/>
                <a:cs typeface="+mj-lt"/>
              </a:rPr>
            </a:br>
            <a:r>
              <a:rPr lang="pl-PL" sz="2400" dirty="0">
                <a:ea typeface="+mj-lt"/>
                <a:cs typeface="+mj-lt"/>
              </a:rPr>
              <a:t>d) własność komunalna.</a:t>
            </a:r>
            <a:br>
              <a:rPr lang="pl-PL" sz="2400" dirty="0">
                <a:ea typeface="+mj-lt"/>
                <a:cs typeface="+mj-lt"/>
              </a:rPr>
            </a:br>
            <a:br>
              <a:rPr lang="pl-PL" sz="2400" dirty="0">
                <a:ea typeface="+mj-lt"/>
                <a:cs typeface="+mj-lt"/>
              </a:rPr>
            </a:br>
            <a:br>
              <a:rPr lang="pl-PL" sz="2400" dirty="0">
                <a:ea typeface="+mj-lt"/>
                <a:cs typeface="+mj-lt"/>
              </a:rPr>
            </a:br>
            <a:br>
              <a:rPr lang="pl-PL" sz="2400" dirty="0">
                <a:ea typeface="+mj-lt"/>
                <a:cs typeface="+mj-l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717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r>
              <a:rPr lang="pl-PL" sz="2400" dirty="0">
                <a:ea typeface="+mj-lt"/>
                <a:cs typeface="+mj-lt"/>
              </a:rPr>
              <a:t>Spółdzielnie od typowych spółek prywatnych odróżnia to, że:</a:t>
            </a:r>
            <a:br>
              <a:rPr lang="pl-PL" sz="2400" dirty="0">
                <a:ea typeface="+mj-lt"/>
                <a:cs typeface="+mj-lt"/>
              </a:rPr>
            </a:br>
            <a:r>
              <a:rPr lang="pl-PL" sz="2400" dirty="0">
                <a:ea typeface="+mj-lt"/>
                <a:cs typeface="+mj-lt"/>
              </a:rPr>
              <a:t>a) udziały w danej spółdzielni nie są zazwyczaj w pełni transferowalne,</a:t>
            </a:r>
            <a:br>
              <a:rPr lang="pl-PL" sz="2400" dirty="0">
                <a:ea typeface="+mj-lt"/>
                <a:cs typeface="+mj-lt"/>
              </a:rPr>
            </a:br>
            <a:r>
              <a:rPr lang="pl-PL" sz="2400" dirty="0">
                <a:ea typeface="+mj-lt"/>
                <a:cs typeface="+mj-lt"/>
              </a:rPr>
              <a:t>b) wpływ na zarządzanie spółdzielnią nie jest bezpośrednio powiązany z wielkością wniesionych udziałów.</a:t>
            </a:r>
            <a:br>
              <a:rPr lang="pl-PL" sz="2400" dirty="0">
                <a:ea typeface="+mj-lt"/>
                <a:cs typeface="+mj-lt"/>
              </a:rPr>
            </a:br>
            <a:r>
              <a:rPr lang="pl-PL" sz="2400" dirty="0">
                <a:ea typeface="+mj-lt"/>
                <a:cs typeface="+mj-lt"/>
              </a:rPr>
              <a:t>c) odpowiedzi (a) i (b) są dobre.</a:t>
            </a:r>
            <a:br>
              <a:rPr lang="pl-PL" sz="2400" dirty="0">
                <a:ea typeface="+mj-lt"/>
                <a:cs typeface="+mj-lt"/>
              </a:rPr>
            </a:br>
            <a:r>
              <a:rPr lang="pl-PL" sz="2400" dirty="0">
                <a:ea typeface="+mj-lt"/>
                <a:cs typeface="+mj-lt"/>
              </a:rPr>
              <a:t>d) żadna z powyższych odpowiedzi nie jest dobra. </a:t>
            </a:r>
            <a:br>
              <a:rPr lang="pl-PL" sz="2400" dirty="0">
                <a:ea typeface="+mj-lt"/>
                <a:cs typeface="+mj-lt"/>
              </a:rPr>
            </a:br>
            <a:br>
              <a:rPr lang="pl-PL" sz="2400" dirty="0">
                <a:ea typeface="+mj-lt"/>
                <a:cs typeface="+mj-lt"/>
              </a:rPr>
            </a:br>
            <a:r>
              <a:rPr lang="pl-PL" sz="2400" dirty="0">
                <a:ea typeface="+mj-lt"/>
                <a:cs typeface="+mj-lt"/>
              </a:rPr>
              <a:t>Własność municypalna to inaczej:</a:t>
            </a:r>
            <a:br>
              <a:rPr lang="en-US" dirty="0"/>
            </a:br>
            <a:r>
              <a:rPr lang="pl-PL" sz="2400" dirty="0">
                <a:ea typeface="+mj-lt"/>
                <a:cs typeface="+mj-lt"/>
              </a:rPr>
              <a:t>a) własność państwowa,</a:t>
            </a:r>
            <a:br>
              <a:rPr lang="pl-PL" sz="2400" dirty="0">
                <a:ea typeface="+mj-lt"/>
                <a:cs typeface="+mj-lt"/>
              </a:rPr>
            </a:br>
            <a:r>
              <a:rPr lang="pl-PL" sz="2400" dirty="0">
                <a:ea typeface="+mj-lt"/>
                <a:cs typeface="+mj-lt"/>
              </a:rPr>
              <a:t>b) własność prywatna,</a:t>
            </a:r>
            <a:br>
              <a:rPr lang="pl-PL" sz="2400" dirty="0">
                <a:ea typeface="+mj-lt"/>
                <a:cs typeface="+mj-lt"/>
              </a:rPr>
            </a:br>
            <a:r>
              <a:rPr lang="pl-PL" sz="2400" dirty="0">
                <a:ea typeface="+mj-lt"/>
                <a:cs typeface="+mj-lt"/>
              </a:rPr>
              <a:t>c) własność indywidualna,</a:t>
            </a:r>
            <a:br>
              <a:rPr lang="pl-PL" sz="2400" dirty="0">
                <a:ea typeface="+mj-lt"/>
                <a:cs typeface="+mj-lt"/>
              </a:rPr>
            </a:br>
            <a:r>
              <a:rPr lang="pl-PL" sz="2400" dirty="0">
                <a:ea typeface="+mj-lt"/>
                <a:cs typeface="+mj-lt"/>
              </a:rPr>
              <a:t>d) własność komunalna.</a:t>
            </a:r>
            <a:br>
              <a:rPr lang="pl-PL" sz="2400" dirty="0">
                <a:ea typeface="+mj-lt"/>
                <a:cs typeface="+mj-lt"/>
              </a:rPr>
            </a:br>
            <a:br>
              <a:rPr lang="pl-PL" sz="2400" dirty="0">
                <a:ea typeface="+mj-lt"/>
                <a:cs typeface="+mj-lt"/>
              </a:rPr>
            </a:br>
            <a:br>
              <a:rPr lang="pl-PL" sz="2400" dirty="0">
                <a:ea typeface="+mj-lt"/>
                <a:cs typeface="+mj-lt"/>
              </a:rPr>
            </a:br>
            <a:br>
              <a:rPr lang="pl-PL" sz="2400" dirty="0">
                <a:ea typeface="+mj-lt"/>
                <a:cs typeface="+mj-l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48335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br>
              <a:rPr lang="pl-PL" sz="2400" dirty="0">
                <a:ea typeface="+mj-lt"/>
                <a:cs typeface="+mj-lt"/>
              </a:rPr>
            </a:br>
            <a:r>
              <a:rPr lang="pl-PL" sz="2400" dirty="0">
                <a:ea typeface="+mj-lt"/>
                <a:cs typeface="+mj-lt"/>
              </a:rPr>
              <a:t>Prawda czy fałsz?</a:t>
            </a:r>
            <a:br>
              <a:rPr lang="pl-PL" sz="2400" dirty="0">
                <a:ea typeface="+mj-lt"/>
                <a:cs typeface="+mj-lt"/>
              </a:rPr>
            </a:br>
            <a:br>
              <a:rPr lang="pl-PL" sz="2400" dirty="0">
                <a:ea typeface="+mj-lt"/>
                <a:cs typeface="+mj-lt"/>
              </a:rPr>
            </a:br>
            <a:r>
              <a:rPr lang="pl-PL" sz="2400" dirty="0">
                <a:cs typeface="Calibri Light"/>
              </a:rPr>
              <a:t>1. Własność nie jest zjawiskiem stopniowalnym.</a:t>
            </a:r>
            <a:br>
              <a:rPr lang="pl-PL" sz="2400" dirty="0">
                <a:ea typeface="+mj-lt"/>
                <a:cs typeface="Calibri Light"/>
              </a:rPr>
            </a:br>
            <a:br>
              <a:rPr lang="pl-PL" sz="2400" dirty="0">
                <a:ea typeface="+mj-lt"/>
                <a:cs typeface="Calibri Light"/>
              </a:rPr>
            </a:br>
            <a:r>
              <a:rPr lang="pl-PL" sz="2400" dirty="0">
                <a:ea typeface="+mj-lt"/>
                <a:cs typeface="Calibri Light"/>
              </a:rPr>
              <a:t>2. Własność prywatna wiąże się ze znacznie większymi ograniczeniami praw właściciela do danego obiektu niż własność prywatna.</a:t>
            </a:r>
            <a:br>
              <a:rPr lang="pl-PL" sz="2400" dirty="0">
                <a:ea typeface="+mj-lt"/>
                <a:cs typeface="Calibri Light"/>
              </a:rPr>
            </a:br>
            <a:br>
              <a:rPr lang="pl-PL" sz="2400" dirty="0">
                <a:ea typeface="+mj-lt"/>
                <a:cs typeface="Calibri Light"/>
              </a:rPr>
            </a:br>
            <a:r>
              <a:rPr lang="pl-PL" sz="2400" dirty="0">
                <a:ea typeface="+mj-lt"/>
                <a:cs typeface="Calibri Light"/>
              </a:rPr>
              <a:t>3. Własność spółdzielcza stanowi odrębny rodzaj własności, niedający się jednoznacznie zakwalifikować ani do własności prywatnej, ani do własności publicznej. </a:t>
            </a:r>
            <a:br>
              <a:rPr lang="pl-PL" sz="2400" dirty="0">
                <a:ea typeface="+mj-lt"/>
                <a:cs typeface="Calibri Light"/>
              </a:rPr>
            </a:br>
            <a:br>
              <a:rPr lang="pl-PL" sz="2400" dirty="0">
                <a:ea typeface="+mj-lt"/>
                <a:cs typeface="Calibri Light"/>
              </a:rPr>
            </a:br>
            <a:r>
              <a:rPr lang="pl-PL" sz="2400" dirty="0">
                <a:ea typeface="+mj-lt"/>
                <a:cs typeface="Calibri Light"/>
              </a:rPr>
              <a:t>4. Własność publiczna jest pojęciem szerszym, niż własność państwowa.</a:t>
            </a:r>
            <a:br>
              <a:rPr lang="pl-PL" sz="2400" dirty="0">
                <a:ea typeface="+mj-lt"/>
                <a:cs typeface="Calibri Light"/>
              </a:rPr>
            </a:br>
            <a:br>
              <a:rPr lang="pl-PL" sz="2400" dirty="0">
                <a:ea typeface="+mj-lt"/>
                <a:cs typeface="+mj-l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3795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br>
              <a:rPr lang="pl-PL" sz="2400" dirty="0">
                <a:ea typeface="+mj-lt"/>
                <a:cs typeface="+mj-lt"/>
              </a:rPr>
            </a:br>
            <a:r>
              <a:rPr lang="pl-PL" sz="2400" dirty="0">
                <a:ea typeface="+mj-lt"/>
                <a:cs typeface="+mj-lt"/>
              </a:rPr>
              <a:t>Rachunek ekonomiczny charakteryzuje to, iż opieramy go na kryteriach:</a:t>
            </a:r>
            <a:br>
              <a:rPr lang="pl-PL" sz="2400" dirty="0">
                <a:cs typeface="Calibri Light"/>
              </a:rPr>
            </a:br>
            <a:r>
              <a:rPr lang="pl-PL" sz="2400" dirty="0">
                <a:cs typeface="Calibri Light"/>
              </a:rPr>
              <a:t>a) matematycznych</a:t>
            </a:r>
            <a:br>
              <a:rPr lang="pl-PL" sz="2400" dirty="0">
                <a:cs typeface="Calibri Light"/>
              </a:rPr>
            </a:br>
            <a:r>
              <a:rPr lang="pl-PL" sz="2400" dirty="0">
                <a:cs typeface="Calibri Light"/>
              </a:rPr>
              <a:t>b) ekonomicznych</a:t>
            </a:r>
            <a:br>
              <a:rPr lang="pl-PL" sz="2400" dirty="0">
                <a:cs typeface="Calibri Light"/>
              </a:rPr>
            </a:br>
            <a:r>
              <a:rPr lang="pl-PL" sz="2400" dirty="0">
                <a:cs typeface="Calibri Light"/>
              </a:rPr>
              <a:t>c) politycznych</a:t>
            </a:r>
            <a:br>
              <a:rPr lang="pl-PL" sz="2400" dirty="0">
                <a:cs typeface="Calibri Light"/>
              </a:rPr>
            </a:br>
            <a:r>
              <a:rPr lang="pl-PL" sz="2400" dirty="0">
                <a:cs typeface="Calibri Light"/>
              </a:rPr>
              <a:t>d) ideologicznych</a:t>
            </a:r>
            <a:br>
              <a:rPr lang="pl-PL" sz="2400" dirty="0">
                <a:cs typeface="Calibri Light"/>
              </a:rPr>
            </a:br>
            <a:br>
              <a:rPr lang="pl-PL" sz="2400" dirty="0">
                <a:cs typeface="Calibri Light"/>
              </a:rPr>
            </a:br>
            <a:r>
              <a:rPr lang="pl-PL" sz="2400" dirty="0">
                <a:cs typeface="Calibri Light"/>
              </a:rPr>
              <a:t>Posługiwanie się rachunkiem ekonomicznym uzależnione jest od spełnienia przynajmniej trzech warunków. Wśród nich nie ma warunku mówiącego, że: </a:t>
            </a:r>
            <a:br>
              <a:rPr lang="pl-PL" sz="2400" dirty="0">
                <a:cs typeface="Calibri Light"/>
              </a:rPr>
            </a:br>
            <a:r>
              <a:rPr lang="pl-PL" sz="2400" dirty="0">
                <a:cs typeface="Calibri Light"/>
              </a:rPr>
              <a:t>a) efekty działalności gospodarczej i ponoszone w związku z nią nakłady muszą być mierzalne,</a:t>
            </a:r>
            <a:br>
              <a:rPr lang="pl-PL" sz="2400" dirty="0">
                <a:cs typeface="Calibri Light"/>
              </a:rPr>
            </a:br>
            <a:r>
              <a:rPr lang="pl-PL" sz="2400" dirty="0">
                <a:cs typeface="Calibri Light"/>
              </a:rPr>
              <a:t>b) efekty i nakłady muszą być wyrażone w takich samych jednostkach miary,</a:t>
            </a:r>
            <a:br>
              <a:rPr lang="pl-PL" sz="2400" dirty="0">
                <a:cs typeface="Calibri Light"/>
              </a:rPr>
            </a:br>
            <a:r>
              <a:rPr lang="pl-PL" sz="2400" dirty="0">
                <a:cs typeface="Calibri Light"/>
              </a:rPr>
              <a:t>c) trzeba dysponować możliwe jednoznacznym kryterium wyboru,</a:t>
            </a:r>
            <a:br>
              <a:rPr lang="pl-PL" sz="2400" dirty="0">
                <a:cs typeface="Calibri Light"/>
              </a:rPr>
            </a:br>
            <a:r>
              <a:rPr lang="pl-PL" sz="2400" dirty="0">
                <a:cs typeface="Calibri Light"/>
              </a:rPr>
              <a:t>d) efekty muszą być wyższe od nakładów.</a:t>
            </a: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0176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br>
              <a:rPr lang="pl-PL" sz="2400" dirty="0">
                <a:ea typeface="+mj-lt"/>
                <a:cs typeface="+mj-lt"/>
              </a:rPr>
            </a:br>
            <a:r>
              <a:rPr lang="pl-PL" sz="2400" dirty="0">
                <a:ea typeface="+mj-lt"/>
                <a:cs typeface="+mj-lt"/>
              </a:rPr>
              <a:t>Rachunek ekonomiczny charakteryzuje to, iż opieramy go na kryteriach:</a:t>
            </a:r>
            <a:br>
              <a:rPr lang="pl-PL" sz="2400" dirty="0">
                <a:cs typeface="Calibri Light"/>
              </a:rPr>
            </a:br>
            <a:r>
              <a:rPr lang="pl-PL" sz="2400" dirty="0">
                <a:cs typeface="Calibri Light"/>
              </a:rPr>
              <a:t>a) matematycznych</a:t>
            </a:r>
            <a:br>
              <a:rPr lang="pl-PL" sz="2400" dirty="0">
                <a:cs typeface="Calibri Light"/>
              </a:rPr>
            </a:br>
            <a:r>
              <a:rPr lang="pl-PL" sz="2400" dirty="0">
                <a:cs typeface="Calibri Light"/>
              </a:rPr>
              <a:t>b) ekonomicznych</a:t>
            </a:r>
            <a:br>
              <a:rPr lang="pl-PL" sz="2400" dirty="0">
                <a:cs typeface="Calibri Light"/>
              </a:rPr>
            </a:br>
            <a:r>
              <a:rPr lang="pl-PL" sz="2400" dirty="0">
                <a:cs typeface="Calibri Light"/>
              </a:rPr>
              <a:t>c) politycznych</a:t>
            </a:r>
            <a:br>
              <a:rPr lang="pl-PL" sz="2400" dirty="0">
                <a:cs typeface="Calibri Light"/>
              </a:rPr>
            </a:br>
            <a:r>
              <a:rPr lang="pl-PL" sz="2400" dirty="0">
                <a:cs typeface="Calibri Light"/>
              </a:rPr>
              <a:t>d) ideologicznych</a:t>
            </a:r>
            <a:br>
              <a:rPr lang="pl-PL" sz="2400" dirty="0">
                <a:cs typeface="Calibri Light"/>
              </a:rPr>
            </a:br>
            <a:br>
              <a:rPr lang="pl-PL" sz="2400" dirty="0">
                <a:cs typeface="Calibri Light"/>
              </a:rPr>
            </a:br>
            <a:r>
              <a:rPr lang="pl-PL" sz="2400" dirty="0">
                <a:cs typeface="Calibri Light"/>
              </a:rPr>
              <a:t>Posługiwanie się rachunkiem ekonomicznym uzależnione jest od spełnienia przynajmniej trzech warunków. Wśród nich nie ma warunku mówiącego, że: </a:t>
            </a:r>
            <a:br>
              <a:rPr lang="pl-PL" sz="2400" dirty="0">
                <a:cs typeface="Calibri Light"/>
              </a:rPr>
            </a:br>
            <a:r>
              <a:rPr lang="pl-PL" sz="2400" dirty="0">
                <a:cs typeface="Calibri Light"/>
              </a:rPr>
              <a:t>a) efekty działalności gospodarczej i ponoszone w związku z nią nakłady muszą być mierzalne,</a:t>
            </a:r>
            <a:br>
              <a:rPr lang="pl-PL" sz="2400" dirty="0">
                <a:cs typeface="Calibri Light"/>
              </a:rPr>
            </a:br>
            <a:r>
              <a:rPr lang="pl-PL" sz="2400" dirty="0">
                <a:cs typeface="Calibri Light"/>
              </a:rPr>
              <a:t>b) efekty i nakłady muszą być wyrażone w takich samych jednostkach miary,</a:t>
            </a:r>
            <a:br>
              <a:rPr lang="pl-PL" sz="2400" dirty="0">
                <a:cs typeface="Calibri Light"/>
              </a:rPr>
            </a:br>
            <a:r>
              <a:rPr lang="pl-PL" sz="2400" dirty="0">
                <a:cs typeface="Calibri Light"/>
              </a:rPr>
              <a:t>c) trzeba dysponować możliwe jednoznacznym kryterium wyboru,</a:t>
            </a:r>
            <a:br>
              <a:rPr lang="pl-PL" sz="2400" dirty="0">
                <a:cs typeface="Calibri Light"/>
              </a:rPr>
            </a:br>
            <a:r>
              <a:rPr lang="pl-PL" sz="2400" dirty="0">
                <a:cs typeface="Calibri Light"/>
              </a:rPr>
              <a:t>d) efekty muszą być wyższe od nakładów.</a:t>
            </a: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8559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br>
              <a:rPr lang="pl-PL" sz="2400" dirty="0">
                <a:ea typeface="+mj-lt"/>
                <a:cs typeface="+mj-lt"/>
              </a:rPr>
            </a:br>
            <a:r>
              <a:rPr lang="pl-PL" sz="2400" dirty="0">
                <a:ea typeface="+mj-lt"/>
                <a:cs typeface="+mj-lt"/>
              </a:rPr>
              <a:t>Prawda czy fałsz?</a:t>
            </a:r>
            <a:br>
              <a:rPr lang="pl-PL" sz="2400" dirty="0">
                <a:cs typeface="Calibri Light"/>
              </a:rPr>
            </a:br>
            <a:r>
              <a:rPr lang="pl-PL" sz="2400" dirty="0">
                <a:cs typeface="Calibri Light"/>
              </a:rPr>
              <a:t>1. Prawo popytu głosi, wzrost ceny na dane dobro powoduje wzrost popytu na to dobro.</a:t>
            </a:r>
            <a:br>
              <a:rPr lang="pl-PL" sz="2400" dirty="0">
                <a:cs typeface="Calibri Light"/>
              </a:rPr>
            </a:br>
            <a:br>
              <a:rPr lang="pl-PL" sz="2400" dirty="0">
                <a:cs typeface="Calibri Light"/>
              </a:rPr>
            </a:br>
            <a:r>
              <a:rPr lang="pl-PL" sz="2400" dirty="0">
                <a:cs typeface="Calibri Light"/>
              </a:rPr>
              <a:t>2. Wzrost dochodów konsumentów stanowi dla wszystkich producentów bodziec do zwiększania produkcji.</a:t>
            </a:r>
            <a:br>
              <a:rPr lang="pl-PL" sz="2400" dirty="0">
                <a:cs typeface="Calibri Light"/>
              </a:rPr>
            </a:br>
            <a:br>
              <a:rPr lang="pl-PL" sz="2400" dirty="0">
                <a:cs typeface="Calibri Light"/>
              </a:rPr>
            </a:br>
            <a:r>
              <a:rPr lang="pl-PL" sz="2400" dirty="0">
                <a:cs typeface="Calibri Light"/>
              </a:rPr>
              <a:t>3. Przekształcenie popytu potencjalnego w popyt efektywny zależy tylko od woli konsumenta. </a:t>
            </a:r>
            <a:br>
              <a:rPr lang="pl-PL" sz="2400" dirty="0">
                <a:cs typeface="Calibri Light"/>
              </a:rPr>
            </a:br>
            <a:br>
              <a:rPr lang="pl-PL" sz="2400" dirty="0">
                <a:cs typeface="Calibri Light"/>
              </a:rPr>
            </a:br>
            <a:r>
              <a:rPr lang="pl-PL" sz="2400" dirty="0">
                <a:cs typeface="Calibri Light"/>
              </a:rPr>
              <a:t>4. Graficznym odzwierciedleniem popytu doskonale elastycznego jest typowa (ujemnie nachylona) krzywa popytu. </a:t>
            </a:r>
            <a:br>
              <a:rPr lang="pl-PL" sz="2400" dirty="0">
                <a:cs typeface="Calibri Light"/>
              </a:rPr>
            </a:br>
            <a:br>
              <a:rPr lang="pl-PL" sz="2400" dirty="0">
                <a:cs typeface="Calibri Ligh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699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br>
              <a:rPr lang="pl-PL" sz="2400" dirty="0">
                <a:ea typeface="+mj-lt"/>
                <a:cs typeface="+mj-lt"/>
              </a:rPr>
            </a:br>
            <a:r>
              <a:rPr lang="pl-PL" sz="2400" dirty="0">
                <a:ea typeface="+mj-lt"/>
                <a:cs typeface="+mj-lt"/>
              </a:rPr>
              <a:t>Prawda czy fałsz?</a:t>
            </a:r>
            <a:br>
              <a:rPr lang="pl-PL" sz="2400" dirty="0">
                <a:cs typeface="Calibri Light"/>
              </a:rPr>
            </a:br>
            <a:r>
              <a:rPr lang="pl-PL" sz="2400" dirty="0">
                <a:cs typeface="Calibri Light"/>
              </a:rPr>
              <a:t>1. W krótkim okresie podaż reaguje na zmianę ceny w mniejszym stopniu niż w okresie długim.</a:t>
            </a:r>
            <a:br>
              <a:rPr lang="pl-PL" sz="2400" dirty="0">
                <a:cs typeface="Calibri Light"/>
              </a:rPr>
            </a:br>
            <a:br>
              <a:rPr lang="pl-PL" sz="2400" dirty="0">
                <a:cs typeface="Calibri Light"/>
              </a:rPr>
            </a:br>
            <a:r>
              <a:rPr lang="pl-PL" sz="2400" dirty="0">
                <a:cs typeface="Calibri Light"/>
              </a:rPr>
              <a:t>2. W okresie krótkim zwiększenie podaży możliwe jest dzięki inwestycjom. </a:t>
            </a:r>
            <a:br>
              <a:rPr lang="pl-PL" sz="2400" dirty="0">
                <a:cs typeface="Calibri Light"/>
              </a:rPr>
            </a:br>
            <a:br>
              <a:rPr lang="pl-PL" sz="2400" dirty="0">
                <a:cs typeface="Calibri Light"/>
              </a:rPr>
            </a:br>
            <a:r>
              <a:rPr lang="pl-PL" sz="2400" dirty="0">
                <a:cs typeface="Calibri Light"/>
              </a:rPr>
              <a:t>3. Wzrost ceny danego dobra powoduje przesunięcie w lewo krzywej podaży.</a:t>
            </a:r>
            <a:br>
              <a:rPr lang="pl-PL" sz="2400" dirty="0">
                <a:cs typeface="Calibri Light"/>
              </a:rPr>
            </a:br>
            <a:br>
              <a:rPr lang="pl-PL" sz="2400" dirty="0">
                <a:cs typeface="Calibri Light"/>
              </a:rPr>
            </a:br>
            <a:r>
              <a:rPr lang="pl-PL" sz="2400" dirty="0">
                <a:cs typeface="Calibri Light"/>
              </a:rPr>
              <a:t>4. Chleb i bułki stanowią przykład dóbr substytucyjnych.</a:t>
            </a:r>
            <a:br>
              <a:rPr lang="pl-PL" sz="2400" dirty="0">
                <a:cs typeface="Calibri Ligh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52903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r>
              <a:rPr lang="pl-PL" sz="2400" dirty="0">
                <a:ea typeface="+mj-lt"/>
                <a:cs typeface="+mj-lt"/>
              </a:rPr>
              <a:t>Tematy, które zostaną omówione na następnych zajęciach:</a:t>
            </a:r>
            <a:br>
              <a:rPr lang="pl-PL" sz="2400" dirty="0">
                <a:ea typeface="+mj-lt"/>
                <a:cs typeface="+mj-lt"/>
              </a:rPr>
            </a:br>
            <a:br>
              <a:rPr lang="pl-PL" sz="2400" dirty="0">
                <a:ea typeface="+mj-lt"/>
                <a:cs typeface="+mj-lt"/>
              </a:rPr>
            </a:br>
            <a:br>
              <a:rPr lang="pl-PL" sz="2400" dirty="0">
                <a:ea typeface="+mj-lt"/>
                <a:cs typeface="+mj-lt"/>
              </a:rPr>
            </a:br>
            <a:r>
              <a:rPr lang="pl-PL" sz="2400" dirty="0">
                <a:cs typeface="Calibri Light"/>
              </a:rPr>
              <a:t>1. Wskaźniki dobrobytu gospodarczego (PKB i inne)</a:t>
            </a:r>
            <a:br>
              <a:rPr lang="pl-PL" sz="2400" dirty="0">
                <a:ea typeface="+mj-lt"/>
                <a:cs typeface="Calibri Light"/>
              </a:rPr>
            </a:br>
            <a:r>
              <a:rPr lang="pl-PL" sz="2400" dirty="0">
                <a:cs typeface="Calibri Light"/>
              </a:rPr>
              <a:t>2. </a:t>
            </a:r>
            <a:r>
              <a:rPr lang="pl-PL" sz="2400" dirty="0">
                <a:ea typeface="+mj-lt"/>
                <a:cs typeface="+mj-lt"/>
              </a:rPr>
              <a:t>Bezrobocie (pojęcie, typy, przyczyny)</a:t>
            </a:r>
            <a:br>
              <a:rPr lang="pl-PL" sz="2400" dirty="0">
                <a:ea typeface="+mj-lt"/>
                <a:cs typeface="+mj-lt"/>
              </a:rPr>
            </a:br>
            <a:r>
              <a:rPr lang="pl-PL" sz="2400" dirty="0">
                <a:cs typeface="Calibri Light"/>
              </a:rPr>
              <a:t>3. Inflacja (definicja, rodzaje, przyczyny i skutki)</a:t>
            </a:r>
            <a:br>
              <a:rPr lang="pl-PL" sz="2400" dirty="0">
                <a:ea typeface="+mj-lt"/>
                <a:cs typeface="Calibri Light"/>
              </a:rPr>
            </a:br>
            <a:br>
              <a:rPr lang="pl-PL" sz="24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7028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78992" y="1143000"/>
            <a:ext cx="9052560" cy="3546179"/>
          </a:xfrm>
        </p:spPr>
        <p:txBody>
          <a:bodyPr>
            <a:normAutofit/>
          </a:bodyPr>
          <a:lstStyle/>
          <a:p>
            <a:r>
              <a:rPr lang="pl-PL" sz="4000" dirty="0">
                <a:solidFill>
                  <a:srgbClr val="FFFFFF"/>
                </a:solidFill>
                <a:cs typeface="Calibri Light"/>
              </a:rPr>
              <a:t>Ekonomia – nauka społeczna badająca w jaki sposób można wykorzystać ograniczone zasoby ekonomiczne w celu najlepszego zaspokojenia nieograniczonych potrzeb społeczeństwa.</a:t>
            </a:r>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fontScale="92500" lnSpcReduction="10000"/>
          </a:bodyPr>
          <a:lstStyle/>
          <a:p>
            <a:r>
              <a:rPr lang="pl-PL" dirty="0">
                <a:solidFill>
                  <a:srgbClr val="FFFFFF"/>
                </a:solidFill>
                <a:cs typeface="Calibri"/>
              </a:rPr>
              <a:t>Zasoby: </a:t>
            </a:r>
          </a:p>
          <a:p>
            <a:r>
              <a:rPr lang="pl-PL" dirty="0">
                <a:solidFill>
                  <a:srgbClr val="FFFFFF"/>
                </a:solidFill>
                <a:cs typeface="Calibri"/>
              </a:rPr>
              <a:t>- ludzkie</a:t>
            </a:r>
          </a:p>
          <a:p>
            <a:r>
              <a:rPr lang="pl-PL" dirty="0">
                <a:solidFill>
                  <a:srgbClr val="FFFFFF"/>
                </a:solidFill>
                <a:cs typeface="Calibri"/>
              </a:rPr>
              <a:t>- naturalne</a:t>
            </a:r>
          </a:p>
          <a:p>
            <a:r>
              <a:rPr lang="pl-PL" dirty="0">
                <a:solidFill>
                  <a:srgbClr val="FFFFFF"/>
                </a:solidFill>
                <a:cs typeface="Calibri"/>
              </a:rPr>
              <a:t>- zasoby będące wynikiem wcześniejszej działalności człowieka</a:t>
            </a: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44302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4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400"/>
                                        <p:tgtEl>
                                          <p:spTgt spid="3">
                                            <p:txEl>
                                              <p:pRg st="3" end="3"/>
                                            </p:txEl>
                                          </p:spTgt>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2"/>
                                        </p:tgtEl>
                                        <p:attrNameLst>
                                          <p:attrName>style.visibility</p:attrName>
                                        </p:attrNameLst>
                                      </p:cBhvr>
                                      <p:to>
                                        <p:strVal val="visible"/>
                                      </p:to>
                                    </p:set>
                                    <p:animEffect transition="in" filter="fade">
                                      <p:cBhvr>
                                        <p:cTn id="2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a:bodyPr>
          <a:lstStyle/>
          <a:p>
            <a:pPr algn="just"/>
            <a:br>
              <a:rPr lang="pl-PL" sz="4000" dirty="0">
                <a:cs typeface="Calibri Light"/>
              </a:rPr>
            </a:br>
            <a:br>
              <a:rPr lang="pl-PL" sz="4000" dirty="0">
                <a:cs typeface="Calibri Light"/>
              </a:rPr>
            </a:br>
            <a:br>
              <a:rPr lang="pl-PL" sz="4000" dirty="0">
                <a:cs typeface="Calibri Light"/>
              </a:rPr>
            </a:br>
            <a:r>
              <a:rPr lang="pl-PL" sz="4000" dirty="0">
                <a:cs typeface="Calibri Light"/>
              </a:rPr>
              <a:t>Dziękuję za uwagę.</a:t>
            </a:r>
            <a:br>
              <a:rPr lang="pl-PL" sz="4000" dirty="0">
                <a:cs typeface="Calibri Light"/>
              </a:rPr>
            </a:br>
            <a:br>
              <a:rPr lang="pl-PL" sz="4000" dirty="0">
                <a:cs typeface="Calibri Light"/>
              </a:rPr>
            </a:br>
            <a:endParaRPr lang="pl-PL"/>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a:bodyPr>
          <a:lstStyle/>
          <a:p>
            <a:endParaRPr lang="pl-PL" dirty="0">
              <a:cs typeface="Calibri"/>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47247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78992" y="1143000"/>
            <a:ext cx="9052560" cy="3546179"/>
          </a:xfrm>
        </p:spPr>
        <p:txBody>
          <a:bodyPr>
            <a:normAutofit fontScale="90000"/>
          </a:bodyPr>
          <a:lstStyle/>
          <a:p>
            <a:pPr algn="just"/>
            <a:r>
              <a:rPr lang="pl-PL" sz="4000" dirty="0">
                <a:cs typeface="Calibri Light"/>
              </a:rPr>
              <a:t>Cecha naszej rzeczywistości - ograniczoność zasobów (prawo ograniczonych zasobów).</a:t>
            </a:r>
            <a:br>
              <a:rPr lang="pl-PL" sz="4000" dirty="0">
                <a:cs typeface="Calibri Light"/>
              </a:rPr>
            </a:br>
            <a:r>
              <a:rPr lang="pl-PL" sz="4000" dirty="0">
                <a:cs typeface="Calibri Light"/>
              </a:rPr>
              <a:t>Skutek – ograniczone możliwości produkcyjne gospodarki - wybór (co produkować? - konsumpcyjne lub inwestycyjne dobra?).</a:t>
            </a:r>
            <a:br>
              <a:rPr lang="pl-PL" sz="4000" dirty="0">
                <a:cs typeface="Calibri Light"/>
              </a:rPr>
            </a:br>
            <a:br>
              <a:rPr lang="pl-PL" sz="4000" dirty="0">
                <a:cs typeface="Calibri Light"/>
              </a:rPr>
            </a:br>
            <a:br>
              <a:rPr lang="pl-PL" sz="4000" dirty="0">
                <a:cs typeface="Calibri Light"/>
              </a:rPr>
            </a:br>
            <a:endParaRPr lang="pl-PL" sz="4000" dirty="0">
              <a:cs typeface="Calibri Light"/>
            </a:endParaRPr>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a:bodyPr>
          <a:lstStyle/>
          <a:p>
            <a:endParaRPr lang="pl-PL" dirty="0">
              <a:cs typeface="Calibri"/>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2237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78992" y="1143000"/>
            <a:ext cx="9052560" cy="3546179"/>
          </a:xfrm>
        </p:spPr>
        <p:txBody>
          <a:bodyPr>
            <a:normAutofit fontScale="90000"/>
          </a:bodyPr>
          <a:lstStyle/>
          <a:p>
            <a:pPr algn="just"/>
            <a:r>
              <a:rPr lang="pl-PL" sz="4000" dirty="0">
                <a:cs typeface="Calibri Light"/>
              </a:rPr>
              <a:t>Przykład - w kraju produkujemy 2 dobra: chleb i maszyny (potrzebne do produkcji chleba).</a:t>
            </a:r>
            <a:br>
              <a:rPr lang="pl-PL" sz="4000" dirty="0">
                <a:cs typeface="Calibri Light"/>
              </a:rPr>
            </a:br>
            <a:r>
              <a:rPr lang="pl-PL" sz="4000" dirty="0">
                <a:cs typeface="Calibri Light"/>
              </a:rPr>
              <a:t>Teoretycznie możliwe dwa skrajne przypadki (produkcja tylko chleba lub tylko maszyn).</a:t>
            </a:r>
            <a:br>
              <a:rPr lang="pl-PL" sz="4000" dirty="0">
                <a:cs typeface="Calibri Light"/>
              </a:rPr>
            </a:br>
            <a:r>
              <a:rPr lang="pl-PL" sz="4000" dirty="0">
                <a:cs typeface="Calibri Light"/>
              </a:rPr>
              <a:t>Również możemy produkować te dobra jednocześnie. </a:t>
            </a:r>
            <a:br>
              <a:rPr lang="pl-PL" sz="4000" dirty="0">
                <a:cs typeface="Calibri Light"/>
              </a:rPr>
            </a:br>
            <a:br>
              <a:rPr lang="pl-PL" sz="4000" dirty="0">
                <a:cs typeface="Calibri Light"/>
              </a:rPr>
            </a:br>
            <a:endParaRPr lang="pl-PL" sz="4000" dirty="0">
              <a:cs typeface="Calibri Light"/>
            </a:endParaRPr>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a:bodyPr>
          <a:lstStyle/>
          <a:p>
            <a:endParaRPr lang="pl-PL" dirty="0">
              <a:cs typeface="Calibri"/>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0222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78992" y="1143000"/>
            <a:ext cx="9052560" cy="3546179"/>
          </a:xfrm>
        </p:spPr>
        <p:txBody>
          <a:bodyPr>
            <a:normAutofit/>
          </a:bodyPr>
          <a:lstStyle/>
          <a:p>
            <a:pPr algn="just"/>
            <a:r>
              <a:rPr lang="pl-PL" sz="4000" dirty="0">
                <a:cs typeface="Calibri Light"/>
              </a:rPr>
              <a:t>Tabela 1. Warianty produkcji.</a:t>
            </a:r>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a:bodyPr>
          <a:lstStyle/>
          <a:p>
            <a:endParaRPr lang="pl-PL" dirty="0">
              <a:cs typeface="Calibri"/>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 name="Obraz 5" descr="Obraz zawierający stół&#10;&#10;Opis wygenerowany automatycznie">
            <a:extLst>
              <a:ext uri="{FF2B5EF4-FFF2-40B4-BE49-F238E27FC236}">
                <a16:creationId xmlns:a16="http://schemas.microsoft.com/office/drawing/2014/main" id="{CCF18BB1-824C-1BF1-F777-EF89CF07045F}"/>
              </a:ext>
            </a:extLst>
          </p:cNvPr>
          <p:cNvPicPr>
            <a:picLocks noChangeAspect="1"/>
          </p:cNvPicPr>
          <p:nvPr/>
        </p:nvPicPr>
        <p:blipFill>
          <a:blip r:embed="rId3"/>
          <a:stretch>
            <a:fillRect/>
          </a:stretch>
        </p:blipFill>
        <p:spPr>
          <a:xfrm>
            <a:off x="58947" y="2563371"/>
            <a:ext cx="12030973" cy="2716106"/>
          </a:xfrm>
          <a:prstGeom prst="rect">
            <a:avLst/>
          </a:prstGeom>
        </p:spPr>
      </p:pic>
    </p:spTree>
    <p:extLst>
      <p:ext uri="{BB962C8B-B14F-4D97-AF65-F5344CB8AC3E}">
        <p14:creationId xmlns:p14="http://schemas.microsoft.com/office/powerpoint/2010/main" val="71265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259483" y="165340"/>
            <a:ext cx="9872069" cy="4523839"/>
          </a:xfrm>
        </p:spPr>
        <p:txBody>
          <a:bodyPr>
            <a:normAutofit/>
          </a:bodyPr>
          <a:lstStyle/>
          <a:p>
            <a:pPr algn="just"/>
            <a:r>
              <a:rPr lang="pl-PL" sz="4000" dirty="0">
                <a:cs typeface="Calibri Light"/>
              </a:rPr>
              <a:t>Rysunek 1. Granica możliwości produkcyjnych (krzywa transformacji)</a:t>
            </a:r>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a:bodyPr>
          <a:lstStyle/>
          <a:p>
            <a:endParaRPr lang="pl-PL" dirty="0">
              <a:cs typeface="Calibri"/>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6" name="Obraz 6">
            <a:extLst>
              <a:ext uri="{FF2B5EF4-FFF2-40B4-BE49-F238E27FC236}">
                <a16:creationId xmlns:a16="http://schemas.microsoft.com/office/drawing/2014/main" id="{B688D6EC-C706-399A-E688-5A1DDD307017}"/>
              </a:ext>
            </a:extLst>
          </p:cNvPr>
          <p:cNvPicPr>
            <a:picLocks noChangeAspect="1"/>
          </p:cNvPicPr>
          <p:nvPr/>
        </p:nvPicPr>
        <p:blipFill>
          <a:blip r:embed="rId3"/>
          <a:stretch>
            <a:fillRect/>
          </a:stretch>
        </p:blipFill>
        <p:spPr>
          <a:xfrm>
            <a:off x="856891" y="1235199"/>
            <a:ext cx="7171427" cy="5631244"/>
          </a:xfrm>
          <a:prstGeom prst="rect">
            <a:avLst/>
          </a:prstGeom>
        </p:spPr>
      </p:pic>
    </p:spTree>
    <p:extLst>
      <p:ext uri="{BB962C8B-B14F-4D97-AF65-F5344CB8AC3E}">
        <p14:creationId xmlns:p14="http://schemas.microsoft.com/office/powerpoint/2010/main" val="8279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r>
              <a:rPr lang="pl-PL" sz="4000" dirty="0">
                <a:cs typeface="Calibri Light"/>
              </a:rPr>
              <a:t>Przenosząc zasoby z produkcji jednego dobra do produkcji drugiego (lub odwrotnie) dokonujemy transformacji jednego dobra w drugie - stąd nazwa krzywa transformacji. </a:t>
            </a:r>
            <a:br>
              <a:rPr lang="pl-PL" sz="4000" dirty="0">
                <a:cs typeface="Calibri Light"/>
              </a:rPr>
            </a:br>
            <a:br>
              <a:rPr lang="pl-PL" sz="4000" dirty="0">
                <a:cs typeface="Calibri Light"/>
              </a:rPr>
            </a:br>
            <a:r>
              <a:rPr lang="pl-PL" sz="4000" dirty="0">
                <a:cs typeface="Calibri Light"/>
              </a:rPr>
              <a:t>Ekonomicznie efektywne warianty znajdują się na obrzeżu.</a:t>
            </a:r>
            <a:br>
              <a:rPr lang="pl-PL" sz="4000" dirty="0">
                <a:cs typeface="Calibri Light"/>
              </a:rPr>
            </a:br>
            <a:br>
              <a:rPr lang="pl-PL" sz="4000" dirty="0">
                <a:cs typeface="Calibri Light"/>
              </a:rPr>
            </a:br>
            <a:br>
              <a:rPr lang="pl-PL" sz="4000" dirty="0">
                <a:cs typeface="Calibri Light"/>
              </a:rPr>
            </a:br>
            <a:r>
              <a:rPr lang="pl-PL" sz="4000">
                <a:cs typeface="Calibri Light"/>
              </a:rPr>
              <a:t>Warianty nieefektywne.</a:t>
            </a:r>
            <a:br>
              <a:rPr lang="pl-PL" sz="4000" dirty="0">
                <a:cs typeface="Calibri Light"/>
              </a:rPr>
            </a:br>
            <a:br>
              <a:rPr lang="pl-PL" sz="4000" dirty="0">
                <a:cs typeface="Calibri Light"/>
              </a:rPr>
            </a:br>
            <a:r>
              <a:rPr lang="pl-PL" sz="4000">
                <a:cs typeface="Calibri Light"/>
              </a:rPr>
              <a:t> Warianty nieosiągalne.</a:t>
            </a:r>
            <a:br>
              <a:rPr lang="pl-PL" sz="4000" dirty="0">
                <a:cs typeface="Calibri Light"/>
              </a:rPr>
            </a:br>
            <a:br>
              <a:rPr lang="pl-PL" sz="4000" dirty="0">
                <a:cs typeface="Calibri Light"/>
              </a:rPr>
            </a:br>
            <a:br>
              <a:rPr lang="pl-PL" sz="4000" dirty="0">
                <a:cs typeface="Calibri Light"/>
              </a:rPr>
            </a:br>
            <a:endParaRPr lang="pl-PL" dirty="0"/>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a:bodyPr>
          <a:lstStyle/>
          <a:p>
            <a:endParaRPr lang="pl-PL" dirty="0">
              <a:cs typeface="Calibri"/>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48153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9906" y="596660"/>
            <a:ext cx="9061646" cy="4314769"/>
          </a:xfrm>
        </p:spPr>
        <p:txBody>
          <a:bodyPr vert="horz" lIns="91440" tIns="45720" rIns="91440" bIns="45720" rtlCol="0" anchor="t">
            <a:noAutofit/>
          </a:bodyPr>
          <a:lstStyle/>
          <a:p>
            <a:pPr algn="just"/>
            <a:r>
              <a:rPr lang="pl-PL" sz="2800" dirty="0">
                <a:cs typeface="Calibri Light"/>
              </a:rPr>
              <a:t>Krzywa transformacji obrazuje takie wielkości produkcji dwóch dóbr, dla których:</a:t>
            </a:r>
            <a:br>
              <a:rPr lang="pl-PL" sz="2800" dirty="0">
                <a:cs typeface="Calibri Light"/>
              </a:rPr>
            </a:br>
            <a:br>
              <a:rPr lang="pl-PL" sz="2800" dirty="0">
                <a:cs typeface="Calibri Light"/>
              </a:rPr>
            </a:br>
            <a:r>
              <a:rPr lang="pl-PL" sz="2800" dirty="0">
                <a:cs typeface="Calibri Light"/>
              </a:rPr>
              <a:t>a) możliwe jest zwiększenie produkcji jednego z nich, bez konieczności rezygnacji z produkcji drugiego,</a:t>
            </a:r>
            <a:br>
              <a:rPr lang="pl-PL" sz="2800" dirty="0">
                <a:cs typeface="Calibri Light"/>
              </a:rPr>
            </a:br>
            <a:r>
              <a:rPr lang="pl-PL" sz="2800" dirty="0">
                <a:cs typeface="Calibri Light"/>
              </a:rPr>
              <a:t>b) możliwe jest jednoczesne zwiększenie produkcji obu tych dóbr</a:t>
            </a:r>
            <a:br>
              <a:rPr lang="pl-PL" sz="2800" dirty="0">
                <a:cs typeface="Calibri Light"/>
              </a:rPr>
            </a:br>
            <a:r>
              <a:rPr lang="pl-PL" sz="2800" dirty="0">
                <a:cs typeface="Calibri Light"/>
              </a:rPr>
              <a:t>c) możliwe jest zwiększenie produkcji jednego z nich, przy jednoczesnej rezygnacji z części produkcji drugiego.</a:t>
            </a:r>
            <a:br>
              <a:rPr lang="pl-PL" sz="2800" dirty="0">
                <a:cs typeface="Calibri Light"/>
              </a:rPr>
            </a:br>
            <a:r>
              <a:rPr lang="pl-PL" sz="2800" dirty="0">
                <a:cs typeface="Calibri Light"/>
              </a:rPr>
              <a:t>d) niemożliwe jest zwiększenie produkcji żadnego z tych dóbr.</a:t>
            </a:r>
            <a:br>
              <a:rPr lang="pl-PL" sz="2800" dirty="0">
                <a:cs typeface="Calibri Light"/>
              </a:rPr>
            </a:br>
            <a:br>
              <a:rPr lang="pl-PL" sz="2800" dirty="0">
                <a:cs typeface="Calibri Light"/>
              </a:rPr>
            </a:br>
            <a:endParaRPr lang="pl-PL" sz="4000" dirty="0">
              <a:cs typeface="Calibri Light"/>
            </a:endParaRPr>
          </a:p>
        </p:txBody>
      </p:sp>
      <p:sp>
        <p:nvSpPr>
          <p:cNvPr id="3" name="Podtytuł 2"/>
          <p:cNvSpPr>
            <a:spLocks noGrp="1"/>
          </p:cNvSpPr>
          <p:nvPr>
            <p:ph type="subTitle" idx="1"/>
          </p:nvPr>
        </p:nvSpPr>
        <p:spPr>
          <a:xfrm>
            <a:off x="1078992" y="4191403"/>
            <a:ext cx="9052560" cy="1523597"/>
          </a:xfrm>
        </p:spPr>
        <p:txBody>
          <a:bodyPr vert="horz" lIns="91440" tIns="45720" rIns="91440" bIns="45720" rtlCol="0" anchor="t">
            <a:normAutofit/>
          </a:bodyPr>
          <a:lstStyle/>
          <a:p>
            <a:endParaRPr lang="pl-PL" dirty="0">
              <a:cs typeface="Calibri"/>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120560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aga w postaci wina">
            <a:extLst>
              <a:ext uri="{FF2B5EF4-FFF2-40B4-BE49-F238E27FC236}">
                <a16:creationId xmlns:a16="http://schemas.microsoft.com/office/drawing/2014/main" id="{96D7E002-6A01-FA10-8E91-048F94CCEDBE}"/>
              </a:ext>
            </a:extLst>
          </p:cNvPr>
          <p:cNvPicPr>
            <a:picLocks noChangeAspect="1"/>
          </p:cNvPicPr>
          <p:nvPr/>
        </p:nvPicPr>
        <p:blipFill rotWithShape="1">
          <a:blip r:embed="rId2"/>
          <a:srcRect t="18606" r="-2" b="4389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0"/>
            <a:ext cx="12191999"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1064615" y="596660"/>
            <a:ext cx="9066937" cy="4092519"/>
          </a:xfrm>
        </p:spPr>
        <p:txBody>
          <a:bodyPr>
            <a:normAutofit fontScale="90000"/>
          </a:bodyPr>
          <a:lstStyle/>
          <a:p>
            <a:pPr algn="just"/>
            <a:r>
              <a:rPr lang="pl-PL" sz="3200" dirty="0">
                <a:cs typeface="Calibri Light"/>
              </a:rPr>
              <a:t>ZADANIE - przygotować krótką prezentację.</a:t>
            </a:r>
            <a:br>
              <a:rPr lang="pl-PL" sz="3200" dirty="0">
                <a:cs typeface="Calibri Light"/>
              </a:rPr>
            </a:br>
            <a:br>
              <a:rPr lang="pl-PL" sz="3200" dirty="0">
                <a:cs typeface="Calibri Light"/>
              </a:rPr>
            </a:br>
            <a:r>
              <a:rPr lang="pl-PL" sz="3200" dirty="0">
                <a:cs typeface="Calibri Light"/>
              </a:rPr>
              <a:t>1. Ekonomia pozytywna i normatywna. </a:t>
            </a:r>
            <a:br>
              <a:rPr lang="pl-PL" sz="3200" dirty="0">
                <a:cs typeface="Calibri Light"/>
              </a:rPr>
            </a:br>
            <a:r>
              <a:rPr lang="pl-PL" sz="3200" dirty="0">
                <a:cs typeface="Calibri Light"/>
              </a:rPr>
              <a:t>2. Mikro i makroekonomia.</a:t>
            </a:r>
            <a:br>
              <a:rPr lang="pl-PL" sz="3200" dirty="0">
                <a:cs typeface="Calibri Light"/>
              </a:rPr>
            </a:br>
            <a:r>
              <a:rPr lang="pl-PL" sz="3200" dirty="0">
                <a:cs typeface="Calibri Light"/>
              </a:rPr>
              <a:t>3. Własność.</a:t>
            </a:r>
            <a:br>
              <a:rPr lang="pl-PL" sz="3200" dirty="0">
                <a:cs typeface="Calibri Light"/>
              </a:rPr>
            </a:br>
            <a:r>
              <a:rPr lang="pl-PL" sz="3200" dirty="0">
                <a:cs typeface="Calibri Light"/>
              </a:rPr>
              <a:t>4. Rodzaje własności.</a:t>
            </a:r>
            <a:br>
              <a:rPr lang="pl-PL" sz="3200" dirty="0">
                <a:cs typeface="Calibri Light"/>
              </a:rPr>
            </a:br>
            <a:r>
              <a:rPr lang="pl-PL" sz="3200" dirty="0">
                <a:cs typeface="Calibri Light"/>
              </a:rPr>
              <a:t>5. Rachunek ekonomiczny.</a:t>
            </a:r>
            <a:br>
              <a:rPr lang="pl-PL" sz="3200" dirty="0">
                <a:cs typeface="Calibri Light"/>
              </a:rPr>
            </a:br>
            <a:r>
              <a:rPr lang="pl-PL" sz="3200" dirty="0">
                <a:cs typeface="Calibri Light"/>
              </a:rPr>
              <a:t>6. Popyt. Determinanty popytu. </a:t>
            </a:r>
            <a:br>
              <a:rPr lang="pl-PL" sz="3200" dirty="0">
                <a:cs typeface="Calibri Light"/>
              </a:rPr>
            </a:br>
            <a:r>
              <a:rPr lang="pl-PL" sz="3200" dirty="0">
                <a:cs typeface="Calibri Light"/>
              </a:rPr>
              <a:t>7. Funkcja popytu. Krzywa popytu (typowa i nietypowe).</a:t>
            </a:r>
            <a:br>
              <a:rPr lang="pl-PL" sz="3200" dirty="0">
                <a:cs typeface="Calibri Light"/>
              </a:rPr>
            </a:br>
            <a:r>
              <a:rPr lang="pl-PL" sz="3200" dirty="0">
                <a:cs typeface="Calibri Light"/>
              </a:rPr>
              <a:t>8. Podaż. Funkcja podaży. Krzywa podaży.</a:t>
            </a:r>
            <a:br>
              <a:rPr lang="pl-PL" sz="3200" dirty="0">
                <a:cs typeface="Calibri Light"/>
              </a:rPr>
            </a:br>
            <a:r>
              <a:rPr lang="pl-PL" sz="3200" dirty="0">
                <a:cs typeface="Calibri Light"/>
              </a:rPr>
              <a:t>9. Elastyczność popytu.</a:t>
            </a:r>
            <a:br>
              <a:rPr lang="pl-PL" sz="3200" dirty="0">
                <a:cs typeface="Calibri Light"/>
              </a:rPr>
            </a:br>
            <a:r>
              <a:rPr lang="pl-PL" sz="3200" dirty="0">
                <a:cs typeface="Calibri Light"/>
              </a:rPr>
              <a:t>10. Elastyczność podaży.</a:t>
            </a:r>
            <a:br>
              <a:rPr lang="pl-PL" sz="3200" dirty="0">
                <a:cs typeface="Calibri Light"/>
              </a:rPr>
            </a:br>
            <a:r>
              <a:rPr lang="pl-PL" sz="3200" dirty="0">
                <a:cs typeface="Calibri Light"/>
              </a:rPr>
              <a:t>11. Równowaga na rynku.</a:t>
            </a:r>
            <a:br>
              <a:rPr lang="pl-PL" sz="4000" dirty="0">
                <a:cs typeface="Calibri Light"/>
              </a:rPr>
            </a:br>
            <a:br>
              <a:rPr lang="pl-PL" sz="4000" dirty="0">
                <a:cs typeface="Calibri Light"/>
              </a:rPr>
            </a:br>
            <a:br>
              <a:rPr lang="pl-PL" sz="4000" dirty="0">
                <a:cs typeface="Calibri Light"/>
              </a:rPr>
            </a:br>
            <a:br>
              <a:rPr lang="pl-PL" sz="4000" dirty="0">
                <a:cs typeface="Calibri Light"/>
              </a:rPr>
            </a:br>
            <a:br>
              <a:rPr lang="pl-PL" sz="4000" dirty="0">
                <a:cs typeface="Calibri Light"/>
              </a:rPr>
            </a:br>
            <a:endParaRPr lang="pl-PL"/>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43293"/>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3551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Headlines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HeadlinesVTI</vt:lpstr>
      <vt:lpstr>Ekonomia dla prawników</vt:lpstr>
      <vt:lpstr>Ekonomia – nauka społeczna badająca w jaki sposób można wykorzystać ograniczone zasoby ekonomiczne w celu najlepszego zaspokojenia nieograniczonych potrzeb społeczeństwa.</vt:lpstr>
      <vt:lpstr>Cecha naszej rzeczywistości - ograniczoność zasobów (prawo ograniczonych zasobów). Skutek – ograniczone możliwości produkcyjne gospodarki - wybór (co produkować? - konsumpcyjne lub inwestycyjne dobra?).   </vt:lpstr>
      <vt:lpstr>Przykład - w kraju produkujemy 2 dobra: chleb i maszyny (potrzebne do produkcji chleba). Teoretycznie możliwe dwa skrajne przypadki (produkcja tylko chleba lub tylko maszyn). Również możemy produkować te dobra jednocześnie.   </vt:lpstr>
      <vt:lpstr>Tabela 1. Warianty produkcji.</vt:lpstr>
      <vt:lpstr>Rysunek 1. Granica możliwości produkcyjnych (krzywa transformacji)</vt:lpstr>
      <vt:lpstr>Przenosząc zasoby z produkcji jednego dobra do produkcji drugiego (lub odwrotnie) dokonujemy transformacji jednego dobra w drugie - stąd nazwa krzywa transformacji.   Ekonomicznie efektywne warianty znajdują się na obrzeżu.   Warianty nieefektywne.   Warianty nieosiągalne.   </vt:lpstr>
      <vt:lpstr>Krzywa transformacji obrazuje takie wielkości produkcji dwóch dóbr, dla których:  a) możliwe jest zwiększenie produkcji jednego z nich, bez konieczności rezygnacji z produkcji drugiego, b) możliwe jest jednoczesne zwiększenie produkcji obu tych dóbr c) możliwe jest zwiększenie produkcji jednego z nich, przy jednoczesnej rezygnacji z części produkcji drugiego. d) niemożliwe jest zwiększenie produkcji żadnego z tych dóbr.  </vt:lpstr>
      <vt:lpstr>ZADANIE - przygotować krótką prezentację.  1. Ekonomia pozytywna i normatywna.  2. Mikro i makroekonomia. 3. Własność. 4. Rodzaje własności. 5. Rachunek ekonomiczny. 6. Popyt. Determinanty popytu.  7. Funkcja popytu. Krzywa popytu (typowa i nietypowe). 8. Podaż. Funkcja podaży. Krzywa podaży. 9. Elastyczność popytu. 10. Elastyczność podaży. 11. Równowaga na rynku.     </vt:lpstr>
      <vt:lpstr>1. Które z poniższych zadań jest przykładem stwierdzenia pozytywnego: a) podniesienie podatków obniża wydatki konsumpcyjne gospodarstw domowych, b) inflacja jest poważniejszym problemem społecznym niż bezrobocie, c) duże różnice w dochodach są niedobre, d) płacenie niskich podatków przez bogatych niesprawiedliwe.   Prawda czy fałsz? 1. Stwierdzenia pozytywne w ekonomii charakteryzuje się tym, że objaśniają prawidłowości dotyczące rzeczywistości.  2. W stwierdzeniach normatywnych badacz wyraża swe przekonania i formułuje pewne zalecenia oparte na subiektywnym wartościowaniu zjawisk.     </vt:lpstr>
      <vt:lpstr>Prawda czy fałsz?  1. Makroekonomia to dział ekonomii, zajmujący się badaniem  poszczególnych podmiotów ją tworzących.  2. Makroekonomia to dział ekonomii, zajmujący się badaniem gospodarki przez pryzmat poszczególnych podmiotów ją tworzących.  3. Makroekonomia to dział ekonomii, zajmujący się badaniem gospodarki jako całości.  4. Mikroekonomia bada gospodarstwa domowe, przedsiębiorstwa.  5. PKB, inflacja są badane w ramach makroekonomii.     </vt:lpstr>
      <vt:lpstr>Które z poniższych stwierdzeń dotyczących własności jest nieprawdziwe: a) podmiotem własności mogą być tylko ludzie, b) własność to zbiór efektywnie wykorzystywanych uprawnień, jakimi właściciel dysponuje w odniesieniu do określonego obiektu własności, c) własność jest zjawiskiem stopniowalnym, ponieważ można korzystać z obiektów własności i decydować o nich w różnym stopniu d) własność ma wiele aspektów, w szczególności prawny, ekonomiczny, ale także polityczny i ideologiczny.  Własność municypalna to inaczej: a) własność państwowa, b) własność prywatna, c) własność indywidualna, d) własność komunalna.        </vt:lpstr>
      <vt:lpstr>Spółdzielnie od typowych spółek prywatnych odróżnia to, że: a) udziały w danej spółdzielni nie są zazwyczaj w pełni transferowalne, b) wpływ na zarządzanie spółdzielnią nie jest bezpośrednio powiązany z wielkością wniesionych udziałów. c) odpowiedzi (a) i (b) są dobre. d) żadna z powyższych odpowiedzi nie jest dobra.   Własność municypalna to inaczej: a) własność państwowa, b) własność prywatna, c) własność indywidualna, d) własność komunalna.        </vt:lpstr>
      <vt:lpstr> Prawda czy fałsz?  1. Własność nie jest zjawiskiem stopniowalnym.  2. Własność prywatna wiąże się ze znacznie większymi ograniczeniami praw właściciela do danego obiektu niż własność prywatna.  3. Własność spółdzielcza stanowi odrębny rodzaj własności, niedający się jednoznacznie zakwalifikować ani do własności prywatnej, ani do własności publicznej.   4. Własność publiczna jest pojęciem szerszym, niż własność państwowa.      </vt:lpstr>
      <vt:lpstr> Rachunek ekonomiczny charakteryzuje to, iż opieramy go na kryteriach: a) matematycznych b) ekonomicznych c) politycznych d) ideologicznych  Posługiwanie się rachunkiem ekonomicznym uzależnione jest od spełnienia przynajmniej trzech warunków. Wśród nich nie ma warunku mówiącego, że:  a) efekty działalności gospodarczej i ponoszone w związku z nią nakłady muszą być mierzalne, b) efekty i nakłady muszą być wyrażone w takich samych jednostkach miary, c) trzeba dysponować możliwe jednoznacznym kryterium wyboru, d) efekty muszą być wyższe od nakładów.    </vt:lpstr>
      <vt:lpstr> Rachunek ekonomiczny charakteryzuje to, iż opieramy go na kryteriach: a) matematycznych b) ekonomicznych c) politycznych d) ideologicznych  Posługiwanie się rachunkiem ekonomicznym uzależnione jest od spełnienia przynajmniej trzech warunków. Wśród nich nie ma warunku mówiącego, że:  a) efekty działalności gospodarczej i ponoszone w związku z nią nakłady muszą być mierzalne, b) efekty i nakłady muszą być wyrażone w takich samych jednostkach miary, c) trzeba dysponować możliwe jednoznacznym kryterium wyboru, d) efekty muszą być wyższe od nakładów.    </vt:lpstr>
      <vt:lpstr> Prawda czy fałsz? 1. Prawo popytu głosi, wzrost ceny na dane dobro powoduje wzrost popytu na to dobro.  2. Wzrost dochodów konsumentów stanowi dla wszystkich producentów bodziec do zwiększania produkcji.  3. Przekształcenie popytu potencjalnego w popyt efektywny zależy tylko od woli konsumenta.   4. Graficznym odzwierciedleniem popytu doskonale elastycznego jest typowa (ujemnie nachylona) krzywa popytu.       </vt:lpstr>
      <vt:lpstr> Prawda czy fałsz? 1. W krótkim okresie podaż reaguje na zmianę ceny w mniejszym stopniu niż w okresie długim.  2. W okresie krótkim zwiększenie podaży możliwe jest dzięki inwestycjom.   3. Wzrost ceny danego dobra powoduje przesunięcie w lewo krzywej podaży.  4. Chleb i bułki stanowią przykład dóbr substytucyjnych.     </vt:lpstr>
      <vt:lpstr>Tematy, które zostaną omówione na następnych zajęciach:   1. Wskaźniki dobrobytu gospodarczego (PKB i inne) 2. Bezrobocie (pojęcie, typy, przyczyny) 3. Inflacja (definicja, rodzaje, przyczyny i skutki)     </vt:lpstr>
      <vt:lpstr>   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491</cp:revision>
  <dcterms:created xsi:type="dcterms:W3CDTF">2022-12-04T13:56:34Z</dcterms:created>
  <dcterms:modified xsi:type="dcterms:W3CDTF">2022-12-05T06:03:44Z</dcterms:modified>
</cp:coreProperties>
</file>