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57" r:id="rId14"/>
  </p:sldIdLst>
  <p:sldSz cx="12192000" cy="6858000"/>
  <p:notesSz cx="6858000" cy="9144000"/>
  <p:defaultTextStyle>
    <a:defPPr rtl="0">
      <a:defRPr lang="pl-P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98C489-F608-4F2D-AD85-C974516C9F26}" v="1671" dt="2023-01-07T13:26:27.2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3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01758E62-2E74-4D13-9BE0-B7698644B9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4EC5A7B-8E71-4543-905E-7FECF29C824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DC152-57AE-48FC-AD7A-25A659D6A174}" type="datetime1">
              <a:rPr lang="pl-PL" smtClean="0"/>
              <a:t>07.01.2023</a:t>
            </a:fld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B6F8F1A-22FE-4294-8293-B0C09D98FC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871D7B1-6FD5-4FB5-B15F-3CE6418A7F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7293F6-8D19-4B63-ABF6-5DECA47049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2516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noProof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1BD25-1A5A-442B-8D33-577184CE43BD}" type="datetime1">
              <a:rPr lang="pl-PL" smtClean="0"/>
              <a:pPr/>
              <a:t>07.01.2023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noProof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9CBFC-FC29-47F3-BD94-FF989B103499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17785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70416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09508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97862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22924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3919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4728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4974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0118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01586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60150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12618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98678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5123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rtlCol="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l-PL" noProof="0"/>
              <a:t>Kliknij, aby edytować styl wzorca podtytułu</a:t>
            </a:r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3F0874-4122-4749-950C-DE19FCE765BF}" type="datetime1">
              <a:rPr lang="pl-PL" noProof="0" smtClean="0"/>
              <a:t>07.01.2023</a:t>
            </a:fld>
            <a:endParaRPr lang="pl-PL" noProof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703D7F8-5717-434A-95C8-7B4BB48E83EB}" type="datetime1">
              <a:rPr lang="pl-PL" noProof="0" smtClean="0"/>
              <a:t>07.01.2023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E2B116C-D942-48CC-91DE-2E3756FFC54C}" type="datetime1">
              <a:rPr lang="pl-PL" noProof="0" smtClean="0"/>
              <a:t>07.01.2023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EF612F-1387-4E14-AA34-D1BA24B1F7D0}" type="datetime1">
              <a:rPr lang="pl-PL" noProof="0" smtClean="0"/>
              <a:t>07.01.2023</a:t>
            </a:fld>
            <a:endParaRPr lang="pl-PL" noProof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rtlCol="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rtlCol="0"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3D8F7E1-7569-4703-A976-E0F5DB4EA315}" type="datetime1">
              <a:rPr lang="pl-PL" noProof="0" smtClean="0"/>
              <a:t>07.01.2023</a:t>
            </a:fld>
            <a:endParaRPr lang="pl-PL" noProof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8" name="Data — symbol zastępczy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9FB4AF-73F6-4876-B381-92DABACB7C30}" type="datetime1">
              <a:rPr lang="pl-PL" noProof="0" smtClean="0"/>
              <a:t>07.01.2023</a:t>
            </a:fld>
            <a:endParaRPr lang="pl-PL" noProof="0"/>
          </a:p>
        </p:txBody>
      </p:sp>
      <p:sp>
        <p:nvSpPr>
          <p:cNvPr id="9" name="Stopka — symbol zastępczy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10" name="Numer slajdu — symbol zastępczy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rtlCol="0"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6" name="Zawartość — symbol zastępczy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 rtlCol="0"/>
          <a:lstStyle>
            <a:lvl5pPr>
              <a:defRPr/>
            </a:lvl5pPr>
          </a:lstStyle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11" name="Tekst — symbol zastępczy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rtlCol="0"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CDBB0E-B127-4578-973A-D71C39AC65FC}" type="datetime1">
              <a:rPr lang="pl-PL" noProof="0" smtClean="0"/>
              <a:t>07.01.2023</a:t>
            </a:fld>
            <a:endParaRPr lang="pl-PL" noProof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t>‹#›</a:t>
            </a:fld>
            <a:endParaRPr lang="pl-PL" noProof="0"/>
          </a:p>
        </p:txBody>
      </p:sp>
      <p:sp>
        <p:nvSpPr>
          <p:cNvPr id="10" name="Tytuł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 dirty="0"/>
              <a:t>Kliknij, aby edytować styl</a:t>
            </a:r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48790E-DD9B-4A11-8478-D9B7DA654C4C}" type="datetime1">
              <a:rPr lang="pl-PL" noProof="0" smtClean="0"/>
              <a:t>07.01.2023</a:t>
            </a:fld>
            <a:endParaRPr lang="pl-PL" noProof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 — symbol zastępczy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14FEEA5-0F86-4BEF-8C3A-D713A2E19EA3}" type="datetime1">
              <a:rPr lang="pl-PL" noProof="0" smtClean="0"/>
              <a:t>07.01.2023</a:t>
            </a:fld>
            <a:endParaRPr lang="pl-PL" noProof="0"/>
          </a:p>
        </p:txBody>
      </p:sp>
      <p:sp>
        <p:nvSpPr>
          <p:cNvPr id="3" name="Stopka — symbol zastępcz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rostokąt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rtlCol="0"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 rtlCol="0"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rtlCol="0"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9" name="Data — symbol zastępczy 8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A3213A0-5D1D-48EA-A34E-11C90369CB5C}" type="datetime1">
              <a:rPr lang="pl-PL" noProof="0" smtClean="0"/>
              <a:t>07.01.2023</a:t>
            </a:fld>
            <a:endParaRPr lang="pl-PL" noProof="0"/>
          </a:p>
        </p:txBody>
      </p:sp>
      <p:sp>
        <p:nvSpPr>
          <p:cNvPr id="10" name="Stopka — symbol zastępczy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 rtlCol="0"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 rtl="0"/>
            <a:endParaRPr lang="pl-PL" noProof="0"/>
          </a:p>
        </p:txBody>
      </p:sp>
      <p:sp>
        <p:nvSpPr>
          <p:cNvPr id="11" name="Numer slajdu — symbol zastępczy 10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rostokąt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rtlCol="0"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Obraz — symbol zastępczy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rtlCol="0"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rtlCol="0"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8" name="Data — symbol zastępczy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pPr rtl="0"/>
            <a:fld id="{1F2A3970-6345-4A15-A144-E465B7F0389F}" type="datetime1">
              <a:rPr lang="pl-PL" noProof="0" smtClean="0"/>
              <a:t>07.01.2023</a:t>
            </a:fld>
            <a:endParaRPr lang="pl-PL" noProof="0"/>
          </a:p>
        </p:txBody>
      </p:sp>
      <p:sp>
        <p:nvSpPr>
          <p:cNvPr id="9" name="Stopka — symbol zastępczy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 rtlCol="0"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 rtl="0"/>
            <a:endParaRPr lang="pl-PL" noProof="0"/>
          </a:p>
        </p:txBody>
      </p:sp>
      <p:sp>
        <p:nvSpPr>
          <p:cNvPr id="10" name="Numer slajdu — symbol zastępczy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l-PL" noProof="0"/>
              <a:t>Edytuj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rtl="0"/>
            <a:fld id="{CB9C545C-D8CE-4B41-8EDC-FCB092232D57}" type="datetime1">
              <a:rPr lang="pl-PL" noProof="0" smtClean="0"/>
              <a:t>07.01.2023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pPr rtl="0"/>
            <a:fld id="{8A7A6979-0714-4377-B894-6BE4C2D6E202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l-PL" dirty="0"/>
              <a:t>Integracja Europejska. Strefa Euro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/>
              <a:t>Dr Daniel </a:t>
            </a:r>
            <a:r>
              <a:rPr lang="pl-PL" dirty="0" err="1"/>
              <a:t>Butyter</a:t>
            </a:r>
          </a:p>
        </p:txBody>
      </p:sp>
    </p:spTree>
    <p:extLst>
      <p:ext uri="{BB962C8B-B14F-4D97-AF65-F5344CB8AC3E}">
        <p14:creationId xmlns:p14="http://schemas.microsoft.com/office/powerpoint/2010/main" val="1194440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6600" y="481744"/>
            <a:ext cx="10934700" cy="1747520"/>
          </a:xfrm>
        </p:spPr>
        <p:txBody>
          <a:bodyPr rtlCol="0">
            <a:normAutofit/>
          </a:bodyPr>
          <a:lstStyle/>
          <a:p>
            <a:r>
              <a:rPr lang="pl-PL" dirty="0"/>
              <a:t> </a:t>
            </a:r>
            <a:r>
              <a:rPr lang="pl-PL" dirty="0" err="1"/>
              <a:t>StrefA</a:t>
            </a:r>
            <a:r>
              <a:rPr lang="pl-PL" dirty="0"/>
              <a:t> Euro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15594" y="2663444"/>
            <a:ext cx="8681212" cy="2928994"/>
          </a:xfrm>
        </p:spPr>
        <p:txBody>
          <a:bodyPr vert="horz" lIns="91440" tIns="45720" rIns="91440" bIns="45720" rtlCol="0" anchor="t">
            <a:normAutofit fontScale="47500" lnSpcReduction="20000"/>
          </a:bodyPr>
          <a:lstStyle/>
          <a:p>
            <a:pPr algn="l"/>
            <a:r>
              <a:rPr lang="pl-PL" dirty="0"/>
              <a:t>Teoria optymalnego obszaru walutowego – obszar geograficzny w którym funkcjonowanie jednej waluty jest ekonomicznie korzystniejsze niż posługiwanie się większą liczbą walut.</a:t>
            </a:r>
          </a:p>
          <a:p>
            <a:pPr algn="l"/>
            <a:r>
              <a:rPr lang="pl-PL" dirty="0"/>
              <a:t>Kryteria OOW:</a:t>
            </a:r>
          </a:p>
          <a:p>
            <a:pPr algn="l"/>
            <a:r>
              <a:rPr lang="pl-PL" dirty="0"/>
              <a:t>Elastyczność cen i płac</a:t>
            </a:r>
          </a:p>
          <a:p>
            <a:pPr algn="l"/>
            <a:r>
              <a:rPr lang="pl-PL" dirty="0"/>
              <a:t>Mobilność siły roboczej</a:t>
            </a:r>
          </a:p>
          <a:p>
            <a:pPr algn="l"/>
            <a:r>
              <a:rPr lang="pl-PL" dirty="0"/>
              <a:t>Integracja rynków finansowych</a:t>
            </a:r>
          </a:p>
          <a:p>
            <a:pPr algn="l"/>
            <a:r>
              <a:rPr lang="pl-PL" dirty="0"/>
              <a:t>Automatyczna redystrybucja fiskalna</a:t>
            </a:r>
          </a:p>
          <a:p>
            <a:pPr algn="l"/>
            <a:r>
              <a:rPr lang="pl-PL" dirty="0"/>
              <a:t>Podobieństwo i dywersyfikacja struktur gospodarczych</a:t>
            </a:r>
          </a:p>
          <a:p>
            <a:pPr algn="l"/>
            <a:r>
              <a:rPr lang="pl-PL" dirty="0"/>
              <a:t>Trwale wysoki poziom synchronizacji cykli koniunkturalnych</a:t>
            </a:r>
          </a:p>
          <a:p>
            <a:pPr algn="l"/>
            <a:r>
              <a:rPr lang="pl-PL" dirty="0"/>
              <a:t>Zbliżone stopy inflacji i wzrostu PKB</a:t>
            </a:r>
          </a:p>
          <a:p>
            <a:pPr algn="l"/>
            <a:r>
              <a:rPr lang="pl-PL" dirty="0"/>
              <a:t>Wysoki stopień integracji politycznej</a:t>
            </a:r>
          </a:p>
          <a:p>
            <a:pPr algn="l"/>
            <a:r>
              <a:rPr lang="pl-PL" dirty="0"/>
              <a:t>Duża otwartość i silne powiązania handlowe z innymi państwami unii walutowej</a:t>
            </a:r>
          </a:p>
          <a:p>
            <a:pPr algn="l"/>
            <a:endParaRPr lang="pl-PL" dirty="0"/>
          </a:p>
          <a:p>
            <a:pPr algn="l"/>
            <a:endParaRPr lang="pl-PL"/>
          </a:p>
          <a:p>
            <a:pPr algn="l"/>
            <a:endParaRPr lang="pl-PL" dirty="0"/>
          </a:p>
          <a:p>
            <a:pPr algn="l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5462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6600" y="481744"/>
            <a:ext cx="10934700" cy="1747520"/>
          </a:xfrm>
        </p:spPr>
        <p:txBody>
          <a:bodyPr rtlCol="0">
            <a:normAutofit/>
          </a:bodyPr>
          <a:lstStyle/>
          <a:p>
            <a:r>
              <a:rPr lang="pl-PL" dirty="0"/>
              <a:t> </a:t>
            </a:r>
            <a:r>
              <a:rPr lang="pl-PL" dirty="0" err="1"/>
              <a:t>StrefA</a:t>
            </a:r>
            <a:r>
              <a:rPr lang="pl-PL" dirty="0"/>
              <a:t> Euro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15594" y="2663444"/>
            <a:ext cx="8681212" cy="292899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pl-PL" dirty="0"/>
              <a:t>Kryteria z </a:t>
            </a:r>
            <a:r>
              <a:rPr lang="pl-PL" dirty="0" err="1"/>
              <a:t>Maastricht</a:t>
            </a:r>
          </a:p>
          <a:p>
            <a:pPr algn="l"/>
            <a:r>
              <a:rPr lang="pl-PL" dirty="0"/>
              <a:t>1. Stabilność cen – inflacja (1,5 % niż średnia inflacja w 3 państwach członkowskich o najbardziej stabilnych cenach)</a:t>
            </a:r>
          </a:p>
          <a:p>
            <a:pPr algn="l"/>
            <a:r>
              <a:rPr lang="pl-PL" dirty="0"/>
              <a:t>2.Kryterium fiskalne (deficyt budżetowy - 3% PKB oraz dług publiczny – 60% PKB)</a:t>
            </a:r>
          </a:p>
          <a:p>
            <a:pPr algn="l"/>
            <a:r>
              <a:rPr lang="pl-PL" dirty="0"/>
              <a:t>3. Kryterium stóp procentowych (2 %)</a:t>
            </a:r>
          </a:p>
          <a:p>
            <a:pPr algn="l"/>
            <a:r>
              <a:rPr lang="pl-PL" dirty="0"/>
              <a:t>4. Kryterium kursu walutowego (+/- 15%)</a:t>
            </a:r>
          </a:p>
          <a:p>
            <a:pPr algn="l"/>
            <a:endParaRPr lang="pl-PL" dirty="0"/>
          </a:p>
          <a:p>
            <a:pPr algn="l"/>
            <a:endParaRPr lang="pl-PL"/>
          </a:p>
          <a:p>
            <a:pPr algn="l"/>
            <a:endParaRPr lang="pl-PL" dirty="0"/>
          </a:p>
          <a:p>
            <a:pPr algn="l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1038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6600" y="481744"/>
            <a:ext cx="10934700" cy="1747520"/>
          </a:xfrm>
        </p:spPr>
        <p:txBody>
          <a:bodyPr rtlCol="0">
            <a:normAutofit/>
          </a:bodyPr>
          <a:lstStyle/>
          <a:p>
            <a:r>
              <a:rPr lang="pl-PL" dirty="0"/>
              <a:t> Kryzys w strefie Euro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15594" y="2663444"/>
            <a:ext cx="8681212" cy="2928994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algn="l"/>
            <a:r>
              <a:rPr lang="pl-PL" dirty="0"/>
              <a:t>1. Silne zróżnicowanie poziomu i struktur gospodarczych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2. Niedostateczne wykształcenie mechanizmów absorbcji szoków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3. Nieodpowiedzialna polityka fiskalna prowadzona w niektórych krajach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4. Brak mechanizmów zarządzania kryzysowego oraz wsparcia finansowego dla zagrożonych krajów</a:t>
            </a:r>
          </a:p>
          <a:p>
            <a:pPr algn="l"/>
            <a:endParaRPr lang="pl-PL" dirty="0"/>
          </a:p>
          <a:p>
            <a:pPr algn="l"/>
            <a:endParaRPr lang="pl-PL"/>
          </a:p>
          <a:p>
            <a:pPr algn="l"/>
            <a:endParaRPr lang="pl-PL" dirty="0"/>
          </a:p>
          <a:p>
            <a:pPr algn="l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51971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l-PL" dirty="0"/>
              <a:t>Dziękuję za uwagę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2160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6600" y="481744"/>
            <a:ext cx="10934700" cy="1747520"/>
          </a:xfrm>
        </p:spPr>
        <p:txBody>
          <a:bodyPr rtlCol="0">
            <a:normAutofit/>
          </a:bodyPr>
          <a:lstStyle/>
          <a:p>
            <a:r>
              <a:rPr lang="pl-PL" dirty="0"/>
              <a:t>Podstawowe Koncepcje Integracji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15594" y="2663444"/>
            <a:ext cx="8681212" cy="292899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pl-PL" dirty="0"/>
              <a:t>Koncepcja federacyjna - współpraca ponadnarodowa</a:t>
            </a:r>
          </a:p>
          <a:p>
            <a:pPr algn="l"/>
            <a:r>
              <a:rPr lang="pl-PL" dirty="0"/>
              <a:t>Koncepcja </a:t>
            </a:r>
            <a:r>
              <a:rPr lang="pl-PL" dirty="0" err="1"/>
              <a:t>konfederalistyczna</a:t>
            </a:r>
            <a:r>
              <a:rPr lang="pl-PL" dirty="0"/>
              <a:t> - międzynarodowa współpraca</a:t>
            </a:r>
          </a:p>
          <a:p>
            <a:pPr algn="l"/>
            <a:r>
              <a:rPr lang="pl-PL" dirty="0"/>
              <a:t>Koncepcja funkcjonalistyczna - współpraca gospodarcza rozszerzona o inne obszary</a:t>
            </a:r>
          </a:p>
          <a:p>
            <a:pPr algn="l"/>
            <a:r>
              <a:rPr lang="pl-PL" dirty="0"/>
              <a:t>Europa "a la carte"</a:t>
            </a:r>
          </a:p>
          <a:p>
            <a:pPr algn="l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6161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6600" y="481744"/>
            <a:ext cx="10934700" cy="1747520"/>
          </a:xfrm>
        </p:spPr>
        <p:txBody>
          <a:bodyPr rtlCol="0">
            <a:normAutofit/>
          </a:bodyPr>
          <a:lstStyle/>
          <a:p>
            <a:r>
              <a:rPr lang="pl-PL" dirty="0"/>
              <a:t>Etapy Integracji Ekonomicznej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15594" y="2663444"/>
            <a:ext cx="8681212" cy="292899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pl-PL" dirty="0"/>
              <a:t>Strefa wolnego handlu</a:t>
            </a:r>
          </a:p>
          <a:p>
            <a:pPr algn="l"/>
            <a:r>
              <a:rPr lang="pl-PL" dirty="0"/>
              <a:t>Unia celna </a:t>
            </a:r>
          </a:p>
          <a:p>
            <a:pPr algn="l"/>
            <a:r>
              <a:rPr lang="pl-PL" dirty="0"/>
              <a:t>Wspólny rynek</a:t>
            </a:r>
          </a:p>
          <a:p>
            <a:pPr algn="l"/>
            <a:r>
              <a:rPr lang="pl-PL" dirty="0"/>
              <a:t>Unia walutowa</a:t>
            </a:r>
          </a:p>
          <a:p>
            <a:pPr algn="l"/>
            <a:r>
              <a:rPr lang="pl-PL" dirty="0"/>
              <a:t>Unia gospodarcza</a:t>
            </a:r>
          </a:p>
          <a:p>
            <a:pPr algn="l"/>
            <a:endParaRPr lang="pl-PL" dirty="0"/>
          </a:p>
          <a:p>
            <a:pPr algn="l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151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6600" y="481744"/>
            <a:ext cx="10934700" cy="1747520"/>
          </a:xfrm>
        </p:spPr>
        <p:txBody>
          <a:bodyPr rtlCol="0">
            <a:normAutofit/>
          </a:bodyPr>
          <a:lstStyle/>
          <a:p>
            <a:r>
              <a:rPr lang="pl-PL" dirty="0"/>
              <a:t>Strefa wolnego handlu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15594" y="2663444"/>
            <a:ext cx="8681212" cy="292899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pl-PL" dirty="0"/>
              <a:t>porozumienie handlowe w ramach którego zniesione są bariery w handlu, jednak państwom pozostawia się prawo do kształtowania własnej polityki handlowej wobec państw trzecich.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około 156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efekty SWH – kreacja i przesunięcie handlu.</a:t>
            </a:r>
          </a:p>
        </p:txBody>
      </p:sp>
    </p:spTree>
    <p:extLst>
      <p:ext uri="{BB962C8B-B14F-4D97-AF65-F5344CB8AC3E}">
        <p14:creationId xmlns:p14="http://schemas.microsoft.com/office/powerpoint/2010/main" val="3993695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6600" y="481744"/>
            <a:ext cx="10934700" cy="1747520"/>
          </a:xfrm>
        </p:spPr>
        <p:txBody>
          <a:bodyPr rtlCol="0">
            <a:normAutofit/>
          </a:bodyPr>
          <a:lstStyle/>
          <a:p>
            <a:r>
              <a:rPr lang="pl-PL" dirty="0"/>
              <a:t>Unia Celna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15594" y="2663444"/>
            <a:ext cx="8681212" cy="2928994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pPr algn="l"/>
            <a:r>
              <a:rPr lang="pl-PL" dirty="0"/>
              <a:t>porozumienie handlowe w ramach którego zniesione są bariery w handlu oraz kształtuje się wspólna polityka handlowa wobec państw trzecich.</a:t>
            </a:r>
          </a:p>
          <a:p>
            <a:pPr algn="l"/>
            <a:endParaRPr lang="pl-PL" dirty="0"/>
          </a:p>
          <a:p>
            <a:pPr algn="l"/>
            <a:r>
              <a:rPr lang="pl-PL" dirty="0">
                <a:ea typeface="+mn-lt"/>
                <a:cs typeface="+mn-lt"/>
              </a:rPr>
              <a:t>Wspólnota Andyjska (CAN)</a:t>
            </a:r>
            <a:endParaRPr lang="pl-PL" dirty="0"/>
          </a:p>
          <a:p>
            <a:pPr algn="l"/>
            <a:r>
              <a:rPr lang="pl-PL" dirty="0">
                <a:ea typeface="+mn-lt"/>
                <a:cs typeface="+mn-lt"/>
              </a:rPr>
              <a:t>Wspólnota Karaibska (CARICOM)</a:t>
            </a:r>
            <a:endParaRPr lang="pl-PL" dirty="0"/>
          </a:p>
          <a:p>
            <a:pPr algn="l"/>
            <a:r>
              <a:rPr lang="pl-PL" dirty="0">
                <a:ea typeface="+mn-lt"/>
                <a:cs typeface="+mn-lt"/>
              </a:rPr>
              <a:t>Wspólny rynek Ameryki Środkowej (CACM)</a:t>
            </a:r>
            <a:endParaRPr lang="pl-PL" dirty="0"/>
          </a:p>
          <a:p>
            <a:pPr algn="l"/>
            <a:endParaRPr lang="pl-PL" dirty="0">
              <a:ea typeface="+mn-lt"/>
              <a:cs typeface="+mn-lt"/>
            </a:endParaRPr>
          </a:p>
          <a:p>
            <a:pPr algn="l"/>
            <a:r>
              <a:rPr lang="pl-PL" dirty="0">
                <a:ea typeface="+mn-lt"/>
                <a:cs typeface="+mn-lt"/>
              </a:rPr>
              <a:t>Unia celna Unii Europejskiej (EUCU)</a:t>
            </a:r>
            <a:endParaRPr lang="pl-PL" dirty="0"/>
          </a:p>
          <a:p>
            <a:pPr algn="l"/>
            <a:r>
              <a:rPr lang="pl-PL" dirty="0">
                <a:ea typeface="+mn-lt"/>
                <a:cs typeface="+mn-lt"/>
              </a:rPr>
              <a:t>Unia celna UE-Andora</a:t>
            </a:r>
            <a:endParaRPr lang="pl-PL" dirty="0"/>
          </a:p>
          <a:p>
            <a:pPr algn="l"/>
            <a:r>
              <a:rPr lang="pl-PL" dirty="0">
                <a:ea typeface="+mn-lt"/>
                <a:cs typeface="+mn-lt"/>
              </a:rPr>
              <a:t>Unia celna UE-San Marino</a:t>
            </a:r>
            <a:endParaRPr lang="pl-PL" dirty="0"/>
          </a:p>
          <a:p>
            <a:pPr algn="l"/>
            <a:r>
              <a:rPr lang="pl-PL" dirty="0">
                <a:ea typeface="+mn-lt"/>
                <a:cs typeface="+mn-lt"/>
              </a:rPr>
              <a:t>Unia celna UE-</a:t>
            </a:r>
            <a:r>
              <a:rPr lang="pl-PL" dirty="0" err="1">
                <a:ea typeface="+mn-lt"/>
                <a:cs typeface="+mn-lt"/>
              </a:rPr>
              <a:t>Türkiye</a:t>
            </a:r>
            <a:endParaRPr lang="pl-PL" dirty="0" err="1"/>
          </a:p>
        </p:txBody>
      </p:sp>
    </p:spTree>
    <p:extLst>
      <p:ext uri="{BB962C8B-B14F-4D97-AF65-F5344CB8AC3E}">
        <p14:creationId xmlns:p14="http://schemas.microsoft.com/office/powerpoint/2010/main" val="529144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6600" y="481744"/>
            <a:ext cx="10934700" cy="1747520"/>
          </a:xfrm>
        </p:spPr>
        <p:txBody>
          <a:bodyPr rtlCol="0">
            <a:normAutofit/>
          </a:bodyPr>
          <a:lstStyle/>
          <a:p>
            <a:r>
              <a:rPr lang="pl-PL" dirty="0"/>
              <a:t>Wspólny Rynek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15594" y="2663444"/>
            <a:ext cx="8681212" cy="292899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pl-PL" dirty="0"/>
              <a:t>porozumienie handlowe w ramach którego zapewnia się swobodny przepływ towarów, usług, kapitałów i ludzi.</a:t>
            </a:r>
          </a:p>
          <a:p>
            <a:pPr algn="l"/>
            <a:endParaRPr lang="pl-PL" dirty="0"/>
          </a:p>
          <a:p>
            <a:pPr algn="l"/>
            <a:r>
              <a:rPr lang="pl-PL" dirty="0" err="1">
                <a:ea typeface="+mn-lt"/>
                <a:cs typeface="+mn-lt"/>
              </a:rPr>
              <a:t>Mercosur</a:t>
            </a:r>
            <a:r>
              <a:rPr lang="pl-PL" dirty="0">
                <a:ea typeface="+mn-lt"/>
                <a:cs typeface="+mn-lt"/>
              </a:rPr>
              <a:t> (Wspólny Rynek Południa)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7567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6600" y="481744"/>
            <a:ext cx="10934700" cy="1747520"/>
          </a:xfrm>
        </p:spPr>
        <p:txBody>
          <a:bodyPr rtlCol="0">
            <a:normAutofit/>
          </a:bodyPr>
          <a:lstStyle/>
          <a:p>
            <a:r>
              <a:rPr lang="pl-PL" dirty="0"/>
              <a:t>Unia Walutowa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15594" y="2663444"/>
            <a:ext cx="8681212" cy="292899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pl-PL" dirty="0"/>
              <a:t>system</a:t>
            </a:r>
            <a:r>
              <a:rPr lang="pl-PL" dirty="0">
                <a:ea typeface="+mn-lt"/>
                <a:cs typeface="+mn-lt"/>
              </a:rPr>
              <a:t>, w którym kraje nim objęte rezygnują ze swoich walut narodowych na rzecz wspólnej waluty. Kraje objęte unią walutową nie prowadzą niezależnych polityk pieniężnych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strefa euro</a:t>
            </a:r>
          </a:p>
          <a:p>
            <a:pPr algn="l"/>
            <a:r>
              <a:rPr lang="pl-PL" dirty="0"/>
              <a:t>dolar </a:t>
            </a:r>
            <a:r>
              <a:rPr lang="pl-PL" dirty="0" err="1"/>
              <a:t>wschodniokaraibski</a:t>
            </a:r>
            <a:r>
              <a:rPr lang="pl-PL" dirty="0"/>
              <a:t> </a:t>
            </a:r>
          </a:p>
          <a:p>
            <a:pPr algn="l"/>
            <a:r>
              <a:rPr lang="pl-PL" dirty="0"/>
              <a:t>frank CFA</a:t>
            </a:r>
          </a:p>
        </p:txBody>
      </p:sp>
    </p:spTree>
    <p:extLst>
      <p:ext uri="{BB962C8B-B14F-4D97-AF65-F5344CB8AC3E}">
        <p14:creationId xmlns:p14="http://schemas.microsoft.com/office/powerpoint/2010/main" val="1716137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6600" y="481744"/>
            <a:ext cx="10934700" cy="1747520"/>
          </a:xfrm>
        </p:spPr>
        <p:txBody>
          <a:bodyPr rtlCol="0">
            <a:normAutofit/>
          </a:bodyPr>
          <a:lstStyle/>
          <a:p>
            <a:r>
              <a:rPr lang="pl-PL" dirty="0"/>
              <a:t>Unia gospodarcza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15594" y="2663444"/>
            <a:ext cx="8681212" cy="292899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pl-PL" dirty="0">
                <a:ea typeface="+mn-lt"/>
                <a:cs typeface="+mn-lt"/>
              </a:rPr>
              <a:t>wyższa forma wspólnego rynku, w którym kraje członkowskie dokonały także harmonizacji wszystkich rodzajów polityki, mających wpływ na warunki konkurencji na rynkach narodowych.</a:t>
            </a:r>
          </a:p>
          <a:p>
            <a:pPr algn="l"/>
            <a:endParaRPr lang="pl-PL" dirty="0">
              <a:ea typeface="+mn-lt"/>
              <a:cs typeface="+mn-lt"/>
            </a:endParaRPr>
          </a:p>
          <a:p>
            <a:pPr algn="l"/>
            <a:r>
              <a:rPr lang="pl-PL" dirty="0">
                <a:ea typeface="+mn-lt"/>
                <a:cs typeface="+mn-lt"/>
              </a:rPr>
              <a:t>UE</a:t>
            </a:r>
          </a:p>
          <a:p>
            <a:pPr algn="l"/>
            <a:r>
              <a:rPr lang="pl-PL" dirty="0">
                <a:ea typeface="+mn-lt"/>
                <a:cs typeface="+mn-lt"/>
              </a:rPr>
              <a:t>ZSRR</a:t>
            </a:r>
          </a:p>
        </p:txBody>
      </p:sp>
    </p:spTree>
    <p:extLst>
      <p:ext uri="{BB962C8B-B14F-4D97-AF65-F5344CB8AC3E}">
        <p14:creationId xmlns:p14="http://schemas.microsoft.com/office/powerpoint/2010/main" val="3849535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6600" y="481744"/>
            <a:ext cx="10934700" cy="1747520"/>
          </a:xfrm>
        </p:spPr>
        <p:txBody>
          <a:bodyPr rtlCol="0">
            <a:normAutofit/>
          </a:bodyPr>
          <a:lstStyle/>
          <a:p>
            <a:r>
              <a:rPr lang="pl-PL" dirty="0"/>
              <a:t>Przebieg procesu integracji europejskiej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15594" y="2663444"/>
            <a:ext cx="8681212" cy="292899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algn="l"/>
            <a:r>
              <a:rPr lang="pl-PL" dirty="0"/>
              <a:t>1. Utworzenie </a:t>
            </a:r>
            <a:r>
              <a:rPr lang="pl-PL" dirty="0" err="1"/>
              <a:t>EWWiS</a:t>
            </a:r>
            <a:r>
              <a:rPr lang="pl-PL" dirty="0"/>
              <a:t> (1951 r.)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EWG i EURATOM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2. Jednolity rynek 1993 r. 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3. Strefa euro 1999 r.</a:t>
            </a:r>
          </a:p>
        </p:txBody>
      </p:sp>
    </p:spTree>
    <p:extLst>
      <p:ext uri="{BB962C8B-B14F-4D97-AF65-F5344CB8AC3E}">
        <p14:creationId xmlns:p14="http://schemas.microsoft.com/office/powerpoint/2010/main" val="3533373004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TF00001246</Template>
  <TotalTime>0</TotalTime>
  <Words>1</Words>
  <Application>Microsoft Office PowerPoint</Application>
  <PresentationFormat>Panoramiczny</PresentationFormat>
  <Paragraphs>1</Paragraphs>
  <Slides>13</Slides>
  <Notes>13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Paczka</vt:lpstr>
      <vt:lpstr>Integracja Europejska. Strefa Euro</vt:lpstr>
      <vt:lpstr>Podstawowe Koncepcje Integracji</vt:lpstr>
      <vt:lpstr>Etapy Integracji Ekonomicznej</vt:lpstr>
      <vt:lpstr>Strefa wolnego handlu</vt:lpstr>
      <vt:lpstr>Unia Celna</vt:lpstr>
      <vt:lpstr>Wspólny Rynek</vt:lpstr>
      <vt:lpstr>Unia Walutowa</vt:lpstr>
      <vt:lpstr>Unia gospodarcza</vt:lpstr>
      <vt:lpstr>Przebieg procesu integracji europejskiej</vt:lpstr>
      <vt:lpstr> StrefA Euro</vt:lpstr>
      <vt:lpstr> StrefA Euro</vt:lpstr>
      <vt:lpstr> Kryzys w strefie Euro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/>
  <cp:revision>186</cp:revision>
  <dcterms:created xsi:type="dcterms:W3CDTF">2023-01-07T12:50:04Z</dcterms:created>
  <dcterms:modified xsi:type="dcterms:W3CDTF">2023-01-07T13:26:37Z</dcterms:modified>
</cp:coreProperties>
</file>