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3" r:id="rId14"/>
    <p:sldId id="26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1" r:id="rId24"/>
    <p:sldId id="292" r:id="rId25"/>
    <p:sldId id="269" r:id="rId26"/>
    <p:sldId id="293" r:id="rId27"/>
    <p:sldId id="282" r:id="rId28"/>
    <p:sldId id="283" r:id="rId29"/>
    <p:sldId id="271" r:id="rId30"/>
    <p:sldId id="284" r:id="rId31"/>
    <p:sldId id="285" r:id="rId32"/>
    <p:sldId id="287" r:id="rId33"/>
    <p:sldId id="286" r:id="rId34"/>
    <p:sldId id="288" r:id="rId35"/>
    <p:sldId id="289" r:id="rId36"/>
    <p:sldId id="290" r:id="rId37"/>
    <p:sldId id="257" r:id="rId38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30859-6AEA-CCC0-091E-4748E8FE2CC3}" v="1497" dt="2022-12-14T04:31:52.319"/>
    <p1510:client id="{D9F8912B-4B75-1D6C-0D26-28C390339544}" v="1784" dt="2022-12-14T11:41:30.228"/>
    <p1510:client id="{FA31E9A7-E6B0-4F5D-B95A-5640CF45E078}" v="1638" dt="2022-12-13T21:35:35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618EE4C-7637-4140-8967-F6C53F214C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02104D-04AF-495E-A5B6-74873F1531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DB74B-5FCC-4FEF-9F6B-D5396AF69ED0}" type="datetime1">
              <a:rPr lang="pl-PL" smtClean="0"/>
              <a:t>14.12.2022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61CA2F-8503-4B7D-9629-45B109370A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13AEE5-FE27-490C-8811-59B1573AA7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4D2E2-42F1-4DAF-AA42-3896949687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86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2EA1-0256-4C45-A6A5-7E4F83CAC32E}" type="datetime1">
              <a:rPr lang="pl-PL" smtClean="0"/>
              <a:pPr/>
              <a:t>14.12.2022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  <a:endParaRPr lang="pl" dirty="0"/>
          </a:p>
          <a:p>
            <a:pPr lvl="1" rtl="0"/>
            <a:r>
              <a:rPr lang="pl" dirty="0"/>
              <a:t>Drugi poziom</a:t>
            </a:r>
          </a:p>
          <a:p>
            <a:pPr lvl="2" rtl="0"/>
            <a:r>
              <a:rPr lang="pl" dirty="0"/>
              <a:t>Trzeci poziom</a:t>
            </a:r>
          </a:p>
          <a:p>
            <a:pPr lvl="3" rtl="0"/>
            <a:r>
              <a:rPr lang="pl" dirty="0"/>
              <a:t>Czwarty poziom</a:t>
            </a:r>
          </a:p>
          <a:p>
            <a:pPr lvl="4" rtl="0"/>
            <a:r>
              <a:rPr lang="pl" dirty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1BCC-98D1-40DA-9018-34EC195B9A2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3223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1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1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7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1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.gov.pl/obszary-tematyczne/warunki-zycia/dochody-wydatki-i-warunki-zycia-ludnosci/budzety-gospodarstw-domowych-w-2021-roku,9,17.htm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Ekonomia dla prawników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Dr Daniel </a:t>
            </a:r>
            <a:r>
              <a:rPr lang="pl-PL" dirty="0" err="1"/>
              <a:t>Butyter</a:t>
            </a:r>
          </a:p>
        </p:txBody>
      </p:sp>
    </p:spTree>
    <p:extLst>
      <p:ext uri="{BB962C8B-B14F-4D97-AF65-F5344CB8AC3E}">
        <p14:creationId xmlns:p14="http://schemas.microsoft.com/office/powerpoint/2010/main" val="225328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1. Założenie - gospodarstwo domowe dąży do osiągnięcia możliwie największego zadowolenia - największej użyteczności całkowitej.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-PL" dirty="0">
                <a:ea typeface="+mn-lt"/>
                <a:cs typeface="+mn-lt"/>
              </a:rPr>
              <a:t>Użyteczność całkowita wzrasta wraz ze wzrostem ilości posiadanego dobra.</a:t>
            </a:r>
          </a:p>
          <a:p>
            <a:r>
              <a:rPr lang="pl-PL" dirty="0">
                <a:ea typeface="+mn-lt"/>
                <a:cs typeface="+mn-lt"/>
              </a:rPr>
              <a:t>W miarę nasycenia potrzeb zadowolenie związane z zadowoleniem związane z nabywaniem dodatkowych jednostek spada. </a:t>
            </a:r>
          </a:p>
          <a:p>
            <a:r>
              <a:rPr lang="pl-PL" dirty="0">
                <a:ea typeface="+mn-lt"/>
                <a:cs typeface="+mn-lt"/>
              </a:rPr>
              <a:t>Przyrost użyteczności całkowitej związany z konsumpcją dodatkowej jednostki dobra nazywamy użytecznością krańcową (U).</a:t>
            </a:r>
          </a:p>
        </p:txBody>
      </p:sp>
    </p:spTree>
    <p:extLst>
      <p:ext uri="{BB962C8B-B14F-4D97-AF65-F5344CB8AC3E}">
        <p14:creationId xmlns:p14="http://schemas.microsoft.com/office/powerpoint/2010/main" val="428982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Pierwsze prawo Gossena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l-PL" dirty="0">
                <a:ea typeface="+mn-lt"/>
                <a:cs typeface="+mn-lt"/>
              </a:rPr>
              <a:t>Prawo malejącej użyteczności krańcowej - w miarę wzrostu ilości konsumowanego dobra jego użyteczność krańcowa maleje. </a:t>
            </a: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</a:rPr>
              <a:t>Maksimum użyteczności, kiedy gospodarstwo domowe uzna, iż posiada już dosyć danego dobra. </a:t>
            </a:r>
          </a:p>
        </p:txBody>
      </p:sp>
    </p:spTree>
    <p:extLst>
      <p:ext uri="{BB962C8B-B14F-4D97-AF65-F5344CB8AC3E}">
        <p14:creationId xmlns:p14="http://schemas.microsoft.com/office/powerpoint/2010/main" val="422283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5665813" cy="2714625"/>
          </a:xfrm>
        </p:spPr>
        <p:txBody>
          <a:bodyPr>
            <a:normAutofit/>
          </a:bodyPr>
          <a:lstStyle/>
          <a:p>
            <a:r>
              <a:rPr lang="pl-PL" sz="3600" dirty="0"/>
              <a:t>Wzajemna zależność użyteczności całkowitej i krańcowej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C9C392A-B368-0AE0-3419-788C3094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292" y="575718"/>
            <a:ext cx="4863049" cy="53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Drugie prawo Gossena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pl-PL" dirty="0">
                <a:ea typeface="+mn-lt"/>
                <a:cs typeface="+mn-lt"/>
              </a:rPr>
              <a:t>Jeśli założyć, że ceny wszystkich dóbr są identyczne, to dla realizacji celu gospodarstwo domowe powinno dążyć do takiej ilościowej kombinacji konsumowanych dóbr, przy której nastąpi wyrównanie się użyteczności krańcowych.</a:t>
            </a: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</a:rPr>
              <a:t>Tendencja do wyrównywania się użyteczności krańcowej różnych dóbr nazywa się drugim prawem Gossena.</a:t>
            </a:r>
          </a:p>
        </p:txBody>
      </p:sp>
    </p:spTree>
    <p:extLst>
      <p:ext uri="{BB962C8B-B14F-4D97-AF65-F5344CB8AC3E}">
        <p14:creationId xmlns:p14="http://schemas.microsoft.com/office/powerpoint/2010/main" val="225995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600" dirty="0"/>
              <a:t>1. Założenie - gospodarstwo domowe dąży do osiągnięcia możliwie największego zadowolenia - największej użyteczności całkowitej.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/>
              <a:t>W takiej sytuacji mówimy, że gospodarstwo znajduje się w stanie równowagi (do momentu zmiany ceny lub dochodów).</a:t>
            </a:r>
            <a:endParaRPr lang="pl-PL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447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Teoria wyboru konsumenta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pl-PL" dirty="0"/>
              <a:t>Konsument posiadając pewien dochód i porównując użyteczność dóbr wybiera pewne dobra, a z reszty rezygnuje (wybiera te, które są najbardziej użyteczne).</a:t>
            </a:r>
          </a:p>
          <a:p>
            <a:pPr algn="just"/>
            <a:r>
              <a:rPr lang="pl-PL" dirty="0"/>
              <a:t>Założenia - preferencje konsumentów są wewnętrznie zgodne (jeśli dobro A jest bardziej preferowane niż dobro B, a B bardziej niż C, to A jest bardziej preferowane niż C).</a:t>
            </a:r>
          </a:p>
          <a:p>
            <a:pPr algn="just"/>
            <a:r>
              <a:rPr lang="pl-PL" dirty="0"/>
              <a:t>Konsument woli mieć więcej dóbr niż mniej.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868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9" y="397275"/>
            <a:ext cx="2554257" cy="16171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/>
              <a:t>Wpływ gustów i preferencji na wybór gospodarstwa domowego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9" y="2680499"/>
            <a:ext cx="2476070" cy="364393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/>
          </a:p>
          <a:p>
            <a:endParaRPr lang="pl-PL" sz="2000"/>
          </a:p>
          <a:p>
            <a:endParaRPr lang="pl-PL" sz="200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D46B3F8-4264-0917-2074-9979C6E9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494" y="609600"/>
            <a:ext cx="641222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Krzywa obojętności - krzywa łącząca punkty reprezentujące różne ilościowe kombinacje dwóch dóbr, jednakowo dla konsumenta atrakcyjne lub jednakowo obojętne, gdyż reprezentują ten sam poziom użyteczności całkowitej.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pl-PL" dirty="0"/>
              <a:t>Krańcowa stopa substytucji dwóch dóbr, które z punktu widzenia konsumenta mogą się częściowo zastępować, jest to ilość jednostek jednego dobra, z których gospodarstwo domowe musi zrezygnować, aby zwiększyć o jedną dodatkową jednostkę ilość drugiego dobra, bez zmiany użyteczności całkowitej.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08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9" y="397275"/>
            <a:ext cx="2654898" cy="16890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/>
              <a:t>Te dwie definicje wykorzystujemy dla graficznej prezentacji kwestii optymalnych wyborów dokonywanych przez konsumenta.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9" y="2680499"/>
            <a:ext cx="2476070" cy="364393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/>
          </a:p>
          <a:p>
            <a:endParaRPr lang="pl-PL" sz="200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DCE6904-BF2D-A876-9033-4D6E8CA8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1513"/>
              </p:ext>
            </p:extLst>
          </p:nvPr>
        </p:nvGraphicFramePr>
        <p:xfrm>
          <a:off x="4038061" y="2177249"/>
          <a:ext cx="7125090" cy="2427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85847">
                  <a:extLst>
                    <a:ext uri="{9D8B030D-6E8A-4147-A177-3AD203B41FA5}">
                      <a16:colId xmlns:a16="http://schemas.microsoft.com/office/drawing/2014/main" val="3313433002"/>
                    </a:ext>
                  </a:extLst>
                </a:gridCol>
                <a:gridCol w="708837">
                  <a:extLst>
                    <a:ext uri="{9D8B030D-6E8A-4147-A177-3AD203B41FA5}">
                      <a16:colId xmlns:a16="http://schemas.microsoft.com/office/drawing/2014/main" val="1492621048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3388617225"/>
                    </a:ext>
                  </a:extLst>
                </a:gridCol>
                <a:gridCol w="943040">
                  <a:extLst>
                    <a:ext uri="{9D8B030D-6E8A-4147-A177-3AD203B41FA5}">
                      <a16:colId xmlns:a16="http://schemas.microsoft.com/office/drawing/2014/main" val="3429980900"/>
                    </a:ext>
                  </a:extLst>
                </a:gridCol>
                <a:gridCol w="989265">
                  <a:extLst>
                    <a:ext uri="{9D8B030D-6E8A-4147-A177-3AD203B41FA5}">
                      <a16:colId xmlns:a16="http://schemas.microsoft.com/office/drawing/2014/main" val="2520607796"/>
                    </a:ext>
                  </a:extLst>
                </a:gridCol>
                <a:gridCol w="872163">
                  <a:extLst>
                    <a:ext uri="{9D8B030D-6E8A-4147-A177-3AD203B41FA5}">
                      <a16:colId xmlns:a16="http://schemas.microsoft.com/office/drawing/2014/main" val="2860642056"/>
                    </a:ext>
                  </a:extLst>
                </a:gridCol>
              </a:tblGrid>
              <a:tr h="744675">
                <a:tc>
                  <a:txBody>
                    <a:bodyPr/>
                    <a:lstStyle/>
                    <a:p>
                      <a:r>
                        <a:rPr lang="pl-PL" sz="3300" dirty="0"/>
                        <a:t>Kombinacja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3300" dirty="0"/>
                        <a:t>I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3300" dirty="0"/>
                        <a:t>II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3300" dirty="0"/>
                        <a:t>III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3300" dirty="0"/>
                        <a:t>IV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3300" dirty="0"/>
                        <a:t>V</a:t>
                      </a:r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935981667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r>
                        <a:rPr lang="pl-PL" sz="2400" dirty="0"/>
                        <a:t>Ilość dobra A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1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2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4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6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9</a:t>
                      </a:r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4282498796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r>
                        <a:rPr lang="pl-PL" sz="2400" dirty="0"/>
                        <a:t>Ilość dobra B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7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5,5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4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3</a:t>
                      </a:r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r>
                        <a:rPr lang="pl-PL" sz="3300" dirty="0"/>
                        <a:t>2</a:t>
                      </a:r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27088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55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9" y="397275"/>
            <a:ext cx="2654898" cy="16890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 dirty="0"/>
              <a:t>Konsument woli posiadać więcej, niż mniej, dlatego on preferuję posiadać kombinację z wyżej położonych kombinacji krzywych obojętności.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9" y="2824272"/>
            <a:ext cx="2476070" cy="350015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/>
          </a:p>
          <a:p>
            <a:endParaRPr lang="pl-PL" sz="200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DCE6904-BF2D-A876-9033-4D6E8CA8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24274"/>
              </p:ext>
            </p:extLst>
          </p:nvPr>
        </p:nvGraphicFramePr>
        <p:xfrm>
          <a:off x="4038061" y="2177249"/>
          <a:ext cx="2201448" cy="2427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908">
                  <a:extLst>
                    <a:ext uri="{9D8B030D-6E8A-4147-A177-3AD203B41FA5}">
                      <a16:colId xmlns:a16="http://schemas.microsoft.com/office/drawing/2014/main" val="3313433002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1492621048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388617225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429980900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520607796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860642056"/>
                    </a:ext>
                  </a:extLst>
                </a:gridCol>
              </a:tblGrid>
              <a:tr h="744675"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935981667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4282498796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270881049"/>
                  </a:ext>
                </a:extLst>
              </a:tr>
            </a:tbl>
          </a:graphicData>
        </a:graphic>
      </p:graphicFrame>
      <p:pic>
        <p:nvPicPr>
          <p:cNvPr id="5" name="Obraz 5">
            <a:extLst>
              <a:ext uri="{FF2B5EF4-FFF2-40B4-BE49-F238E27FC236}">
                <a16:creationId xmlns:a16="http://schemas.microsoft.com/office/drawing/2014/main" id="{AFD385CA-A612-7041-B0BC-A11CEFA93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11" y="465773"/>
            <a:ext cx="7013275" cy="574673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B5459957-6790-2A99-0B4D-C07892C91231}"/>
              </a:ext>
            </a:extLst>
          </p:cNvPr>
          <p:cNvSpPr txBox="1">
            <a:spLocks/>
          </p:cNvSpPr>
          <p:nvPr/>
        </p:nvSpPr>
        <p:spPr>
          <a:xfrm>
            <a:off x="85602" y="2447486"/>
            <a:ext cx="2604577" cy="444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l-PL" sz="1500" dirty="0">
                <a:solidFill>
                  <a:schemeClr val="tx1"/>
                </a:solidFill>
              </a:rPr>
              <a:t>Taki sam poziom użyteczności całkowitej wynika z tego, że mniejszą użyteczność wynikającą ze spożycia określonej ilość dobra A kompensujemy spożyciem większej ilości dobra B.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pl-PL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500" dirty="0">
                <a:solidFill>
                  <a:schemeClr val="tx1"/>
                </a:solidFill>
              </a:rPr>
              <a:t>Jest to wyrazem działania zasady malejącej krańcowej stopy substytucji. </a:t>
            </a:r>
          </a:p>
        </p:txBody>
      </p:sp>
    </p:spTree>
    <p:extLst>
      <p:ext uri="{BB962C8B-B14F-4D97-AF65-F5344CB8AC3E}">
        <p14:creationId xmlns:p14="http://schemas.microsoft.com/office/powerpoint/2010/main" val="310821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Gospodarstwo domowe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wyodrębniony ekonomicznie i samodzielny </a:t>
            </a:r>
            <a:r>
              <a:rPr lang="pl-PL" dirty="0" err="1"/>
              <a:t>mikropodmiot</a:t>
            </a:r>
          </a:p>
          <a:p>
            <a:endParaRPr lang="pl-PL" dirty="0"/>
          </a:p>
          <a:p>
            <a:r>
              <a:rPr lang="pl-PL" dirty="0"/>
              <a:t>Ekonomiczne funkcje: konsumpcyjna i produkcyjna</a:t>
            </a:r>
          </a:p>
        </p:txBody>
      </p:sp>
    </p:spTree>
    <p:extLst>
      <p:ext uri="{BB962C8B-B14F-4D97-AF65-F5344CB8AC3E}">
        <p14:creationId xmlns:p14="http://schemas.microsoft.com/office/powerpoint/2010/main" val="289788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9" y="397275"/>
            <a:ext cx="2654898" cy="16890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 dirty="0"/>
              <a:t>Odkładając na osiach wyniki wyboru konsumenta otrzymujemy krzywą obojętności.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9" y="2824272"/>
            <a:ext cx="2476070" cy="350015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/>
          </a:p>
          <a:p>
            <a:endParaRPr lang="pl-PL" sz="200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DCE6904-BF2D-A876-9033-4D6E8CA85095}"/>
              </a:ext>
            </a:extLst>
          </p:cNvPr>
          <p:cNvGraphicFramePr>
            <a:graphicFrameLocks noGrp="1"/>
          </p:cNvGraphicFramePr>
          <p:nvPr/>
        </p:nvGraphicFramePr>
        <p:xfrm>
          <a:off x="4038061" y="2177249"/>
          <a:ext cx="2201448" cy="2427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908">
                  <a:extLst>
                    <a:ext uri="{9D8B030D-6E8A-4147-A177-3AD203B41FA5}">
                      <a16:colId xmlns:a16="http://schemas.microsoft.com/office/drawing/2014/main" val="3313433002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1492621048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388617225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429980900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520607796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860642056"/>
                    </a:ext>
                  </a:extLst>
                </a:gridCol>
              </a:tblGrid>
              <a:tr h="744675"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935981667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4282498796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270881049"/>
                  </a:ext>
                </a:extLst>
              </a:tr>
            </a:tbl>
          </a:graphicData>
        </a:graphic>
      </p:graphicFrame>
      <p:pic>
        <p:nvPicPr>
          <p:cNvPr id="5" name="Obraz 5">
            <a:extLst>
              <a:ext uri="{FF2B5EF4-FFF2-40B4-BE49-F238E27FC236}">
                <a16:creationId xmlns:a16="http://schemas.microsoft.com/office/drawing/2014/main" id="{AFD385CA-A612-7041-B0BC-A11CEFA93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11" y="465773"/>
            <a:ext cx="7013275" cy="574673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B5459957-6790-2A99-0B4D-C07892C91231}"/>
              </a:ext>
            </a:extLst>
          </p:cNvPr>
          <p:cNvSpPr txBox="1">
            <a:spLocks/>
          </p:cNvSpPr>
          <p:nvPr/>
        </p:nvSpPr>
        <p:spPr>
          <a:xfrm>
            <a:off x="85602" y="2447486"/>
            <a:ext cx="2604577" cy="444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l-PL" sz="1500" dirty="0">
                <a:solidFill>
                  <a:schemeClr val="tx1"/>
                </a:solidFill>
              </a:rPr>
              <a:t>Krzywa obojętności wykreślona na podstawie podanego przykładu liczbowego oznaczona jest symbolem O1.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pl-PL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500" dirty="0">
                <a:solidFill>
                  <a:schemeClr val="tx1"/>
                </a:solidFill>
              </a:rPr>
              <a:t>Na podstawie innych szeregów, które reprezentują większe ilości obu dóbr możemy wykreślić kolejno krzywe O2, O3 i in.</a:t>
            </a:r>
          </a:p>
          <a:p>
            <a:pPr>
              <a:lnSpc>
                <a:spcPct val="90000"/>
              </a:lnSpc>
            </a:pPr>
            <a:endParaRPr lang="pl-PL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500" dirty="0">
                <a:solidFill>
                  <a:schemeClr val="tx1"/>
                </a:solidFill>
              </a:rPr>
              <a:t>Układ krzywych nazywamy mapą potrzeb gospodarstwa domowego. </a:t>
            </a:r>
          </a:p>
          <a:p>
            <a:pPr>
              <a:lnSpc>
                <a:spcPct val="90000"/>
              </a:lnSpc>
            </a:pPr>
            <a:endParaRPr lang="pl-PL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500" dirty="0">
                <a:solidFill>
                  <a:schemeClr val="tx1"/>
                </a:solidFill>
              </a:rPr>
              <a:t>Ta krzywa pokazuje wszystkie ilości kombinacji 2 dóbr.</a:t>
            </a:r>
          </a:p>
        </p:txBody>
      </p:sp>
    </p:spTree>
    <p:extLst>
      <p:ext uri="{BB962C8B-B14F-4D97-AF65-F5344CB8AC3E}">
        <p14:creationId xmlns:p14="http://schemas.microsoft.com/office/powerpoint/2010/main" val="2144511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Interpretując postępowanie gospodarstwa domowego w dziedzinie wyborów konsumpcyjnych nie wyjaśniliśmy dotąd, jakie ilości towarów A i B zostaną ostatecznie zakupione (którą linię wybierzemy).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/>
              <a:t>Znając dochód gospodarstwa domowego oraz ceny dóbr A i B można przedstawione zagadnienie zilustrować graficznie.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87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9" y="397275"/>
            <a:ext cx="2654898" cy="16890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 dirty="0"/>
              <a:t>Dzienny dochód - 6 jednostek</a:t>
            </a:r>
            <a:br>
              <a:rPr lang="pl-PL" sz="1500" dirty="0"/>
            </a:br>
            <a:r>
              <a:rPr lang="pl-PL" sz="1500" dirty="0"/>
              <a:t>Cena A – 1,5 (4 szt.)</a:t>
            </a:r>
            <a:br>
              <a:rPr lang="pl-PL" sz="1500" dirty="0"/>
            </a:br>
            <a:r>
              <a:rPr lang="pl-PL" sz="1500" dirty="0"/>
              <a:t>Cena B – 1 (6 szt.)</a:t>
            </a:r>
            <a:endParaRPr lang="pl-PL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9" y="2824272"/>
            <a:ext cx="2476070" cy="350015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/>
          </a:p>
          <a:p>
            <a:endParaRPr lang="pl-PL" sz="200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DCE6904-BF2D-A876-9033-4D6E8CA85095}"/>
              </a:ext>
            </a:extLst>
          </p:cNvPr>
          <p:cNvGraphicFramePr>
            <a:graphicFrameLocks noGrp="1"/>
          </p:cNvGraphicFramePr>
          <p:nvPr/>
        </p:nvGraphicFramePr>
        <p:xfrm>
          <a:off x="4038061" y="2177249"/>
          <a:ext cx="2201448" cy="2427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908">
                  <a:extLst>
                    <a:ext uri="{9D8B030D-6E8A-4147-A177-3AD203B41FA5}">
                      <a16:colId xmlns:a16="http://schemas.microsoft.com/office/drawing/2014/main" val="3313433002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1492621048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388617225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429980900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520607796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860642056"/>
                    </a:ext>
                  </a:extLst>
                </a:gridCol>
              </a:tblGrid>
              <a:tr h="744675"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935981667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4282498796"/>
                  </a:ext>
                </a:extLst>
              </a:tr>
              <a:tr h="841314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270881049"/>
                  </a:ext>
                </a:extLst>
              </a:tr>
            </a:tbl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B5459957-6790-2A99-0B4D-C07892C91231}"/>
              </a:ext>
            </a:extLst>
          </p:cNvPr>
          <p:cNvSpPr txBox="1">
            <a:spLocks/>
          </p:cNvSpPr>
          <p:nvPr/>
        </p:nvSpPr>
        <p:spPr>
          <a:xfrm>
            <a:off x="268940" y="5506944"/>
            <a:ext cx="2421239" cy="139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pl-PL" sz="1500" dirty="0">
              <a:solidFill>
                <a:schemeClr val="tx1"/>
              </a:solidFill>
            </a:endParaRP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502EC7A9-62DB-914F-0ED5-DEA23ADE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79" y="608484"/>
            <a:ext cx="5108275" cy="5195334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7138DF7E-0E4D-DDAB-9FE9-E40055C358EA}"/>
              </a:ext>
            </a:extLst>
          </p:cNvPr>
          <p:cNvSpPr txBox="1">
            <a:spLocks/>
          </p:cNvSpPr>
          <p:nvPr/>
        </p:nvSpPr>
        <p:spPr>
          <a:xfrm>
            <a:off x="266837" y="2822850"/>
            <a:ext cx="2576520" cy="3331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Linia AB jest zatem linią ograniczenia budżetowego.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692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9" y="397275"/>
            <a:ext cx="2654898" cy="16890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 dirty="0"/>
              <a:t>Zmiana nachylenia linii ograniczenia budżetowego wynika, przy danych dochodach ze zmian nabywanych dóbr.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9" y="2824272"/>
            <a:ext cx="2476070" cy="350015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/>
          </a:p>
          <a:p>
            <a:endParaRPr lang="pl-PL" sz="200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DCE6904-BF2D-A876-9033-4D6E8CA8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33327"/>
              </p:ext>
            </p:extLst>
          </p:nvPr>
        </p:nvGraphicFramePr>
        <p:xfrm>
          <a:off x="4039172" y="2715699"/>
          <a:ext cx="2201448" cy="18838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908">
                  <a:extLst>
                    <a:ext uri="{9D8B030D-6E8A-4147-A177-3AD203B41FA5}">
                      <a16:colId xmlns:a16="http://schemas.microsoft.com/office/drawing/2014/main" val="3313433002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1492621048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388617225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429980900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520607796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860642056"/>
                    </a:ext>
                  </a:extLst>
                </a:gridCol>
              </a:tblGrid>
              <a:tr h="336912"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935981667"/>
                  </a:ext>
                </a:extLst>
              </a:tr>
              <a:tr h="378378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4282498796"/>
                  </a:ext>
                </a:extLst>
              </a:tr>
              <a:tr h="378378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270881049"/>
                  </a:ext>
                </a:extLst>
              </a:tr>
            </a:tbl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B5459957-6790-2A99-0B4D-C07892C91231}"/>
              </a:ext>
            </a:extLst>
          </p:cNvPr>
          <p:cNvSpPr txBox="1">
            <a:spLocks/>
          </p:cNvSpPr>
          <p:nvPr/>
        </p:nvSpPr>
        <p:spPr>
          <a:xfrm>
            <a:off x="268940" y="5506944"/>
            <a:ext cx="2421239" cy="139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7138DF7E-0E4D-DDAB-9FE9-E40055C358EA}"/>
              </a:ext>
            </a:extLst>
          </p:cNvPr>
          <p:cNvSpPr txBox="1">
            <a:spLocks/>
          </p:cNvSpPr>
          <p:nvPr/>
        </p:nvSpPr>
        <p:spPr>
          <a:xfrm>
            <a:off x="266837" y="2822850"/>
            <a:ext cx="2576520" cy="3331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Zmiana nachylenia linii ograniczenia budżetowego spowodowana zmianami ceny dobra B</a:t>
            </a:r>
          </a:p>
          <a:p>
            <a:endParaRPr lang="pl-PL" dirty="0"/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32942893-2CA9-C564-FCCA-A6F7B0CE5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806" y="571862"/>
            <a:ext cx="6106312" cy="56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24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9" y="397275"/>
            <a:ext cx="2654898" cy="16890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pl-PL" sz="1500" dirty="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9" y="2824272"/>
            <a:ext cx="2476070" cy="350015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/>
          </a:p>
          <a:p>
            <a:endParaRPr lang="pl-PL" sz="200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DCE6904-BF2D-A876-9033-4D6E8CA85095}"/>
              </a:ext>
            </a:extLst>
          </p:cNvPr>
          <p:cNvGraphicFramePr>
            <a:graphicFrameLocks noGrp="1"/>
          </p:cNvGraphicFramePr>
          <p:nvPr/>
        </p:nvGraphicFramePr>
        <p:xfrm>
          <a:off x="4039172" y="2715699"/>
          <a:ext cx="2201448" cy="18838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908">
                  <a:extLst>
                    <a:ext uri="{9D8B030D-6E8A-4147-A177-3AD203B41FA5}">
                      <a16:colId xmlns:a16="http://schemas.microsoft.com/office/drawing/2014/main" val="3313433002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1492621048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388617225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3429980900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520607796"/>
                    </a:ext>
                  </a:extLst>
                </a:gridCol>
                <a:gridCol w="366908">
                  <a:extLst>
                    <a:ext uri="{9D8B030D-6E8A-4147-A177-3AD203B41FA5}">
                      <a16:colId xmlns:a16="http://schemas.microsoft.com/office/drawing/2014/main" val="2860642056"/>
                    </a:ext>
                  </a:extLst>
                </a:gridCol>
              </a:tblGrid>
              <a:tr h="336912"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935981667"/>
                  </a:ext>
                </a:extLst>
              </a:tr>
              <a:tr h="378378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4282498796"/>
                  </a:ext>
                </a:extLst>
              </a:tr>
              <a:tr h="378378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170754" marR="170754" marT="85377" marB="85377"/>
                </a:tc>
                <a:tc>
                  <a:txBody>
                    <a:bodyPr/>
                    <a:lstStyle/>
                    <a:p>
                      <a:endParaRPr lang="pl-PL" sz="3300" dirty="0"/>
                    </a:p>
                  </a:txBody>
                  <a:tcPr marL="170754" marR="170754" marT="85377" marB="85377"/>
                </a:tc>
                <a:extLst>
                  <a:ext uri="{0D108BD9-81ED-4DB2-BD59-A6C34878D82A}">
                    <a16:rowId xmlns:a16="http://schemas.microsoft.com/office/drawing/2014/main" val="3270881049"/>
                  </a:ext>
                </a:extLst>
              </a:tr>
            </a:tbl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B5459957-6790-2A99-0B4D-C07892C91231}"/>
              </a:ext>
            </a:extLst>
          </p:cNvPr>
          <p:cNvSpPr txBox="1">
            <a:spLocks/>
          </p:cNvSpPr>
          <p:nvPr/>
        </p:nvSpPr>
        <p:spPr>
          <a:xfrm>
            <a:off x="268940" y="5506944"/>
            <a:ext cx="2421239" cy="139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7138DF7E-0E4D-DDAB-9FE9-E40055C358EA}"/>
              </a:ext>
            </a:extLst>
          </p:cNvPr>
          <p:cNvSpPr txBox="1">
            <a:spLocks/>
          </p:cNvSpPr>
          <p:nvPr/>
        </p:nvSpPr>
        <p:spPr>
          <a:xfrm>
            <a:off x="60582" y="2524926"/>
            <a:ext cx="2931737" cy="40419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ea typeface="+mn-lt"/>
                <a:cs typeface="+mn-lt"/>
              </a:rPr>
              <a:t>Graficzne rozwiązanie kwestii optymalnej kombinacji konsumowanych dóbr otrzymamy łącząc na jednym rysunku wykres krzywych obojętności i ograniczenia budżetowego</a:t>
            </a:r>
          </a:p>
          <a:p>
            <a:endParaRPr lang="pl-PL" dirty="0"/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B5F45782-96B0-044A-28E1-4E47166B1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02" y="451815"/>
            <a:ext cx="6289650" cy="54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25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A. Marshall dokonał próby wyjaśnienia zachowania gospodarstwa domowego przy podejmowaniu decyzji konsumpcyjnych.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2"/>
              </a:rPr>
              <a:t>https://stat.gov.pl/obszary-tematyczne/warunki-zycia/dochody-wydatki-i-warunki-zycia-ludnosci/budzety-gospodarstw-domowych-w-2021-roku,9,17.html</a:t>
            </a:r>
            <a:endParaRPr lang="pl-PL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35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Produkcyjna funkcja gospodarstw domowych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Funkcja produkcyjna polega na dostarczaniu przez gospodarstwa domowe środków, które umożliwiają konsumpcję (pochodzą z pracy najemnej oraz posiadanej ziemi i kapitału).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449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Oferta podaży pracy zależy przede wszystkim od czynników dochodowych i w mniejszym stopniu od czynników </a:t>
            </a:r>
            <a:r>
              <a:rPr lang="pl-PL" sz="3600" dirty="0" err="1"/>
              <a:t>pozadochodowych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Do czynników dochodowych należy wysokość płacy (pierwsza analiza).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2692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Praca zabiera czas wolny i powoduje zmęczenie, sprawia przykrość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Praca wiąże się z ujemną użytecznością.</a:t>
            </a:r>
          </a:p>
          <a:p>
            <a:endParaRPr lang="pl-PL" dirty="0"/>
          </a:p>
          <a:p>
            <a:r>
              <a:rPr lang="pl-PL" dirty="0"/>
              <a:t>Wzrasta krańcowa przykrość pracy (każda dodatkowa godzina powoduje dodatkową przykrość).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661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3724870" cy="2714625"/>
          </a:xfrm>
        </p:spPr>
        <p:txBody>
          <a:bodyPr>
            <a:normAutofit/>
          </a:bodyPr>
          <a:lstStyle/>
          <a:p>
            <a:r>
              <a:rPr lang="pl-PL" sz="3600" dirty="0"/>
              <a:t>Krzywa krańcowej przykrości pracy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68A5082-16E3-FA04-0235-25AAEF78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56" y="296620"/>
            <a:ext cx="6373482" cy="59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Funkcja konsumpcyjna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pl-PL" dirty="0"/>
              <a:t>Środki na konsumpcję - dochody z pracy najemnej oraz dochody z tytułu własności kapitału i ziemi.</a:t>
            </a:r>
          </a:p>
          <a:p>
            <a:endParaRPr lang="pl-PL" dirty="0"/>
          </a:p>
          <a:p>
            <a:r>
              <a:rPr lang="pl-PL" dirty="0"/>
              <a:t>Niektóre potrzeby społeczne mogą być zaspokajane przez fundusze społeczne.</a:t>
            </a:r>
          </a:p>
          <a:p>
            <a:endParaRPr lang="pl-PL" dirty="0"/>
          </a:p>
          <a:p>
            <a:r>
              <a:rPr lang="pl-PL" dirty="0"/>
              <a:t>Ekonomicznym celem działania gospodarstw domowych jest optymalizacja spożycia</a:t>
            </a:r>
          </a:p>
        </p:txBody>
      </p:sp>
    </p:spTree>
    <p:extLst>
      <p:ext uri="{BB962C8B-B14F-4D97-AF65-F5344CB8AC3E}">
        <p14:creationId xmlns:p14="http://schemas.microsoft.com/office/powerpoint/2010/main" val="3678611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Zachęta do zwiększenia liczby godzin pracy będzie podwyższenie godzinowej stawki płac.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Praca wiąże się z ujemną użytecznością.</a:t>
            </a:r>
          </a:p>
          <a:p>
            <a:endParaRPr lang="pl-PL" dirty="0"/>
          </a:p>
          <a:p>
            <a:r>
              <a:rPr lang="pl-PL" dirty="0"/>
              <a:t>Wzrasta krańcowa przykrość pracy (każda dodatkowa godzina powoduje dodatkową przykrość).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891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3724870" cy="2714625"/>
          </a:xfrm>
        </p:spPr>
        <p:txBody>
          <a:bodyPr>
            <a:normAutofit/>
          </a:bodyPr>
          <a:lstStyle/>
          <a:p>
            <a:r>
              <a:rPr lang="pl-PL" sz="3600" dirty="0"/>
              <a:t>Krzywa podaży pracy pojedynczego pracownika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5DC4EE8-86B9-9F44-C102-400EC71A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203994"/>
            <a:ext cx="5651500" cy="51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9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3724870" cy="2714625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Zagięta wstecz krzywa podaży pracy pojedynczego pracownika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/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A9F77CE1-2128-50C5-C1FF-9B7DAB6D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64" y="617493"/>
            <a:ext cx="6121879" cy="58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01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Efekt substytucyjny wzrostu płacy (substytucja wypoczynku przez pracę)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Efekt dochodowy w drugim i trzecim przypadku.</a:t>
            </a:r>
          </a:p>
          <a:p>
            <a:endParaRPr lang="pl-PL" dirty="0"/>
          </a:p>
          <a:p>
            <a:r>
              <a:rPr lang="pl-PL" dirty="0"/>
              <a:t>Po osiągnięciu pewnego poziomu dochodu dąży do </a:t>
            </a:r>
            <a:r>
              <a:rPr lang="pl-PL"/>
              <a:t>skrócenia czasu pracy na rzecz zwiększenia czasu wolnego.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958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Do pozapłacowych czynników dochodowych można zaliczyć: .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Przepisy podatkowe</a:t>
            </a:r>
            <a:endParaRPr lang="pl-PL" dirty="0"/>
          </a:p>
          <a:p>
            <a:r>
              <a:rPr lang="pl-PL" dirty="0"/>
              <a:t>Kredyt</a:t>
            </a:r>
          </a:p>
          <a:p>
            <a:r>
              <a:rPr lang="pl-PL" dirty="0"/>
              <a:t>Wysokość oprocentowania kredytów konsumpcyjnych</a:t>
            </a:r>
          </a:p>
          <a:p>
            <a:r>
              <a:rPr lang="pl-PL" dirty="0"/>
              <a:t>Politykę społeczną państwa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769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Do </a:t>
            </a:r>
            <a:r>
              <a:rPr lang="pl-PL" sz="3600" dirty="0" err="1"/>
              <a:t>pozadochodowych</a:t>
            </a:r>
            <a:r>
              <a:rPr lang="pl-PL" sz="3600" dirty="0"/>
              <a:t> </a:t>
            </a:r>
            <a:r>
              <a:rPr lang="pl-PL" sz="3600" dirty="0" err="1"/>
              <a:t>czynników,które</a:t>
            </a:r>
            <a:r>
              <a:rPr lang="pl-PL" sz="3600" dirty="0"/>
              <a:t> mają wpływ na : 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dirty="0">
                <a:ea typeface="+mn-lt"/>
                <a:cs typeface="+mn-lt"/>
              </a:rPr>
              <a:t>czynniki demograficzne (wielkość rodziny oraz struktura pod względem płci i wieku)</a:t>
            </a:r>
          </a:p>
          <a:p>
            <a:endParaRPr lang="pl-PL" dirty="0"/>
          </a:p>
          <a:p>
            <a:r>
              <a:rPr lang="pl-PL" dirty="0"/>
              <a:t>czynniki społeczno-kulturowe (wykształcenie, zawód, miejsce zamieszkania)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8300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Drugi rodzaj gospodarstw domowych to właściciele kapitału i ziemi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funkcja - zarządzanie tym czynnikiem produkcji (zysk, procent lub renta gruntowa)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194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89950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Czynniki określające wydatki na konsumpcję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dirty="0"/>
              <a:t>Konsumpcja to rosnąca funkcja dochodu.</a:t>
            </a:r>
          </a:p>
          <a:p>
            <a:endParaRPr lang="pl-PL" dirty="0"/>
          </a:p>
          <a:p>
            <a:r>
              <a:rPr lang="pl-PL" dirty="0"/>
              <a:t>Skłonność do konsumpcji – stosunek wydatków na konsumpcję do dochodu.</a:t>
            </a:r>
          </a:p>
          <a:p>
            <a:endParaRPr lang="pl-PL" dirty="0"/>
          </a:p>
          <a:p>
            <a:r>
              <a:rPr lang="pl-PL" dirty="0"/>
              <a:t>Czynniki </a:t>
            </a:r>
            <a:r>
              <a:rPr lang="pl-PL" dirty="0" err="1"/>
              <a:t>pozadochodowe</a:t>
            </a:r>
            <a:r>
              <a:rPr lang="pl-PL" dirty="0"/>
              <a:t> – obiektywne i subiektywne</a:t>
            </a:r>
          </a:p>
        </p:txBody>
      </p:sp>
    </p:spTree>
    <p:extLst>
      <p:ext uri="{BB962C8B-B14F-4D97-AF65-F5344CB8AC3E}">
        <p14:creationId xmlns:p14="http://schemas.microsoft.com/office/powerpoint/2010/main" val="365654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Aktywa gospodarstw domowych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Majątek, który posiadają gospodarstwa domowe to aktywa.</a:t>
            </a:r>
          </a:p>
          <a:p>
            <a:r>
              <a:rPr lang="pl-PL" dirty="0"/>
              <a:t>Składniki rzeczowe majątku </a:t>
            </a:r>
          </a:p>
          <a:p>
            <a:r>
              <a:rPr lang="pl-PL" dirty="0"/>
              <a:t>Aktywa </a:t>
            </a:r>
          </a:p>
          <a:p>
            <a:r>
              <a:rPr lang="pl-PL" dirty="0"/>
              <a:t>Pieniądze</a:t>
            </a:r>
          </a:p>
        </p:txBody>
      </p:sp>
    </p:spTree>
    <p:extLst>
      <p:ext uri="{BB962C8B-B14F-4D97-AF65-F5344CB8AC3E}">
        <p14:creationId xmlns:p14="http://schemas.microsoft.com/office/powerpoint/2010/main" val="246069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Płynność aktywów -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dirty="0"/>
              <a:t>łatwość zamiany składnika majątkowego na pieniądze. </a:t>
            </a:r>
          </a:p>
          <a:p>
            <a:endParaRPr lang="pl-PL" dirty="0"/>
          </a:p>
          <a:p>
            <a:r>
              <a:rPr lang="pl-PL" dirty="0"/>
              <a:t>Skłonność do utrzymywania części aktywów w formie gotówki nazywamy preferencją płynności. </a:t>
            </a:r>
          </a:p>
          <a:p>
            <a:endParaRPr lang="pl-PL" dirty="0"/>
          </a:p>
          <a:p>
            <a:r>
              <a:rPr lang="pl-PL" dirty="0"/>
              <a:t>Wynika z 3 motywów: transakcyjnego, przezorności i spekulacyjnego.</a:t>
            </a:r>
          </a:p>
        </p:txBody>
      </p:sp>
    </p:spTree>
    <p:extLst>
      <p:ext uri="{BB962C8B-B14F-4D97-AF65-F5344CB8AC3E}">
        <p14:creationId xmlns:p14="http://schemas.microsoft.com/office/powerpoint/2010/main" val="69497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Prawo </a:t>
            </a:r>
            <a:r>
              <a:rPr lang="pl-PL" dirty="0" err="1"/>
              <a:t>Engla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zależność między dochodem a popytem i wydatkami na różne kategorie.</a:t>
            </a:r>
          </a:p>
          <a:p>
            <a:r>
              <a:rPr lang="pl-PL" dirty="0"/>
              <a:t>Zmiana dochodu gospodarstwa domowego powoduje nie tylko zmianę poziomu wydatków, lecz również zmienia się struktura wydatków.  </a:t>
            </a:r>
          </a:p>
        </p:txBody>
      </p:sp>
    </p:spTree>
    <p:extLst>
      <p:ext uri="{BB962C8B-B14F-4D97-AF65-F5344CB8AC3E}">
        <p14:creationId xmlns:p14="http://schemas.microsoft.com/office/powerpoint/2010/main" val="10434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Optymalna kombinacja konsumowanych dóbr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dirty="0"/>
              <a:t>ogólna koncepcja wskazuje, że konsument postępuje zgodnie z zasadą racjonalnego gospodarowania – maksymalizacja swoich korzyści poprzez wybór możliwie najlepszej kombinacji konsumowanych dóbr.</a:t>
            </a:r>
          </a:p>
          <a:p>
            <a:br>
              <a:rPr lang="pl-PL" dirty="0"/>
            </a:br>
            <a:r>
              <a:rPr lang="pl-PL" dirty="0"/>
              <a:t>Konsument dokona takich wyborów, by zgodnie ze swoimi upodobaniami osiągnąć możliwie największe zadowolenie, zwane użytecznością całkowitą.</a:t>
            </a:r>
          </a:p>
        </p:txBody>
      </p:sp>
    </p:spTree>
    <p:extLst>
      <p:ext uri="{BB962C8B-B14F-4D97-AF65-F5344CB8AC3E}">
        <p14:creationId xmlns:p14="http://schemas.microsoft.com/office/powerpoint/2010/main" val="150980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648A-D7D1-E19C-71C0-703468AD3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2 sposoby wyboru optymalnej kombinacji konsumowanych dóbr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1ECE2-6D81-E6FD-C4DB-0FC7C5ABB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1. "algebraiczny" - użyteczność krańcowa dobra i jego cena</a:t>
            </a:r>
          </a:p>
          <a:p>
            <a:endParaRPr lang="pl-PL" dirty="0"/>
          </a:p>
          <a:p>
            <a:r>
              <a:rPr lang="pl-PL" dirty="0"/>
              <a:t>2. "geometryczny" - krzywa obojętności i linia ograniczenia budżetowego</a:t>
            </a:r>
          </a:p>
        </p:txBody>
      </p:sp>
    </p:spTree>
    <p:extLst>
      <p:ext uri="{BB962C8B-B14F-4D97-AF65-F5344CB8AC3E}">
        <p14:creationId xmlns:p14="http://schemas.microsoft.com/office/powerpoint/2010/main" val="1655373972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D63AB0"/>
      </a:accent1>
      <a:accent2>
        <a:srgbClr val="A928C4"/>
      </a:accent2>
      <a:accent3>
        <a:srgbClr val="7A3AD6"/>
      </a:accent3>
      <a:accent4>
        <a:srgbClr val="3C3DC9"/>
      </a:accent4>
      <a:accent5>
        <a:srgbClr val="3A7CD6"/>
      </a:accent5>
      <a:accent6>
        <a:srgbClr val="28ABC4"/>
      </a:accent6>
      <a:hlink>
        <a:srgbClr val="3F60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</Words>
  <Application>Microsoft Office PowerPoint</Application>
  <PresentationFormat>Panoramiczny</PresentationFormat>
  <Paragraphs>1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MatrixVTI</vt:lpstr>
      <vt:lpstr>Ekonomia dla prawników</vt:lpstr>
      <vt:lpstr>Gospodarstwo domowe</vt:lpstr>
      <vt:lpstr>Funkcja konsumpcyjna</vt:lpstr>
      <vt:lpstr>Czynniki określające wydatki na konsumpcję</vt:lpstr>
      <vt:lpstr>Aktywa gospodarstw domowych</vt:lpstr>
      <vt:lpstr>Płynność aktywów -</vt:lpstr>
      <vt:lpstr>Prawo Engla</vt:lpstr>
      <vt:lpstr>Optymalna kombinacja konsumowanych dóbr</vt:lpstr>
      <vt:lpstr>2 sposoby wyboru optymalnej kombinacji konsumowanych dóbr</vt:lpstr>
      <vt:lpstr>1. Założenie - gospodarstwo domowe dąży do osiągnięcia możliwie największego zadowolenia - największej użyteczności całkowitej.</vt:lpstr>
      <vt:lpstr>Pierwsze prawo Gossena</vt:lpstr>
      <vt:lpstr>Wzajemna zależność użyteczności całkowitej i krańcowej</vt:lpstr>
      <vt:lpstr>Drugie prawo Gossena</vt:lpstr>
      <vt:lpstr>1. Założenie - gospodarstwo domowe dąży do osiągnięcia możliwie największego zadowolenia - największej użyteczności całkowitej.</vt:lpstr>
      <vt:lpstr>Teoria wyboru konsumenta</vt:lpstr>
      <vt:lpstr>Wpływ gustów i preferencji na wybór gospodarstwa domowego</vt:lpstr>
      <vt:lpstr>Krzywa obojętności - krzywa łącząca punkty reprezentujące różne ilościowe kombinacje dwóch dóbr, jednakowo dla konsumenta atrakcyjne lub jednakowo obojętne, gdyż reprezentują ten sam poziom użyteczności całkowitej.</vt:lpstr>
      <vt:lpstr>Te dwie definicje wykorzystujemy dla graficznej prezentacji kwestii optymalnych wyborów dokonywanych przez konsumenta.</vt:lpstr>
      <vt:lpstr>Konsument woli posiadać więcej, niż mniej, dlatego on preferuję posiadać kombinację z wyżej położonych kombinacji krzywych obojętności.</vt:lpstr>
      <vt:lpstr>Odkładając na osiach wyniki wyboru konsumenta otrzymujemy krzywą obojętności.</vt:lpstr>
      <vt:lpstr>Interpretując postępowanie gospodarstwa domowego w dziedzinie wyborów konsumpcyjnych nie wyjaśniliśmy dotąd, jakie ilości towarów A i B zostaną ostatecznie zakupione (którą linię wybierzemy). </vt:lpstr>
      <vt:lpstr>Dzienny dochód - 6 jednostek Cena A – 1,5 (4 szt.) Cena B – 1 (6 szt.)</vt:lpstr>
      <vt:lpstr>Zmiana nachylenia linii ograniczenia budżetowego wynika, przy danych dochodach ze zmian nabywanych dóbr.</vt:lpstr>
      <vt:lpstr> </vt:lpstr>
      <vt:lpstr>A. Marshall dokonał próby wyjaśnienia zachowania gospodarstwa domowego przy podejmowaniu decyzji konsumpcyjnych.</vt:lpstr>
      <vt:lpstr>Produkcyjna funkcja gospodarstw domowych</vt:lpstr>
      <vt:lpstr>Oferta podaży pracy zależy przede wszystkim od czynników dochodowych i w mniejszym stopniu od czynników pozadochodowych</vt:lpstr>
      <vt:lpstr>Praca zabiera czas wolny i powoduje zmęczenie, sprawia przykrość</vt:lpstr>
      <vt:lpstr>Krzywa krańcowej przykrości pracy</vt:lpstr>
      <vt:lpstr>Zachęta do zwiększenia liczby godzin pracy będzie podwyższenie godzinowej stawki płac.</vt:lpstr>
      <vt:lpstr>Krzywa podaży pracy pojedynczego pracownika</vt:lpstr>
      <vt:lpstr>Zagięta wstecz krzywa podaży pracy pojedynczego pracownika</vt:lpstr>
      <vt:lpstr>Efekt substytucyjny wzrostu płacy (substytucja wypoczynku przez pracę)</vt:lpstr>
      <vt:lpstr>Do pozapłacowych czynników dochodowych można zaliczyć: . </vt:lpstr>
      <vt:lpstr>Do pozadochodowych czynników,które mają wpływ na :  </vt:lpstr>
      <vt:lpstr>Drugi rodzaj gospodarstw domowych to właściciele kapitału i ziemi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647</cp:revision>
  <dcterms:created xsi:type="dcterms:W3CDTF">2022-12-13T20:13:24Z</dcterms:created>
  <dcterms:modified xsi:type="dcterms:W3CDTF">2022-12-14T11:42:25Z</dcterms:modified>
</cp:coreProperties>
</file>