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003" r:id="rId1"/>
  </p:sldMasterIdLst>
  <p:sldIdLst>
    <p:sldId id="266" r:id="rId2"/>
    <p:sldId id="257" r:id="rId3"/>
    <p:sldId id="258" r:id="rId4"/>
    <p:sldId id="348" r:id="rId5"/>
    <p:sldId id="352" r:id="rId6"/>
    <p:sldId id="349" r:id="rId7"/>
    <p:sldId id="350" r:id="rId8"/>
    <p:sldId id="359" r:id="rId9"/>
    <p:sldId id="354" r:id="rId10"/>
    <p:sldId id="355" r:id="rId11"/>
    <p:sldId id="357" r:id="rId12"/>
    <p:sldId id="358" r:id="rId13"/>
    <p:sldId id="351" r:id="rId14"/>
    <p:sldId id="356" r:id="rId15"/>
    <p:sldId id="360" r:id="rId16"/>
    <p:sldId id="353" r:id="rId17"/>
    <p:sldId id="361" r:id="rId18"/>
    <p:sldId id="362" r:id="rId19"/>
    <p:sldId id="363" r:id="rId20"/>
    <p:sldId id="364" r:id="rId21"/>
    <p:sldId id="365" r:id="rId22"/>
    <p:sldId id="366" r:id="rId23"/>
    <p:sldId id="370" r:id="rId24"/>
    <p:sldId id="373" r:id="rId25"/>
    <p:sldId id="367" r:id="rId26"/>
    <p:sldId id="368" r:id="rId27"/>
    <p:sldId id="369" r:id="rId28"/>
    <p:sldId id="341" r:id="rId29"/>
    <p:sldId id="374" r:id="rId30"/>
    <p:sldId id="371" r:id="rId31"/>
    <p:sldId id="372" r:id="rId32"/>
    <p:sldId id="375" r:id="rId33"/>
    <p:sldId id="376" r:id="rId34"/>
    <p:sldId id="377" r:id="rId35"/>
    <p:sldId id="378"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914400" y="2130428"/>
            <a:ext cx="10363200" cy="1470025"/>
          </a:xfrm>
        </p:spPr>
        <p:txBody>
          <a:bodyPr/>
          <a:lstStyle/>
          <a:p>
            <a:r>
              <a:rPr lang="pl-PL"/>
              <a:t>Kliknij, aby edytować styl</a:t>
            </a:r>
          </a:p>
        </p:txBody>
      </p:sp>
      <p:sp>
        <p:nvSpPr>
          <p:cNvPr id="3" name="Podtytuł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A76EB9D5-7E1A-4433-8B21-2237CC26FA2C}" type="datetimeFigureOut">
              <a:rPr lang="en-US" smtClean="0"/>
              <a:pPr/>
              <a:t>1/6/2023</a:t>
            </a:fld>
            <a:endParaRPr lang="en-US" dirty="0"/>
          </a:p>
        </p:txBody>
      </p:sp>
      <p:sp>
        <p:nvSpPr>
          <p:cNvPr id="5" name="Symbol zastępczy stopki 4"/>
          <p:cNvSpPr>
            <a:spLocks noGrp="1"/>
          </p:cNvSpPr>
          <p:nvPr>
            <p:ph type="ftr" sz="quarter" idx="11"/>
          </p:nvPr>
        </p:nvSpPr>
        <p:spPr/>
        <p:txBody>
          <a:bodyPr/>
          <a:lstStyle/>
          <a:p>
            <a:endParaRPr lang="en-US" dirty="0"/>
          </a:p>
        </p:txBody>
      </p:sp>
      <p:sp>
        <p:nvSpPr>
          <p:cNvPr id="6" name="Symbol zastępczy numeru slajdu 5"/>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62598A19-B9D6-4696-A74D-9FEF900C8B6A}" type="datetimeFigureOut">
              <a:rPr lang="en-US" smtClean="0"/>
              <a:pPr/>
              <a:t>1/6/2023</a:t>
            </a:fld>
            <a:endParaRPr lang="en-US" dirty="0"/>
          </a:p>
        </p:txBody>
      </p:sp>
      <p:sp>
        <p:nvSpPr>
          <p:cNvPr id="5" name="Symbol zastępczy stopki 4"/>
          <p:cNvSpPr>
            <a:spLocks noGrp="1"/>
          </p:cNvSpPr>
          <p:nvPr>
            <p:ph type="ftr" sz="quarter" idx="11"/>
          </p:nvPr>
        </p:nvSpPr>
        <p:spPr/>
        <p:txBody>
          <a:bodyPr/>
          <a:lstStyle/>
          <a:p>
            <a:endParaRPr lang="en-US" dirty="0"/>
          </a:p>
        </p:txBody>
      </p:sp>
      <p:sp>
        <p:nvSpPr>
          <p:cNvPr id="6" name="Symbol zastępczy numeru slajdu 5"/>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11785600" y="274641"/>
            <a:ext cx="36576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812800" y="274641"/>
            <a:ext cx="107696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9A205100-39B0-4914-BBD6-34F267582565}" type="datetimeFigureOut">
              <a:rPr lang="en-US" smtClean="0"/>
              <a:pPr/>
              <a:t>1/6/2023</a:t>
            </a:fld>
            <a:endParaRPr lang="en-US" dirty="0"/>
          </a:p>
        </p:txBody>
      </p:sp>
      <p:sp>
        <p:nvSpPr>
          <p:cNvPr id="5" name="Symbol zastępczy stopki 4"/>
          <p:cNvSpPr>
            <a:spLocks noGrp="1"/>
          </p:cNvSpPr>
          <p:nvPr>
            <p:ph type="ftr" sz="quarter" idx="11"/>
          </p:nvPr>
        </p:nvSpPr>
        <p:spPr/>
        <p:txBody>
          <a:bodyPr/>
          <a:lstStyle/>
          <a:p>
            <a:endParaRPr lang="en-US" dirty="0"/>
          </a:p>
        </p:txBody>
      </p:sp>
      <p:sp>
        <p:nvSpPr>
          <p:cNvPr id="6" name="Symbol zastępczy numeru slajdu 5"/>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539EF837-FEDB-44F2-8FB5-4F56FC548A33}" type="datetimeFigureOut">
              <a:rPr lang="en-US" smtClean="0"/>
              <a:pPr/>
              <a:t>1/6/2023</a:t>
            </a:fld>
            <a:endParaRPr lang="en-US" dirty="0"/>
          </a:p>
        </p:txBody>
      </p:sp>
      <p:sp>
        <p:nvSpPr>
          <p:cNvPr id="5" name="Symbol zastępczy stopki 4"/>
          <p:cNvSpPr>
            <a:spLocks noGrp="1"/>
          </p:cNvSpPr>
          <p:nvPr>
            <p:ph type="ftr" sz="quarter" idx="11"/>
          </p:nvPr>
        </p:nvSpPr>
        <p:spPr/>
        <p:txBody>
          <a:bodyPr/>
          <a:lstStyle/>
          <a:p>
            <a:endParaRPr lang="en-US" dirty="0"/>
          </a:p>
        </p:txBody>
      </p:sp>
      <p:sp>
        <p:nvSpPr>
          <p:cNvPr id="6" name="Symbol zastępczy numeru slajdu 5"/>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963084" y="4406903"/>
            <a:ext cx="103632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4EC2AB55-62C0-407E-B706-C907B44B0BFC}" type="datetimeFigureOut">
              <a:rPr lang="en-US" smtClean="0"/>
              <a:pPr/>
              <a:t>1/6/2023</a:t>
            </a:fld>
            <a:endParaRPr lang="en-US" dirty="0"/>
          </a:p>
        </p:txBody>
      </p:sp>
      <p:sp>
        <p:nvSpPr>
          <p:cNvPr id="5" name="Symbol zastępczy stopki 4"/>
          <p:cNvSpPr>
            <a:spLocks noGrp="1"/>
          </p:cNvSpPr>
          <p:nvPr>
            <p:ph type="ftr" sz="quarter" idx="11"/>
          </p:nvPr>
        </p:nvSpPr>
        <p:spPr/>
        <p:txBody>
          <a:bodyPr/>
          <a:lstStyle/>
          <a:p>
            <a:endParaRPr lang="en-US" dirty="0"/>
          </a:p>
        </p:txBody>
      </p:sp>
      <p:sp>
        <p:nvSpPr>
          <p:cNvPr id="6" name="Symbol zastępczy numeru slajdu 5"/>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69FBB33F-FEF5-4E73-A5F9-307689FE77C6}" type="datetimeFigureOut">
              <a:rPr lang="en-US" smtClean="0"/>
              <a:pPr/>
              <a:t>1/6/2023</a:t>
            </a:fld>
            <a:endParaRPr lang="en-US" dirty="0"/>
          </a:p>
        </p:txBody>
      </p:sp>
      <p:sp>
        <p:nvSpPr>
          <p:cNvPr id="6" name="Symbol zastępczy stopki 5"/>
          <p:cNvSpPr>
            <a:spLocks noGrp="1"/>
          </p:cNvSpPr>
          <p:nvPr>
            <p:ph type="ftr" sz="quarter" idx="11"/>
          </p:nvPr>
        </p:nvSpPr>
        <p:spPr/>
        <p:txBody>
          <a:bodyPr/>
          <a:lstStyle/>
          <a:p>
            <a:endParaRPr lang="en-US" dirty="0"/>
          </a:p>
        </p:txBody>
      </p:sp>
      <p:sp>
        <p:nvSpPr>
          <p:cNvPr id="7" name="Symbol zastępczy numeru slajdu 6"/>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609600" y="274638"/>
            <a:ext cx="10972800" cy="1143000"/>
          </a:xfrm>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A64B5FA4-F0B8-4D71-BC92-932E3A1502F8}" type="datetimeFigureOut">
              <a:rPr lang="en-US" smtClean="0"/>
              <a:pPr/>
              <a:t>1/6/2023</a:t>
            </a:fld>
            <a:endParaRPr lang="en-US" dirty="0"/>
          </a:p>
        </p:txBody>
      </p:sp>
      <p:sp>
        <p:nvSpPr>
          <p:cNvPr id="8" name="Symbol zastępczy stopki 7"/>
          <p:cNvSpPr>
            <a:spLocks noGrp="1"/>
          </p:cNvSpPr>
          <p:nvPr>
            <p:ph type="ftr" sz="quarter" idx="11"/>
          </p:nvPr>
        </p:nvSpPr>
        <p:spPr/>
        <p:txBody>
          <a:bodyPr/>
          <a:lstStyle/>
          <a:p>
            <a:endParaRPr lang="en-US" dirty="0"/>
          </a:p>
        </p:txBody>
      </p:sp>
      <p:sp>
        <p:nvSpPr>
          <p:cNvPr id="9" name="Symbol zastępczy numeru slajdu 8"/>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4FD89F80-C2CE-4D6A-80E4-D3515AD92BC6}" type="datetimeFigureOut">
              <a:rPr lang="en-US" smtClean="0"/>
              <a:pPr/>
              <a:t>1/6/2023</a:t>
            </a:fld>
            <a:endParaRPr lang="en-US" dirty="0"/>
          </a:p>
        </p:txBody>
      </p:sp>
      <p:sp>
        <p:nvSpPr>
          <p:cNvPr id="4" name="Symbol zastępczy stopki 3"/>
          <p:cNvSpPr>
            <a:spLocks noGrp="1"/>
          </p:cNvSpPr>
          <p:nvPr>
            <p:ph type="ftr" sz="quarter" idx="11"/>
          </p:nvPr>
        </p:nvSpPr>
        <p:spPr/>
        <p:txBody>
          <a:bodyPr/>
          <a:lstStyle/>
          <a:p>
            <a:endParaRPr lang="en-US" dirty="0"/>
          </a:p>
        </p:txBody>
      </p:sp>
      <p:sp>
        <p:nvSpPr>
          <p:cNvPr id="5" name="Symbol zastępczy numeru slajdu 4"/>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03E4220E-EF40-477E-B84C-637FC7CE78DB}" type="datetimeFigureOut">
              <a:rPr lang="en-US" smtClean="0"/>
              <a:pPr/>
              <a:t>1/6/2023</a:t>
            </a:fld>
            <a:endParaRPr lang="en-US" dirty="0"/>
          </a:p>
        </p:txBody>
      </p:sp>
      <p:sp>
        <p:nvSpPr>
          <p:cNvPr id="3" name="Symbol zastępczy stopki 2"/>
          <p:cNvSpPr>
            <a:spLocks noGrp="1"/>
          </p:cNvSpPr>
          <p:nvPr>
            <p:ph type="ftr" sz="quarter" idx="11"/>
          </p:nvPr>
        </p:nvSpPr>
        <p:spPr/>
        <p:txBody>
          <a:bodyPr/>
          <a:lstStyle/>
          <a:p>
            <a:endParaRPr lang="en-US" dirty="0"/>
          </a:p>
        </p:txBody>
      </p:sp>
      <p:sp>
        <p:nvSpPr>
          <p:cNvPr id="4" name="Symbol zastępczy numeru slajdu 3"/>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609602" y="273050"/>
            <a:ext cx="4011084"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FD0B8D63-E026-4E54-B301-C824E1BD14F3}" type="datetimeFigureOut">
              <a:rPr lang="en-US" smtClean="0"/>
              <a:pPr/>
              <a:t>1/6/2023</a:t>
            </a:fld>
            <a:endParaRPr lang="en-US" dirty="0"/>
          </a:p>
        </p:txBody>
      </p:sp>
      <p:sp>
        <p:nvSpPr>
          <p:cNvPr id="6" name="Symbol zastępczy stopki 5"/>
          <p:cNvSpPr>
            <a:spLocks noGrp="1"/>
          </p:cNvSpPr>
          <p:nvPr>
            <p:ph type="ftr" sz="quarter" idx="11"/>
          </p:nvPr>
        </p:nvSpPr>
        <p:spPr/>
        <p:txBody>
          <a:bodyPr/>
          <a:lstStyle/>
          <a:p>
            <a:endParaRPr lang="en-US" dirty="0"/>
          </a:p>
        </p:txBody>
      </p:sp>
      <p:sp>
        <p:nvSpPr>
          <p:cNvPr id="7" name="Symbol zastępczy numeru slajdu 6"/>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2389717" y="4800600"/>
            <a:ext cx="73152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6C423185-9573-406A-8068-0AB4F2335019}" type="datetimeFigureOut">
              <a:rPr lang="en-US" smtClean="0"/>
              <a:pPr/>
              <a:t>1/6/2023</a:t>
            </a:fld>
            <a:endParaRPr lang="en-US" dirty="0"/>
          </a:p>
        </p:txBody>
      </p:sp>
      <p:sp>
        <p:nvSpPr>
          <p:cNvPr id="6" name="Symbol zastępczy stopki 5"/>
          <p:cNvSpPr>
            <a:spLocks noGrp="1"/>
          </p:cNvSpPr>
          <p:nvPr>
            <p:ph type="ftr" sz="quarter" idx="11"/>
          </p:nvPr>
        </p:nvSpPr>
        <p:spPr/>
        <p:txBody>
          <a:bodyPr/>
          <a:lstStyle/>
          <a:p>
            <a:endParaRPr lang="en-US" dirty="0"/>
          </a:p>
        </p:txBody>
      </p:sp>
      <p:sp>
        <p:nvSpPr>
          <p:cNvPr id="7" name="Symbol zastępczy numeru slajdu 6"/>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5516DA-9D86-4E1E-A623-C11F9F74EB59}" type="datetimeFigureOut">
              <a:rPr lang="en-US" smtClean="0"/>
              <a:pPr/>
              <a:t>1/6/2023</a:t>
            </a:fld>
            <a:endParaRPr lang="en-US" dirty="0"/>
          </a:p>
        </p:txBody>
      </p:sp>
      <p:sp>
        <p:nvSpPr>
          <p:cNvPr id="5" name="Symbol zastępczy stopki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ymbol zastępczy numeru slajdu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73BC-B049-4115-A692-8D63A059BFB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004" r:id="rId1"/>
    <p:sldLayoutId id="2147484005" r:id="rId2"/>
    <p:sldLayoutId id="2147484006" r:id="rId3"/>
    <p:sldLayoutId id="2147484007" r:id="rId4"/>
    <p:sldLayoutId id="2147484008" r:id="rId5"/>
    <p:sldLayoutId id="2147484009" r:id="rId6"/>
    <p:sldLayoutId id="2147484010" r:id="rId7"/>
    <p:sldLayoutId id="2147484011" r:id="rId8"/>
    <p:sldLayoutId id="2147484012" r:id="rId9"/>
    <p:sldLayoutId id="2147484013" r:id="rId10"/>
    <p:sldLayoutId id="2147484014"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826" name="Picture 2" descr="Znalezione obrazy dla zapytania PARAGRAF"/>
          <p:cNvPicPr>
            <a:picLocks noChangeAspect="1" noChangeArrowheads="1"/>
          </p:cNvPicPr>
          <p:nvPr/>
        </p:nvPicPr>
        <p:blipFill>
          <a:blip r:embed="rId2"/>
          <a:srcRect/>
          <a:stretch>
            <a:fillRect/>
          </a:stretch>
        </p:blipFill>
        <p:spPr bwMode="auto">
          <a:xfrm>
            <a:off x="7115504" y="0"/>
            <a:ext cx="4740165" cy="6292255"/>
          </a:xfrm>
          <a:prstGeom prst="rect">
            <a:avLst/>
          </a:prstGeom>
          <a:noFill/>
        </p:spPr>
      </p:pic>
      <p:sp>
        <p:nvSpPr>
          <p:cNvPr id="6" name="Prostokąt zaokrąglony 5"/>
          <p:cNvSpPr/>
          <p:nvPr/>
        </p:nvSpPr>
        <p:spPr>
          <a:xfrm>
            <a:off x="0" y="1072054"/>
            <a:ext cx="6810703" cy="384678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a:t>Środki przymusu</a:t>
            </a:r>
          </a:p>
        </p:txBody>
      </p:sp>
      <p:sp>
        <p:nvSpPr>
          <p:cNvPr id="7" name="Prostokąt 6"/>
          <p:cNvSpPr/>
          <p:nvPr/>
        </p:nvSpPr>
        <p:spPr>
          <a:xfrm>
            <a:off x="3741682" y="5457975"/>
            <a:ext cx="4046483" cy="1200329"/>
          </a:xfrm>
          <a:prstGeom prst="rect">
            <a:avLst/>
          </a:prstGeom>
        </p:spPr>
        <p:txBody>
          <a:bodyPr wrap="square">
            <a:spAutoFit/>
          </a:bodyPr>
          <a:lstStyle/>
          <a:p>
            <a:pPr algn="just"/>
            <a:r>
              <a:rPr lang="pl-PL" dirty="0"/>
              <a:t>Anna Dzięciołowska</a:t>
            </a:r>
          </a:p>
          <a:p>
            <a:pPr algn="just"/>
            <a:r>
              <a:rPr lang="pl-PL" dirty="0"/>
              <a:t>Katedra Postępowania Karnego</a:t>
            </a:r>
          </a:p>
          <a:p>
            <a:pPr algn="just"/>
            <a:r>
              <a:rPr lang="pl-PL" dirty="0"/>
              <a:t>Wydział Prawa, Administracji i Ekonomii</a:t>
            </a:r>
          </a:p>
          <a:p>
            <a:pPr algn="just"/>
            <a:r>
              <a:rPr lang="pl-PL" dirty="0"/>
              <a:t>Uniwersytet Wrocławski</a:t>
            </a:r>
          </a:p>
        </p:txBody>
      </p:sp>
    </p:spTree>
    <p:extLst>
      <p:ext uri="{BB962C8B-B14F-4D97-AF65-F5344CB8AC3E}">
        <p14:creationId xmlns:p14="http://schemas.microsoft.com/office/powerpoint/2010/main" val="36851975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a:extLst>
              <a:ext uri="{FF2B5EF4-FFF2-40B4-BE49-F238E27FC236}">
                <a16:creationId xmlns:a16="http://schemas.microsoft.com/office/drawing/2014/main" id="{278E7DC2-6F8B-45D1-B0ED-B03879DCDFA5}"/>
              </a:ext>
            </a:extLst>
          </p:cNvPr>
          <p:cNvPicPr>
            <a:picLocks noChangeAspect="1"/>
          </p:cNvPicPr>
          <p:nvPr/>
        </p:nvPicPr>
        <p:blipFill>
          <a:blip r:embed="rId2"/>
          <a:stretch>
            <a:fillRect/>
          </a:stretch>
        </p:blipFill>
        <p:spPr>
          <a:xfrm>
            <a:off x="1069122" y="-241738"/>
            <a:ext cx="9703981" cy="7099738"/>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zaokrąglony 11"/>
          <p:cNvSpPr/>
          <p:nvPr/>
        </p:nvSpPr>
        <p:spPr>
          <a:xfrm>
            <a:off x="1187670" y="483475"/>
            <a:ext cx="9375227" cy="5906813"/>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l-PL" sz="3200" dirty="0"/>
              <a:t>Obowiązki organu zatrzymującego:</a:t>
            </a:r>
          </a:p>
          <a:p>
            <a:pPr algn="just">
              <a:buFont typeface="Arial" pitchFamily="34" charset="0"/>
              <a:buChar char="•"/>
            </a:pPr>
            <a:r>
              <a:rPr lang="pl-PL" sz="2400" dirty="0"/>
              <a:t> pouczyć zatrzymanego o jego prawach </a:t>
            </a:r>
          </a:p>
          <a:p>
            <a:pPr algn="just">
              <a:buFont typeface="Arial" pitchFamily="34" charset="0"/>
              <a:buChar char="•"/>
            </a:pPr>
            <a:r>
              <a:rPr lang="pl-PL" sz="2400" dirty="0"/>
              <a:t> wysłuchać go (jeżeli chce złożyć oświadczenia)</a:t>
            </a:r>
          </a:p>
          <a:p>
            <a:pPr algn="just">
              <a:buFont typeface="Arial" pitchFamily="34" charset="0"/>
              <a:buChar char="•"/>
            </a:pPr>
            <a:r>
              <a:rPr lang="pl-PL" sz="2400" dirty="0"/>
              <a:t> sporządzić protokół zatrzymania i doręczyć go zatrzymanemu</a:t>
            </a:r>
          </a:p>
          <a:p>
            <a:pPr algn="just">
              <a:buFont typeface="Arial" pitchFamily="34" charset="0"/>
              <a:buChar char="•"/>
            </a:pPr>
            <a:r>
              <a:rPr lang="pl-PL" sz="2400" dirty="0"/>
              <a:t> zebrać niezbędne dane o zatrzymanym </a:t>
            </a:r>
          </a:p>
          <a:p>
            <a:pPr algn="just">
              <a:buFont typeface="Arial" pitchFamily="34" charset="0"/>
              <a:buChar char="•"/>
            </a:pPr>
            <a:r>
              <a:rPr lang="pl-PL" sz="2400" dirty="0"/>
              <a:t> zawiadomić prokuratora</a:t>
            </a:r>
          </a:p>
          <a:p>
            <a:pPr algn="just">
              <a:buFont typeface="Arial" pitchFamily="34" charset="0"/>
              <a:buChar char="•"/>
            </a:pPr>
            <a:r>
              <a:rPr lang="pl-PL" sz="2400" dirty="0"/>
              <a:t> umożliwić zatrzymanemu kontakt z adwokatem (lub radcą prawnym) i bezpośrednią z nim rozmowę</a:t>
            </a:r>
          </a:p>
          <a:p>
            <a:pPr algn="just">
              <a:buFont typeface="Arial" pitchFamily="34" charset="0"/>
              <a:buChar char="•"/>
            </a:pPr>
            <a:r>
              <a:rPr lang="pl-PL" sz="2400" dirty="0"/>
              <a:t> natychmiast zwolnić na polecenie sądu lub prokuratora, gdy odpadnie przyczyna zatrzymania lub upłynie maksymalny czas zatrzymania </a:t>
            </a:r>
          </a:p>
          <a:p>
            <a:pPr algn="just">
              <a:buFont typeface="Arial" pitchFamily="34" charset="0"/>
              <a:buChar char="•"/>
            </a:pPr>
            <a:r>
              <a:rPr lang="pl-PL" sz="2400" dirty="0"/>
              <a:t> humanitarnego traktowania zatrzymanego </a:t>
            </a:r>
          </a:p>
        </p:txBody>
      </p:sp>
    </p:spTree>
    <p:extLst>
      <p:ext uri="{BB962C8B-B14F-4D97-AF65-F5344CB8AC3E}">
        <p14:creationId xmlns:p14="http://schemas.microsoft.com/office/powerpoint/2010/main" val="3704863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zaokrąglony 11"/>
          <p:cNvSpPr/>
          <p:nvPr/>
        </p:nvSpPr>
        <p:spPr>
          <a:xfrm>
            <a:off x="441434" y="1765737"/>
            <a:ext cx="11151475" cy="482424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l-PL" sz="2400" i="1" dirty="0"/>
              <a:t>Odstąpienie od natychmiastowego sporządzenia protokołu zatrzymania, odebrania oświadczenia od osoby wraz z pouczeniem o przysługujących jej uprawnieniach w rozumieniu art. 244 § 3 k.p.k., czy też osadzenie jej w miejscu, które z reguły nie jest taktowane jako typowe miejsce odosobnienia, np. w szpitalu w trakcie hospitalizacji ze względów zdrowotnych pod strażą funkcjonariuszy Policji, ograniczające swobodę, kontakty z innymi osobami, w tym z zewnątrz, czy też możliwość poruszania się, uprawnia sąd do uznania takiego stanu za zatrzymanie mające charakter procesowy, w sytuacji spełnienia przesłanek, o jakich mowa w przepisie art. 244 § 1 k.p.k., legitymujące taką osobę do wystąpienia z roszczeniem o odszkodowanie i zadośćuczynienie za doznaną krzywdę, o ile takie faktyczne zatrzymanie z punktu widzenia całokształtu okoliczności sprawy spełniać będzie wymagania objęte unormowaniem wynikającym z przepisu art. 552 </a:t>
            </a:r>
            <a:r>
              <a:rPr lang="pl-PL" sz="2400" i="1" dirty="0" err="1"/>
              <a:t>pkt</a:t>
            </a:r>
            <a:r>
              <a:rPr lang="pl-PL" sz="2400" i="1" dirty="0"/>
              <a:t> 4 k.p.k.</a:t>
            </a:r>
          </a:p>
        </p:txBody>
      </p:sp>
      <p:sp>
        <p:nvSpPr>
          <p:cNvPr id="3" name="Prostokąt zaokrąglony 2"/>
          <p:cNvSpPr/>
          <p:nvPr/>
        </p:nvSpPr>
        <p:spPr>
          <a:xfrm>
            <a:off x="3037490" y="157656"/>
            <a:ext cx="5901559" cy="1581805"/>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800" dirty="0"/>
              <a:t>Wyrok SA w Katowicach</a:t>
            </a:r>
          </a:p>
          <a:p>
            <a:pPr algn="ctr"/>
            <a:r>
              <a:rPr lang="pl-PL" sz="2800" dirty="0"/>
              <a:t>z dnia 27.08.2014 r., </a:t>
            </a:r>
            <a:br>
              <a:rPr lang="pl-PL" sz="2800" dirty="0"/>
            </a:br>
            <a:r>
              <a:rPr lang="pl-PL" sz="2800" dirty="0"/>
              <a:t>sygn. akt: II </a:t>
            </a:r>
            <a:r>
              <a:rPr lang="pl-PL" sz="2800" dirty="0" err="1"/>
              <a:t>AKa</a:t>
            </a:r>
            <a:r>
              <a:rPr lang="pl-PL" sz="2800" dirty="0"/>
              <a:t> 230/14 </a:t>
            </a:r>
          </a:p>
        </p:txBody>
      </p:sp>
    </p:spTree>
    <p:extLst>
      <p:ext uri="{BB962C8B-B14F-4D97-AF65-F5344CB8AC3E}">
        <p14:creationId xmlns:p14="http://schemas.microsoft.com/office/powerpoint/2010/main" val="3704863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zaokrąglony 11"/>
          <p:cNvSpPr/>
          <p:nvPr/>
        </p:nvSpPr>
        <p:spPr>
          <a:xfrm>
            <a:off x="0" y="536028"/>
            <a:ext cx="4414344" cy="371015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a:t>Zatrzymanie</a:t>
            </a:r>
          </a:p>
          <a:p>
            <a:pPr algn="ctr"/>
            <a:r>
              <a:rPr lang="pl-PL" sz="4400" dirty="0"/>
              <a:t>prokuratorskie</a:t>
            </a:r>
          </a:p>
          <a:p>
            <a:pPr algn="ctr"/>
            <a:r>
              <a:rPr lang="pl-PL" sz="4400" dirty="0"/>
              <a:t>– art. 247 k.p.k.</a:t>
            </a:r>
          </a:p>
        </p:txBody>
      </p:sp>
      <p:pic>
        <p:nvPicPr>
          <p:cNvPr id="4" name="Obraz 3" descr="pargraph02.jpg"/>
          <p:cNvPicPr>
            <a:picLocks noChangeAspect="1"/>
          </p:cNvPicPr>
          <p:nvPr/>
        </p:nvPicPr>
        <p:blipFill>
          <a:blip r:embed="rId2" cstate="print"/>
          <a:stretch>
            <a:fillRect/>
          </a:stretch>
        </p:blipFill>
        <p:spPr>
          <a:xfrm rot="408461">
            <a:off x="5139062" y="331723"/>
            <a:ext cx="6043348" cy="6043348"/>
          </a:xfrm>
          <a:prstGeom prst="rect">
            <a:avLst/>
          </a:prstGeom>
        </p:spPr>
      </p:pic>
    </p:spTree>
    <p:extLst>
      <p:ext uri="{BB962C8B-B14F-4D97-AF65-F5344CB8AC3E}">
        <p14:creationId xmlns:p14="http://schemas.microsoft.com/office/powerpoint/2010/main" val="370486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zaokrąglony 11"/>
          <p:cNvSpPr/>
          <p:nvPr/>
        </p:nvSpPr>
        <p:spPr>
          <a:xfrm>
            <a:off x="0" y="504497"/>
            <a:ext cx="4414344" cy="2543504"/>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a:t>Czas zatrzymania</a:t>
            </a:r>
          </a:p>
          <a:p>
            <a:pPr algn="ctr"/>
            <a:r>
              <a:rPr lang="pl-PL" sz="4400" dirty="0"/>
              <a:t>art. 248 k.p.k.</a:t>
            </a:r>
          </a:p>
        </p:txBody>
      </p:sp>
      <p:pic>
        <p:nvPicPr>
          <p:cNvPr id="1026" name="Picture 2" descr="Znalezione obrazy dla zapytania czas"/>
          <p:cNvPicPr>
            <a:picLocks noChangeAspect="1" noChangeArrowheads="1"/>
          </p:cNvPicPr>
          <p:nvPr/>
        </p:nvPicPr>
        <p:blipFill>
          <a:blip r:embed="rId2"/>
          <a:srcRect/>
          <a:stretch>
            <a:fillRect/>
          </a:stretch>
        </p:blipFill>
        <p:spPr bwMode="auto">
          <a:xfrm>
            <a:off x="5231524" y="2217683"/>
            <a:ext cx="6960476" cy="4640317"/>
          </a:xfrm>
          <a:prstGeom prst="rect">
            <a:avLst/>
          </a:prstGeom>
          <a:noFill/>
        </p:spPr>
      </p:pic>
    </p:spTree>
    <p:extLst>
      <p:ext uri="{BB962C8B-B14F-4D97-AF65-F5344CB8AC3E}">
        <p14:creationId xmlns:p14="http://schemas.microsoft.com/office/powerpoint/2010/main" val="3704863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zaokrąglony 11"/>
          <p:cNvSpPr/>
          <p:nvPr/>
        </p:nvSpPr>
        <p:spPr>
          <a:xfrm>
            <a:off x="8261130" y="0"/>
            <a:ext cx="3930869" cy="2385848"/>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a:t>Zażalenie na zatrzymanie – art. 246 k.p.k.</a:t>
            </a:r>
          </a:p>
        </p:txBody>
      </p:sp>
      <p:sp>
        <p:nvSpPr>
          <p:cNvPr id="5" name="Prostokąt zaokrąglony 4"/>
          <p:cNvSpPr/>
          <p:nvPr/>
        </p:nvSpPr>
        <p:spPr>
          <a:xfrm>
            <a:off x="-1" y="157656"/>
            <a:ext cx="8019394" cy="6568966"/>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l-PL" dirty="0"/>
              <a:t>Zażalenie – </a:t>
            </a:r>
            <a:r>
              <a:rPr lang="pl-PL" b="1" dirty="0"/>
              <a:t>do sądu rejonowego miejsca zatrzymania lub prowadzenia postępowania </a:t>
            </a:r>
            <a:r>
              <a:rPr lang="pl-PL" dirty="0"/>
              <a:t>w terminie  7 dni od dnia zatrzymania za pośrednictwem organu, który dokonał zatrzymania lub bezpośrednio do sądu jeżeli zatrzymany nie jest już pozbawiony wolności. </a:t>
            </a:r>
            <a:endParaRPr lang="pl-PL" b="1" dirty="0"/>
          </a:p>
          <a:p>
            <a:pPr algn="just"/>
            <a:r>
              <a:rPr lang="pl-PL" dirty="0"/>
              <a:t>Sąd ocenia, czy zatrzymanie było:</a:t>
            </a:r>
          </a:p>
          <a:p>
            <a:pPr marL="457200" indent="-457200" algn="just">
              <a:buFont typeface="+mj-lt"/>
              <a:buAutoNum type="arabicPeriod"/>
            </a:pPr>
            <a:r>
              <a:rPr lang="pl-PL" b="1" u="sng" dirty="0"/>
              <a:t>Legalne</a:t>
            </a:r>
            <a:r>
              <a:rPr lang="pl-PL" dirty="0"/>
              <a:t> - zgodne z obowiązującym prawem; np. czy zostało dokonane względem osoby, którą w ogóle można zatrzymać albo czy zostały spełnione przesłanki zatrzymania </a:t>
            </a:r>
          </a:p>
          <a:p>
            <a:pPr marL="749808" lvl="1" indent="-457200" algn="just"/>
            <a:r>
              <a:rPr lang="pl-PL" dirty="0"/>
              <a:t>legalność pozbawienia wolności należy widzieć możliwie szeroko, zgodnie z zasadami interpretowania konstytucyjnych określeń. Badaniu sądu podlega więc kwestia istnienia podstaw zatrzymania, ocena, na ile w zaistniałych okolicznościach zatrzymanie było dopuszczalne, prawidłowość zastosowanej procedury, potrzeba dalszego przebywania w stanie zatrzymania.</a:t>
            </a:r>
          </a:p>
          <a:p>
            <a:pPr marL="749808" lvl="1" indent="-457200" algn="just"/>
            <a:r>
              <a:rPr lang="pl-PL" dirty="0"/>
              <a:t>Wyrok TK z dnia 6 grudnia 2004 r., SK 29/04</a:t>
            </a:r>
          </a:p>
          <a:p>
            <a:pPr marL="457200" indent="-457200" algn="just">
              <a:buFont typeface="+mj-lt"/>
              <a:buAutoNum type="arabicPeriod"/>
            </a:pPr>
            <a:r>
              <a:rPr lang="pl-PL" b="1" u="sng" dirty="0"/>
              <a:t>Prawidłowe</a:t>
            </a:r>
            <a:r>
              <a:rPr lang="pl-PL" dirty="0"/>
              <a:t> - ocena sposobu wykonania zatrzymania; np. czy osoba zatrzymana została pouczona o swoich prawach</a:t>
            </a:r>
          </a:p>
          <a:p>
            <a:pPr marL="457200" indent="-457200" algn="just">
              <a:buFont typeface="+mj-lt"/>
              <a:buAutoNum type="arabicPeriod"/>
            </a:pPr>
            <a:r>
              <a:rPr lang="pl-PL" b="1" u="sng" dirty="0"/>
              <a:t>Zasadne</a:t>
            </a:r>
            <a:r>
              <a:rPr lang="pl-PL" dirty="0"/>
              <a:t> - ocena zasadności dokonania tej czynności, przy uwzględnieniu okoliczności faktycznych konkretnej sprawy i zasady proporcjonalności.</a:t>
            </a:r>
          </a:p>
          <a:p>
            <a:pPr algn="just"/>
            <a:r>
              <a:rPr lang="pl-PL" dirty="0"/>
              <a:t>Przekazanie zażalenia i jego rozpoznanie musi nastąpić niezwłocznie. Sąd rozpoznaje zażalenie na posiedzeniu w składzie 1 sędziego. W posiedzeniu ma prawo wziąć udział zatrzymany (art. 464 § 1). </a:t>
            </a:r>
          </a:p>
        </p:txBody>
      </p:sp>
      <p:pic>
        <p:nvPicPr>
          <p:cNvPr id="7" name="Obraz 6" descr="Verzweifelt_Paragraf_524714.jpg"/>
          <p:cNvPicPr>
            <a:picLocks noChangeAspect="1"/>
          </p:cNvPicPr>
          <p:nvPr/>
        </p:nvPicPr>
        <p:blipFill>
          <a:blip r:embed="rId2" cstate="print"/>
          <a:stretch>
            <a:fillRect/>
          </a:stretch>
        </p:blipFill>
        <p:spPr>
          <a:xfrm>
            <a:off x="8071946" y="3007673"/>
            <a:ext cx="3731172" cy="3224507"/>
          </a:xfrm>
          <a:prstGeom prst="rect">
            <a:avLst/>
          </a:prstGeom>
        </p:spPr>
      </p:pic>
    </p:spTree>
    <p:extLst>
      <p:ext uri="{BB962C8B-B14F-4D97-AF65-F5344CB8AC3E}">
        <p14:creationId xmlns:p14="http://schemas.microsoft.com/office/powerpoint/2010/main" val="3704863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zaokrąglony 11"/>
          <p:cNvSpPr/>
          <p:nvPr/>
        </p:nvSpPr>
        <p:spPr>
          <a:xfrm>
            <a:off x="0" y="1040524"/>
            <a:ext cx="12192000" cy="5817476"/>
          </a:xfrm>
          <a:prstGeom prst="roundRect">
            <a:avLst/>
          </a:prstGeom>
          <a:solidFill>
            <a:schemeClr val="tx2">
              <a:lumMod val="75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pl-PL" sz="2400" b="1" dirty="0"/>
          </a:p>
          <a:p>
            <a:pPr algn="just"/>
            <a:endParaRPr lang="pl-PL" sz="2400" b="1" dirty="0"/>
          </a:p>
          <a:p>
            <a:pPr lvl="1" algn="just">
              <a:buFont typeface="Arial" pitchFamily="34" charset="0"/>
              <a:buChar char="•"/>
            </a:pPr>
            <a:r>
              <a:rPr lang="pl-PL" sz="1900" dirty="0"/>
              <a:t> zatrzymanie penitencjarne (art. 15 ust. 1 pkt. 2a ustawy o Policji) – jeżeli osoba pozbawiona wolności, która za zezwoleniem organu opuściła areszt śledczy lub zakład karny i w wyznaczonym terminie do niego nie powróciła </a:t>
            </a:r>
          </a:p>
          <a:p>
            <a:pPr lvl="1" algn="just">
              <a:buFont typeface="Arial" pitchFamily="34" charset="0"/>
              <a:buChar char="•"/>
            </a:pPr>
            <a:r>
              <a:rPr lang="pl-PL" sz="1900" dirty="0"/>
              <a:t> zatrzymanie porządkowe (prewencyjne) (art. 15 ust. 1 pkt. 3 ustawy o Policji) - zatrzymanie osób stwarzających w sposób oczywisty bezpośrednie zagrożenie dla życia lub zdrowia ludzkiego albo mienia;</a:t>
            </a:r>
          </a:p>
          <a:p>
            <a:pPr lvl="1" algn="just">
              <a:buFont typeface="Arial" pitchFamily="34" charset="0"/>
              <a:buChar char="•"/>
            </a:pPr>
            <a:r>
              <a:rPr lang="pl-PL" sz="1900" dirty="0"/>
              <a:t> zatrzymanie administracyjne (art. 40 ust. 1 i 3 ustawy z 26 października 1982 r. o wychowaniu w trzeźwości i przeciwdziałaniu alkoholizmowi) – dot. osób w stanie nietrzeźwości, które swoim zachowaniem daje powód do zgorszenia w miejscu publicznym, znajdują się w okolicznościach zagrażających ich życiu lub zdrowiu albo zagrażających życiu lub zdrowiu innych osób; mogą  zostać doprowadzone np. do izby wytrzeźwień aż do wytrzeźwienia, nie dłużej jednak niż 24 godziny, osobę do lat 18 umieszcza się w odrębnych pomieszczeniach, oddzielnie od osób dorosłych </a:t>
            </a:r>
          </a:p>
          <a:p>
            <a:pPr lvl="1" algn="just">
              <a:buFont typeface="Arial" pitchFamily="34" charset="0"/>
              <a:buChar char="•"/>
            </a:pPr>
            <a:r>
              <a:rPr lang="pl-PL" sz="1900" dirty="0"/>
              <a:t> zatrzymanie cudzoziemca</a:t>
            </a:r>
          </a:p>
          <a:p>
            <a:pPr lvl="1" algn="just">
              <a:buFont typeface="Arial" pitchFamily="34" charset="0"/>
              <a:buChar char="•"/>
            </a:pPr>
            <a:r>
              <a:rPr lang="pl-PL" sz="1900" dirty="0"/>
              <a:t> zatrzymanie krótkotrwałe (chwilowe) (art. 15 ust. 1 pkt. 1 ustawy o Policji) - w celu ustalenia tożsamości osoby</a:t>
            </a:r>
          </a:p>
          <a:p>
            <a:pPr lvl="1" algn="just">
              <a:buFont typeface="Arial" pitchFamily="34" charset="0"/>
              <a:buChar char="•"/>
            </a:pPr>
            <a:r>
              <a:rPr lang="pl-PL" sz="1900" dirty="0"/>
              <a:t> zatrzymanie stadionowe (art. 20 ust. 1 pkt. 5 ustawy o bezpieczeństwie imprez masowych) – służby porządkowe i informacyjne na imprezie masowej są uprawnione do ujęcia, w celu niezwłocznego przekazania Policji, osób stwarzających bezpośrednie zagrożenie dla dóbr powierzonych ochronie oraz osób dopuszczających się czynów zabronionych</a:t>
            </a:r>
          </a:p>
          <a:p>
            <a:pPr algn="ctr"/>
            <a:endParaRPr lang="pl-PL" sz="4400" dirty="0"/>
          </a:p>
        </p:txBody>
      </p:sp>
      <p:sp>
        <p:nvSpPr>
          <p:cNvPr id="5" name="Prostokąt zaokrąglony 4"/>
          <p:cNvSpPr/>
          <p:nvPr/>
        </p:nvSpPr>
        <p:spPr>
          <a:xfrm>
            <a:off x="746235" y="157655"/>
            <a:ext cx="10731062" cy="798786"/>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000" dirty="0"/>
              <a:t>Zatrzymania </a:t>
            </a:r>
            <a:r>
              <a:rPr lang="pl-PL" sz="4000" dirty="0" err="1"/>
              <a:t>pozaprocesowe</a:t>
            </a:r>
            <a:endParaRPr lang="pl-PL" sz="4400" dirty="0"/>
          </a:p>
        </p:txBody>
      </p:sp>
    </p:spTree>
    <p:extLst>
      <p:ext uri="{BB962C8B-B14F-4D97-AF65-F5344CB8AC3E}">
        <p14:creationId xmlns:p14="http://schemas.microsoft.com/office/powerpoint/2010/main" val="3704863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zaokrąglony 11"/>
          <p:cNvSpPr/>
          <p:nvPr/>
        </p:nvSpPr>
        <p:spPr>
          <a:xfrm>
            <a:off x="1219201" y="1061546"/>
            <a:ext cx="9669517" cy="5644054"/>
          </a:xfrm>
          <a:prstGeom prst="roundRect">
            <a:avLst/>
          </a:prstGeom>
          <a:solidFill>
            <a:schemeClr val="tx2">
              <a:lumMod val="75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pl-PL" sz="2400" b="1" dirty="0"/>
          </a:p>
          <a:p>
            <a:pPr algn="just"/>
            <a:endParaRPr lang="pl-PL" sz="2400" b="1" dirty="0"/>
          </a:p>
          <a:p>
            <a:r>
              <a:rPr lang="pl-PL" sz="2800" b="1" dirty="0"/>
              <a:t>Izolacyjny:</a:t>
            </a:r>
          </a:p>
          <a:p>
            <a:pPr>
              <a:buFont typeface="Arial" pitchFamily="34" charset="0"/>
              <a:buChar char="•"/>
            </a:pPr>
            <a:r>
              <a:rPr lang="pl-PL" sz="2400" dirty="0"/>
              <a:t> tymczasowe aresztowanie,</a:t>
            </a:r>
          </a:p>
          <a:p>
            <a:r>
              <a:rPr lang="pl-PL" sz="2800" b="1" dirty="0"/>
              <a:t>Nieizolacyjne:</a:t>
            </a:r>
          </a:p>
          <a:p>
            <a:pPr>
              <a:buFont typeface="Arial" pitchFamily="34" charset="0"/>
              <a:buChar char="•"/>
            </a:pPr>
            <a:r>
              <a:rPr lang="pl-PL" sz="2400" dirty="0"/>
              <a:t> poręczenie:</a:t>
            </a:r>
          </a:p>
          <a:p>
            <a:pPr>
              <a:buFont typeface="Wingdings" pitchFamily="2" charset="2"/>
              <a:buChar char="Ø"/>
            </a:pPr>
            <a:r>
              <a:rPr lang="pl-PL" sz="2400" dirty="0"/>
              <a:t>majątkowe,</a:t>
            </a:r>
          </a:p>
          <a:p>
            <a:pPr>
              <a:buFont typeface="Wingdings" pitchFamily="2" charset="2"/>
              <a:buChar char="Ø"/>
            </a:pPr>
            <a:r>
              <a:rPr lang="pl-PL" sz="2400" dirty="0"/>
              <a:t>społeczne,</a:t>
            </a:r>
          </a:p>
          <a:p>
            <a:pPr>
              <a:buFont typeface="Wingdings" pitchFamily="2" charset="2"/>
              <a:buChar char="Ø"/>
            </a:pPr>
            <a:r>
              <a:rPr lang="pl-PL" sz="2400" dirty="0"/>
              <a:t>osoby godnej zaufania,</a:t>
            </a:r>
          </a:p>
          <a:p>
            <a:pPr>
              <a:buFont typeface="Arial" pitchFamily="34" charset="0"/>
              <a:buChar char="•"/>
            </a:pPr>
            <a:r>
              <a:rPr lang="pl-PL" sz="2400" dirty="0"/>
              <a:t> dozór:</a:t>
            </a:r>
          </a:p>
          <a:p>
            <a:pPr>
              <a:buFont typeface="Wingdings" pitchFamily="2" charset="2"/>
              <a:buChar char="Ø"/>
            </a:pPr>
            <a:r>
              <a:rPr lang="pl-PL" sz="2400" dirty="0"/>
              <a:t>zwykły,</a:t>
            </a:r>
          </a:p>
          <a:p>
            <a:pPr>
              <a:buFont typeface="Wingdings" pitchFamily="2" charset="2"/>
              <a:buChar char="Ø"/>
            </a:pPr>
            <a:r>
              <a:rPr lang="pl-PL" sz="2400" dirty="0"/>
              <a:t>warunkowy,</a:t>
            </a:r>
          </a:p>
          <a:p>
            <a:pPr>
              <a:buFont typeface="Arial" pitchFamily="34" charset="0"/>
              <a:buChar char="•"/>
            </a:pPr>
            <a:r>
              <a:rPr lang="pl-PL" sz="2400" dirty="0"/>
              <a:t> nakaz opuszczenia lokalu zajmowanego wspólnie z pokrzywdzonym,</a:t>
            </a:r>
          </a:p>
          <a:p>
            <a:pPr>
              <a:buFont typeface="Arial" pitchFamily="34" charset="0"/>
              <a:buChar char="•"/>
            </a:pPr>
            <a:r>
              <a:rPr lang="pl-PL" sz="2400" dirty="0"/>
              <a:t> zawieszenie w czynnościach służbowych lub wykonywaniu zawodu oraz nakazy i zakazy określonego zachowania,</a:t>
            </a:r>
          </a:p>
          <a:p>
            <a:pPr>
              <a:buFont typeface="Arial" pitchFamily="34" charset="0"/>
              <a:buChar char="•"/>
            </a:pPr>
            <a:r>
              <a:rPr lang="pl-PL" sz="2400" dirty="0"/>
              <a:t> zakaz opuszczania kraju</a:t>
            </a:r>
          </a:p>
          <a:p>
            <a:pPr algn="ctr"/>
            <a:endParaRPr lang="pl-PL" sz="4400" dirty="0"/>
          </a:p>
        </p:txBody>
      </p:sp>
      <p:sp>
        <p:nvSpPr>
          <p:cNvPr id="5" name="Prostokąt zaokrąglony 4"/>
          <p:cNvSpPr/>
          <p:nvPr/>
        </p:nvSpPr>
        <p:spPr>
          <a:xfrm>
            <a:off x="746235" y="157655"/>
            <a:ext cx="10731062" cy="798786"/>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000" dirty="0"/>
              <a:t>Katalog środków zapobiegawczych</a:t>
            </a:r>
            <a:endParaRPr lang="pl-PL" sz="4400" dirty="0"/>
          </a:p>
        </p:txBody>
      </p:sp>
    </p:spTree>
    <p:extLst>
      <p:ext uri="{BB962C8B-B14F-4D97-AF65-F5344CB8AC3E}">
        <p14:creationId xmlns:p14="http://schemas.microsoft.com/office/powerpoint/2010/main" val="3704863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zaokrąglony 11"/>
          <p:cNvSpPr/>
          <p:nvPr/>
        </p:nvSpPr>
        <p:spPr>
          <a:xfrm>
            <a:off x="3836275" y="189186"/>
            <a:ext cx="3930869" cy="127175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800" dirty="0"/>
              <a:t>Cele</a:t>
            </a:r>
          </a:p>
        </p:txBody>
      </p:sp>
      <p:sp>
        <p:nvSpPr>
          <p:cNvPr id="5" name="Prostokąt zaokrąglony 4"/>
          <p:cNvSpPr/>
          <p:nvPr/>
        </p:nvSpPr>
        <p:spPr>
          <a:xfrm>
            <a:off x="1807779" y="1618593"/>
            <a:ext cx="8019394" cy="4487919"/>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14350" indent="-514350" algn="just">
              <a:buFont typeface="Arial" pitchFamily="34" charset="0"/>
              <a:buChar char="•"/>
            </a:pPr>
            <a:r>
              <a:rPr lang="pl-PL" sz="3600" dirty="0"/>
              <a:t>zabezpieczenie prawidłowego toku postępowania (</a:t>
            </a:r>
            <a:r>
              <a:rPr lang="pl-PL" sz="3600" b="1" dirty="0"/>
              <a:t>cel zasadniczy</a:t>
            </a:r>
            <a:r>
              <a:rPr lang="pl-PL" sz="3600" dirty="0"/>
              <a:t>)</a:t>
            </a:r>
          </a:p>
          <a:p>
            <a:pPr marL="514350" indent="-514350" algn="just">
              <a:buFont typeface="Arial" pitchFamily="34" charset="0"/>
              <a:buChar char="•"/>
            </a:pPr>
            <a:r>
              <a:rPr lang="pl-PL" sz="3600" dirty="0"/>
              <a:t>zapobiegnięcie popełnienia przez oskarżonego nowego ciężkiego przestępstwa (</a:t>
            </a:r>
            <a:r>
              <a:rPr lang="pl-PL" sz="3600" b="1" dirty="0"/>
              <a:t>cel akcesoryjny</a:t>
            </a:r>
            <a:r>
              <a:rPr lang="pl-PL" sz="3600" dirty="0"/>
              <a:t>)</a:t>
            </a:r>
          </a:p>
        </p:txBody>
      </p:sp>
    </p:spTree>
    <p:extLst>
      <p:ext uri="{BB962C8B-B14F-4D97-AF65-F5344CB8AC3E}">
        <p14:creationId xmlns:p14="http://schemas.microsoft.com/office/powerpoint/2010/main" val="3704863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zaokrąglony 11"/>
          <p:cNvSpPr/>
          <p:nvPr/>
        </p:nvSpPr>
        <p:spPr>
          <a:xfrm>
            <a:off x="3815254" y="126124"/>
            <a:ext cx="3930869" cy="127175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800" dirty="0"/>
              <a:t>Funkcje</a:t>
            </a:r>
          </a:p>
        </p:txBody>
      </p:sp>
      <p:sp>
        <p:nvSpPr>
          <p:cNvPr id="5" name="Prostokąt zaokrąglony 4"/>
          <p:cNvSpPr/>
          <p:nvPr/>
        </p:nvSpPr>
        <p:spPr>
          <a:xfrm>
            <a:off x="220716" y="1471448"/>
            <a:ext cx="11740055" cy="5181601"/>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14350" indent="-514350" algn="just"/>
            <a:endParaRPr lang="pl-PL" sz="3200" b="1" dirty="0"/>
          </a:p>
          <a:p>
            <a:pPr marL="514350" indent="-514350" algn="just"/>
            <a:r>
              <a:rPr lang="pl-PL" sz="3200" b="1" dirty="0"/>
              <a:t>Zasadnicze:</a:t>
            </a:r>
          </a:p>
          <a:p>
            <a:pPr marL="514350" indent="-514350" algn="just">
              <a:buFont typeface="Wingdings" pitchFamily="2" charset="2"/>
              <a:buChar char="Ø"/>
            </a:pPr>
            <a:r>
              <a:rPr lang="pl-PL" sz="3200" dirty="0"/>
              <a:t>funkcja zabezpieczająca: chroni postępowanie karne przed bezprawnym jego utrudnianiem,</a:t>
            </a:r>
          </a:p>
          <a:p>
            <a:pPr marL="514350" indent="-514350" algn="just">
              <a:buFont typeface="Wingdings" pitchFamily="2" charset="2"/>
              <a:buChar char="Ø"/>
            </a:pPr>
            <a:r>
              <a:rPr lang="pl-PL" sz="3200" dirty="0"/>
              <a:t>funkcja prewencyjna: uniemożliwia bezprawny wpływ na prawidłowy tok postępowania,</a:t>
            </a:r>
          </a:p>
          <a:p>
            <a:pPr marL="514350" indent="-514350" algn="just"/>
            <a:r>
              <a:rPr lang="pl-PL" sz="3200" b="1" dirty="0"/>
              <a:t>Akcesoryjna:</a:t>
            </a:r>
          </a:p>
          <a:p>
            <a:pPr marL="514350" indent="-514350" algn="just">
              <a:buFont typeface="Wingdings" pitchFamily="2" charset="2"/>
              <a:buChar char="Ø"/>
            </a:pPr>
            <a:r>
              <a:rPr lang="pl-PL" sz="3200" dirty="0"/>
              <a:t>funkcja ochronna: zapobiegnięcie nowemu ciężkiemu przestępstwu</a:t>
            </a:r>
          </a:p>
          <a:p>
            <a:pPr marL="514350" indent="-514350" algn="just">
              <a:buFont typeface="+mj-lt"/>
              <a:buAutoNum type="alphaLcParenR"/>
            </a:pPr>
            <a:endParaRPr lang="pl-PL" sz="3200" dirty="0"/>
          </a:p>
          <a:p>
            <a:pPr marL="514350" indent="-514350" algn="just">
              <a:buNone/>
            </a:pPr>
            <a:r>
              <a:rPr lang="pl-PL" sz="3200" b="1" dirty="0"/>
              <a:t>Niedopuszczalne</a:t>
            </a:r>
            <a:r>
              <a:rPr lang="pl-PL" sz="3200" dirty="0"/>
              <a:t> jest spełnianie </a:t>
            </a:r>
            <a:r>
              <a:rPr lang="pl-PL" sz="3200" u="sng" dirty="0"/>
              <a:t>funkcji represyjnej</a:t>
            </a:r>
            <a:r>
              <a:rPr lang="pl-PL" sz="3200" dirty="0"/>
              <a:t>.</a:t>
            </a:r>
          </a:p>
          <a:p>
            <a:pPr marL="514350" indent="-514350">
              <a:buFont typeface="+mj-lt"/>
              <a:buAutoNum type="arabicPeriod"/>
            </a:pPr>
            <a:endParaRPr lang="pl-PL" sz="3600" dirty="0"/>
          </a:p>
        </p:txBody>
      </p:sp>
    </p:spTree>
    <p:extLst>
      <p:ext uri="{BB962C8B-B14F-4D97-AF65-F5344CB8AC3E}">
        <p14:creationId xmlns:p14="http://schemas.microsoft.com/office/powerpoint/2010/main" val="370486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6180083" y="409903"/>
            <a:ext cx="5654565" cy="5360276"/>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l-PL" sz="4000" b="1" dirty="0">
                <a:effectLst>
                  <a:outerShdw blurRad="38100" dist="38100" dir="2700000" algn="tl">
                    <a:srgbClr val="000000">
                      <a:alpha val="43137"/>
                    </a:srgbClr>
                  </a:outerShdw>
                </a:effectLst>
              </a:rPr>
              <a:t>Środki przymusu - </a:t>
            </a:r>
            <a:r>
              <a:rPr lang="pl-PL" sz="3600" dirty="0"/>
              <a:t>czynności organów procesowych zmierzające do </a:t>
            </a:r>
            <a:r>
              <a:rPr lang="pl-PL" sz="3600" b="1" dirty="0"/>
              <a:t>wymuszenia spełnienia obowiązków procesowych</a:t>
            </a:r>
            <a:r>
              <a:rPr lang="pl-PL" sz="3600" dirty="0"/>
              <a:t> lub </a:t>
            </a:r>
            <a:r>
              <a:rPr lang="pl-PL" sz="3600" b="1" dirty="0"/>
              <a:t>zapewnienia prawidłowego toku procesu.</a:t>
            </a:r>
            <a:endParaRPr lang="pl-PL" sz="3600" dirty="0"/>
          </a:p>
        </p:txBody>
      </p:sp>
      <p:pic>
        <p:nvPicPr>
          <p:cNvPr id="6" name="Obraz 5" descr="paragraf.png"/>
          <p:cNvPicPr>
            <a:picLocks noChangeAspect="1"/>
          </p:cNvPicPr>
          <p:nvPr/>
        </p:nvPicPr>
        <p:blipFill>
          <a:blip r:embed="rId2" cstate="print"/>
          <a:stretch>
            <a:fillRect/>
          </a:stretch>
        </p:blipFill>
        <p:spPr>
          <a:xfrm>
            <a:off x="1273432" y="2280745"/>
            <a:ext cx="4356538" cy="4356538"/>
          </a:xfrm>
          <a:prstGeom prst="rect">
            <a:avLst/>
          </a:prstGeom>
        </p:spPr>
      </p:pic>
    </p:spTree>
    <p:extLst>
      <p:ext uri="{BB962C8B-B14F-4D97-AF65-F5344CB8AC3E}">
        <p14:creationId xmlns:p14="http://schemas.microsoft.com/office/powerpoint/2010/main" val="12213003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zaokrąglony 11"/>
          <p:cNvSpPr/>
          <p:nvPr/>
        </p:nvSpPr>
        <p:spPr>
          <a:xfrm>
            <a:off x="3815254" y="126124"/>
            <a:ext cx="3930869" cy="127175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800" dirty="0"/>
              <a:t>Przesłanki</a:t>
            </a:r>
          </a:p>
        </p:txBody>
      </p:sp>
      <p:sp>
        <p:nvSpPr>
          <p:cNvPr id="5" name="Prostokąt zaokrąglony 4"/>
          <p:cNvSpPr/>
          <p:nvPr/>
        </p:nvSpPr>
        <p:spPr>
          <a:xfrm>
            <a:off x="220716" y="1471448"/>
            <a:ext cx="11740055" cy="5181601"/>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 typeface="Arial" pitchFamily="34" charset="0"/>
              <a:buChar char="•"/>
            </a:pPr>
            <a:r>
              <a:rPr lang="pl-PL" sz="3600" dirty="0"/>
              <a:t> ogólna (art. 249 KPK)</a:t>
            </a:r>
          </a:p>
          <a:p>
            <a:pPr algn="just">
              <a:buFont typeface="Arial" pitchFamily="34" charset="0"/>
              <a:buChar char="•"/>
            </a:pPr>
            <a:r>
              <a:rPr lang="pl-PL" sz="3600" dirty="0"/>
              <a:t> szczególne (art. 258 KPK)</a:t>
            </a:r>
          </a:p>
          <a:p>
            <a:pPr algn="just">
              <a:buNone/>
            </a:pPr>
            <a:endParaRPr lang="pl-PL" sz="3600" dirty="0"/>
          </a:p>
          <a:p>
            <a:pPr algn="just">
              <a:buNone/>
            </a:pPr>
            <a:r>
              <a:rPr lang="pl-PL" sz="3600" dirty="0"/>
              <a:t>Przesłanki należy odróżnić od </a:t>
            </a:r>
            <a:r>
              <a:rPr lang="pl-PL" sz="3600" b="1" dirty="0"/>
              <a:t>podstaw stosowania środków zapobiegawczych</a:t>
            </a:r>
            <a:r>
              <a:rPr lang="pl-PL" sz="3600" dirty="0"/>
              <a:t>, którymi są przepisy prawa zezwalające na ich stosowanie.</a:t>
            </a:r>
          </a:p>
          <a:p>
            <a:pPr marL="514350" indent="-514350">
              <a:buFont typeface="+mj-lt"/>
              <a:buAutoNum type="arabicPeriod"/>
            </a:pPr>
            <a:endParaRPr lang="pl-PL" sz="3600" dirty="0"/>
          </a:p>
        </p:txBody>
      </p:sp>
    </p:spTree>
    <p:extLst>
      <p:ext uri="{BB962C8B-B14F-4D97-AF65-F5344CB8AC3E}">
        <p14:creationId xmlns:p14="http://schemas.microsoft.com/office/powerpoint/2010/main" val="3704863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zaokrąglony 11"/>
          <p:cNvSpPr/>
          <p:nvPr/>
        </p:nvSpPr>
        <p:spPr>
          <a:xfrm>
            <a:off x="0" y="168165"/>
            <a:ext cx="3930869" cy="127175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800" dirty="0"/>
              <a:t>Kazus nr 1</a:t>
            </a:r>
          </a:p>
        </p:txBody>
      </p:sp>
      <p:sp>
        <p:nvSpPr>
          <p:cNvPr id="5" name="Prostokąt zaokrąglony 4"/>
          <p:cNvSpPr/>
          <p:nvPr/>
        </p:nvSpPr>
        <p:spPr>
          <a:xfrm>
            <a:off x="220717" y="1839309"/>
            <a:ext cx="11414236" cy="4824249"/>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None/>
            </a:pPr>
            <a:endParaRPr lang="pl-PL" sz="3600" dirty="0"/>
          </a:p>
          <a:p>
            <a:pPr algn="just">
              <a:buNone/>
            </a:pPr>
            <a:r>
              <a:rPr lang="pl-PL" sz="3600" dirty="0"/>
              <a:t>Prokurator złożył do Sądu Rejonowego w O. wniosek o zastosowanie tymczasowego aresztowania wobec Henryka W. Prokurator powołał się na przesłankę ogólną z art. 249 KPK oraz przesłankę szczególną z art. 258 § 2 KPK, ponieważ podejrzanemu postawiono zarzut zabójstwa z art. 148 § 1 KK. Prokurator nie powołał się na żadną inną przesłankę szczególną.</a:t>
            </a:r>
          </a:p>
          <a:p>
            <a:pPr algn="just">
              <a:buNone/>
            </a:pPr>
            <a:r>
              <a:rPr lang="pl-PL" sz="3600" dirty="0"/>
              <a:t>Oceń zasadność wniosku prokuratora.</a:t>
            </a:r>
          </a:p>
          <a:p>
            <a:pPr marL="514350" indent="-514350">
              <a:buFont typeface="+mj-lt"/>
              <a:buAutoNum type="arabicPeriod"/>
            </a:pPr>
            <a:endParaRPr lang="pl-PL" sz="3600" dirty="0"/>
          </a:p>
        </p:txBody>
      </p:sp>
    </p:spTree>
    <p:extLst>
      <p:ext uri="{BB962C8B-B14F-4D97-AF65-F5344CB8AC3E}">
        <p14:creationId xmlns:p14="http://schemas.microsoft.com/office/powerpoint/2010/main" val="3704863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zaokrąglony 11"/>
          <p:cNvSpPr/>
          <p:nvPr/>
        </p:nvSpPr>
        <p:spPr>
          <a:xfrm>
            <a:off x="0" y="168165"/>
            <a:ext cx="3930869" cy="127175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800" dirty="0"/>
              <a:t>Dyrektywy</a:t>
            </a:r>
          </a:p>
        </p:txBody>
      </p:sp>
      <p:sp>
        <p:nvSpPr>
          <p:cNvPr id="4" name="Elipsa 3"/>
          <p:cNvSpPr/>
          <p:nvPr/>
        </p:nvSpPr>
        <p:spPr>
          <a:xfrm>
            <a:off x="2280743" y="1965435"/>
            <a:ext cx="3163615" cy="2522483"/>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dirty="0"/>
              <a:t>ADAPTACJI</a:t>
            </a:r>
          </a:p>
          <a:p>
            <a:pPr algn="ctr"/>
            <a:r>
              <a:rPr lang="pl-PL" sz="2400" dirty="0"/>
              <a:t>art. 253, 254 k.p.k.</a:t>
            </a:r>
          </a:p>
        </p:txBody>
      </p:sp>
      <p:sp>
        <p:nvSpPr>
          <p:cNvPr id="6" name="Elipsa 5"/>
          <p:cNvSpPr/>
          <p:nvPr/>
        </p:nvSpPr>
        <p:spPr>
          <a:xfrm>
            <a:off x="5023946" y="3526220"/>
            <a:ext cx="3184634" cy="2522483"/>
          </a:xfrm>
          <a:prstGeom prst="ellipse">
            <a:avLst/>
          </a:prstGeom>
          <a:solidFill>
            <a:schemeClr val="tx2">
              <a:lumMod val="7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dirty="0"/>
              <a:t>ADEKWATNOŚCI</a:t>
            </a:r>
          </a:p>
        </p:txBody>
      </p:sp>
      <p:sp>
        <p:nvSpPr>
          <p:cNvPr id="7" name="Elipsa 6"/>
          <p:cNvSpPr/>
          <p:nvPr/>
        </p:nvSpPr>
        <p:spPr>
          <a:xfrm>
            <a:off x="5370786" y="840829"/>
            <a:ext cx="3058511" cy="2522483"/>
          </a:xfrm>
          <a:prstGeom prst="ellipse">
            <a:avLst/>
          </a:prstGeom>
          <a:solidFill>
            <a:schemeClr val="tx2">
              <a:lumMod val="75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dirty="0"/>
              <a:t>MINIMALIZACJI</a:t>
            </a:r>
          </a:p>
          <a:p>
            <a:pPr algn="ctr"/>
            <a:r>
              <a:rPr lang="pl-PL" sz="2400" dirty="0"/>
              <a:t>art. 257 k.p.k.</a:t>
            </a:r>
          </a:p>
        </p:txBody>
      </p:sp>
    </p:spTree>
    <p:extLst>
      <p:ext uri="{BB962C8B-B14F-4D97-AF65-F5344CB8AC3E}">
        <p14:creationId xmlns:p14="http://schemas.microsoft.com/office/powerpoint/2010/main" val="3704863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zaokrąglony 11"/>
          <p:cNvSpPr/>
          <p:nvPr/>
        </p:nvSpPr>
        <p:spPr>
          <a:xfrm>
            <a:off x="7830207" y="325820"/>
            <a:ext cx="4361793" cy="127175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800" dirty="0"/>
              <a:t>art. 258a k.p.k.</a:t>
            </a:r>
          </a:p>
        </p:txBody>
      </p:sp>
      <p:sp>
        <p:nvSpPr>
          <p:cNvPr id="5" name="Prostokąt zaokrąglony 4"/>
          <p:cNvSpPr/>
          <p:nvPr/>
        </p:nvSpPr>
        <p:spPr>
          <a:xfrm>
            <a:off x="252248" y="1776249"/>
            <a:ext cx="11414236" cy="435128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None/>
            </a:pPr>
            <a:r>
              <a:rPr lang="pl-PL" sz="3600" dirty="0"/>
              <a:t>Jeżeli oskarżony uniemożliwia lub utrudnia wykonywanie zastosowanego wobec niego środka zapobiegawczego lub umyślnie naruszył obowiązek lub zakaz związany ze stosowaniem takiego środka, sąd lub prokurator </a:t>
            </a:r>
            <a:r>
              <a:rPr lang="pl-PL" sz="3600" b="1" u="sng" dirty="0"/>
              <a:t>jest zobowiązany</a:t>
            </a:r>
            <a:r>
              <a:rPr lang="pl-PL" sz="3600" dirty="0"/>
              <a:t> zastosować środek zapobiegawczy gwarantujący skuteczną realizację celów jego stosowania.</a:t>
            </a:r>
          </a:p>
        </p:txBody>
      </p:sp>
    </p:spTree>
    <p:extLst>
      <p:ext uri="{BB962C8B-B14F-4D97-AF65-F5344CB8AC3E}">
        <p14:creationId xmlns:p14="http://schemas.microsoft.com/office/powerpoint/2010/main" val="3704863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zaokrąglony 11"/>
          <p:cNvSpPr/>
          <p:nvPr/>
        </p:nvSpPr>
        <p:spPr>
          <a:xfrm>
            <a:off x="7830207" y="224220"/>
            <a:ext cx="4361793" cy="127175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800" dirty="0"/>
              <a:t>art. 258a k.p.k.</a:t>
            </a:r>
          </a:p>
          <a:p>
            <a:pPr algn="ctr"/>
            <a:r>
              <a:rPr lang="pl-PL" sz="2400" dirty="0"/>
              <a:t>*od 14.03.2023 r</a:t>
            </a:r>
            <a:r>
              <a:rPr lang="pl-PL" sz="4800" dirty="0"/>
              <a:t>.</a:t>
            </a:r>
          </a:p>
        </p:txBody>
      </p:sp>
      <p:sp>
        <p:nvSpPr>
          <p:cNvPr id="5" name="Prostokąt zaokrąglony 4"/>
          <p:cNvSpPr/>
          <p:nvPr/>
        </p:nvSpPr>
        <p:spPr>
          <a:xfrm>
            <a:off x="252248" y="1776249"/>
            <a:ext cx="11414236" cy="435128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None/>
            </a:pPr>
            <a:r>
              <a:rPr lang="pl-PL" sz="3600" dirty="0"/>
              <a:t>Jeżeli oskarżony uniemożliwia lub utrudnia wykonywanie zastosowanego wobec niego środka zapobiegawczego lub umyślnie naruszył obowiązek lub zakaz związany ze stosowaniem takiego środka, sąd lub prokurator </a:t>
            </a:r>
            <a:r>
              <a:rPr lang="pl-PL" sz="3600" b="1" u="sng" dirty="0"/>
              <a:t>stosuje</a:t>
            </a:r>
            <a:r>
              <a:rPr lang="pl-PL" sz="3600" dirty="0"/>
              <a:t> środek zapobiegawczy gwarantujący skuteczną realizację celów jego stosowania</a:t>
            </a:r>
          </a:p>
        </p:txBody>
      </p:sp>
    </p:spTree>
    <p:extLst>
      <p:ext uri="{BB962C8B-B14F-4D97-AF65-F5344CB8AC3E}">
        <p14:creationId xmlns:p14="http://schemas.microsoft.com/office/powerpoint/2010/main" val="36714834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zaokrąglony 11"/>
          <p:cNvSpPr/>
          <p:nvPr/>
        </p:nvSpPr>
        <p:spPr>
          <a:xfrm>
            <a:off x="2606566" y="220717"/>
            <a:ext cx="5738648" cy="1524000"/>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800" dirty="0"/>
              <a:t>Tymczasowe aresztowanie</a:t>
            </a:r>
          </a:p>
        </p:txBody>
      </p:sp>
      <p:sp>
        <p:nvSpPr>
          <p:cNvPr id="8" name="Prostokąt 7"/>
          <p:cNvSpPr/>
          <p:nvPr/>
        </p:nvSpPr>
        <p:spPr>
          <a:xfrm>
            <a:off x="641129" y="2206182"/>
            <a:ext cx="10699531" cy="4154984"/>
          </a:xfrm>
          <a:prstGeom prst="rect">
            <a:avLst/>
          </a:prstGeom>
        </p:spPr>
        <p:txBody>
          <a:bodyPr wrap="square">
            <a:spAutoFit/>
          </a:bodyPr>
          <a:lstStyle/>
          <a:p>
            <a:pPr algn="just">
              <a:buNone/>
            </a:pPr>
            <a:r>
              <a:rPr lang="pl-PL" sz="2000" b="1" dirty="0"/>
              <a:t>Art. 249a k.p.k.:</a:t>
            </a:r>
          </a:p>
          <a:p>
            <a:pPr algn="just">
              <a:buNone/>
            </a:pPr>
            <a:r>
              <a:rPr lang="pl-PL" sz="2000" b="1" dirty="0"/>
              <a:t>§ 1. Podstawę orzeczenia o zastosowaniu lub przedłużeniu tymczasowego aresztowania mogą stanowić ustalenia poczynione na podstawie: </a:t>
            </a:r>
          </a:p>
          <a:p>
            <a:pPr algn="just">
              <a:buNone/>
            </a:pPr>
            <a:r>
              <a:rPr lang="pl-PL" sz="2000" dirty="0"/>
              <a:t>1) dowodów </a:t>
            </a:r>
            <a:r>
              <a:rPr lang="pl-PL" sz="2000" u="sng" dirty="0"/>
              <a:t>jawnych</a:t>
            </a:r>
            <a:r>
              <a:rPr lang="pl-PL" sz="2000" dirty="0"/>
              <a:t> dla oskarżonego i jego obrońcy, </a:t>
            </a:r>
          </a:p>
          <a:p>
            <a:pPr algn="just">
              <a:buNone/>
            </a:pPr>
            <a:r>
              <a:rPr lang="pl-PL" sz="2000" dirty="0"/>
              <a:t>2) dowodów z zeznań świadków, o których mowa w art. 250 § 2b (</a:t>
            </a:r>
            <a:r>
              <a:rPr lang="pl-PL" sz="2000" u="sng" dirty="0"/>
              <a:t>w wyodrębnionym zbiorze</a:t>
            </a:r>
            <a:r>
              <a:rPr lang="pl-PL" sz="2000" dirty="0"/>
              <a:t>). </a:t>
            </a:r>
          </a:p>
          <a:p>
            <a:pPr algn="just">
              <a:buNone/>
            </a:pPr>
            <a:r>
              <a:rPr lang="pl-PL" sz="2000" dirty="0"/>
              <a:t>§ 2. Sąd, uprzedzając o tym prokuratora, uwzględnia </a:t>
            </a:r>
            <a:r>
              <a:rPr lang="pl-PL" sz="2000" u="sng" dirty="0"/>
              <a:t>z urzędu</a:t>
            </a:r>
            <a:r>
              <a:rPr lang="pl-PL" sz="2000" dirty="0"/>
              <a:t> także okoliczności, których prokurator nie ujawnił, </a:t>
            </a:r>
            <a:r>
              <a:rPr lang="pl-PL" sz="2000" u="sng" dirty="0"/>
              <a:t>po ich ujawnieniu</a:t>
            </a:r>
            <a:r>
              <a:rPr lang="pl-PL" sz="2000" dirty="0"/>
              <a:t> na posiedzeniu, jeżeli są one </a:t>
            </a:r>
            <a:r>
              <a:rPr lang="pl-PL" sz="2000" u="sng" dirty="0"/>
              <a:t>korzystne</a:t>
            </a:r>
            <a:r>
              <a:rPr lang="pl-PL" sz="2000" dirty="0"/>
              <a:t> dla oskarżonego. </a:t>
            </a:r>
          </a:p>
          <a:p>
            <a:pPr algn="just">
              <a:buNone/>
            </a:pPr>
            <a:r>
              <a:rPr lang="pl-PL" sz="2000" b="1" dirty="0"/>
              <a:t>Art. 250 k.p.k.:</a:t>
            </a:r>
          </a:p>
          <a:p>
            <a:pPr algn="just">
              <a:buNone/>
            </a:pPr>
            <a:r>
              <a:rPr lang="pl-PL" sz="2000" dirty="0"/>
              <a:t>§ 2. Tymczasowe aresztowanie stosuje w postępowaniu przygotowawczym na wniosek prokuratora </a:t>
            </a:r>
            <a:r>
              <a:rPr lang="pl-PL" sz="2000" u="sng" dirty="0"/>
              <a:t>sąd rejonowy, w którego okręgu prowadzi się postępowanie</a:t>
            </a:r>
            <a:r>
              <a:rPr lang="pl-PL" sz="2000" dirty="0"/>
              <a:t>, a w wypadkach nie cierpiących zwłoki także </a:t>
            </a:r>
            <a:r>
              <a:rPr lang="pl-PL" sz="2000" u="sng" dirty="0"/>
              <a:t>inny sąd rejonowy</a:t>
            </a:r>
            <a:r>
              <a:rPr lang="pl-PL" sz="2000" dirty="0"/>
              <a:t>. Po wniesieniu aktu oskarżenia tymczasowe aresztowanie stosuje </a:t>
            </a:r>
            <a:r>
              <a:rPr lang="pl-PL" sz="2000" u="sng" dirty="0"/>
              <a:t>sąd, przed którym sprawa się toczy</a:t>
            </a:r>
            <a:r>
              <a:rPr lang="pl-PL" sz="2000" dirty="0"/>
              <a:t>. </a:t>
            </a:r>
          </a:p>
          <a:p>
            <a:pPr algn="just">
              <a:buNone/>
            </a:pPr>
            <a:endParaRPr lang="pl-PL" sz="2400" dirty="0"/>
          </a:p>
        </p:txBody>
      </p:sp>
    </p:spTree>
    <p:extLst>
      <p:ext uri="{BB962C8B-B14F-4D97-AF65-F5344CB8AC3E}">
        <p14:creationId xmlns:p14="http://schemas.microsoft.com/office/powerpoint/2010/main" val="3704863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zaokrąglony 11"/>
          <p:cNvSpPr/>
          <p:nvPr/>
        </p:nvSpPr>
        <p:spPr>
          <a:xfrm>
            <a:off x="6453352" y="1051033"/>
            <a:ext cx="5738648" cy="2154621"/>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800" dirty="0"/>
              <a:t>Zakazy stosowania tymczasowego aresztowania</a:t>
            </a:r>
          </a:p>
        </p:txBody>
      </p:sp>
      <p:pic>
        <p:nvPicPr>
          <p:cNvPr id="4" name="Obraz 3" descr="paragraf.png"/>
          <p:cNvPicPr>
            <a:picLocks noChangeAspect="1"/>
          </p:cNvPicPr>
          <p:nvPr/>
        </p:nvPicPr>
        <p:blipFill>
          <a:blip r:embed="rId2" cstate="print"/>
          <a:stretch>
            <a:fillRect/>
          </a:stretch>
        </p:blipFill>
        <p:spPr>
          <a:xfrm>
            <a:off x="1357515" y="2081048"/>
            <a:ext cx="4356538" cy="4356538"/>
          </a:xfrm>
          <a:prstGeom prst="rect">
            <a:avLst/>
          </a:prstGeom>
        </p:spPr>
      </p:pic>
    </p:spTree>
    <p:extLst>
      <p:ext uri="{BB962C8B-B14F-4D97-AF65-F5344CB8AC3E}">
        <p14:creationId xmlns:p14="http://schemas.microsoft.com/office/powerpoint/2010/main" val="3704863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zaokrąglony 11"/>
          <p:cNvSpPr/>
          <p:nvPr/>
        </p:nvSpPr>
        <p:spPr>
          <a:xfrm>
            <a:off x="0" y="504496"/>
            <a:ext cx="4687614" cy="358402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a:t>Czas stosowania tymczasowego aresztowania</a:t>
            </a:r>
          </a:p>
          <a:p>
            <a:pPr algn="ctr">
              <a:buFontTx/>
              <a:buChar char="-"/>
            </a:pPr>
            <a:r>
              <a:rPr lang="pl-PL" sz="4400" dirty="0"/>
              <a:t> art. 263 k.p.k.,</a:t>
            </a:r>
          </a:p>
          <a:p>
            <a:pPr algn="ctr"/>
            <a:r>
              <a:rPr lang="pl-PL" sz="4400" dirty="0"/>
              <a:t>art. 264 k.p.k.</a:t>
            </a:r>
          </a:p>
        </p:txBody>
      </p:sp>
      <p:pic>
        <p:nvPicPr>
          <p:cNvPr id="1026" name="Picture 2" descr="Znalezione obrazy dla zapytania czas"/>
          <p:cNvPicPr>
            <a:picLocks noChangeAspect="1" noChangeArrowheads="1"/>
          </p:cNvPicPr>
          <p:nvPr/>
        </p:nvPicPr>
        <p:blipFill>
          <a:blip r:embed="rId2"/>
          <a:srcRect/>
          <a:stretch>
            <a:fillRect/>
          </a:stretch>
        </p:blipFill>
        <p:spPr bwMode="auto">
          <a:xfrm>
            <a:off x="5231524" y="2217683"/>
            <a:ext cx="6960476" cy="4640317"/>
          </a:xfrm>
          <a:prstGeom prst="rect">
            <a:avLst/>
          </a:prstGeom>
          <a:noFill/>
        </p:spPr>
      </p:pic>
    </p:spTree>
    <p:extLst>
      <p:ext uri="{BB962C8B-B14F-4D97-AF65-F5344CB8AC3E}">
        <p14:creationId xmlns:p14="http://schemas.microsoft.com/office/powerpoint/2010/main" val="3704863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zaokrąglony 1"/>
          <p:cNvSpPr/>
          <p:nvPr/>
        </p:nvSpPr>
        <p:spPr>
          <a:xfrm>
            <a:off x="651641" y="609600"/>
            <a:ext cx="10773103" cy="550742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pl-PL" sz="2200" dirty="0"/>
          </a:p>
          <a:p>
            <a:r>
              <a:rPr lang="pl-PL" sz="2200" dirty="0"/>
              <a:t>art. 264 k.p.k. (od 01.01.2023 r.)</a:t>
            </a:r>
          </a:p>
          <a:p>
            <a:endParaRPr lang="pl-PL" sz="2200" dirty="0"/>
          </a:p>
          <a:p>
            <a:pPr algn="just"/>
            <a:r>
              <a:rPr lang="pl-PL" sz="2200" b="0" i="0" dirty="0">
                <a:solidFill>
                  <a:schemeClr val="bg1"/>
                </a:solidFill>
                <a:effectLst/>
              </a:rPr>
              <a:t>§ 3a. Tymczasowe aresztowanie stosowane do czasu rozpoczęcia wykonywania środka zabezpieczającego polegającego na umieszczeniu sprawcy w zakładzie zamkniętym wykonuje się tylko w postaci umieszczenia takiego sprawcy w odpowiednim zakładzie leczniczym, w tym w zakładzie psychiatrycznym, wymienionym w wykazie określonym w przepisach wydanych na podstawie art. 260 § 2.</a:t>
            </a:r>
          </a:p>
          <a:p>
            <a:pPr algn="l"/>
            <a:endParaRPr lang="pl-PL" sz="2200" dirty="0">
              <a:solidFill>
                <a:schemeClr val="bg1"/>
              </a:solidFill>
            </a:endParaRPr>
          </a:p>
          <a:p>
            <a:pPr algn="l"/>
            <a:r>
              <a:rPr lang="pl-PL" sz="2200" b="0" i="0" dirty="0">
                <a:solidFill>
                  <a:schemeClr val="bg1"/>
                </a:solidFill>
                <a:effectLst/>
              </a:rPr>
              <a:t>§ 4. Tymczasowe aresztowanie w wypadku orzeczenia wobec skazanego kary pozbawienia wolności oraz środka zabezpieczającego polegającego na umieszczeniu sprawcy w zakładzie zamkniętym stosowane do czasu rozpoczęcia wykonywania kary pozbawienia wolności wykonuje się w warunkach umożliwiających stosowanie odpowiedniego postępowania leczniczego, terapeutycznego, rehabilitacyjnego oraz resocjalizacyjnego.</a:t>
            </a:r>
          </a:p>
          <a:p>
            <a:pPr marL="342900" indent="-342900">
              <a:buAutoNum type="arabicPeriod"/>
            </a:pPr>
            <a:endParaRPr lang="pl-PL" dirty="0"/>
          </a:p>
          <a:p>
            <a:pPr marL="342900" indent="-342900">
              <a:buAutoNum type="arabicPeriod"/>
            </a:pPr>
            <a:endParaRPr lang="pl-PL"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zaokrąglony 1"/>
          <p:cNvSpPr/>
          <p:nvPr/>
        </p:nvSpPr>
        <p:spPr>
          <a:xfrm>
            <a:off x="651641" y="609600"/>
            <a:ext cx="10773103" cy="550742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AutoNum type="arabicPeriod"/>
            </a:pPr>
            <a:endParaRPr lang="pl-PL" sz="3200" dirty="0"/>
          </a:p>
          <a:p>
            <a:pPr marL="342900" indent="-342900">
              <a:buAutoNum type="arabicPeriod"/>
            </a:pPr>
            <a:r>
              <a:rPr lang="pl-PL" sz="3200" dirty="0"/>
              <a:t>poręczenie majątkowe</a:t>
            </a:r>
          </a:p>
          <a:p>
            <a:pPr marL="342900" indent="-342900">
              <a:buAutoNum type="arabicPeriod"/>
            </a:pPr>
            <a:r>
              <a:rPr lang="pl-PL" sz="3200" dirty="0"/>
              <a:t>poręczenie społeczne i osoby godnej zaufania</a:t>
            </a:r>
          </a:p>
          <a:p>
            <a:pPr marL="342900" indent="-342900">
              <a:buAutoNum type="arabicPeriod"/>
            </a:pPr>
            <a:r>
              <a:rPr lang="pl-PL" sz="3200" dirty="0"/>
              <a:t>dozór zwykły</a:t>
            </a:r>
          </a:p>
          <a:p>
            <a:pPr marL="342900" indent="-342900">
              <a:buAutoNum type="arabicPeriod"/>
            </a:pPr>
            <a:r>
              <a:rPr lang="pl-PL" sz="3200" dirty="0"/>
              <a:t>dozór warunkowy i nakaz opuszczenia lokalu zajmowanego wspólnie z pokrzywdzonym</a:t>
            </a:r>
          </a:p>
          <a:p>
            <a:pPr marL="342900" indent="-342900">
              <a:buAutoNum type="arabicPeriod"/>
            </a:pPr>
            <a:r>
              <a:rPr lang="pl-PL" sz="3200" dirty="0"/>
              <a:t>nakazy i zakazy</a:t>
            </a:r>
          </a:p>
          <a:p>
            <a:pPr marL="342900" indent="-342900">
              <a:buAutoNum type="arabicPeriod"/>
            </a:pPr>
            <a:r>
              <a:rPr lang="pl-PL" sz="3200" dirty="0"/>
              <a:t>list gończy</a:t>
            </a:r>
          </a:p>
          <a:p>
            <a:pPr marL="342900" indent="-342900">
              <a:buAutoNum type="arabicPeriod"/>
            </a:pPr>
            <a:r>
              <a:rPr lang="pl-PL" sz="3200" dirty="0"/>
              <a:t>list żelazny</a:t>
            </a:r>
          </a:p>
          <a:p>
            <a:pPr marL="342900" indent="-342900">
              <a:buAutoNum type="arabicPeriod"/>
            </a:pPr>
            <a:r>
              <a:rPr lang="pl-PL" sz="3200" dirty="0"/>
              <a:t>kary porządkowe</a:t>
            </a:r>
          </a:p>
          <a:p>
            <a:pPr marL="342900" indent="-342900">
              <a:buAutoNum type="arabicPeriod"/>
            </a:pPr>
            <a:r>
              <a:rPr lang="pl-PL" sz="3200" dirty="0"/>
              <a:t>zabezpieczenie majątkowe</a:t>
            </a:r>
          </a:p>
          <a:p>
            <a:pPr marL="342900" indent="-342900">
              <a:buAutoNum type="arabicPeriod"/>
            </a:pPr>
            <a:endParaRPr lang="pl-PL" dirty="0"/>
          </a:p>
          <a:p>
            <a:pPr marL="342900" indent="-342900">
              <a:buAutoNum type="arabicPeriod"/>
            </a:pPr>
            <a:endParaRPr lang="pl-PL" dirty="0"/>
          </a:p>
        </p:txBody>
      </p:sp>
    </p:spTree>
    <p:extLst>
      <p:ext uri="{BB962C8B-B14F-4D97-AF65-F5344CB8AC3E}">
        <p14:creationId xmlns:p14="http://schemas.microsoft.com/office/powerpoint/2010/main" val="42838685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Obraz 12" descr="20939-zakon-sud-paragraf-nestandard2.jpg"/>
          <p:cNvPicPr>
            <a:picLocks noChangeAspect="1"/>
          </p:cNvPicPr>
          <p:nvPr/>
        </p:nvPicPr>
        <p:blipFill>
          <a:blip r:embed="rId2" cstate="print"/>
          <a:stretch>
            <a:fillRect/>
          </a:stretch>
        </p:blipFill>
        <p:spPr>
          <a:xfrm>
            <a:off x="3123578" y="3777346"/>
            <a:ext cx="4107539" cy="3080654"/>
          </a:xfrm>
          <a:prstGeom prst="rect">
            <a:avLst/>
          </a:prstGeom>
        </p:spPr>
      </p:pic>
      <p:sp>
        <p:nvSpPr>
          <p:cNvPr id="12" name="Prostokąt zaokrąglony 11"/>
          <p:cNvSpPr/>
          <p:nvPr/>
        </p:nvSpPr>
        <p:spPr>
          <a:xfrm>
            <a:off x="588580" y="756745"/>
            <a:ext cx="4414344" cy="2858813"/>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a:t>Systematyka kodeksowa środków przymusu</a:t>
            </a:r>
          </a:p>
        </p:txBody>
      </p:sp>
      <p:sp>
        <p:nvSpPr>
          <p:cNvPr id="5" name="Prostokąt zaokrąglony 4"/>
          <p:cNvSpPr/>
          <p:nvPr/>
        </p:nvSpPr>
        <p:spPr>
          <a:xfrm>
            <a:off x="6621518" y="357352"/>
            <a:ext cx="5570482" cy="4845269"/>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pl-PL" sz="2800" dirty="0"/>
          </a:p>
          <a:p>
            <a:pPr algn="just">
              <a:buFont typeface="Arial" pitchFamily="34" charset="0"/>
              <a:buChar char="•"/>
            </a:pPr>
            <a:r>
              <a:rPr lang="pl-PL" sz="2800" dirty="0"/>
              <a:t>ZATRZYMANIE,</a:t>
            </a:r>
          </a:p>
          <a:p>
            <a:pPr algn="just">
              <a:buFont typeface="Arial" pitchFamily="34" charset="0"/>
              <a:buChar char="•"/>
            </a:pPr>
            <a:r>
              <a:rPr lang="pl-PL" sz="2800" dirty="0"/>
              <a:t> ŚRODKI ZAPOBIEGAWCZE,</a:t>
            </a:r>
          </a:p>
          <a:p>
            <a:pPr algn="just">
              <a:buFont typeface="Arial" pitchFamily="34" charset="0"/>
              <a:buChar char="•"/>
            </a:pPr>
            <a:r>
              <a:rPr lang="pl-PL" sz="2800" dirty="0"/>
              <a:t> POSZUKIWANIE OSKARŻONEGO I LIST GOŃCZY,</a:t>
            </a:r>
          </a:p>
          <a:p>
            <a:pPr algn="just">
              <a:buFont typeface="Arial" pitchFamily="34" charset="0"/>
              <a:buChar char="•"/>
            </a:pPr>
            <a:r>
              <a:rPr lang="pl-PL" sz="2800" dirty="0"/>
              <a:t> LIST ŻELAZNY,</a:t>
            </a:r>
          </a:p>
          <a:p>
            <a:pPr algn="just">
              <a:buFont typeface="Arial" pitchFamily="34" charset="0"/>
              <a:buChar char="•"/>
            </a:pPr>
            <a:r>
              <a:rPr lang="pl-PL" sz="2800" dirty="0"/>
              <a:t> KARY PORZĄDKOWE,</a:t>
            </a:r>
          </a:p>
          <a:p>
            <a:pPr algn="just">
              <a:buFont typeface="Arial" pitchFamily="34" charset="0"/>
              <a:buChar char="•"/>
            </a:pPr>
            <a:r>
              <a:rPr lang="pl-PL" sz="2800" dirty="0"/>
              <a:t> ZABEZPIECZENIE MAJĄTKOWE</a:t>
            </a:r>
          </a:p>
          <a:p>
            <a:pPr algn="ctr"/>
            <a:endParaRPr lang="pl-PL" sz="4400" dirty="0"/>
          </a:p>
        </p:txBody>
      </p:sp>
    </p:spTree>
    <p:extLst>
      <p:ext uri="{BB962C8B-B14F-4D97-AF65-F5344CB8AC3E}">
        <p14:creationId xmlns:p14="http://schemas.microsoft.com/office/powerpoint/2010/main" val="3704863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zaokrąglony 1"/>
          <p:cNvSpPr/>
          <p:nvPr/>
        </p:nvSpPr>
        <p:spPr>
          <a:xfrm>
            <a:off x="157655" y="189185"/>
            <a:ext cx="11803117" cy="6474373"/>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AutoNum type="arabicPeriod"/>
            </a:pPr>
            <a:endParaRPr lang="pl-PL" sz="3200" dirty="0"/>
          </a:p>
          <a:p>
            <a:r>
              <a:rPr lang="pl-PL" sz="3200" dirty="0"/>
              <a:t>NOWY ART. 276A K.P.K.</a:t>
            </a:r>
            <a:br>
              <a:rPr lang="pl-PL" sz="3200" dirty="0"/>
            </a:br>
            <a:r>
              <a:rPr lang="pl-PL" b="1" dirty="0"/>
              <a:t> §  1. </a:t>
            </a:r>
            <a:r>
              <a:rPr lang="pl-PL" dirty="0"/>
              <a:t>Tytułem środka zapobiegawczego można orzec wobec oskarżonego o przestępstwo popełnione w stosunku do członka personelu medycznego, w związku z wykonywaniem przez niego czynności opieki medycznej lub osoby przybranej personelowi medycznemu do pomocy w związku z wykonywaniem tych czynności, zakaz zbliżania się do pokrzywdzonego na wskazaną odległość, zakaz kontaktów lub zakaz publikacji, w tym za pośrednictwem systemów informatycznych lub sieci telekomunikacyjnych treści godzących w prawnie chronione dobra pokrzywdzonego.</a:t>
            </a:r>
          </a:p>
          <a:p>
            <a:r>
              <a:rPr lang="pl-PL" b="1" dirty="0"/>
              <a:t>§  2. </a:t>
            </a:r>
            <a:r>
              <a:rPr lang="pl-PL" dirty="0"/>
              <a:t>Zakazy, o których mowa w § 1, mogą być połączone z określeniem poręczenia majątkowego. Do poręczenia majątkowego zastosowanie mają przepisy art. 266-270, z tym że stanowiące przedmiot poręczenia wartości majątkowe lub zobowiązania ulegają przepadkowi albo ściągnięciu również w razie niezastosowania się do zakazów o których mowa w § 1.</a:t>
            </a:r>
          </a:p>
          <a:p>
            <a:r>
              <a:rPr lang="pl-PL" b="1" dirty="0"/>
              <a:t>§  3. </a:t>
            </a:r>
            <a:r>
              <a:rPr lang="pl-PL" dirty="0"/>
              <a:t>Zakaz publikacji treści godzących w prawnie chronione dobra pokrzywdzonego, o którym mowa w § 1, obejmuje zakaz publikowania i innego udostępniania tych treści niezależnie od tego, czy zostały wytworzone przez oskarżonego czy inną osobę, za pośrednictwem internetowych portali, stanowiących usługę świadczoną drogą elektroniczną w rozumieniu </a:t>
            </a:r>
            <a:r>
              <a:rPr lang="pl-PL" dirty="0">
                <a:solidFill>
                  <a:schemeClr val="bg1"/>
                </a:solidFill>
              </a:rPr>
              <a:t>ustawy </a:t>
            </a:r>
            <a:r>
              <a:rPr lang="pl-PL" dirty="0"/>
              <a:t>z dnia 18 lipca 2002 r. o świadczeniu usług drogą elektroniczną.</a:t>
            </a:r>
          </a:p>
          <a:p>
            <a:r>
              <a:rPr lang="pl-PL" b="1" dirty="0"/>
              <a:t>§  4. </a:t>
            </a:r>
            <a:r>
              <a:rPr lang="pl-PL" dirty="0"/>
              <a:t>Czas stosowania zakazów o których mowa w § 1, określa się przy uwzględnieniu potrzeb w zakresie zabezpieczenia prawidłowego biegu postępowania karnego oraz zapewnienia odpowiedniej ochrony pokrzywdzonemu lub osobom dla niego najbliższym.</a:t>
            </a:r>
          </a:p>
          <a:p>
            <a:r>
              <a:rPr lang="pl-PL" b="1" dirty="0"/>
              <a:t>§  5. </a:t>
            </a:r>
            <a:r>
              <a:rPr lang="pl-PL" dirty="0"/>
              <a:t>Przedłużenie stosowania zakazu na dalszy okres, przekraczający łącznie 6 miesięcy, w postępowaniu przygotowawczym może dokonać, na wniosek prokuratora, sąd rejonowy, w okręgu którego prowadzone jest postępowanie.</a:t>
            </a:r>
            <a:endParaRPr lang="pl-PL" sz="1100" dirty="0"/>
          </a:p>
          <a:p>
            <a:pPr marL="342900" indent="-342900">
              <a:buAutoNum type="arabicPeriod"/>
            </a:pPr>
            <a:endParaRPr lang="pl-PL"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zaokrąglony 1"/>
          <p:cNvSpPr/>
          <p:nvPr/>
        </p:nvSpPr>
        <p:spPr>
          <a:xfrm>
            <a:off x="157655" y="557048"/>
            <a:ext cx="11803117" cy="6106510"/>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pl-PL" sz="3200" dirty="0"/>
          </a:p>
          <a:p>
            <a:r>
              <a:rPr lang="pl-PL" sz="3200" dirty="0"/>
              <a:t>NOWY ART. 232B K.P.K.</a:t>
            </a:r>
            <a:br>
              <a:rPr lang="pl-PL" sz="3200" dirty="0"/>
            </a:br>
            <a:r>
              <a:rPr lang="pl-PL" b="1" dirty="0"/>
              <a:t> §  1. </a:t>
            </a:r>
            <a:r>
              <a:rPr lang="pl-PL" dirty="0"/>
              <a:t>W stanie zagrożenia epidemicznego lub stanie epidemii zajęte przedmioty mające znaczenie dla zdrowia lub bezpieczeństwa publicznego, można nieodpłatnie przekazać podmiotom leczniczym, Państwowej Straży Pożarnej, Siłom Zbrojnym Rzeczypospolitej Polskiej, Policji, Straży Granicznej oraz instytucjom państwowym i samorządowym. Art. 192 Kodeksu karnego wykonawczego stosuje się odpowiednio.</a:t>
            </a:r>
          </a:p>
          <a:p>
            <a:r>
              <a:rPr lang="pl-PL" b="1" dirty="0"/>
              <a:t>§  2. </a:t>
            </a:r>
            <a:r>
              <a:rPr lang="pl-PL" dirty="0"/>
              <a:t>Postanowienie o nieodpłatnym przekazaniu przedmiotów wydaje w postępowaniu przygotowawczym prokurator, a po wniesieniu aktu oskarżenia sąd właściwy do rozpoznania sprawy.</a:t>
            </a:r>
          </a:p>
          <a:p>
            <a:r>
              <a:rPr lang="pl-PL" b="1" dirty="0"/>
              <a:t>§  3. </a:t>
            </a:r>
            <a:r>
              <a:rPr lang="pl-PL" dirty="0"/>
              <a:t>Na postanowienie, o którym mowa w ust. 2, przysługuje zażalenie. Wniesienie zażalenia nie wstrzymuje wykonania zaskarżonego postanowienia.</a:t>
            </a:r>
          </a:p>
          <a:p>
            <a:endParaRPr lang="pl-PL" dirty="0"/>
          </a:p>
          <a:p>
            <a:endParaRPr lang="pl-PL" sz="2000" dirty="0"/>
          </a:p>
          <a:p>
            <a:r>
              <a:rPr lang="pl-PL" sz="1200" b="1" dirty="0"/>
              <a:t>art. 192 </a:t>
            </a:r>
            <a:r>
              <a:rPr lang="pl-PL" sz="1200" b="1" dirty="0" err="1"/>
              <a:t>k.k.w</a:t>
            </a:r>
            <a:r>
              <a:rPr lang="pl-PL" sz="1200" b="1" dirty="0"/>
              <a:t>.</a:t>
            </a:r>
            <a:br>
              <a:rPr lang="pl-PL" sz="2000" b="1" dirty="0"/>
            </a:br>
            <a:r>
              <a:rPr lang="pl-PL" sz="1200" b="1" dirty="0"/>
              <a:t>§  1. </a:t>
            </a:r>
            <a:r>
              <a:rPr lang="pl-PL" sz="1200" dirty="0"/>
              <a:t>W razie uchylenia orzeczenia o przepadku, jego darowania lub zwolnienia rzeczy w wyniku wniesionego powództwa składniki mienia przejęte w trakcie wykonania przepadku zwraca się uprawnionemu. W razie niemożności zwrotu Skarb Państwa odpowiada za szkodę, którą poniósł uprawniony.</a:t>
            </a:r>
          </a:p>
          <a:p>
            <a:r>
              <a:rPr lang="pl-PL" sz="1200" b="1" dirty="0"/>
              <a:t>§  2. </a:t>
            </a:r>
            <a:r>
              <a:rPr lang="pl-PL" sz="1200" dirty="0"/>
              <a:t>Osoba, której zwraca się przedmioty objęte przepadkiem lub wypłaca odszkodowanie w ramach odpowiedzialności, o której mowa w § 1, obowiązana jest do zwrotu Skarbowi Państwa sum zapłaconych wierzycielom na podstawie art. 190 do wysokości wartości zwróconych składników mienia lub wypłaconego odszkodowania. Jeżeli zwrotowi podlega nieruchomość, wierzytelność Skarbu Państwa zabezpiecza się przez wpis hipoteki przymusowej w księdze wieczystej prowadzonej dla tej nieruchomości. Podstawę wpisu stanowi postanowienie o zabezpieczeniu, wydane przez naczelnika urzędu skarbowego.</a:t>
            </a:r>
          </a:p>
          <a:p>
            <a:r>
              <a:rPr lang="pl-PL" sz="1200" b="1" dirty="0"/>
              <a:t>§  3. </a:t>
            </a:r>
            <a:r>
              <a:rPr lang="pl-PL" sz="1200" dirty="0"/>
              <a:t>W zakresie nieuregulowanym w niniejszej ustawie do odpowiedzialności, o której mowa w § 1, stosuje się przepisy Kodeksu cywilnego.</a:t>
            </a:r>
          </a:p>
          <a:p>
            <a:r>
              <a:rPr lang="pl-PL" sz="1200" b="1" dirty="0"/>
              <a:t>§  4. </a:t>
            </a:r>
            <a:r>
              <a:rPr lang="pl-PL" sz="1200" dirty="0"/>
              <a:t>Przepisy § 1-3 stosuje się odpowiednio do przepadku orzeczonego w razie zawieszenia lub umorzenia postępowania.</a:t>
            </a:r>
          </a:p>
          <a:p>
            <a:endParaRPr lang="pl-PL" dirty="0"/>
          </a:p>
          <a:p>
            <a:endParaRPr lang="pl-PL" dirty="0"/>
          </a:p>
          <a:p>
            <a:endParaRPr lang="pl-PL" dirty="0"/>
          </a:p>
          <a:p>
            <a:pPr marL="342900" indent="-342900">
              <a:buAutoNum type="arabicPeriod"/>
            </a:pPr>
            <a:endParaRPr lang="pl-PL"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zaokrąglony 1"/>
          <p:cNvSpPr/>
          <p:nvPr/>
        </p:nvSpPr>
        <p:spPr>
          <a:xfrm>
            <a:off x="157655" y="557048"/>
            <a:ext cx="11803117" cy="6106510"/>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l-PL" sz="3600" dirty="0"/>
              <a:t>NOWE BRZMIENIE art. 280 (od. 01.01.2023 r.)</a:t>
            </a:r>
          </a:p>
          <a:p>
            <a:endParaRPr lang="pl-PL" sz="3600" dirty="0"/>
          </a:p>
          <a:p>
            <a:r>
              <a:rPr lang="pl-PL" sz="3600" dirty="0"/>
              <a:t>§ 3. List gończy podlega rozpowszechnieniu przez opublikowanie za pomocą Internetu, chyba że sąd lub prokurator postanowi inaczej.</a:t>
            </a:r>
          </a:p>
          <a:p>
            <a:endParaRPr lang="pl-PL" sz="3600" dirty="0"/>
          </a:p>
          <a:p>
            <a:r>
              <a:rPr lang="pl-PL" sz="3600" dirty="0"/>
              <a:t>§ 4. Sąd lub prokurator, zależnie od potrzeby, może postanowić o rozpowszechnieniu listu gończego przez rozesłanie, rozplakatowanie lub opublikowanie, w szczególności za pomocą prasy, radia i telewizji.</a:t>
            </a:r>
          </a:p>
        </p:txBody>
      </p:sp>
    </p:spTree>
    <p:extLst>
      <p:ext uri="{BB962C8B-B14F-4D97-AF65-F5344CB8AC3E}">
        <p14:creationId xmlns:p14="http://schemas.microsoft.com/office/powerpoint/2010/main" val="27454714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zaokrąglony 1"/>
          <p:cNvSpPr/>
          <p:nvPr/>
        </p:nvSpPr>
        <p:spPr>
          <a:xfrm>
            <a:off x="157655" y="557048"/>
            <a:ext cx="11803117" cy="6106510"/>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l-PL" sz="3600" dirty="0"/>
              <a:t>NOWE BRZMIENIE art. 250 § 3c (od. 01.01.2023 r.)</a:t>
            </a:r>
          </a:p>
          <a:p>
            <a:endParaRPr lang="pl-PL" sz="3600" dirty="0"/>
          </a:p>
          <a:p>
            <a:r>
              <a:rPr lang="pl-PL" sz="3600" dirty="0"/>
              <a:t>§ 3c. W wypadku określonym w § 3b w posiedzeniu bierze udział w miejscu przebywania podejrzanego referendarz sądowy lub asystent sędziego zatrudniony w sądzie, w którego okręgu przebywa podejrzany, lub przedstawiciel administracji zakładu karnego lub aresztu śledczego, jeżeli podejrzany przebywa w zakładzie karnym lub areszcie śledczym.</a:t>
            </a:r>
          </a:p>
        </p:txBody>
      </p:sp>
    </p:spTree>
    <p:extLst>
      <p:ext uri="{BB962C8B-B14F-4D97-AF65-F5344CB8AC3E}">
        <p14:creationId xmlns:p14="http://schemas.microsoft.com/office/powerpoint/2010/main" val="38285435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zaokrąglony 1"/>
          <p:cNvSpPr/>
          <p:nvPr/>
        </p:nvSpPr>
        <p:spPr>
          <a:xfrm>
            <a:off x="194441" y="375745"/>
            <a:ext cx="11803117" cy="6106510"/>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l-PL" sz="2600" dirty="0">
                <a:solidFill>
                  <a:schemeClr val="bg1"/>
                </a:solidFill>
              </a:rPr>
              <a:t>NOWE BRZMIENIE art. 266 (od. 14.03.2023 r.)</a:t>
            </a:r>
          </a:p>
          <a:p>
            <a:endParaRPr lang="pl-PL" sz="2600" dirty="0">
              <a:solidFill>
                <a:schemeClr val="bg1"/>
              </a:solidFill>
            </a:endParaRPr>
          </a:p>
          <a:p>
            <a:pPr algn="just"/>
            <a:r>
              <a:rPr lang="pl-PL" sz="2600" b="0" i="0" dirty="0">
                <a:solidFill>
                  <a:schemeClr val="bg1"/>
                </a:solidFill>
                <a:effectLst/>
              </a:rPr>
              <a:t>a) w § 1a dodaje się zdania trzecie i czwarte w brzmieniu:</a:t>
            </a:r>
          </a:p>
          <a:p>
            <a:pPr algn="just"/>
            <a:r>
              <a:rPr lang="pl-PL" sz="2600" b="0" i="0" dirty="0">
                <a:solidFill>
                  <a:schemeClr val="bg1"/>
                </a:solidFill>
                <a:effectLst/>
              </a:rPr>
              <a:t>W postępowaniu przygotowawczym przyjęcia przedmiotu poręczenia majątkowego dokonuje prokurator. Oświadczenie w przedmiocie źródła pochodzenia przedmiotu poręczenia majątkowego osoba składająca poręczenie składa pod rygorem odpowiedzialności karnej, o czym należy ją uprzedzić.</a:t>
            </a:r>
          </a:p>
          <a:p>
            <a:pPr algn="l"/>
            <a:endParaRPr lang="pl-PL" sz="2600" b="0" i="0" dirty="0">
              <a:solidFill>
                <a:schemeClr val="bg1"/>
              </a:solidFill>
              <a:effectLst/>
            </a:endParaRPr>
          </a:p>
          <a:p>
            <a:pPr algn="just"/>
            <a:r>
              <a:rPr lang="pl-PL" sz="2600" b="0" i="0" dirty="0">
                <a:solidFill>
                  <a:schemeClr val="bg1"/>
                </a:solidFill>
                <a:effectLst/>
              </a:rPr>
              <a:t>b) dodaje się § 3 w brzmieniu:</a:t>
            </a:r>
          </a:p>
          <a:p>
            <a:pPr algn="just"/>
            <a:r>
              <a:rPr lang="pl-PL" sz="2600" b="0" i="0" dirty="0">
                <a:solidFill>
                  <a:schemeClr val="bg1"/>
                </a:solidFill>
                <a:effectLst/>
              </a:rPr>
              <a:t>Na postanowienie prokuratora o odmowie przyjęcia przedmiotu zastosowanego przez sąd poręczenia majątkowego zażalenie przysługuje podejrzanemu i osobie składającej poręczenie. Zażalenie rozpoznaje sąd wyższego rzędu nad sądem, który zastosował poręczenie majątkowe. Jeżeli poręczenie majątkowe zastosował sąd apelacyjny, zażalenie rozpoznaje ten sąd w składzie trzech sędziów.</a:t>
            </a:r>
            <a:r>
              <a:rPr lang="pl-PL" sz="2600" b="0" i="0" dirty="0">
                <a:solidFill>
                  <a:srgbClr val="333333"/>
                </a:solidFill>
                <a:effectLst/>
              </a:rPr>
              <a:t>.";</a:t>
            </a:r>
          </a:p>
        </p:txBody>
      </p:sp>
    </p:spTree>
    <p:extLst>
      <p:ext uri="{BB962C8B-B14F-4D97-AF65-F5344CB8AC3E}">
        <p14:creationId xmlns:p14="http://schemas.microsoft.com/office/powerpoint/2010/main" val="1195582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zaokrąglony 1"/>
          <p:cNvSpPr/>
          <p:nvPr/>
        </p:nvSpPr>
        <p:spPr>
          <a:xfrm>
            <a:off x="194441" y="0"/>
            <a:ext cx="11803117" cy="6858000"/>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l-PL" sz="2400" dirty="0">
                <a:solidFill>
                  <a:schemeClr val="bg1"/>
                </a:solidFill>
              </a:rPr>
              <a:t>NOWE BRZMIENIE art. 291 i art. 295 (od. 14.12.2023 r.)</a:t>
            </a:r>
          </a:p>
          <a:p>
            <a:endParaRPr lang="pl-PL" sz="2200" dirty="0">
              <a:solidFill>
                <a:schemeClr val="bg1"/>
              </a:solidFill>
            </a:endParaRPr>
          </a:p>
          <a:p>
            <a:r>
              <a:rPr lang="pl-PL" sz="2200" dirty="0">
                <a:solidFill>
                  <a:schemeClr val="bg1"/>
                </a:solidFill>
              </a:rPr>
              <a:t>W art. 291 w § 2 pkt 2 otrzymuje brzmienie:</a:t>
            </a:r>
          </a:p>
          <a:p>
            <a:endParaRPr lang="pl-PL" sz="2200" dirty="0">
              <a:solidFill>
                <a:schemeClr val="bg1"/>
              </a:solidFill>
            </a:endParaRPr>
          </a:p>
          <a:p>
            <a:r>
              <a:rPr lang="pl-PL" sz="2200" dirty="0">
                <a:solidFill>
                  <a:schemeClr val="bg1"/>
                </a:solidFill>
              </a:rPr>
              <a:t>niezależnie od tego, czy wydano postanowienie o przedstawieniu zarzutów lub postawiono zarzut w związku z przystąpieniem do przesłuchania w charakterze podejrzanego - na mieniu, które podlegałoby:</a:t>
            </a:r>
          </a:p>
          <a:p>
            <a:r>
              <a:rPr lang="pl-PL" sz="2200" dirty="0">
                <a:solidFill>
                  <a:schemeClr val="bg1"/>
                </a:solidFill>
              </a:rPr>
              <a:t>a) przepadkowi lub zwrotowi na podstawie art. 45a § 1 lub 2 Kodeksu karnego oraz art. 43 § 1 lub 2 lub art. 43a Kodeksu karnego skarbowego,</a:t>
            </a:r>
          </a:p>
          <a:p>
            <a:r>
              <a:rPr lang="pl-PL" sz="2200" dirty="0">
                <a:solidFill>
                  <a:schemeClr val="bg1"/>
                </a:solidFill>
              </a:rPr>
              <a:t>b) przepadkowi lub zwrotowi na podstawie art. 44 Kodeksu karnego, jeżeli co do tego mienia na podstawie odrębnych przepisów zastosowano wstrzymanie transakcji lub blokadę rachunku;</a:t>
            </a:r>
          </a:p>
          <a:p>
            <a:r>
              <a:rPr lang="pl-PL" sz="2200" dirty="0">
                <a:solidFill>
                  <a:schemeClr val="bg1"/>
                </a:solidFill>
              </a:rPr>
              <a:t>c) przepadkowi pojazdu mechanicznego, o którym mowa w art. 44b Kodeksu karnego.";</a:t>
            </a:r>
          </a:p>
          <a:p>
            <a:endParaRPr lang="pl-PL" sz="2200" dirty="0">
              <a:solidFill>
                <a:schemeClr val="bg1"/>
              </a:solidFill>
            </a:endParaRPr>
          </a:p>
          <a:p>
            <a:r>
              <a:rPr lang="pl-PL" sz="2200" dirty="0">
                <a:solidFill>
                  <a:schemeClr val="bg1"/>
                </a:solidFill>
              </a:rPr>
              <a:t>W art. 295 po § 1 dodaje się § 1a w brzmieniu:</a:t>
            </a:r>
          </a:p>
          <a:p>
            <a:endParaRPr lang="pl-PL" sz="2200" dirty="0">
              <a:solidFill>
                <a:schemeClr val="bg1"/>
              </a:solidFill>
            </a:endParaRPr>
          </a:p>
          <a:p>
            <a:r>
              <a:rPr lang="pl-PL" sz="2200" dirty="0">
                <a:solidFill>
                  <a:schemeClr val="bg1"/>
                </a:solidFill>
              </a:rPr>
              <a:t>W razie popełnienia przestępstwa za które orzeka się przepadek pojazdu mechanicznego, o którym mowa w art. 44b Kodeksu karnego, Policja dokonuje tymczasowego zajęcia pojazdu mechanicznego prowadzonego przez sprawcę w czasie popełnienia tego przestępstwa.</a:t>
            </a:r>
            <a:endParaRPr lang="pl-PL" sz="2200" b="0" i="0" dirty="0">
              <a:solidFill>
                <a:srgbClr val="333333"/>
              </a:solidFill>
              <a:effectLst/>
            </a:endParaRPr>
          </a:p>
        </p:txBody>
      </p:sp>
    </p:spTree>
    <p:extLst>
      <p:ext uri="{BB962C8B-B14F-4D97-AF65-F5344CB8AC3E}">
        <p14:creationId xmlns:p14="http://schemas.microsoft.com/office/powerpoint/2010/main" val="2892270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zaokrąglony 11"/>
          <p:cNvSpPr/>
          <p:nvPr/>
        </p:nvSpPr>
        <p:spPr>
          <a:xfrm>
            <a:off x="588580" y="756745"/>
            <a:ext cx="4414344" cy="2858813"/>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a:t>Systematyka doktrynalna środków przymusu</a:t>
            </a:r>
          </a:p>
        </p:txBody>
      </p:sp>
      <p:sp>
        <p:nvSpPr>
          <p:cNvPr id="5" name="Prostokąt zaokrąglony 4"/>
          <p:cNvSpPr/>
          <p:nvPr/>
        </p:nvSpPr>
        <p:spPr>
          <a:xfrm>
            <a:off x="5465379" y="0"/>
            <a:ext cx="6726621" cy="6547945"/>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pl-PL" sz="2800" dirty="0"/>
          </a:p>
          <a:p>
            <a:pPr algn="just">
              <a:buFont typeface="Arial" pitchFamily="34" charset="0"/>
              <a:buChar char="•"/>
            </a:pPr>
            <a:r>
              <a:rPr lang="pl-PL" sz="2800" dirty="0"/>
              <a:t> ZATRZYMANIE,</a:t>
            </a:r>
          </a:p>
          <a:p>
            <a:pPr algn="just">
              <a:buFont typeface="Arial" pitchFamily="34" charset="0"/>
              <a:buChar char="•"/>
            </a:pPr>
            <a:r>
              <a:rPr lang="pl-PL" sz="2800" dirty="0"/>
              <a:t> ŚRODKI ZAPOBIEGAWCZE,</a:t>
            </a:r>
          </a:p>
          <a:p>
            <a:pPr algn="just">
              <a:buFont typeface="Arial" pitchFamily="34" charset="0"/>
              <a:buChar char="•"/>
            </a:pPr>
            <a:r>
              <a:rPr lang="pl-PL" sz="2800" dirty="0"/>
              <a:t> ŚRODKI WYMUSZAJĄCE SPEŁNIENIE OBOWIĄZKÓW PROCESOWYCH</a:t>
            </a:r>
          </a:p>
          <a:p>
            <a:r>
              <a:rPr lang="pl-PL" sz="2800" dirty="0"/>
              <a:t>(kary porządkowe, przymusowe doprowadzenie, przymusowe poddanie badaniom, pobraniu płynów i innym czynnościom),</a:t>
            </a:r>
          </a:p>
          <a:p>
            <a:pPr algn="just">
              <a:buFont typeface="Arial" pitchFamily="34" charset="0"/>
              <a:buChar char="•"/>
            </a:pPr>
            <a:r>
              <a:rPr lang="pl-PL" sz="2800" dirty="0"/>
              <a:t> ŚRODKI WYMUSZAJĄCE ZACHOWANIE PORZĄDKU W CZASIE ROZPRAWY (tzw. policja sesyjna)</a:t>
            </a:r>
          </a:p>
          <a:p>
            <a:pPr algn="just">
              <a:buFont typeface="Arial" pitchFamily="34" charset="0"/>
              <a:buChar char="•"/>
            </a:pPr>
            <a:r>
              <a:rPr lang="pl-PL" sz="2800" dirty="0"/>
              <a:t>ZABEZPIECZENIE MAJĄTKOWE</a:t>
            </a:r>
          </a:p>
        </p:txBody>
      </p:sp>
    </p:spTree>
    <p:extLst>
      <p:ext uri="{BB962C8B-B14F-4D97-AF65-F5344CB8AC3E}">
        <p14:creationId xmlns:p14="http://schemas.microsoft.com/office/powerpoint/2010/main" val="370486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zaokrąglony 11"/>
          <p:cNvSpPr/>
          <p:nvPr/>
        </p:nvSpPr>
        <p:spPr>
          <a:xfrm>
            <a:off x="336331" y="336331"/>
            <a:ext cx="11456276" cy="6180083"/>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l-PL" sz="2800" dirty="0"/>
              <a:t>Dział dotyczący dowodów </a:t>
            </a:r>
          </a:p>
          <a:p>
            <a:pPr lvl="1" algn="just">
              <a:buFont typeface="Arial" pitchFamily="34" charset="0"/>
              <a:buChar char="•"/>
            </a:pPr>
            <a:r>
              <a:rPr lang="pl-PL" sz="2800" dirty="0"/>
              <a:t> art. 217 § 5 – zatrzymanie/odebranie rzeczy</a:t>
            </a:r>
          </a:p>
          <a:p>
            <a:pPr lvl="1" algn="just">
              <a:buFont typeface="Arial" pitchFamily="34" charset="0"/>
              <a:buChar char="•"/>
            </a:pPr>
            <a:r>
              <a:rPr lang="pl-PL" sz="2800" dirty="0"/>
              <a:t> art. 220 - przeszukanie</a:t>
            </a:r>
          </a:p>
          <a:p>
            <a:pPr algn="just"/>
            <a:r>
              <a:rPr lang="pl-PL" sz="2800" dirty="0"/>
              <a:t>Dział dotyczący postępowania przed sądem I instancji </a:t>
            </a:r>
          </a:p>
          <a:p>
            <a:pPr lvl="1" algn="just">
              <a:buFont typeface="Arial" pitchFamily="34" charset="0"/>
              <a:buChar char="•"/>
            </a:pPr>
            <a:r>
              <a:rPr lang="pl-PL" sz="2800" dirty="0"/>
              <a:t> art. 374 § 2 – obecność oskarżonego na rozprawie</a:t>
            </a:r>
          </a:p>
          <a:p>
            <a:pPr lvl="1" algn="just">
              <a:buFont typeface="Arial" pitchFamily="34" charset="0"/>
              <a:buChar char="•"/>
            </a:pPr>
            <a:r>
              <a:rPr lang="pl-PL" sz="2800" dirty="0"/>
              <a:t> art. 375 § 1 – usunięcie oskarżonego z sali rozpraw</a:t>
            </a:r>
          </a:p>
          <a:p>
            <a:pPr lvl="1" algn="just">
              <a:buFont typeface="Arial" pitchFamily="34" charset="0"/>
              <a:buChar char="•"/>
            </a:pPr>
            <a:r>
              <a:rPr lang="pl-PL" sz="2800" dirty="0"/>
              <a:t> art. 376 § 1 – prowadzenie rozprawy pod nieobecność oskarżonego </a:t>
            </a:r>
          </a:p>
          <a:p>
            <a:pPr algn="just"/>
            <a:r>
              <a:rPr lang="pl-PL" sz="2800" dirty="0"/>
              <a:t>Dział dotyczący stron postępowania </a:t>
            </a:r>
          </a:p>
          <a:p>
            <a:pPr lvl="1" algn="just">
              <a:buFont typeface="Arial" pitchFamily="34" charset="0"/>
              <a:buChar char="•"/>
            </a:pPr>
            <a:r>
              <a:rPr lang="pl-PL" sz="2800" dirty="0"/>
              <a:t> art. 74 – środki przymusu dowodowego wobec oskarżonego i osoby podejrzanej </a:t>
            </a:r>
          </a:p>
          <a:p>
            <a:pPr lvl="1" algn="just">
              <a:buFont typeface="Arial" pitchFamily="34" charset="0"/>
              <a:buChar char="•"/>
            </a:pPr>
            <a:r>
              <a:rPr lang="pl-PL" sz="2800" dirty="0"/>
              <a:t> art. 75 § 2 – zatrzymanie i przymusowe doprowadzenie oskarżonego</a:t>
            </a:r>
          </a:p>
          <a:p>
            <a:pPr algn="just"/>
            <a:r>
              <a:rPr lang="pl-PL" sz="2800" dirty="0"/>
              <a:t>	Ustawa z dnia 27 lipca 2001 r. prawo o ustroju sądów powszechnych 	(art. 48 – 51)</a:t>
            </a:r>
          </a:p>
        </p:txBody>
      </p:sp>
    </p:spTree>
    <p:extLst>
      <p:ext uri="{BB962C8B-B14F-4D97-AF65-F5344CB8AC3E}">
        <p14:creationId xmlns:p14="http://schemas.microsoft.com/office/powerpoint/2010/main" val="370486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zaokrąglony 11"/>
          <p:cNvSpPr/>
          <p:nvPr/>
        </p:nvSpPr>
        <p:spPr>
          <a:xfrm>
            <a:off x="588580" y="756745"/>
            <a:ext cx="4414344" cy="371015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a:t>Ujęcie „obywatelskie”</a:t>
            </a:r>
          </a:p>
          <a:p>
            <a:pPr algn="ctr"/>
            <a:r>
              <a:rPr lang="pl-PL" sz="4400" dirty="0"/>
              <a:t>– art. 243 k.p.k.</a:t>
            </a:r>
          </a:p>
        </p:txBody>
      </p:sp>
      <p:pic>
        <p:nvPicPr>
          <p:cNvPr id="4" name="Obraz 3" descr="Verzweifelt_Paragraf_524714.jpg"/>
          <p:cNvPicPr>
            <a:picLocks noChangeAspect="1"/>
          </p:cNvPicPr>
          <p:nvPr/>
        </p:nvPicPr>
        <p:blipFill>
          <a:blip r:embed="rId2" cstate="print"/>
          <a:stretch>
            <a:fillRect/>
          </a:stretch>
        </p:blipFill>
        <p:spPr>
          <a:xfrm>
            <a:off x="6148552" y="1599287"/>
            <a:ext cx="4414345" cy="3814910"/>
          </a:xfrm>
          <a:prstGeom prst="rect">
            <a:avLst/>
          </a:prstGeom>
        </p:spPr>
      </p:pic>
    </p:spTree>
    <p:extLst>
      <p:ext uri="{BB962C8B-B14F-4D97-AF65-F5344CB8AC3E}">
        <p14:creationId xmlns:p14="http://schemas.microsoft.com/office/powerpoint/2010/main" val="370486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zaokrąglony 11"/>
          <p:cNvSpPr/>
          <p:nvPr/>
        </p:nvSpPr>
        <p:spPr>
          <a:xfrm>
            <a:off x="7777656" y="273269"/>
            <a:ext cx="4414344" cy="371015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a:t>Zatrzymanie</a:t>
            </a:r>
          </a:p>
          <a:p>
            <a:pPr algn="ctr"/>
            <a:r>
              <a:rPr lang="pl-PL" sz="4400" dirty="0"/>
              <a:t>(właściwe)</a:t>
            </a:r>
          </a:p>
          <a:p>
            <a:pPr algn="ctr"/>
            <a:r>
              <a:rPr lang="pl-PL" sz="4400" dirty="0"/>
              <a:t>– art. 244 k.p.k.</a:t>
            </a:r>
          </a:p>
        </p:txBody>
      </p:sp>
      <p:pic>
        <p:nvPicPr>
          <p:cNvPr id="5" name="Obraz 4" descr="paragraf.png"/>
          <p:cNvPicPr>
            <a:picLocks noChangeAspect="1"/>
          </p:cNvPicPr>
          <p:nvPr/>
        </p:nvPicPr>
        <p:blipFill>
          <a:blip r:embed="rId2" cstate="print"/>
          <a:stretch>
            <a:fillRect/>
          </a:stretch>
        </p:blipFill>
        <p:spPr>
          <a:xfrm>
            <a:off x="1914563" y="1765738"/>
            <a:ext cx="4356538" cy="4356538"/>
          </a:xfrm>
          <a:prstGeom prst="rect">
            <a:avLst/>
          </a:prstGeom>
        </p:spPr>
      </p:pic>
    </p:spTree>
    <p:extLst>
      <p:ext uri="{BB962C8B-B14F-4D97-AF65-F5344CB8AC3E}">
        <p14:creationId xmlns:p14="http://schemas.microsoft.com/office/powerpoint/2010/main" val="3704863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zaokrąglony 11"/>
          <p:cNvSpPr/>
          <p:nvPr/>
        </p:nvSpPr>
        <p:spPr>
          <a:xfrm>
            <a:off x="441434" y="1765737"/>
            <a:ext cx="11151475" cy="482424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l-PL" sz="3200" i="1" dirty="0"/>
              <a:t>Artykuł 244 § 1 k.p.k. wymaga do zatrzymania osoby podejrzanej jedynie uzasadnionego przypuszczenia, że popełniła ona przestępstwo. Uzasadnione przypuszczenie popełnienia przestępstwa jest pojęciem szerszym od uzasadnionego podejrzenia popełnienia przestępstwa. Dopuszcza możliwość stosowania zatrzymania w szerszym zakresie wypadków.</a:t>
            </a:r>
          </a:p>
        </p:txBody>
      </p:sp>
      <p:sp>
        <p:nvSpPr>
          <p:cNvPr id="3" name="Prostokąt zaokrąglony 2"/>
          <p:cNvSpPr/>
          <p:nvPr/>
        </p:nvSpPr>
        <p:spPr>
          <a:xfrm>
            <a:off x="3037490" y="157656"/>
            <a:ext cx="5901559" cy="1581805"/>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800" dirty="0"/>
              <a:t>Wyrok SA we Wrocławiu</a:t>
            </a:r>
          </a:p>
          <a:p>
            <a:pPr algn="ctr"/>
            <a:r>
              <a:rPr lang="pl-PL" sz="2800" dirty="0"/>
              <a:t>z dnia z 03.03.2016 r., </a:t>
            </a:r>
            <a:br>
              <a:rPr lang="pl-PL" sz="2800" dirty="0"/>
            </a:br>
            <a:r>
              <a:rPr lang="pl-PL" sz="2800" dirty="0"/>
              <a:t>sygn. akt: II </a:t>
            </a:r>
            <a:r>
              <a:rPr lang="pl-PL" sz="2800" dirty="0" err="1"/>
              <a:t>AKa</a:t>
            </a:r>
            <a:r>
              <a:rPr lang="pl-PL" sz="2800" dirty="0"/>
              <a:t> 35/16</a:t>
            </a:r>
          </a:p>
        </p:txBody>
      </p:sp>
    </p:spTree>
    <p:extLst>
      <p:ext uri="{BB962C8B-B14F-4D97-AF65-F5344CB8AC3E}">
        <p14:creationId xmlns:p14="http://schemas.microsoft.com/office/powerpoint/2010/main" val="370486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zaokrąglony 11"/>
          <p:cNvSpPr/>
          <p:nvPr/>
        </p:nvSpPr>
        <p:spPr>
          <a:xfrm>
            <a:off x="168166" y="189187"/>
            <a:ext cx="11855668" cy="650590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l-PL" sz="1900" dirty="0"/>
              <a:t>Przepis art. 244 § 2 nakłada na organy procesowe obowiązek bezwzględny pouczenia zatrzymanego na piśmie o przyczynach zatrzymania i jego podstawowych prawach: </a:t>
            </a:r>
          </a:p>
          <a:p>
            <a:pPr lvl="1" algn="just"/>
            <a:r>
              <a:rPr lang="pl-PL" sz="1900" dirty="0"/>
              <a:t>1. prawie do skorzystania z pomocy adwokata lub radcy prawnego i bezpośredniej rozmowy z nim (art. 245)</a:t>
            </a:r>
          </a:p>
          <a:p>
            <a:pPr lvl="1" algn="just"/>
            <a:r>
              <a:rPr lang="pl-PL" sz="1900" dirty="0"/>
              <a:t>2. korzystania z bezpłatnej pomocy tłumacza, jeżeli nie włada w wystarczającym stopniu językiem polskim, </a:t>
            </a:r>
          </a:p>
          <a:p>
            <a:pPr lvl="1" algn="just"/>
            <a:r>
              <a:rPr lang="pl-PL" sz="1900" dirty="0"/>
              <a:t>3. złożenia oświadczenia i odmowy złożenia oświadczenia, </a:t>
            </a:r>
          </a:p>
          <a:p>
            <a:pPr lvl="1" algn="just"/>
            <a:r>
              <a:rPr lang="pl-PL" sz="1900" dirty="0"/>
              <a:t>4. otrzymania odpisu protokołu zatrzymania, </a:t>
            </a:r>
          </a:p>
          <a:p>
            <a:pPr lvl="1" algn="just"/>
            <a:r>
              <a:rPr lang="pl-PL" sz="1900" dirty="0"/>
              <a:t>5. dostępu do pierwszej pomocy medycznej</a:t>
            </a:r>
          </a:p>
          <a:p>
            <a:pPr lvl="1" algn="just"/>
            <a:r>
              <a:rPr lang="pl-PL" sz="1900" dirty="0"/>
              <a:t>6. poinformowania – na żądanie zatrzymanego – osoby najbliższej lub innej bliskiej osoby o zatrzymaniu </a:t>
            </a:r>
          </a:p>
          <a:p>
            <a:pPr lvl="1" algn="just"/>
            <a:r>
              <a:rPr lang="pl-PL" sz="1900" dirty="0"/>
              <a:t>7. prawie do złożenia zażalenia na zatrzymanie </a:t>
            </a:r>
          </a:p>
          <a:p>
            <a:pPr lvl="1" algn="just"/>
            <a:r>
              <a:rPr lang="pl-PL" sz="1900" dirty="0"/>
              <a:t>8. prawie kontaktu z właściwym urzędem konsularnym (jeżeli zatrzymany jest obcokrajowcem)</a:t>
            </a:r>
          </a:p>
          <a:p>
            <a:pPr lvl="1" algn="just"/>
            <a:r>
              <a:rPr lang="pl-PL" sz="1900" dirty="0"/>
              <a:t>9. prawie do natychmiastowego zwolnienia jeżeli ustała przyczyna zatrzymania albo upłynął maksymalny okres zatrzymania </a:t>
            </a:r>
          </a:p>
          <a:p>
            <a:pPr algn="just"/>
            <a:r>
              <a:rPr lang="pl-PL" sz="1900" dirty="0"/>
              <a:t>Zatrzymany ma również prawo do żądania odszkodowania za niesłuszne zatrzymanie, jeżeli środek przymusu z art. 244 był stosowany bez podstawy prawnej. </a:t>
            </a:r>
          </a:p>
          <a:p>
            <a:pPr algn="just"/>
            <a:r>
              <a:rPr lang="pl-PL" sz="1900" dirty="0"/>
              <a:t>Obowiązek poinformowania zostanie zrealizowany tylko wówczas, gdy wymagany przez ustawę zakres informacji, przekazany w sposób zrozumiały, dotrze do świadomości zatrzymywanego. Trzeba wobec tego uwzględnić m.in. stan psychiczny takiej osoby, jej poziom intelektualny, a także stan zdrowia, a gdy jest to osoba niewładająca językiem polskim - pośrednictwo tłumacza</a:t>
            </a:r>
          </a:p>
        </p:txBody>
      </p:sp>
    </p:spTree>
    <p:extLst>
      <p:ext uri="{BB962C8B-B14F-4D97-AF65-F5344CB8AC3E}">
        <p14:creationId xmlns:p14="http://schemas.microsoft.com/office/powerpoint/2010/main" val="370486346"/>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lumMod val="75000"/>
          </a:schemeClr>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docProps/app.xml><?xml version="1.0" encoding="utf-8"?>
<Properties xmlns="http://schemas.openxmlformats.org/officeDocument/2006/extended-properties" xmlns:vt="http://schemas.openxmlformats.org/officeDocument/2006/docPropsVTypes">
  <Template/>
  <TotalTime>2635</TotalTime>
  <Words>2951</Words>
  <Application>Microsoft Office PowerPoint</Application>
  <PresentationFormat>Panoramiczny</PresentationFormat>
  <Paragraphs>209</Paragraphs>
  <Slides>35</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35</vt:i4>
      </vt:variant>
    </vt:vector>
  </HeadingPairs>
  <TitlesOfParts>
    <vt:vector size="39" baseType="lpstr">
      <vt:lpstr>Arial</vt:lpstr>
      <vt:lpstr>Calibri</vt:lpstr>
      <vt:lpstr>Wingdings</vt:lpstr>
      <vt:lpstr>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Czynności procesowe</dc:title>
  <dc:creator>Dominika Czerniak</dc:creator>
  <cp:lastModifiedBy>Anna Dzieciołowska</cp:lastModifiedBy>
  <cp:revision>204</cp:revision>
  <dcterms:created xsi:type="dcterms:W3CDTF">2015-10-01T18:59:00Z</dcterms:created>
  <dcterms:modified xsi:type="dcterms:W3CDTF">2023-01-06T11:43:10Z</dcterms:modified>
</cp:coreProperties>
</file>