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7" r:id="rId2"/>
    <p:sldId id="262" r:id="rId3"/>
    <p:sldId id="279" r:id="rId4"/>
    <p:sldId id="263" r:id="rId5"/>
    <p:sldId id="280" r:id="rId6"/>
    <p:sldId id="282" r:id="rId7"/>
    <p:sldId id="283" r:id="rId8"/>
    <p:sldId id="285" r:id="rId9"/>
    <p:sldId id="286" r:id="rId10"/>
    <p:sldId id="299" r:id="rId11"/>
    <p:sldId id="331" r:id="rId12"/>
    <p:sldId id="300" r:id="rId13"/>
    <p:sldId id="313" r:id="rId14"/>
    <p:sldId id="287" r:id="rId15"/>
    <p:sldId id="288" r:id="rId16"/>
    <p:sldId id="303" r:id="rId17"/>
    <p:sldId id="329" r:id="rId18"/>
    <p:sldId id="330" r:id="rId19"/>
    <p:sldId id="305" r:id="rId20"/>
    <p:sldId id="304" r:id="rId21"/>
    <p:sldId id="328" r:id="rId22"/>
    <p:sldId id="301" r:id="rId23"/>
    <p:sldId id="302" r:id="rId24"/>
    <p:sldId id="289" r:id="rId25"/>
    <p:sldId id="327" r:id="rId26"/>
    <p:sldId id="306" r:id="rId27"/>
    <p:sldId id="307" r:id="rId28"/>
    <p:sldId id="290" r:id="rId29"/>
    <p:sldId id="291" r:id="rId30"/>
    <p:sldId id="292" r:id="rId31"/>
    <p:sldId id="308" r:id="rId32"/>
    <p:sldId id="293" r:id="rId33"/>
    <p:sldId id="332" r:id="rId34"/>
    <p:sldId id="294" r:id="rId35"/>
    <p:sldId id="309" r:id="rId36"/>
    <p:sldId id="310" r:id="rId37"/>
    <p:sldId id="311" r:id="rId38"/>
    <p:sldId id="295" r:id="rId39"/>
    <p:sldId id="312" r:id="rId40"/>
    <p:sldId id="296" r:id="rId41"/>
    <p:sldId id="297" r:id="rId42"/>
    <p:sldId id="298" r:id="rId43"/>
    <p:sldId id="315" r:id="rId44"/>
    <p:sldId id="333" r:id="rId45"/>
    <p:sldId id="326" r:id="rId46"/>
    <p:sldId id="316" r:id="rId47"/>
    <p:sldId id="318"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496" autoAdjust="0"/>
    <p:restoredTop sz="94660"/>
  </p:normalViewPr>
  <p:slideViewPr>
    <p:cSldViewPr snapToGrid="0">
      <p:cViewPr varScale="1">
        <p:scale>
          <a:sx n="63" d="100"/>
          <a:sy n="63" d="100"/>
        </p:scale>
        <p:origin x="400"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02C802-97FE-45CA-9464-82EF7AF21A3D}" type="doc">
      <dgm:prSet loTypeId="urn:microsoft.com/office/officeart/2005/8/layout/arrow5" loCatId="relationship" qsTypeId="urn:microsoft.com/office/officeart/2005/8/quickstyle/simple1" qsCatId="simple" csTypeId="urn:microsoft.com/office/officeart/2005/8/colors/colorful2" csCatId="colorful" phldr="1"/>
      <dgm:spPr/>
      <dgm:t>
        <a:bodyPr/>
        <a:lstStyle/>
        <a:p>
          <a:endParaRPr lang="pl-PL"/>
        </a:p>
      </dgm:t>
    </dgm:pt>
    <dgm:pt modelId="{8A0CE764-4078-4487-B7AF-6E28D774DB58}">
      <dgm:prSet phldrT="[Tekst]" custT="1"/>
      <dgm:spPr/>
      <dgm:t>
        <a:bodyPr/>
        <a:lstStyle/>
        <a:p>
          <a:r>
            <a:rPr lang="pl-PL" sz="1600" dirty="0"/>
            <a:t>prawda materialna</a:t>
          </a:r>
        </a:p>
      </dgm:t>
    </dgm:pt>
    <dgm:pt modelId="{1400044B-BD5C-4F46-BB70-2825B076EB51}" type="parTrans" cxnId="{9DDD02DF-8EB1-43E1-A90A-27AB11D0A2AD}">
      <dgm:prSet/>
      <dgm:spPr/>
      <dgm:t>
        <a:bodyPr/>
        <a:lstStyle/>
        <a:p>
          <a:endParaRPr lang="pl-PL"/>
        </a:p>
      </dgm:t>
    </dgm:pt>
    <dgm:pt modelId="{886F15A9-0F07-42B8-814C-60A89683DDFC}" type="sibTrans" cxnId="{9DDD02DF-8EB1-43E1-A90A-27AB11D0A2AD}">
      <dgm:prSet/>
      <dgm:spPr/>
      <dgm:t>
        <a:bodyPr/>
        <a:lstStyle/>
        <a:p>
          <a:endParaRPr lang="pl-PL"/>
        </a:p>
      </dgm:t>
    </dgm:pt>
    <dgm:pt modelId="{1FEE0F76-BB0F-44CA-A4B1-0DCE46BAA5D2}">
      <dgm:prSet phldrT="[Tekst]" custT="1"/>
      <dgm:spPr/>
      <dgm:t>
        <a:bodyPr/>
        <a:lstStyle/>
        <a:p>
          <a:r>
            <a:rPr lang="pl-PL" sz="1600" dirty="0"/>
            <a:t>konstytucyjne prawa i wolności jednostki</a:t>
          </a:r>
        </a:p>
      </dgm:t>
    </dgm:pt>
    <dgm:pt modelId="{30475CC6-A38D-4F9A-985A-D184ACFB2EB2}" type="parTrans" cxnId="{074E5782-19C8-4646-9746-E917D172D1E6}">
      <dgm:prSet/>
      <dgm:spPr/>
      <dgm:t>
        <a:bodyPr/>
        <a:lstStyle/>
        <a:p>
          <a:endParaRPr lang="pl-PL"/>
        </a:p>
      </dgm:t>
    </dgm:pt>
    <dgm:pt modelId="{32ED4A67-B883-4E9F-9F77-CA9896594DD7}" type="sibTrans" cxnId="{074E5782-19C8-4646-9746-E917D172D1E6}">
      <dgm:prSet/>
      <dgm:spPr/>
      <dgm:t>
        <a:bodyPr/>
        <a:lstStyle/>
        <a:p>
          <a:endParaRPr lang="pl-PL"/>
        </a:p>
      </dgm:t>
    </dgm:pt>
    <dgm:pt modelId="{6B8E0078-A517-4DFD-BB0C-A95A587ADF2E}">
      <dgm:prSet phldrT="[Tekst]" custT="1"/>
      <dgm:spPr/>
      <dgm:t>
        <a:bodyPr/>
        <a:lstStyle/>
        <a:p>
          <a:r>
            <a:rPr lang="pl-PL" sz="1600" dirty="0"/>
            <a:t>ochrona interesów państwa </a:t>
          </a:r>
        </a:p>
      </dgm:t>
    </dgm:pt>
    <dgm:pt modelId="{5F8367F1-33C4-4927-9063-4115BF4F161C}" type="parTrans" cxnId="{33C13245-91FC-4A67-ACCC-4758E799F6AE}">
      <dgm:prSet/>
      <dgm:spPr/>
      <dgm:t>
        <a:bodyPr/>
        <a:lstStyle/>
        <a:p>
          <a:endParaRPr lang="pl-PL"/>
        </a:p>
      </dgm:t>
    </dgm:pt>
    <dgm:pt modelId="{653880FB-476B-4FA9-B3EA-873D741EA236}" type="sibTrans" cxnId="{33C13245-91FC-4A67-ACCC-4758E799F6AE}">
      <dgm:prSet/>
      <dgm:spPr/>
      <dgm:t>
        <a:bodyPr/>
        <a:lstStyle/>
        <a:p>
          <a:endParaRPr lang="pl-PL"/>
        </a:p>
      </dgm:t>
    </dgm:pt>
    <dgm:pt modelId="{D3F32A05-B3EC-41F8-AF6D-2D3FB16B7F0A}">
      <dgm:prSet phldrT="[Tekst]" custT="1"/>
      <dgm:spPr/>
      <dgm:t>
        <a:bodyPr/>
        <a:lstStyle/>
        <a:p>
          <a:r>
            <a:rPr lang="pl-PL" sz="1400" dirty="0"/>
            <a:t>tajemnice zawodowe i tajemnice niejawne </a:t>
          </a:r>
        </a:p>
      </dgm:t>
    </dgm:pt>
    <dgm:pt modelId="{1F44D10F-DC76-45EB-B505-FAD3D8174F50}" type="parTrans" cxnId="{BF21B616-4152-49B9-85AB-3CE01F7C2DFD}">
      <dgm:prSet/>
      <dgm:spPr/>
      <dgm:t>
        <a:bodyPr/>
        <a:lstStyle/>
        <a:p>
          <a:endParaRPr lang="pl-PL"/>
        </a:p>
      </dgm:t>
    </dgm:pt>
    <dgm:pt modelId="{E830F663-0562-4318-9158-CF031A0EFCE2}" type="sibTrans" cxnId="{BF21B616-4152-49B9-85AB-3CE01F7C2DFD}">
      <dgm:prSet/>
      <dgm:spPr/>
      <dgm:t>
        <a:bodyPr/>
        <a:lstStyle/>
        <a:p>
          <a:endParaRPr lang="pl-PL"/>
        </a:p>
      </dgm:t>
    </dgm:pt>
    <dgm:pt modelId="{C70DE07B-30B2-439A-8F5F-938D8C6EDFF6}">
      <dgm:prSet phldrT="[Tekst]" custT="1"/>
      <dgm:spPr/>
      <dgm:t>
        <a:bodyPr/>
        <a:lstStyle/>
        <a:p>
          <a:r>
            <a:rPr lang="pl-PL" sz="1600" dirty="0"/>
            <a:t>ochrona wartości rodzinnych </a:t>
          </a:r>
        </a:p>
      </dgm:t>
    </dgm:pt>
    <dgm:pt modelId="{53F3DCE0-1CE6-4315-A9BB-B7C322DBBE6E}" type="parTrans" cxnId="{DFA88E23-12EB-4245-94FA-1BD4AC670178}">
      <dgm:prSet/>
      <dgm:spPr/>
      <dgm:t>
        <a:bodyPr/>
        <a:lstStyle/>
        <a:p>
          <a:endParaRPr lang="pl-PL"/>
        </a:p>
      </dgm:t>
    </dgm:pt>
    <dgm:pt modelId="{08D28F76-4432-48F1-A341-67EF5618590B}" type="sibTrans" cxnId="{DFA88E23-12EB-4245-94FA-1BD4AC670178}">
      <dgm:prSet/>
      <dgm:spPr/>
      <dgm:t>
        <a:bodyPr/>
        <a:lstStyle/>
        <a:p>
          <a:endParaRPr lang="pl-PL"/>
        </a:p>
      </dgm:t>
    </dgm:pt>
    <dgm:pt modelId="{A32E87CC-4711-4E2D-9CC8-5DB93041ED41}">
      <dgm:prSet phldrT="[Tekst]" custT="1"/>
      <dgm:spPr/>
      <dgm:t>
        <a:bodyPr/>
        <a:lstStyle/>
        <a:p>
          <a:r>
            <a:rPr lang="pl-PL" sz="1400" dirty="0"/>
            <a:t>stosunki międzynarodowe </a:t>
          </a:r>
        </a:p>
      </dgm:t>
    </dgm:pt>
    <dgm:pt modelId="{6FD35220-3FFE-4E99-A7B1-C76217496F9B}" type="parTrans" cxnId="{99812752-9809-4C85-B7A0-D0957E1497DA}">
      <dgm:prSet/>
      <dgm:spPr/>
      <dgm:t>
        <a:bodyPr/>
        <a:lstStyle/>
        <a:p>
          <a:endParaRPr lang="pl-PL"/>
        </a:p>
      </dgm:t>
    </dgm:pt>
    <dgm:pt modelId="{EE0E4843-CB37-4DE1-A57E-B80E0D673344}" type="sibTrans" cxnId="{99812752-9809-4C85-B7A0-D0957E1497DA}">
      <dgm:prSet/>
      <dgm:spPr/>
      <dgm:t>
        <a:bodyPr/>
        <a:lstStyle/>
        <a:p>
          <a:endParaRPr lang="pl-PL"/>
        </a:p>
      </dgm:t>
    </dgm:pt>
    <dgm:pt modelId="{4F247D25-F281-4229-88B7-FAF1E6BDB9B4}" type="pres">
      <dgm:prSet presAssocID="{AC02C802-97FE-45CA-9464-82EF7AF21A3D}" presName="diagram" presStyleCnt="0">
        <dgm:presLayoutVars>
          <dgm:dir/>
          <dgm:resizeHandles val="exact"/>
        </dgm:presLayoutVars>
      </dgm:prSet>
      <dgm:spPr/>
    </dgm:pt>
    <dgm:pt modelId="{EA26A3DC-A1F8-4B75-AF4A-5496C6F1182E}" type="pres">
      <dgm:prSet presAssocID="{8A0CE764-4078-4487-B7AF-6E28D774DB58}" presName="arrow" presStyleLbl="node1" presStyleIdx="0" presStyleCnt="6">
        <dgm:presLayoutVars>
          <dgm:bulletEnabled val="1"/>
        </dgm:presLayoutVars>
      </dgm:prSet>
      <dgm:spPr/>
    </dgm:pt>
    <dgm:pt modelId="{C4E4EBE4-0E9A-4E44-9618-C813F04D2CD5}" type="pres">
      <dgm:prSet presAssocID="{1FEE0F76-BB0F-44CA-A4B1-0DCE46BAA5D2}" presName="arrow" presStyleLbl="node1" presStyleIdx="1" presStyleCnt="6">
        <dgm:presLayoutVars>
          <dgm:bulletEnabled val="1"/>
        </dgm:presLayoutVars>
      </dgm:prSet>
      <dgm:spPr/>
    </dgm:pt>
    <dgm:pt modelId="{EF57BB26-F894-4AAB-B68A-EB3EEF267057}" type="pres">
      <dgm:prSet presAssocID="{6B8E0078-A517-4DFD-BB0C-A95A587ADF2E}" presName="arrow" presStyleLbl="node1" presStyleIdx="2" presStyleCnt="6">
        <dgm:presLayoutVars>
          <dgm:bulletEnabled val="1"/>
        </dgm:presLayoutVars>
      </dgm:prSet>
      <dgm:spPr/>
    </dgm:pt>
    <dgm:pt modelId="{34218676-321E-48AF-9C21-625316970FCC}" type="pres">
      <dgm:prSet presAssocID="{A32E87CC-4711-4E2D-9CC8-5DB93041ED41}" presName="arrow" presStyleLbl="node1" presStyleIdx="3" presStyleCnt="6">
        <dgm:presLayoutVars>
          <dgm:bulletEnabled val="1"/>
        </dgm:presLayoutVars>
      </dgm:prSet>
      <dgm:spPr/>
    </dgm:pt>
    <dgm:pt modelId="{893FE1A5-2E9B-4752-88EA-C00A640FDBBA}" type="pres">
      <dgm:prSet presAssocID="{D3F32A05-B3EC-41F8-AF6D-2D3FB16B7F0A}" presName="arrow" presStyleLbl="node1" presStyleIdx="4" presStyleCnt="6">
        <dgm:presLayoutVars>
          <dgm:bulletEnabled val="1"/>
        </dgm:presLayoutVars>
      </dgm:prSet>
      <dgm:spPr/>
    </dgm:pt>
    <dgm:pt modelId="{9B1633E9-4EE9-458E-A978-0F6CFB12F13E}" type="pres">
      <dgm:prSet presAssocID="{C70DE07B-30B2-439A-8F5F-938D8C6EDFF6}" presName="arrow" presStyleLbl="node1" presStyleIdx="5" presStyleCnt="6">
        <dgm:presLayoutVars>
          <dgm:bulletEnabled val="1"/>
        </dgm:presLayoutVars>
      </dgm:prSet>
      <dgm:spPr/>
    </dgm:pt>
  </dgm:ptLst>
  <dgm:cxnLst>
    <dgm:cxn modelId="{CDD04D0A-B732-451B-BB91-5E3B6F6DE248}" type="presOf" srcId="{8A0CE764-4078-4487-B7AF-6E28D774DB58}" destId="{EA26A3DC-A1F8-4B75-AF4A-5496C6F1182E}" srcOrd="0" destOrd="0" presId="urn:microsoft.com/office/officeart/2005/8/layout/arrow5"/>
    <dgm:cxn modelId="{4A096514-1576-4298-A67D-807A36365312}" type="presOf" srcId="{A32E87CC-4711-4E2D-9CC8-5DB93041ED41}" destId="{34218676-321E-48AF-9C21-625316970FCC}" srcOrd="0" destOrd="0" presId="urn:microsoft.com/office/officeart/2005/8/layout/arrow5"/>
    <dgm:cxn modelId="{BF21B616-4152-49B9-85AB-3CE01F7C2DFD}" srcId="{AC02C802-97FE-45CA-9464-82EF7AF21A3D}" destId="{D3F32A05-B3EC-41F8-AF6D-2D3FB16B7F0A}" srcOrd="4" destOrd="0" parTransId="{1F44D10F-DC76-45EB-B505-FAD3D8174F50}" sibTransId="{E830F663-0562-4318-9158-CF031A0EFCE2}"/>
    <dgm:cxn modelId="{C4E5C617-B33F-49E7-A34A-676F06BAD7F5}" type="presOf" srcId="{6B8E0078-A517-4DFD-BB0C-A95A587ADF2E}" destId="{EF57BB26-F894-4AAB-B68A-EB3EEF267057}" srcOrd="0" destOrd="0" presId="urn:microsoft.com/office/officeart/2005/8/layout/arrow5"/>
    <dgm:cxn modelId="{DFA88E23-12EB-4245-94FA-1BD4AC670178}" srcId="{AC02C802-97FE-45CA-9464-82EF7AF21A3D}" destId="{C70DE07B-30B2-439A-8F5F-938D8C6EDFF6}" srcOrd="5" destOrd="0" parTransId="{53F3DCE0-1CE6-4315-A9BB-B7C322DBBE6E}" sibTransId="{08D28F76-4432-48F1-A341-67EF5618590B}"/>
    <dgm:cxn modelId="{33C13245-91FC-4A67-ACCC-4758E799F6AE}" srcId="{AC02C802-97FE-45CA-9464-82EF7AF21A3D}" destId="{6B8E0078-A517-4DFD-BB0C-A95A587ADF2E}" srcOrd="2" destOrd="0" parTransId="{5F8367F1-33C4-4927-9063-4115BF4F161C}" sibTransId="{653880FB-476B-4FA9-B3EA-873D741EA236}"/>
    <dgm:cxn modelId="{99812752-9809-4C85-B7A0-D0957E1497DA}" srcId="{AC02C802-97FE-45CA-9464-82EF7AF21A3D}" destId="{A32E87CC-4711-4E2D-9CC8-5DB93041ED41}" srcOrd="3" destOrd="0" parTransId="{6FD35220-3FFE-4E99-A7B1-C76217496F9B}" sibTransId="{EE0E4843-CB37-4DE1-A57E-B80E0D673344}"/>
    <dgm:cxn modelId="{074E5782-19C8-4646-9746-E917D172D1E6}" srcId="{AC02C802-97FE-45CA-9464-82EF7AF21A3D}" destId="{1FEE0F76-BB0F-44CA-A4B1-0DCE46BAA5D2}" srcOrd="1" destOrd="0" parTransId="{30475CC6-A38D-4F9A-985A-D184ACFB2EB2}" sibTransId="{32ED4A67-B883-4E9F-9F77-CA9896594DD7}"/>
    <dgm:cxn modelId="{FB5C9889-1073-4A2C-B7A7-1DE4AD3D3FD5}" type="presOf" srcId="{1FEE0F76-BB0F-44CA-A4B1-0DCE46BAA5D2}" destId="{C4E4EBE4-0E9A-4E44-9618-C813F04D2CD5}" srcOrd="0" destOrd="0" presId="urn:microsoft.com/office/officeart/2005/8/layout/arrow5"/>
    <dgm:cxn modelId="{76A6E7AF-86EC-44C9-881D-16825078236C}" type="presOf" srcId="{D3F32A05-B3EC-41F8-AF6D-2D3FB16B7F0A}" destId="{893FE1A5-2E9B-4752-88EA-C00A640FDBBA}" srcOrd="0" destOrd="0" presId="urn:microsoft.com/office/officeart/2005/8/layout/arrow5"/>
    <dgm:cxn modelId="{466735CE-D3A6-4111-9AE3-91AC6BF43D41}" type="presOf" srcId="{AC02C802-97FE-45CA-9464-82EF7AF21A3D}" destId="{4F247D25-F281-4229-88B7-FAF1E6BDB9B4}" srcOrd="0" destOrd="0" presId="urn:microsoft.com/office/officeart/2005/8/layout/arrow5"/>
    <dgm:cxn modelId="{9DDD02DF-8EB1-43E1-A90A-27AB11D0A2AD}" srcId="{AC02C802-97FE-45CA-9464-82EF7AF21A3D}" destId="{8A0CE764-4078-4487-B7AF-6E28D774DB58}" srcOrd="0" destOrd="0" parTransId="{1400044B-BD5C-4F46-BB70-2825B076EB51}" sibTransId="{886F15A9-0F07-42B8-814C-60A89683DDFC}"/>
    <dgm:cxn modelId="{2F0D4CDF-AD47-48C9-A3AD-DF09AC288E70}" type="presOf" srcId="{C70DE07B-30B2-439A-8F5F-938D8C6EDFF6}" destId="{9B1633E9-4EE9-458E-A978-0F6CFB12F13E}" srcOrd="0" destOrd="0" presId="urn:microsoft.com/office/officeart/2005/8/layout/arrow5"/>
    <dgm:cxn modelId="{130819B4-667B-4E7A-AEAC-BE3ED17D1C26}" type="presParOf" srcId="{4F247D25-F281-4229-88B7-FAF1E6BDB9B4}" destId="{EA26A3DC-A1F8-4B75-AF4A-5496C6F1182E}" srcOrd="0" destOrd="0" presId="urn:microsoft.com/office/officeart/2005/8/layout/arrow5"/>
    <dgm:cxn modelId="{12092061-32DF-4FB8-83A1-4C3BAFB61FEE}" type="presParOf" srcId="{4F247D25-F281-4229-88B7-FAF1E6BDB9B4}" destId="{C4E4EBE4-0E9A-4E44-9618-C813F04D2CD5}" srcOrd="1" destOrd="0" presId="urn:microsoft.com/office/officeart/2005/8/layout/arrow5"/>
    <dgm:cxn modelId="{D9CFF10B-CFAB-419C-A49E-5F0382472B39}" type="presParOf" srcId="{4F247D25-F281-4229-88B7-FAF1E6BDB9B4}" destId="{EF57BB26-F894-4AAB-B68A-EB3EEF267057}" srcOrd="2" destOrd="0" presId="urn:microsoft.com/office/officeart/2005/8/layout/arrow5"/>
    <dgm:cxn modelId="{5DFADE0C-6A67-43E3-ACF3-49039DADC739}" type="presParOf" srcId="{4F247D25-F281-4229-88B7-FAF1E6BDB9B4}" destId="{34218676-321E-48AF-9C21-625316970FCC}" srcOrd="3" destOrd="0" presId="urn:microsoft.com/office/officeart/2005/8/layout/arrow5"/>
    <dgm:cxn modelId="{DD9E9593-7D0E-447B-B5B6-BDCE3700E283}" type="presParOf" srcId="{4F247D25-F281-4229-88B7-FAF1E6BDB9B4}" destId="{893FE1A5-2E9B-4752-88EA-C00A640FDBBA}" srcOrd="4" destOrd="0" presId="urn:microsoft.com/office/officeart/2005/8/layout/arrow5"/>
    <dgm:cxn modelId="{9DAA2BBD-4D29-4C11-B8E7-BCAF5730E870}" type="presParOf" srcId="{4F247D25-F281-4229-88B7-FAF1E6BDB9B4}" destId="{9B1633E9-4EE9-458E-A978-0F6CFB12F13E}" srcOrd="5"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E52064-0576-4AE7-A921-590473A3A549}" type="doc">
      <dgm:prSet loTypeId="urn:microsoft.com/office/officeart/2005/8/layout/pyramid1" loCatId="pyramid" qsTypeId="urn:microsoft.com/office/officeart/2005/8/quickstyle/simple1" qsCatId="simple" csTypeId="urn:microsoft.com/office/officeart/2005/8/colors/colorful3" csCatId="colorful" phldr="1"/>
      <dgm:spPr/>
    </dgm:pt>
    <dgm:pt modelId="{22F72E39-F102-4860-AD1B-5165F264E3CA}">
      <dgm:prSet phldrT="[Tekst]"/>
      <dgm:spPr/>
      <dgm:t>
        <a:bodyPr/>
        <a:lstStyle/>
        <a:p>
          <a:r>
            <a:rPr lang="pl-PL" dirty="0"/>
            <a:t>Tajemnica niejawna tajne i ściśle tajne (art. 179)</a:t>
          </a:r>
        </a:p>
      </dgm:t>
    </dgm:pt>
    <dgm:pt modelId="{F2D07474-7C1C-4061-ABE0-CFEBBC3E0627}" type="parTrans" cxnId="{C7514F58-0A39-45A3-8948-1C978527C656}">
      <dgm:prSet/>
      <dgm:spPr/>
      <dgm:t>
        <a:bodyPr/>
        <a:lstStyle/>
        <a:p>
          <a:endParaRPr lang="pl-PL"/>
        </a:p>
      </dgm:t>
    </dgm:pt>
    <dgm:pt modelId="{C4B44CCF-5AC5-4DA0-8BAF-4D4AB8347A7E}" type="sibTrans" cxnId="{C7514F58-0A39-45A3-8948-1C978527C656}">
      <dgm:prSet/>
      <dgm:spPr/>
      <dgm:t>
        <a:bodyPr/>
        <a:lstStyle/>
        <a:p>
          <a:endParaRPr lang="pl-PL"/>
        </a:p>
      </dgm:t>
    </dgm:pt>
    <dgm:pt modelId="{84276D73-791A-434D-8DF0-F3C1BA4A6030}">
      <dgm:prSet phldrT="[Tekst]"/>
      <dgm:spPr/>
      <dgm:t>
        <a:bodyPr/>
        <a:lstStyle/>
        <a:p>
          <a:r>
            <a:rPr lang="pl-PL" dirty="0"/>
            <a:t>tajemnica dziennikarska (art. 180 § 3 – 5)</a:t>
          </a:r>
        </a:p>
      </dgm:t>
    </dgm:pt>
    <dgm:pt modelId="{8210E39B-EA71-4FC4-BA4C-402663E8905B}" type="parTrans" cxnId="{086AA947-E049-479E-83A1-B414CD78E4FE}">
      <dgm:prSet/>
      <dgm:spPr/>
      <dgm:t>
        <a:bodyPr/>
        <a:lstStyle/>
        <a:p>
          <a:endParaRPr lang="pl-PL"/>
        </a:p>
      </dgm:t>
    </dgm:pt>
    <dgm:pt modelId="{A6ED6615-62CA-41F2-81B0-B26989813818}" type="sibTrans" cxnId="{086AA947-E049-479E-83A1-B414CD78E4FE}">
      <dgm:prSet/>
      <dgm:spPr/>
      <dgm:t>
        <a:bodyPr/>
        <a:lstStyle/>
        <a:p>
          <a:endParaRPr lang="pl-PL"/>
        </a:p>
      </dgm:t>
    </dgm:pt>
    <dgm:pt modelId="{67A000D9-5B6A-4F4D-AB96-94D2E452A89A}">
      <dgm:prSet phldrT="[Tekst]"/>
      <dgm:spPr/>
      <dgm:t>
        <a:bodyPr/>
        <a:lstStyle/>
        <a:p>
          <a:r>
            <a:rPr lang="pl-PL" dirty="0"/>
            <a:t>tajemnica adwokacka, radcowska, notarialna, lekarska (art. 180 § 2)</a:t>
          </a:r>
        </a:p>
      </dgm:t>
    </dgm:pt>
    <dgm:pt modelId="{E94BDD56-9A1F-41C1-B737-BD55E406AB3E}" type="parTrans" cxnId="{AB77DDFA-A5AA-405E-8577-B0DADBB678FE}">
      <dgm:prSet/>
      <dgm:spPr/>
      <dgm:t>
        <a:bodyPr/>
        <a:lstStyle/>
        <a:p>
          <a:endParaRPr lang="pl-PL"/>
        </a:p>
      </dgm:t>
    </dgm:pt>
    <dgm:pt modelId="{2376EA71-D793-4A9D-801A-06C1746940C7}" type="sibTrans" cxnId="{AB77DDFA-A5AA-405E-8577-B0DADBB678FE}">
      <dgm:prSet/>
      <dgm:spPr/>
      <dgm:t>
        <a:bodyPr/>
        <a:lstStyle/>
        <a:p>
          <a:endParaRPr lang="pl-PL"/>
        </a:p>
      </dgm:t>
    </dgm:pt>
    <dgm:pt modelId="{CE47B1D5-CC90-4325-B95F-AB09B3B7A59A}">
      <dgm:prSet phldrT="[Tekst]"/>
      <dgm:spPr/>
      <dgm:t>
        <a:bodyPr/>
        <a:lstStyle/>
        <a:p>
          <a:r>
            <a:rPr lang="pl-PL" dirty="0"/>
            <a:t>tajemnica o klauzuli zastrzeżone i poufne oraz związana z wykonywaniem zawodu lub funkcji (art. 180 § 1) </a:t>
          </a:r>
        </a:p>
      </dgm:t>
    </dgm:pt>
    <dgm:pt modelId="{2E788198-C5A3-45C8-A22C-5E88127AC6F7}" type="parTrans" cxnId="{BD4FAECD-BE33-4C96-9FE6-C7BB946D4C23}">
      <dgm:prSet/>
      <dgm:spPr/>
      <dgm:t>
        <a:bodyPr/>
        <a:lstStyle/>
        <a:p>
          <a:endParaRPr lang="pl-PL"/>
        </a:p>
      </dgm:t>
    </dgm:pt>
    <dgm:pt modelId="{6E22EF57-4A60-4BC9-B770-9EA0EE0D0C01}" type="sibTrans" cxnId="{BD4FAECD-BE33-4C96-9FE6-C7BB946D4C23}">
      <dgm:prSet/>
      <dgm:spPr/>
      <dgm:t>
        <a:bodyPr/>
        <a:lstStyle/>
        <a:p>
          <a:endParaRPr lang="pl-PL"/>
        </a:p>
      </dgm:t>
    </dgm:pt>
    <dgm:pt modelId="{E5A688F7-8AB4-46E1-9B73-52023212F1F7}" type="pres">
      <dgm:prSet presAssocID="{FCE52064-0576-4AE7-A921-590473A3A549}" presName="Name0" presStyleCnt="0">
        <dgm:presLayoutVars>
          <dgm:dir/>
          <dgm:animLvl val="lvl"/>
          <dgm:resizeHandles val="exact"/>
        </dgm:presLayoutVars>
      </dgm:prSet>
      <dgm:spPr/>
    </dgm:pt>
    <dgm:pt modelId="{5976C59E-0023-4105-920B-8A8C9EE35336}" type="pres">
      <dgm:prSet presAssocID="{22F72E39-F102-4860-AD1B-5165F264E3CA}" presName="Name8" presStyleCnt="0"/>
      <dgm:spPr/>
    </dgm:pt>
    <dgm:pt modelId="{9A8D2007-00A3-46F2-AA86-EAEDA532D8D6}" type="pres">
      <dgm:prSet presAssocID="{22F72E39-F102-4860-AD1B-5165F264E3CA}" presName="level" presStyleLbl="node1" presStyleIdx="0" presStyleCnt="4" custLinFactNeighborX="1107">
        <dgm:presLayoutVars>
          <dgm:chMax val="1"/>
          <dgm:bulletEnabled val="1"/>
        </dgm:presLayoutVars>
      </dgm:prSet>
      <dgm:spPr/>
    </dgm:pt>
    <dgm:pt modelId="{28095DE0-6474-4E70-9656-3E8ED4A3362B}" type="pres">
      <dgm:prSet presAssocID="{22F72E39-F102-4860-AD1B-5165F264E3CA}" presName="levelTx" presStyleLbl="revTx" presStyleIdx="0" presStyleCnt="0">
        <dgm:presLayoutVars>
          <dgm:chMax val="1"/>
          <dgm:bulletEnabled val="1"/>
        </dgm:presLayoutVars>
      </dgm:prSet>
      <dgm:spPr/>
    </dgm:pt>
    <dgm:pt modelId="{EF736867-5C2F-422C-925C-78EE9735C58F}" type="pres">
      <dgm:prSet presAssocID="{84276D73-791A-434D-8DF0-F3C1BA4A6030}" presName="Name8" presStyleCnt="0"/>
      <dgm:spPr/>
    </dgm:pt>
    <dgm:pt modelId="{386F5295-24DA-4462-904E-38E11BA3783E}" type="pres">
      <dgm:prSet presAssocID="{84276D73-791A-434D-8DF0-F3C1BA4A6030}" presName="level" presStyleLbl="node1" presStyleIdx="1" presStyleCnt="4">
        <dgm:presLayoutVars>
          <dgm:chMax val="1"/>
          <dgm:bulletEnabled val="1"/>
        </dgm:presLayoutVars>
      </dgm:prSet>
      <dgm:spPr/>
    </dgm:pt>
    <dgm:pt modelId="{770C0EED-490C-490B-9429-DD074CB7A8FB}" type="pres">
      <dgm:prSet presAssocID="{84276D73-791A-434D-8DF0-F3C1BA4A6030}" presName="levelTx" presStyleLbl="revTx" presStyleIdx="0" presStyleCnt="0">
        <dgm:presLayoutVars>
          <dgm:chMax val="1"/>
          <dgm:bulletEnabled val="1"/>
        </dgm:presLayoutVars>
      </dgm:prSet>
      <dgm:spPr/>
    </dgm:pt>
    <dgm:pt modelId="{528BA422-8349-487B-B2BA-1093B881F734}" type="pres">
      <dgm:prSet presAssocID="{67A000D9-5B6A-4F4D-AB96-94D2E452A89A}" presName="Name8" presStyleCnt="0"/>
      <dgm:spPr/>
    </dgm:pt>
    <dgm:pt modelId="{3718EE9E-B94A-4E19-87E7-6B714CFB5108}" type="pres">
      <dgm:prSet presAssocID="{67A000D9-5B6A-4F4D-AB96-94D2E452A89A}" presName="level" presStyleLbl="node1" presStyleIdx="2" presStyleCnt="4">
        <dgm:presLayoutVars>
          <dgm:chMax val="1"/>
          <dgm:bulletEnabled val="1"/>
        </dgm:presLayoutVars>
      </dgm:prSet>
      <dgm:spPr/>
    </dgm:pt>
    <dgm:pt modelId="{F9CAC58D-4D3A-4863-8A75-9F5BECA3A823}" type="pres">
      <dgm:prSet presAssocID="{67A000D9-5B6A-4F4D-AB96-94D2E452A89A}" presName="levelTx" presStyleLbl="revTx" presStyleIdx="0" presStyleCnt="0">
        <dgm:presLayoutVars>
          <dgm:chMax val="1"/>
          <dgm:bulletEnabled val="1"/>
        </dgm:presLayoutVars>
      </dgm:prSet>
      <dgm:spPr/>
    </dgm:pt>
    <dgm:pt modelId="{DB460506-0DBD-4DFA-A4A5-7D1101938487}" type="pres">
      <dgm:prSet presAssocID="{CE47B1D5-CC90-4325-B95F-AB09B3B7A59A}" presName="Name8" presStyleCnt="0"/>
      <dgm:spPr/>
    </dgm:pt>
    <dgm:pt modelId="{74D30743-B938-451D-93CC-B579EB1A082C}" type="pres">
      <dgm:prSet presAssocID="{CE47B1D5-CC90-4325-B95F-AB09B3B7A59A}" presName="level" presStyleLbl="node1" presStyleIdx="3" presStyleCnt="4">
        <dgm:presLayoutVars>
          <dgm:chMax val="1"/>
          <dgm:bulletEnabled val="1"/>
        </dgm:presLayoutVars>
      </dgm:prSet>
      <dgm:spPr/>
    </dgm:pt>
    <dgm:pt modelId="{7A42C25E-2B9F-430F-AF31-5C93980F4518}" type="pres">
      <dgm:prSet presAssocID="{CE47B1D5-CC90-4325-B95F-AB09B3B7A59A}" presName="levelTx" presStyleLbl="revTx" presStyleIdx="0" presStyleCnt="0">
        <dgm:presLayoutVars>
          <dgm:chMax val="1"/>
          <dgm:bulletEnabled val="1"/>
        </dgm:presLayoutVars>
      </dgm:prSet>
      <dgm:spPr/>
    </dgm:pt>
  </dgm:ptLst>
  <dgm:cxnLst>
    <dgm:cxn modelId="{086AA947-E049-479E-83A1-B414CD78E4FE}" srcId="{FCE52064-0576-4AE7-A921-590473A3A549}" destId="{84276D73-791A-434D-8DF0-F3C1BA4A6030}" srcOrd="1" destOrd="0" parTransId="{8210E39B-EA71-4FC4-BA4C-402663E8905B}" sibTransId="{A6ED6615-62CA-41F2-81B0-B26989813818}"/>
    <dgm:cxn modelId="{ACB6C276-095D-4B12-BB68-63370A63289C}" type="presOf" srcId="{22F72E39-F102-4860-AD1B-5165F264E3CA}" destId="{28095DE0-6474-4E70-9656-3E8ED4A3362B}" srcOrd="1" destOrd="0" presId="urn:microsoft.com/office/officeart/2005/8/layout/pyramid1"/>
    <dgm:cxn modelId="{C7514F58-0A39-45A3-8948-1C978527C656}" srcId="{FCE52064-0576-4AE7-A921-590473A3A549}" destId="{22F72E39-F102-4860-AD1B-5165F264E3CA}" srcOrd="0" destOrd="0" parTransId="{F2D07474-7C1C-4061-ABE0-CFEBBC3E0627}" sibTransId="{C4B44CCF-5AC5-4DA0-8BAF-4D4AB8347A7E}"/>
    <dgm:cxn modelId="{FF3D667C-C0FA-445B-B4C7-E9EB7717B45D}" type="presOf" srcId="{84276D73-791A-434D-8DF0-F3C1BA4A6030}" destId="{386F5295-24DA-4462-904E-38E11BA3783E}" srcOrd="0" destOrd="0" presId="urn:microsoft.com/office/officeart/2005/8/layout/pyramid1"/>
    <dgm:cxn modelId="{6D775086-E38B-48F4-BC8C-22B4361BD94A}" type="presOf" srcId="{CE47B1D5-CC90-4325-B95F-AB09B3B7A59A}" destId="{74D30743-B938-451D-93CC-B579EB1A082C}" srcOrd="0" destOrd="0" presId="urn:microsoft.com/office/officeart/2005/8/layout/pyramid1"/>
    <dgm:cxn modelId="{84A1C795-580E-471D-BD84-E71FF1AC6FFB}" type="presOf" srcId="{CE47B1D5-CC90-4325-B95F-AB09B3B7A59A}" destId="{7A42C25E-2B9F-430F-AF31-5C93980F4518}" srcOrd="1" destOrd="0" presId="urn:microsoft.com/office/officeart/2005/8/layout/pyramid1"/>
    <dgm:cxn modelId="{8710BDB6-1EB0-4391-981E-60D2B4A3163F}" type="presOf" srcId="{67A000D9-5B6A-4F4D-AB96-94D2E452A89A}" destId="{F9CAC58D-4D3A-4863-8A75-9F5BECA3A823}" srcOrd="1" destOrd="0" presId="urn:microsoft.com/office/officeart/2005/8/layout/pyramid1"/>
    <dgm:cxn modelId="{93C16EB7-487D-446E-A14F-0A2465A3CE67}" type="presOf" srcId="{22F72E39-F102-4860-AD1B-5165F264E3CA}" destId="{9A8D2007-00A3-46F2-AA86-EAEDA532D8D6}" srcOrd="0" destOrd="0" presId="urn:microsoft.com/office/officeart/2005/8/layout/pyramid1"/>
    <dgm:cxn modelId="{89E13EBD-E0B5-40B5-8BD1-24C8D4D1D636}" type="presOf" srcId="{FCE52064-0576-4AE7-A921-590473A3A549}" destId="{E5A688F7-8AB4-46E1-9B73-52023212F1F7}" srcOrd="0" destOrd="0" presId="urn:microsoft.com/office/officeart/2005/8/layout/pyramid1"/>
    <dgm:cxn modelId="{BD4FAECD-BE33-4C96-9FE6-C7BB946D4C23}" srcId="{FCE52064-0576-4AE7-A921-590473A3A549}" destId="{CE47B1D5-CC90-4325-B95F-AB09B3B7A59A}" srcOrd="3" destOrd="0" parTransId="{2E788198-C5A3-45C8-A22C-5E88127AC6F7}" sibTransId="{6E22EF57-4A60-4BC9-B770-9EA0EE0D0C01}"/>
    <dgm:cxn modelId="{D045DCCF-4429-4E2A-AF32-9AA0E1E1054E}" type="presOf" srcId="{84276D73-791A-434D-8DF0-F3C1BA4A6030}" destId="{770C0EED-490C-490B-9429-DD074CB7A8FB}" srcOrd="1" destOrd="0" presId="urn:microsoft.com/office/officeart/2005/8/layout/pyramid1"/>
    <dgm:cxn modelId="{6B3B55E2-0120-41BB-9B8A-C8E21A4715C3}" type="presOf" srcId="{67A000D9-5B6A-4F4D-AB96-94D2E452A89A}" destId="{3718EE9E-B94A-4E19-87E7-6B714CFB5108}" srcOrd="0" destOrd="0" presId="urn:microsoft.com/office/officeart/2005/8/layout/pyramid1"/>
    <dgm:cxn modelId="{AB77DDFA-A5AA-405E-8577-B0DADBB678FE}" srcId="{FCE52064-0576-4AE7-A921-590473A3A549}" destId="{67A000D9-5B6A-4F4D-AB96-94D2E452A89A}" srcOrd="2" destOrd="0" parTransId="{E94BDD56-9A1F-41C1-B737-BD55E406AB3E}" sibTransId="{2376EA71-D793-4A9D-801A-06C1746940C7}"/>
    <dgm:cxn modelId="{23A6F0FB-4421-4325-BBBE-0A0E1CAB9387}" type="presParOf" srcId="{E5A688F7-8AB4-46E1-9B73-52023212F1F7}" destId="{5976C59E-0023-4105-920B-8A8C9EE35336}" srcOrd="0" destOrd="0" presId="urn:microsoft.com/office/officeart/2005/8/layout/pyramid1"/>
    <dgm:cxn modelId="{6EAD5C7E-4346-4125-AD9A-400B15BC0B9C}" type="presParOf" srcId="{5976C59E-0023-4105-920B-8A8C9EE35336}" destId="{9A8D2007-00A3-46F2-AA86-EAEDA532D8D6}" srcOrd="0" destOrd="0" presId="urn:microsoft.com/office/officeart/2005/8/layout/pyramid1"/>
    <dgm:cxn modelId="{83F16450-2144-43BA-B26D-AB3855CFB229}" type="presParOf" srcId="{5976C59E-0023-4105-920B-8A8C9EE35336}" destId="{28095DE0-6474-4E70-9656-3E8ED4A3362B}" srcOrd="1" destOrd="0" presId="urn:microsoft.com/office/officeart/2005/8/layout/pyramid1"/>
    <dgm:cxn modelId="{8774060F-58F3-4C62-AF01-25BC965FB767}" type="presParOf" srcId="{E5A688F7-8AB4-46E1-9B73-52023212F1F7}" destId="{EF736867-5C2F-422C-925C-78EE9735C58F}" srcOrd="1" destOrd="0" presId="urn:microsoft.com/office/officeart/2005/8/layout/pyramid1"/>
    <dgm:cxn modelId="{026CDEDF-74D5-4CBB-A8D2-AA3B2B0EB248}" type="presParOf" srcId="{EF736867-5C2F-422C-925C-78EE9735C58F}" destId="{386F5295-24DA-4462-904E-38E11BA3783E}" srcOrd="0" destOrd="0" presId="urn:microsoft.com/office/officeart/2005/8/layout/pyramid1"/>
    <dgm:cxn modelId="{B8A76CC1-EF5C-454D-BAE3-B12018150826}" type="presParOf" srcId="{EF736867-5C2F-422C-925C-78EE9735C58F}" destId="{770C0EED-490C-490B-9429-DD074CB7A8FB}" srcOrd="1" destOrd="0" presId="urn:microsoft.com/office/officeart/2005/8/layout/pyramid1"/>
    <dgm:cxn modelId="{B93F1A37-DC43-4A2C-9FD3-C25047D54386}" type="presParOf" srcId="{E5A688F7-8AB4-46E1-9B73-52023212F1F7}" destId="{528BA422-8349-487B-B2BA-1093B881F734}" srcOrd="2" destOrd="0" presId="urn:microsoft.com/office/officeart/2005/8/layout/pyramid1"/>
    <dgm:cxn modelId="{F8876615-1DC4-4083-A739-1C6C0EC7F6A7}" type="presParOf" srcId="{528BA422-8349-487B-B2BA-1093B881F734}" destId="{3718EE9E-B94A-4E19-87E7-6B714CFB5108}" srcOrd="0" destOrd="0" presId="urn:microsoft.com/office/officeart/2005/8/layout/pyramid1"/>
    <dgm:cxn modelId="{4589F0AD-31DC-403E-882C-2E18741B05D3}" type="presParOf" srcId="{528BA422-8349-487B-B2BA-1093B881F734}" destId="{F9CAC58D-4D3A-4863-8A75-9F5BECA3A823}" srcOrd="1" destOrd="0" presId="urn:microsoft.com/office/officeart/2005/8/layout/pyramid1"/>
    <dgm:cxn modelId="{B601C01F-400C-41CA-869E-F097B34DECD3}" type="presParOf" srcId="{E5A688F7-8AB4-46E1-9B73-52023212F1F7}" destId="{DB460506-0DBD-4DFA-A4A5-7D1101938487}" srcOrd="3" destOrd="0" presId="urn:microsoft.com/office/officeart/2005/8/layout/pyramid1"/>
    <dgm:cxn modelId="{16556D04-E012-43D0-8D99-6E309BD95DB0}" type="presParOf" srcId="{DB460506-0DBD-4DFA-A4A5-7D1101938487}" destId="{74D30743-B938-451D-93CC-B579EB1A082C}" srcOrd="0" destOrd="0" presId="urn:microsoft.com/office/officeart/2005/8/layout/pyramid1"/>
    <dgm:cxn modelId="{8906567D-CC7E-4B22-BE69-ED8218E5B778}" type="presParOf" srcId="{DB460506-0DBD-4DFA-A4A5-7D1101938487}" destId="{7A42C25E-2B9F-430F-AF31-5C93980F4518}"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26A3DC-A1F8-4B75-AF4A-5496C6F1182E}">
      <dsp:nvSpPr>
        <dsp:cNvPr id="0" name=""/>
        <dsp:cNvSpPr/>
      </dsp:nvSpPr>
      <dsp:spPr>
        <a:xfrm>
          <a:off x="4595652" y="2332"/>
          <a:ext cx="1904358" cy="1904358"/>
        </a:xfrm>
        <a:prstGeom prst="downArrow">
          <a:avLst>
            <a:gd name="adj1" fmla="val 50000"/>
            <a:gd name="adj2" fmla="val 35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dirty="0"/>
            <a:t>prawda materialna</a:t>
          </a:r>
        </a:p>
      </dsp:txBody>
      <dsp:txXfrm>
        <a:off x="5071742" y="2332"/>
        <a:ext cx="952179" cy="1571095"/>
      </dsp:txXfrm>
    </dsp:sp>
    <dsp:sp modelId="{C4E4EBE4-0E9A-4E44-9618-C813F04D2CD5}">
      <dsp:nvSpPr>
        <dsp:cNvPr id="0" name=""/>
        <dsp:cNvSpPr/>
      </dsp:nvSpPr>
      <dsp:spPr>
        <a:xfrm rot="3600000">
          <a:off x="6336366" y="1007333"/>
          <a:ext cx="1904358" cy="1904358"/>
        </a:xfrm>
        <a:prstGeom prst="downArrow">
          <a:avLst>
            <a:gd name="adj1" fmla="val 50000"/>
            <a:gd name="adj2" fmla="val 35000"/>
          </a:avLst>
        </a:prstGeom>
        <a:solidFill>
          <a:schemeClr val="accent2">
            <a:hueOff val="-264675"/>
            <a:satOff val="298"/>
            <a:lumOff val="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dirty="0"/>
            <a:t>konstytucyjne prawa i wolności jednostki</a:t>
          </a:r>
        </a:p>
      </dsp:txBody>
      <dsp:txXfrm rot="-5400000">
        <a:off x="6647305" y="1400107"/>
        <a:ext cx="1571095" cy="952179"/>
      </dsp:txXfrm>
    </dsp:sp>
    <dsp:sp modelId="{EF57BB26-F894-4AAB-B68A-EB3EEF267057}">
      <dsp:nvSpPr>
        <dsp:cNvPr id="0" name=""/>
        <dsp:cNvSpPr/>
      </dsp:nvSpPr>
      <dsp:spPr>
        <a:xfrm rot="7200000">
          <a:off x="6336366" y="3017336"/>
          <a:ext cx="1904358" cy="1904358"/>
        </a:xfrm>
        <a:prstGeom prst="downArrow">
          <a:avLst>
            <a:gd name="adj1" fmla="val 50000"/>
            <a:gd name="adj2" fmla="val 35000"/>
          </a:avLst>
        </a:prstGeom>
        <a:solidFill>
          <a:schemeClr val="accent2">
            <a:hueOff val="-529349"/>
            <a:satOff val="597"/>
            <a:lumOff val="1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dirty="0"/>
            <a:t>ochrona interesów państwa </a:t>
          </a:r>
        </a:p>
      </dsp:txBody>
      <dsp:txXfrm rot="-5400000">
        <a:off x="6647304" y="3576742"/>
        <a:ext cx="1571095" cy="952179"/>
      </dsp:txXfrm>
    </dsp:sp>
    <dsp:sp modelId="{34218676-321E-48AF-9C21-625316970FCC}">
      <dsp:nvSpPr>
        <dsp:cNvPr id="0" name=""/>
        <dsp:cNvSpPr/>
      </dsp:nvSpPr>
      <dsp:spPr>
        <a:xfrm rot="10800000">
          <a:off x="4595652" y="4022338"/>
          <a:ext cx="1904358" cy="1904358"/>
        </a:xfrm>
        <a:prstGeom prst="downArrow">
          <a:avLst>
            <a:gd name="adj1" fmla="val 50000"/>
            <a:gd name="adj2" fmla="val 35000"/>
          </a:avLst>
        </a:prstGeom>
        <a:solidFill>
          <a:schemeClr val="accent2">
            <a:hueOff val="-794024"/>
            <a:satOff val="895"/>
            <a:lumOff val="2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kern="1200" dirty="0"/>
            <a:t>stosunki międzynarodowe </a:t>
          </a:r>
        </a:p>
      </dsp:txBody>
      <dsp:txXfrm rot="10800000">
        <a:off x="5071741" y="4355601"/>
        <a:ext cx="952179" cy="1571095"/>
      </dsp:txXfrm>
    </dsp:sp>
    <dsp:sp modelId="{893FE1A5-2E9B-4752-88EA-C00A640FDBBA}">
      <dsp:nvSpPr>
        <dsp:cNvPr id="0" name=""/>
        <dsp:cNvSpPr/>
      </dsp:nvSpPr>
      <dsp:spPr>
        <a:xfrm rot="14400000">
          <a:off x="2854939" y="3017336"/>
          <a:ext cx="1904358" cy="1904358"/>
        </a:xfrm>
        <a:prstGeom prst="downArrow">
          <a:avLst>
            <a:gd name="adj1" fmla="val 50000"/>
            <a:gd name="adj2" fmla="val 35000"/>
          </a:avLst>
        </a:prstGeom>
        <a:solidFill>
          <a:schemeClr val="accent2">
            <a:hueOff val="-1058698"/>
            <a:satOff val="1194"/>
            <a:lumOff val="2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kern="1200" dirty="0"/>
            <a:t>tajemnice zawodowe i tajemnice niejawne </a:t>
          </a:r>
        </a:p>
      </dsp:txBody>
      <dsp:txXfrm rot="5400000">
        <a:off x="2877263" y="3576741"/>
        <a:ext cx="1571095" cy="952179"/>
      </dsp:txXfrm>
    </dsp:sp>
    <dsp:sp modelId="{9B1633E9-4EE9-458E-A978-0F6CFB12F13E}">
      <dsp:nvSpPr>
        <dsp:cNvPr id="0" name=""/>
        <dsp:cNvSpPr/>
      </dsp:nvSpPr>
      <dsp:spPr>
        <a:xfrm rot="18000000">
          <a:off x="2854939" y="1007333"/>
          <a:ext cx="1904358" cy="1904358"/>
        </a:xfrm>
        <a:prstGeom prst="downArrow">
          <a:avLst>
            <a:gd name="adj1" fmla="val 50000"/>
            <a:gd name="adj2" fmla="val 35000"/>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dirty="0"/>
            <a:t>ochrona wartości rodzinnych </a:t>
          </a:r>
        </a:p>
      </dsp:txBody>
      <dsp:txXfrm rot="5400000">
        <a:off x="2877264" y="1400106"/>
        <a:ext cx="1571095" cy="9521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D2007-00A3-46F2-AA86-EAEDA532D8D6}">
      <dsp:nvSpPr>
        <dsp:cNvPr id="0" name=""/>
        <dsp:cNvSpPr/>
      </dsp:nvSpPr>
      <dsp:spPr>
        <a:xfrm>
          <a:off x="2711227" y="0"/>
          <a:ext cx="1794243" cy="1222744"/>
        </a:xfrm>
        <a:prstGeom prst="trapezoid">
          <a:avLst>
            <a:gd name="adj" fmla="val 733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Tajemnica niejawna tajne i ściśle tajne (art. 179)</a:t>
          </a:r>
        </a:p>
      </dsp:txBody>
      <dsp:txXfrm>
        <a:off x="2711227" y="0"/>
        <a:ext cx="1794243" cy="1222744"/>
      </dsp:txXfrm>
    </dsp:sp>
    <dsp:sp modelId="{386F5295-24DA-4462-904E-38E11BA3783E}">
      <dsp:nvSpPr>
        <dsp:cNvPr id="0" name=""/>
        <dsp:cNvSpPr/>
      </dsp:nvSpPr>
      <dsp:spPr>
        <a:xfrm>
          <a:off x="1794243" y="1222744"/>
          <a:ext cx="3588487" cy="1222744"/>
        </a:xfrm>
        <a:prstGeom prst="trapezoid">
          <a:avLst>
            <a:gd name="adj" fmla="val 73370"/>
          </a:avLst>
        </a:prstGeom>
        <a:solidFill>
          <a:schemeClr val="accent3">
            <a:hueOff val="-411354"/>
            <a:satOff val="-7224"/>
            <a:lumOff val="-1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tajemnica dziennikarska (art. 180 § 3 – 5)</a:t>
          </a:r>
        </a:p>
      </dsp:txBody>
      <dsp:txXfrm>
        <a:off x="2422229" y="1222744"/>
        <a:ext cx="2332516" cy="1222744"/>
      </dsp:txXfrm>
    </dsp:sp>
    <dsp:sp modelId="{3718EE9E-B94A-4E19-87E7-6B714CFB5108}">
      <dsp:nvSpPr>
        <dsp:cNvPr id="0" name=""/>
        <dsp:cNvSpPr/>
      </dsp:nvSpPr>
      <dsp:spPr>
        <a:xfrm>
          <a:off x="897121" y="2445488"/>
          <a:ext cx="5382731" cy="1222744"/>
        </a:xfrm>
        <a:prstGeom prst="trapezoid">
          <a:avLst>
            <a:gd name="adj" fmla="val 73370"/>
          </a:avLst>
        </a:prstGeom>
        <a:solidFill>
          <a:schemeClr val="accent3">
            <a:hueOff val="-822709"/>
            <a:satOff val="-14447"/>
            <a:lumOff val="-2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tajemnica adwokacka, radcowska, notarialna, lekarska (art. 180 § 2)</a:t>
          </a:r>
        </a:p>
      </dsp:txBody>
      <dsp:txXfrm>
        <a:off x="1839099" y="2445488"/>
        <a:ext cx="3498775" cy="1222744"/>
      </dsp:txXfrm>
    </dsp:sp>
    <dsp:sp modelId="{74D30743-B938-451D-93CC-B579EB1A082C}">
      <dsp:nvSpPr>
        <dsp:cNvPr id="0" name=""/>
        <dsp:cNvSpPr/>
      </dsp:nvSpPr>
      <dsp:spPr>
        <a:xfrm>
          <a:off x="0" y="3668232"/>
          <a:ext cx="7176975" cy="1222744"/>
        </a:xfrm>
        <a:prstGeom prst="trapezoid">
          <a:avLst>
            <a:gd name="adj" fmla="val 73370"/>
          </a:avLst>
        </a:prstGeom>
        <a:solidFill>
          <a:schemeClr val="accent3">
            <a:hueOff val="-1234063"/>
            <a:satOff val="-21671"/>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tajemnica o klauzuli zastrzeżone i poufne oraz związana z wykonywaniem zawodu lub funkcji (art. 180 § 1) </a:t>
          </a:r>
        </a:p>
      </dsp:txBody>
      <dsp:txXfrm>
        <a:off x="1255970" y="3668232"/>
        <a:ext cx="4665033" cy="1222744"/>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A205A2-32F4-4E91-8751-9F7EA2D01639}" type="datetimeFigureOut">
              <a:rPr lang="pl-PL" smtClean="0"/>
              <a:pPr/>
              <a:t>06.01.2023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0527AF-B090-44F3-9AB4-4DDFA2D2480E}" type="slidenum">
              <a:rPr lang="pl-PL" smtClean="0"/>
              <a:pPr/>
              <a:t>‹#›</a:t>
            </a:fld>
            <a:endParaRPr lang="pl-PL"/>
          </a:p>
        </p:txBody>
      </p:sp>
    </p:spTree>
    <p:extLst>
      <p:ext uri="{BB962C8B-B14F-4D97-AF65-F5344CB8AC3E}">
        <p14:creationId xmlns:p14="http://schemas.microsoft.com/office/powerpoint/2010/main" val="3877569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5</a:t>
            </a:fld>
            <a:endParaRPr lang="pl-PL"/>
          </a:p>
        </p:txBody>
      </p:sp>
    </p:spTree>
    <p:extLst>
      <p:ext uri="{BB962C8B-B14F-4D97-AF65-F5344CB8AC3E}">
        <p14:creationId xmlns:p14="http://schemas.microsoft.com/office/powerpoint/2010/main" val="13988479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30</a:t>
            </a:fld>
            <a:endParaRPr lang="pl-PL"/>
          </a:p>
        </p:txBody>
      </p:sp>
    </p:spTree>
    <p:extLst>
      <p:ext uri="{BB962C8B-B14F-4D97-AF65-F5344CB8AC3E}">
        <p14:creationId xmlns:p14="http://schemas.microsoft.com/office/powerpoint/2010/main" val="1416668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32</a:t>
            </a:fld>
            <a:endParaRPr lang="pl-PL"/>
          </a:p>
        </p:txBody>
      </p:sp>
    </p:spTree>
    <p:extLst>
      <p:ext uri="{BB962C8B-B14F-4D97-AF65-F5344CB8AC3E}">
        <p14:creationId xmlns:p14="http://schemas.microsoft.com/office/powerpoint/2010/main" val="212052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34</a:t>
            </a:fld>
            <a:endParaRPr lang="pl-PL"/>
          </a:p>
        </p:txBody>
      </p:sp>
    </p:spTree>
    <p:extLst>
      <p:ext uri="{BB962C8B-B14F-4D97-AF65-F5344CB8AC3E}">
        <p14:creationId xmlns:p14="http://schemas.microsoft.com/office/powerpoint/2010/main" val="3018769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38</a:t>
            </a:fld>
            <a:endParaRPr lang="pl-PL"/>
          </a:p>
        </p:txBody>
      </p:sp>
    </p:spTree>
    <p:extLst>
      <p:ext uri="{BB962C8B-B14F-4D97-AF65-F5344CB8AC3E}">
        <p14:creationId xmlns:p14="http://schemas.microsoft.com/office/powerpoint/2010/main" val="206508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40</a:t>
            </a:fld>
            <a:endParaRPr lang="pl-PL"/>
          </a:p>
        </p:txBody>
      </p:sp>
    </p:spTree>
    <p:extLst>
      <p:ext uri="{BB962C8B-B14F-4D97-AF65-F5344CB8AC3E}">
        <p14:creationId xmlns:p14="http://schemas.microsoft.com/office/powerpoint/2010/main" val="3969826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41</a:t>
            </a:fld>
            <a:endParaRPr lang="pl-PL"/>
          </a:p>
        </p:txBody>
      </p:sp>
    </p:spTree>
    <p:extLst>
      <p:ext uri="{BB962C8B-B14F-4D97-AF65-F5344CB8AC3E}">
        <p14:creationId xmlns:p14="http://schemas.microsoft.com/office/powerpoint/2010/main" val="2375116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42</a:t>
            </a:fld>
            <a:endParaRPr lang="pl-PL"/>
          </a:p>
        </p:txBody>
      </p:sp>
    </p:spTree>
    <p:extLst>
      <p:ext uri="{BB962C8B-B14F-4D97-AF65-F5344CB8AC3E}">
        <p14:creationId xmlns:p14="http://schemas.microsoft.com/office/powerpoint/2010/main" val="800347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46</a:t>
            </a:fld>
            <a:endParaRPr lang="pl-PL"/>
          </a:p>
        </p:txBody>
      </p:sp>
    </p:spTree>
    <p:extLst>
      <p:ext uri="{BB962C8B-B14F-4D97-AF65-F5344CB8AC3E}">
        <p14:creationId xmlns:p14="http://schemas.microsoft.com/office/powerpoint/2010/main" val="790957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47</a:t>
            </a:fld>
            <a:endParaRPr lang="pl-PL"/>
          </a:p>
        </p:txBody>
      </p:sp>
    </p:spTree>
    <p:extLst>
      <p:ext uri="{BB962C8B-B14F-4D97-AF65-F5344CB8AC3E}">
        <p14:creationId xmlns:p14="http://schemas.microsoft.com/office/powerpoint/2010/main" val="1716873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6</a:t>
            </a:fld>
            <a:endParaRPr lang="pl-PL"/>
          </a:p>
        </p:txBody>
      </p:sp>
    </p:spTree>
    <p:extLst>
      <p:ext uri="{BB962C8B-B14F-4D97-AF65-F5344CB8AC3E}">
        <p14:creationId xmlns:p14="http://schemas.microsoft.com/office/powerpoint/2010/main" val="870328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8</a:t>
            </a:fld>
            <a:endParaRPr lang="pl-PL"/>
          </a:p>
        </p:txBody>
      </p:sp>
    </p:spTree>
    <p:extLst>
      <p:ext uri="{BB962C8B-B14F-4D97-AF65-F5344CB8AC3E}">
        <p14:creationId xmlns:p14="http://schemas.microsoft.com/office/powerpoint/2010/main" val="1699961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9</a:t>
            </a:fld>
            <a:endParaRPr lang="pl-PL"/>
          </a:p>
        </p:txBody>
      </p:sp>
    </p:spTree>
    <p:extLst>
      <p:ext uri="{BB962C8B-B14F-4D97-AF65-F5344CB8AC3E}">
        <p14:creationId xmlns:p14="http://schemas.microsoft.com/office/powerpoint/2010/main" val="328003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14</a:t>
            </a:fld>
            <a:endParaRPr lang="pl-PL"/>
          </a:p>
        </p:txBody>
      </p:sp>
    </p:spTree>
    <p:extLst>
      <p:ext uri="{BB962C8B-B14F-4D97-AF65-F5344CB8AC3E}">
        <p14:creationId xmlns:p14="http://schemas.microsoft.com/office/powerpoint/2010/main" val="2550173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15</a:t>
            </a:fld>
            <a:endParaRPr lang="pl-PL"/>
          </a:p>
        </p:txBody>
      </p:sp>
    </p:spTree>
    <p:extLst>
      <p:ext uri="{BB962C8B-B14F-4D97-AF65-F5344CB8AC3E}">
        <p14:creationId xmlns:p14="http://schemas.microsoft.com/office/powerpoint/2010/main" val="355230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24</a:t>
            </a:fld>
            <a:endParaRPr lang="pl-PL"/>
          </a:p>
        </p:txBody>
      </p:sp>
    </p:spTree>
    <p:extLst>
      <p:ext uri="{BB962C8B-B14F-4D97-AF65-F5344CB8AC3E}">
        <p14:creationId xmlns:p14="http://schemas.microsoft.com/office/powerpoint/2010/main" val="2325219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28</a:t>
            </a:fld>
            <a:endParaRPr lang="pl-PL"/>
          </a:p>
        </p:txBody>
      </p:sp>
    </p:spTree>
    <p:extLst>
      <p:ext uri="{BB962C8B-B14F-4D97-AF65-F5344CB8AC3E}">
        <p14:creationId xmlns:p14="http://schemas.microsoft.com/office/powerpoint/2010/main" val="1982520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29</a:t>
            </a:fld>
            <a:endParaRPr lang="pl-PL"/>
          </a:p>
        </p:txBody>
      </p:sp>
    </p:spTree>
    <p:extLst>
      <p:ext uri="{BB962C8B-B14F-4D97-AF65-F5344CB8AC3E}">
        <p14:creationId xmlns:p14="http://schemas.microsoft.com/office/powerpoint/2010/main" val="14359886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id="{F5AA08B5-B4AA-4FC2-AA47-55F84399A545}"/>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id="{E1456EF8-72C8-4D8F-A9B3-5390F91A6D89}"/>
              </a:ext>
            </a:extLst>
          </p:cNvPr>
          <p:cNvSpPr>
            <a:spLocks noGrp="1"/>
          </p:cNvSpPr>
          <p:nvPr>
            <p:ph type="ctrTitle"/>
          </p:nvPr>
        </p:nvSpPr>
        <p:spPr>
          <a:xfrm>
            <a:off x="1524000" y="1122363"/>
            <a:ext cx="9144000" cy="2387600"/>
          </a:xfrm>
        </p:spPr>
        <p:txBody>
          <a:bodyPr anchor="b"/>
          <a:lstStyle>
            <a:lvl1pPr algn="ctr">
              <a:defRPr sz="6000" b="1"/>
            </a:lvl1pPr>
          </a:lstStyle>
          <a:p>
            <a:r>
              <a:rPr lang="pl-PL"/>
              <a:t>Kliknij, aby edytować styl</a:t>
            </a:r>
            <a:endParaRPr lang="en-GB" dirty="0"/>
          </a:p>
        </p:txBody>
      </p:sp>
      <p:sp>
        <p:nvSpPr>
          <p:cNvPr id="3" name="Podtytuł 2">
            <a:extLst>
              <a:ext uri="{FF2B5EF4-FFF2-40B4-BE49-F238E27FC236}">
                <a16:creationId xmlns:a16="http://schemas.microsoft.com/office/drawing/2014/main" id="{6DDDAF7F-994A-4B16-B0B5-B53BBC590100}"/>
              </a:ext>
            </a:extLst>
          </p:cNvPr>
          <p:cNvSpPr>
            <a:spLocks noGrp="1"/>
          </p:cNvSpPr>
          <p:nvPr>
            <p:ph type="subTitle" idx="1"/>
          </p:nvPr>
        </p:nvSpPr>
        <p:spPr>
          <a:xfrm>
            <a:off x="1524000" y="3602038"/>
            <a:ext cx="9144000" cy="1655762"/>
          </a:xfrm>
        </p:spPr>
        <p:txBody>
          <a:bodyPr/>
          <a:lstStyle>
            <a:lvl1pPr marL="0" indent="0" algn="ctr">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dirty="0"/>
          </a:p>
        </p:txBody>
      </p:sp>
      <p:sp>
        <p:nvSpPr>
          <p:cNvPr id="4" name="Symbol zastępczy daty 3">
            <a:extLst>
              <a:ext uri="{FF2B5EF4-FFF2-40B4-BE49-F238E27FC236}">
                <a16:creationId xmlns:a16="http://schemas.microsoft.com/office/drawing/2014/main" id="{C3EEF8DE-5FB9-4263-B318-58384EACA6FD}"/>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5" name="Symbol zastępczy stopki 4">
            <a:extLst>
              <a:ext uri="{FF2B5EF4-FFF2-40B4-BE49-F238E27FC236}">
                <a16:creationId xmlns:a16="http://schemas.microsoft.com/office/drawing/2014/main" id="{4F83DB3F-8457-4308-A5FA-91FD2C0FD459}"/>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A96DA5CD-B1C5-4A5E-8524-6512C05877C1}"/>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4275659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B25CEB-BEAB-4EFB-A48F-ED2836AB70EA}"/>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77D9D4F1-095D-4EE7-BEB0-4C05399A9704}"/>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F09486EB-011B-49E8-A351-6E89E755B0D9}"/>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5" name="Symbol zastępczy stopki 4">
            <a:extLst>
              <a:ext uri="{FF2B5EF4-FFF2-40B4-BE49-F238E27FC236}">
                <a16:creationId xmlns:a16="http://schemas.microsoft.com/office/drawing/2014/main" id="{0E627564-10FF-4A6F-B846-E1772A8D6A78}"/>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7FFB5E61-FB7E-431E-8E88-51C23E8ACB30}"/>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1748086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3772162D-845D-4DFD-BE70-E18A678FA0B8}"/>
              </a:ext>
            </a:extLst>
          </p:cNvPr>
          <p:cNvSpPr>
            <a:spLocks noGrp="1"/>
          </p:cNvSpPr>
          <p:nvPr>
            <p:ph type="title" orient="vert"/>
          </p:nvPr>
        </p:nvSpPr>
        <p:spPr>
          <a:xfrm rot="10800000">
            <a:off x="20892" y="1101211"/>
            <a:ext cx="1011495" cy="5756787"/>
          </a:xfrm>
        </p:spPr>
        <p:txBody>
          <a:bodyPr vert="eaVert"/>
          <a:lstStyle/>
          <a:p>
            <a:r>
              <a:rPr lang="pl-PL"/>
              <a:t>Kliknij, aby edytować styl</a:t>
            </a:r>
            <a:endParaRPr lang="en-GB" dirty="0"/>
          </a:p>
        </p:txBody>
      </p:sp>
      <p:sp>
        <p:nvSpPr>
          <p:cNvPr id="3" name="Symbol zastępczy tytułu pionowego 2">
            <a:extLst>
              <a:ext uri="{FF2B5EF4-FFF2-40B4-BE49-F238E27FC236}">
                <a16:creationId xmlns:a16="http://schemas.microsoft.com/office/drawing/2014/main" id="{366FAB3E-F5AC-4E8D-ACE5-BD72192ADF61}"/>
              </a:ext>
            </a:extLst>
          </p:cNvPr>
          <p:cNvSpPr>
            <a:spLocks noGrp="1"/>
          </p:cNvSpPr>
          <p:nvPr>
            <p:ph type="body" orient="vert" idx="1"/>
          </p:nvPr>
        </p:nvSpPr>
        <p:spPr>
          <a:xfrm rot="10800000">
            <a:off x="1779638" y="1185990"/>
            <a:ext cx="8817077" cy="5085582"/>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daty 3">
            <a:extLst>
              <a:ext uri="{FF2B5EF4-FFF2-40B4-BE49-F238E27FC236}">
                <a16:creationId xmlns:a16="http://schemas.microsoft.com/office/drawing/2014/main" id="{64FA76B3-7C31-4697-AFB6-5B79A5530FC4}"/>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5" name="Symbol zastępczy stopki 4">
            <a:extLst>
              <a:ext uri="{FF2B5EF4-FFF2-40B4-BE49-F238E27FC236}">
                <a16:creationId xmlns:a16="http://schemas.microsoft.com/office/drawing/2014/main" id="{15CFEA61-CA70-439F-AC23-21AAE117462A}"/>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197E5CA3-6344-4520-9C4E-F35AA9BC12AF}"/>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139744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996159-C851-4136-8984-4BBFAA906309}"/>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C8954F6A-F765-4D0B-97D8-60B942F09F60}"/>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43B724C3-3B39-41A5-9471-F09D9F68E8C1}"/>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5" name="Symbol zastępczy stopki 4">
            <a:extLst>
              <a:ext uri="{FF2B5EF4-FFF2-40B4-BE49-F238E27FC236}">
                <a16:creationId xmlns:a16="http://schemas.microsoft.com/office/drawing/2014/main" id="{09E80511-4E6A-40B0-A91A-A54C7CA1BE2A}"/>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47A7386E-13A2-4E30-A14B-60D2A6A8FF7A}"/>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245493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id="{D2CCE65E-BFF7-4328-AD9F-BB62BDDC71E3}"/>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id="{AF047CCB-F101-4CEC-92C7-0DF9211EDA48}"/>
              </a:ext>
            </a:extLst>
          </p:cNvPr>
          <p:cNvSpPr>
            <a:spLocks noGrp="1"/>
          </p:cNvSpPr>
          <p:nvPr>
            <p:ph type="title"/>
          </p:nvPr>
        </p:nvSpPr>
        <p:spPr>
          <a:xfrm>
            <a:off x="831850" y="1709738"/>
            <a:ext cx="10515600" cy="2852737"/>
          </a:xfrm>
        </p:spPr>
        <p:txBody>
          <a:bodyPr anchor="b"/>
          <a:lstStyle>
            <a:lvl1pPr>
              <a:defRPr sz="6000" b="1"/>
            </a:lvl1pPr>
          </a:lstStyle>
          <a:p>
            <a:r>
              <a:rPr lang="pl-PL"/>
              <a:t>Kliknij, aby edytować styl</a:t>
            </a:r>
            <a:endParaRPr lang="en-GB" dirty="0"/>
          </a:p>
        </p:txBody>
      </p:sp>
      <p:sp>
        <p:nvSpPr>
          <p:cNvPr id="3" name="Symbol zastępczy tekstu 2">
            <a:extLst>
              <a:ext uri="{FF2B5EF4-FFF2-40B4-BE49-F238E27FC236}">
                <a16:creationId xmlns:a16="http://schemas.microsoft.com/office/drawing/2014/main" id="{C7B064EC-9811-42DE-B709-C50990114216}"/>
              </a:ext>
            </a:extLst>
          </p:cNvPr>
          <p:cNvSpPr>
            <a:spLocks noGrp="1"/>
          </p:cNvSpPr>
          <p:nvPr>
            <p:ph type="body" idx="1"/>
          </p:nvPr>
        </p:nvSpPr>
        <p:spPr>
          <a:xfrm>
            <a:off x="831850" y="4589463"/>
            <a:ext cx="10515600" cy="1500187"/>
          </a:xfrm>
        </p:spPr>
        <p:txBody>
          <a:bodyPr/>
          <a:lstStyle>
            <a:lvl1pPr marL="0" indent="0">
              <a:buNone/>
              <a:defRPr sz="24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688313E9-5B0A-4E6A-86C0-FC91B96486DA}"/>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5" name="Symbol zastępczy stopki 4">
            <a:extLst>
              <a:ext uri="{FF2B5EF4-FFF2-40B4-BE49-F238E27FC236}">
                <a16:creationId xmlns:a16="http://schemas.microsoft.com/office/drawing/2014/main" id="{B2C7DFDB-A4B2-4655-A5E1-6449DF916FA2}"/>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8BA85C57-D8A1-4ADE-BA3E-E33DC8E611FF}"/>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3943937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DCD3F0-3699-4B46-A6D0-B0D4CE61F864}"/>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2AF7247E-AF68-4167-828F-363C5F0864D4}"/>
              </a:ext>
            </a:extLst>
          </p:cNvPr>
          <p:cNvSpPr>
            <a:spLocks noGrp="1"/>
          </p:cNvSpPr>
          <p:nvPr>
            <p:ph sz="half" idx="1"/>
          </p:nvPr>
        </p:nvSpPr>
        <p:spPr>
          <a:xfrm>
            <a:off x="1356852" y="1592826"/>
            <a:ext cx="4662947" cy="458413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C10CE22B-A04B-43B1-906A-8EF540F5AB98}"/>
              </a:ext>
            </a:extLst>
          </p:cNvPr>
          <p:cNvSpPr>
            <a:spLocks noGrp="1"/>
          </p:cNvSpPr>
          <p:nvPr>
            <p:ph sz="half" idx="2"/>
          </p:nvPr>
        </p:nvSpPr>
        <p:spPr>
          <a:xfrm>
            <a:off x="6948949" y="1592826"/>
            <a:ext cx="4662947" cy="458413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5" name="Symbol zastępczy daty 4">
            <a:extLst>
              <a:ext uri="{FF2B5EF4-FFF2-40B4-BE49-F238E27FC236}">
                <a16:creationId xmlns:a16="http://schemas.microsoft.com/office/drawing/2014/main" id="{C66A7FE5-66F8-4957-86AA-4FD985577193}"/>
              </a:ext>
            </a:extLst>
          </p:cNvPr>
          <p:cNvSpPr>
            <a:spLocks noGrp="1"/>
          </p:cNvSpPr>
          <p:nvPr>
            <p:ph type="dt" sz="half" idx="10"/>
          </p:nvPr>
        </p:nvSpPr>
        <p:spPr>
          <a:xfrm>
            <a:off x="1066800" y="6356349"/>
            <a:ext cx="2743200" cy="365125"/>
          </a:xfrm>
        </p:spPr>
        <p:txBody>
          <a:bodyPr/>
          <a:lstStyle/>
          <a:p>
            <a:fld id="{C14FC13E-6209-444D-A5C0-BBE9DD313479}" type="datetimeFigureOut">
              <a:rPr lang="en-GB" smtClean="0"/>
              <a:pPr/>
              <a:t>06/01/2023</a:t>
            </a:fld>
            <a:endParaRPr lang="en-GB" dirty="0"/>
          </a:p>
        </p:txBody>
      </p:sp>
      <p:sp>
        <p:nvSpPr>
          <p:cNvPr id="6" name="Symbol zastępczy stopki 5">
            <a:extLst>
              <a:ext uri="{FF2B5EF4-FFF2-40B4-BE49-F238E27FC236}">
                <a16:creationId xmlns:a16="http://schemas.microsoft.com/office/drawing/2014/main" id="{395AA4E0-5413-4551-B0F3-342D05AE5168}"/>
              </a:ext>
            </a:extLst>
          </p:cNvPr>
          <p:cNvSpPr>
            <a:spLocks noGrp="1"/>
          </p:cNvSpPr>
          <p:nvPr>
            <p:ph type="ftr" sz="quarter" idx="11"/>
          </p:nvPr>
        </p:nvSpPr>
        <p:spPr>
          <a:xfrm>
            <a:off x="4152900" y="6356349"/>
            <a:ext cx="4114800" cy="365125"/>
          </a:xfrm>
        </p:spPr>
        <p:txBody>
          <a:bodyPr/>
          <a:lstStyle/>
          <a:p>
            <a:endParaRPr lang="en-GB" dirty="0"/>
          </a:p>
        </p:txBody>
      </p:sp>
      <p:sp>
        <p:nvSpPr>
          <p:cNvPr id="7" name="Symbol zastępczy numeru slajdu 6">
            <a:extLst>
              <a:ext uri="{FF2B5EF4-FFF2-40B4-BE49-F238E27FC236}">
                <a16:creationId xmlns:a16="http://schemas.microsoft.com/office/drawing/2014/main" id="{9AB23DF3-6A95-4AD2-B869-1B8AE4C94693}"/>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1132271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F9E7CB-D8F8-403F-BBC6-B5DA7A3E4DA2}"/>
              </a:ext>
            </a:extLst>
          </p:cNvPr>
          <p:cNvSpPr>
            <a:spLocks noGrp="1"/>
          </p:cNvSpPr>
          <p:nvPr>
            <p:ph type="title"/>
          </p:nvPr>
        </p:nvSpPr>
        <p:spPr>
          <a:xfrm>
            <a:off x="2546554" y="-83344"/>
            <a:ext cx="9645446" cy="1325563"/>
          </a:xfrm>
        </p:spPr>
        <p:txBody>
          <a:bodyPr/>
          <a:lstStyle/>
          <a:p>
            <a:r>
              <a:rPr lang="pl-PL"/>
              <a:t>Kliknij, aby edytować styl</a:t>
            </a:r>
            <a:endParaRPr lang="en-GB" dirty="0"/>
          </a:p>
        </p:txBody>
      </p:sp>
      <p:sp>
        <p:nvSpPr>
          <p:cNvPr id="3" name="Symbol zastępczy tekstu 2">
            <a:extLst>
              <a:ext uri="{FF2B5EF4-FFF2-40B4-BE49-F238E27FC236}">
                <a16:creationId xmlns:a16="http://schemas.microsoft.com/office/drawing/2014/main" id="{9FBF0669-18EE-4238-B737-A417BA5DF9F9}"/>
              </a:ext>
            </a:extLst>
          </p:cNvPr>
          <p:cNvSpPr>
            <a:spLocks noGrp="1"/>
          </p:cNvSpPr>
          <p:nvPr>
            <p:ph type="body" idx="1"/>
          </p:nvPr>
        </p:nvSpPr>
        <p:spPr>
          <a:xfrm>
            <a:off x="1425677" y="1597820"/>
            <a:ext cx="5014349" cy="82391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489DB7F9-E2DB-4E20-9FA2-AA5FC842A872}"/>
              </a:ext>
            </a:extLst>
          </p:cNvPr>
          <p:cNvSpPr>
            <a:spLocks noGrp="1"/>
          </p:cNvSpPr>
          <p:nvPr>
            <p:ph sz="half" idx="2"/>
          </p:nvPr>
        </p:nvSpPr>
        <p:spPr>
          <a:xfrm>
            <a:off x="1353957"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5" name="Symbol zastępczy tekstu 4">
            <a:extLst>
              <a:ext uri="{FF2B5EF4-FFF2-40B4-BE49-F238E27FC236}">
                <a16:creationId xmlns:a16="http://schemas.microsoft.com/office/drawing/2014/main" id="{FBB5854B-0137-4350-A96A-7340F8534806}"/>
              </a:ext>
            </a:extLst>
          </p:cNvPr>
          <p:cNvSpPr>
            <a:spLocks noGrp="1"/>
          </p:cNvSpPr>
          <p:nvPr>
            <p:ph type="body" sz="quarter" idx="3"/>
          </p:nvPr>
        </p:nvSpPr>
        <p:spPr>
          <a:xfrm>
            <a:off x="6880122" y="1597820"/>
            <a:ext cx="5183188" cy="82391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71E7FD74-3481-4B40-8D21-0504A369A452}"/>
              </a:ext>
            </a:extLst>
          </p:cNvPr>
          <p:cNvSpPr>
            <a:spLocks noGrp="1"/>
          </p:cNvSpPr>
          <p:nvPr>
            <p:ph sz="quarter" idx="4"/>
          </p:nvPr>
        </p:nvSpPr>
        <p:spPr>
          <a:xfrm>
            <a:off x="6880122"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7" name="Symbol zastępczy daty 6">
            <a:extLst>
              <a:ext uri="{FF2B5EF4-FFF2-40B4-BE49-F238E27FC236}">
                <a16:creationId xmlns:a16="http://schemas.microsoft.com/office/drawing/2014/main" id="{ED75DE68-AA96-462A-BAB1-12136CE17D45}"/>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8" name="Symbol zastępczy stopki 7">
            <a:extLst>
              <a:ext uri="{FF2B5EF4-FFF2-40B4-BE49-F238E27FC236}">
                <a16:creationId xmlns:a16="http://schemas.microsoft.com/office/drawing/2014/main" id="{56522A86-4C5D-41B9-8650-61A0373C32E8}"/>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00FF2EA1-D475-49E1-BA32-59FF961B33BF}"/>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4165567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B10F67-71D9-499F-A87C-7B6BAE46686C}"/>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9C5A6DFB-320A-4214-BCFA-9D2ACED948FD}"/>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4" name="Symbol zastępczy stopki 3">
            <a:extLst>
              <a:ext uri="{FF2B5EF4-FFF2-40B4-BE49-F238E27FC236}">
                <a16:creationId xmlns:a16="http://schemas.microsoft.com/office/drawing/2014/main" id="{32C3CEF7-4796-4BA8-A5E5-96A6839AFFC6}"/>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C7A13578-CAD0-49FC-8A05-48CCD2F74EAF}"/>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3813777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5A055B38-D80E-4F6B-AF20-E9DAF5D0C0B7}"/>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3" name="Symbol zastępczy stopki 2">
            <a:extLst>
              <a:ext uri="{FF2B5EF4-FFF2-40B4-BE49-F238E27FC236}">
                <a16:creationId xmlns:a16="http://schemas.microsoft.com/office/drawing/2014/main" id="{C354A028-252C-4862-9217-A31C1094AE6D}"/>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B2C887CE-5250-423A-90AE-8C2FDE7A1440}"/>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2931401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279994-A61E-4603-92FB-95FCBF14F442}"/>
              </a:ext>
            </a:extLst>
          </p:cNvPr>
          <p:cNvSpPr>
            <a:spLocks noGrp="1"/>
          </p:cNvSpPr>
          <p:nvPr>
            <p:ph type="title"/>
          </p:nvPr>
        </p:nvSpPr>
        <p:spPr>
          <a:xfrm>
            <a:off x="2517059" y="136525"/>
            <a:ext cx="9566786" cy="800100"/>
          </a:xfrm>
        </p:spPr>
        <p:txBody>
          <a:bodyPr anchor="b">
            <a:normAutofit/>
          </a:bodyPr>
          <a:lstStyle>
            <a:lvl1pPr>
              <a:defRPr sz="3600" b="0"/>
            </a:lvl1pPr>
          </a:lstStyle>
          <a:p>
            <a:r>
              <a:rPr lang="pl-PL"/>
              <a:t>Kliknij, aby edytować styl</a:t>
            </a:r>
            <a:endParaRPr lang="en-GB" dirty="0"/>
          </a:p>
        </p:txBody>
      </p:sp>
      <p:sp>
        <p:nvSpPr>
          <p:cNvPr id="3" name="Symbol zastępczy zawartości 2">
            <a:extLst>
              <a:ext uri="{FF2B5EF4-FFF2-40B4-BE49-F238E27FC236}">
                <a16:creationId xmlns:a16="http://schemas.microsoft.com/office/drawing/2014/main" id="{F9AE7985-7ADD-45B2-BAA4-7926F1794FF6}"/>
              </a:ext>
            </a:extLst>
          </p:cNvPr>
          <p:cNvSpPr>
            <a:spLocks noGrp="1"/>
          </p:cNvSpPr>
          <p:nvPr>
            <p:ph idx="1"/>
          </p:nvPr>
        </p:nvSpPr>
        <p:spPr>
          <a:xfrm>
            <a:off x="5782956" y="123904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tekstu 3">
            <a:extLst>
              <a:ext uri="{FF2B5EF4-FFF2-40B4-BE49-F238E27FC236}">
                <a16:creationId xmlns:a16="http://schemas.microsoft.com/office/drawing/2014/main" id="{F81C1B5D-D2CB-4BE0-8BC7-1D229BF42CFF}"/>
              </a:ext>
            </a:extLst>
          </p:cNvPr>
          <p:cNvSpPr>
            <a:spLocks noGrp="1"/>
          </p:cNvSpPr>
          <p:nvPr>
            <p:ph type="body" sz="half" idx="2"/>
          </p:nvPr>
        </p:nvSpPr>
        <p:spPr>
          <a:xfrm>
            <a:off x="1419891" y="17700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7CFD5324-DA74-448C-A4BF-FA8327D918D1}"/>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6" name="Symbol zastępczy stopki 5">
            <a:extLst>
              <a:ext uri="{FF2B5EF4-FFF2-40B4-BE49-F238E27FC236}">
                <a16:creationId xmlns:a16="http://schemas.microsoft.com/office/drawing/2014/main" id="{7518C46A-81D1-4D5F-AE76-036D5FAC5C2E}"/>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94EA9D95-E649-4E4D-A09A-5E0D0C4C4C8C}"/>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2604438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71A000-0EE7-4416-A618-F814F9C17D0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FC3957D3-5E57-46B4-A6AE-C265536D8A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GB"/>
          </a:p>
        </p:txBody>
      </p:sp>
      <p:sp>
        <p:nvSpPr>
          <p:cNvPr id="4" name="Symbol zastępczy tekstu 3">
            <a:extLst>
              <a:ext uri="{FF2B5EF4-FFF2-40B4-BE49-F238E27FC236}">
                <a16:creationId xmlns:a16="http://schemas.microsoft.com/office/drawing/2014/main" id="{3979BEB1-2C05-449F-AD81-BA39A42DE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014377E1-20ED-4D9D-A18C-B804915C82E0}"/>
              </a:ext>
            </a:extLst>
          </p:cNvPr>
          <p:cNvSpPr>
            <a:spLocks noGrp="1"/>
          </p:cNvSpPr>
          <p:nvPr>
            <p:ph type="dt" sz="half" idx="10"/>
          </p:nvPr>
        </p:nvSpPr>
        <p:spPr/>
        <p:txBody>
          <a:bodyPr/>
          <a:lstStyle/>
          <a:p>
            <a:fld id="{C14FC13E-6209-444D-A5C0-BBE9DD313479}" type="datetimeFigureOut">
              <a:rPr lang="en-GB" smtClean="0"/>
              <a:pPr/>
              <a:t>06/01/2023</a:t>
            </a:fld>
            <a:endParaRPr lang="en-GB"/>
          </a:p>
        </p:txBody>
      </p:sp>
      <p:sp>
        <p:nvSpPr>
          <p:cNvPr id="6" name="Symbol zastępczy stopki 5">
            <a:extLst>
              <a:ext uri="{FF2B5EF4-FFF2-40B4-BE49-F238E27FC236}">
                <a16:creationId xmlns:a16="http://schemas.microsoft.com/office/drawing/2014/main" id="{39E28EC4-016C-4B39-9FB7-EE19B9716713}"/>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B2AEE0F8-B156-4C4E-B6F4-4D15B3BBDFB6}"/>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p14="http://schemas.microsoft.com/office/powerpoint/2010/main" val="253664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Obraz 7">
            <a:extLst>
              <a:ext uri="{FF2B5EF4-FFF2-40B4-BE49-F238E27FC236}">
                <a16:creationId xmlns:a16="http://schemas.microsoft.com/office/drawing/2014/main" id="{837C1809-A97B-4638-8B6E-BEF552AAAE89}"/>
              </a:ext>
            </a:extLst>
          </p:cNvPr>
          <p:cNvPicPr>
            <a:picLocks noChangeAspect="1"/>
          </p:cNvPicPr>
          <p:nvPr/>
        </p:nvPicPr>
        <p:blipFill>
          <a:blip r:embed="rId13"/>
          <a:stretch>
            <a:fillRect/>
          </a:stretch>
        </p:blipFill>
        <p:spPr>
          <a:xfrm>
            <a:off x="19050" y="0"/>
            <a:ext cx="12172950" cy="1019175"/>
          </a:xfrm>
          <a:prstGeom prst="rect">
            <a:avLst/>
          </a:prstGeom>
        </p:spPr>
      </p:pic>
      <p:sp>
        <p:nvSpPr>
          <p:cNvPr id="2" name="Symbol zastępczy tytułu 1">
            <a:extLst>
              <a:ext uri="{FF2B5EF4-FFF2-40B4-BE49-F238E27FC236}">
                <a16:creationId xmlns:a16="http://schemas.microsoft.com/office/drawing/2014/main" id="{17AA83FD-59C5-47A2-AF55-176A61DD8F1A}"/>
              </a:ext>
            </a:extLst>
          </p:cNvPr>
          <p:cNvSpPr>
            <a:spLocks noGrp="1"/>
          </p:cNvSpPr>
          <p:nvPr>
            <p:ph type="title"/>
          </p:nvPr>
        </p:nvSpPr>
        <p:spPr>
          <a:xfrm>
            <a:off x="2526890" y="0"/>
            <a:ext cx="9665110" cy="1019175"/>
          </a:xfrm>
          <a:prstGeom prst="rect">
            <a:avLst/>
          </a:prstGeom>
        </p:spPr>
        <p:txBody>
          <a:bodyPr vert="horz" lIns="91440" tIns="45720" rIns="91440" bIns="45720" rtlCol="0" anchor="ctr">
            <a:normAutofit/>
          </a:bodyPr>
          <a:lstStyle/>
          <a:p>
            <a:r>
              <a:rPr lang="pl-PL" dirty="0"/>
              <a:t>Kliknij, aby edytować styl</a:t>
            </a:r>
            <a:endParaRPr lang="en-GB" dirty="0"/>
          </a:p>
        </p:txBody>
      </p:sp>
      <p:sp>
        <p:nvSpPr>
          <p:cNvPr id="3" name="Symbol zastępczy tekstu 2">
            <a:extLst>
              <a:ext uri="{FF2B5EF4-FFF2-40B4-BE49-F238E27FC236}">
                <a16:creationId xmlns:a16="http://schemas.microsoft.com/office/drawing/2014/main" id="{CFDFD7CA-8242-4FF3-B934-BFDAA700774E}"/>
              </a:ext>
            </a:extLst>
          </p:cNvPr>
          <p:cNvSpPr>
            <a:spLocks noGrp="1"/>
          </p:cNvSpPr>
          <p:nvPr>
            <p:ph type="body" idx="1"/>
          </p:nvPr>
        </p:nvSpPr>
        <p:spPr>
          <a:xfrm>
            <a:off x="1681316" y="1347019"/>
            <a:ext cx="9979742" cy="4829944"/>
          </a:xfrm>
          <a:prstGeom prst="rect">
            <a:avLst/>
          </a:prstGeom>
        </p:spPr>
        <p:txBody>
          <a:bodyPr vert="horz" lIns="91440" tIns="45720" rIns="91440" bIns="45720" rtlCol="0">
            <a:normAutofit/>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GB" dirty="0"/>
          </a:p>
        </p:txBody>
      </p:sp>
      <p:sp>
        <p:nvSpPr>
          <p:cNvPr id="4" name="Symbol zastępczy daty 3">
            <a:extLst>
              <a:ext uri="{FF2B5EF4-FFF2-40B4-BE49-F238E27FC236}">
                <a16:creationId xmlns:a16="http://schemas.microsoft.com/office/drawing/2014/main" id="{65DDD60D-2350-4899-861C-263B21BFC9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4FC13E-6209-444D-A5C0-BBE9DD313479}" type="datetimeFigureOut">
              <a:rPr lang="en-GB" smtClean="0"/>
              <a:pPr/>
              <a:t>06/01/2023</a:t>
            </a:fld>
            <a:endParaRPr lang="en-GB"/>
          </a:p>
        </p:txBody>
      </p:sp>
      <p:sp>
        <p:nvSpPr>
          <p:cNvPr id="5" name="Symbol zastępczy stopki 4">
            <a:extLst>
              <a:ext uri="{FF2B5EF4-FFF2-40B4-BE49-F238E27FC236}">
                <a16:creationId xmlns:a16="http://schemas.microsoft.com/office/drawing/2014/main" id="{C1D2E0DD-5728-4601-9D55-70F02A62E9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B363C488-8565-41C0-8911-CA683A5FA5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0B9A0-1912-46B6-9448-9AE6521A2D08}" type="slidenum">
              <a:rPr lang="en-GB" smtClean="0"/>
              <a:pPr/>
              <a:t>‹#›</a:t>
            </a:fld>
            <a:endParaRPr lang="en-GB"/>
          </a:p>
        </p:txBody>
      </p:sp>
      <p:pic>
        <p:nvPicPr>
          <p:cNvPr id="9" name="Obraz 8">
            <a:extLst>
              <a:ext uri="{FF2B5EF4-FFF2-40B4-BE49-F238E27FC236}">
                <a16:creationId xmlns:a16="http://schemas.microsoft.com/office/drawing/2014/main" id="{6CF2717D-7B44-47F9-B211-57341D5BB51D}"/>
              </a:ext>
            </a:extLst>
          </p:cNvPr>
          <p:cNvPicPr>
            <a:picLocks noChangeAspect="1"/>
          </p:cNvPicPr>
          <p:nvPr/>
        </p:nvPicPr>
        <p:blipFill>
          <a:blip r:embed="rId14"/>
          <a:stretch>
            <a:fillRect/>
          </a:stretch>
        </p:blipFill>
        <p:spPr>
          <a:xfrm>
            <a:off x="0" y="1019175"/>
            <a:ext cx="1066800" cy="5838825"/>
          </a:xfrm>
          <a:prstGeom prst="rect">
            <a:avLst/>
          </a:prstGeom>
        </p:spPr>
      </p:pic>
    </p:spTree>
    <p:extLst>
      <p:ext uri="{BB962C8B-B14F-4D97-AF65-F5344CB8AC3E}">
        <p14:creationId xmlns:p14="http://schemas.microsoft.com/office/powerpoint/2010/main" val="2736355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000" kern="1200">
          <a:solidFill>
            <a:srgbClr val="FFFF00"/>
          </a:solidFill>
          <a:latin typeface="Century Schoolbook" panose="020406040505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Schoolbook" panose="020406040505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Schoolbook" panose="020406040505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Schoolbook" panose="020406040505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Schoolbook" panose="020406040505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Schoolbook" panose="020406040505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dwokatura.pl/admin/wgrane_pliki/file-uchwala-nr-892018-24986.pdf" TargetMode="External"/><Relationship Id="rId2" Type="http://schemas.openxmlformats.org/officeDocument/2006/relationships/hyperlink" Target="http://www.adwokatura.pl/admin/wgrane_pliki/file-uchwala-nr-44-2018-23460.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214438"/>
            <a:ext cx="9144000" cy="2387600"/>
          </a:xfrm>
        </p:spPr>
        <p:txBody>
          <a:bodyPr/>
          <a:lstStyle/>
          <a:p>
            <a:r>
              <a:rPr lang="pl-PL" dirty="0"/>
              <a:t>Zakazy dowodowe </a:t>
            </a:r>
          </a:p>
        </p:txBody>
      </p:sp>
      <p:sp>
        <p:nvSpPr>
          <p:cNvPr id="3" name="Podtytuł 2"/>
          <p:cNvSpPr>
            <a:spLocks noGrp="1"/>
          </p:cNvSpPr>
          <p:nvPr>
            <p:ph type="subTitle" idx="1"/>
          </p:nvPr>
        </p:nvSpPr>
        <p:spPr/>
        <p:txBody>
          <a:bodyPr/>
          <a:lstStyle/>
          <a:p>
            <a:r>
              <a:rPr lang="pl-PL" dirty="0"/>
              <a:t>Dowody nielegalne i dowody zebrane w sposób sprzeczny z ustawą, „owoce zatrutego drzewa”, pojęcie i rodzaje zakazów dowodowych, eliminowanie dowodów zebranych w sposób sprzeczny z ustawą </a:t>
            </a:r>
          </a:p>
        </p:txBody>
      </p:sp>
    </p:spTree>
    <p:extLst>
      <p:ext uri="{BB962C8B-B14F-4D97-AF65-F5344CB8AC3E}">
        <p14:creationId xmlns:p14="http://schemas.microsoft.com/office/powerpoint/2010/main" val="2795393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dirty="0"/>
              <a:t>Zakazy dowodzenia faktów </a:t>
            </a:r>
            <a:br>
              <a:rPr lang="pl-PL" dirty="0"/>
            </a:br>
            <a:r>
              <a:rPr lang="pl-PL" dirty="0"/>
              <a:t>– zupełne i bezwarunkowe   </a:t>
            </a:r>
          </a:p>
        </p:txBody>
      </p:sp>
      <p:sp>
        <p:nvSpPr>
          <p:cNvPr id="3" name="Symbol zastępczy zawartości 2"/>
          <p:cNvSpPr>
            <a:spLocks noGrp="1"/>
          </p:cNvSpPr>
          <p:nvPr>
            <p:ph idx="1"/>
          </p:nvPr>
        </p:nvSpPr>
        <p:spPr>
          <a:xfrm>
            <a:off x="680321" y="1381125"/>
            <a:ext cx="9463804" cy="5232326"/>
          </a:xfrm>
        </p:spPr>
        <p:txBody>
          <a:bodyPr>
            <a:normAutofit/>
          </a:bodyPr>
          <a:lstStyle/>
          <a:p>
            <a:pPr algn="just"/>
            <a:r>
              <a:rPr lang="pl-PL" sz="2400" b="1" u="sng" dirty="0"/>
              <a:t>Wyrok SA we Wrocławiu z 7.08.2013 r., II </a:t>
            </a:r>
            <a:r>
              <a:rPr lang="pl-PL" sz="2400" b="1" u="sng" dirty="0" err="1"/>
              <a:t>AKa</a:t>
            </a:r>
            <a:r>
              <a:rPr lang="pl-PL" sz="2400" b="1" u="sng" dirty="0"/>
              <a:t> 206/13 </a:t>
            </a:r>
          </a:p>
          <a:p>
            <a:pPr lvl="1" algn="just"/>
            <a:r>
              <a:rPr lang="pl-PL" sz="2000" dirty="0"/>
              <a:t>Za orzeczenie konstytutywne można uznać tylko takie orzeczenie, które wywołuje skutek prawotwórczy w postaci całkowitej lub częściowej zmiany dotychczasowego stanu prawnego.</a:t>
            </a:r>
          </a:p>
          <a:p>
            <a:pPr lvl="1" algn="just"/>
            <a:endParaRPr lang="pl-PL" sz="2000" dirty="0"/>
          </a:p>
          <a:p>
            <a:pPr lvl="1" algn="just"/>
            <a:endParaRPr lang="pl-PL" sz="2000" dirty="0"/>
          </a:p>
          <a:p>
            <a:pPr algn="just"/>
            <a:r>
              <a:rPr lang="pl-PL" sz="2400" b="1" u="sng" dirty="0"/>
              <a:t>Wyrok SN z 22.01.2014 r., SNO 40/13 </a:t>
            </a:r>
          </a:p>
          <a:p>
            <a:pPr lvl="1" algn="just"/>
            <a:r>
              <a:rPr lang="pl-PL" sz="2000" dirty="0"/>
              <a:t>(…) objęty z mocy art. 108 § 1 k.p.k. tajemnicą przebieg narady i głosowania nad orzeczeniem nie powinien być w ogóle przedmiotem dociekań i ustaleń sądu dyscyplinarnego, zarówno w drodze postępowania dowodowego bezpośrednio ukierunkowanego na wyjaśnienie tych kwestii, jak i w drodze pośrednich </a:t>
            </a:r>
            <a:r>
              <a:rPr lang="pl-PL" sz="2000" dirty="0" err="1"/>
              <a:t>wnioskowań</a:t>
            </a:r>
            <a:r>
              <a:rPr lang="pl-PL" sz="2000" dirty="0"/>
              <a:t>. </a:t>
            </a:r>
          </a:p>
        </p:txBody>
      </p:sp>
    </p:spTree>
    <p:extLst>
      <p:ext uri="{BB962C8B-B14F-4D97-AF65-F5344CB8AC3E}">
        <p14:creationId xmlns:p14="http://schemas.microsoft.com/office/powerpoint/2010/main" val="714796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72055" y="1324304"/>
            <a:ext cx="11119945" cy="4524315"/>
          </a:xfrm>
          <a:prstGeom prst="rect">
            <a:avLst/>
          </a:prstGeom>
        </p:spPr>
        <p:txBody>
          <a:bodyPr wrap="square">
            <a:spAutoFit/>
          </a:bodyPr>
          <a:lstStyle/>
          <a:p>
            <a:pPr algn="just"/>
            <a:r>
              <a:rPr lang="pl-PL" sz="2400" dirty="0"/>
              <a:t>W trakcie rozprawy o przestępstwo z art. 197 § 1 k.k. pokrzywdzona oświadczyła, że korzysta z prawa do odmowy składania zeznań, ponieważ oskarżonym jest jej ojczym. Oświadczenie pokrzywdzonej zostało złożone przed rozpoczęciem pierwszego zeznania. W tej sytuacji prokurator złożył wniosek o przeprowadzenie dowodu z zeznań czterech świadków, którym pokrzywdzona opowiadała o zgwałceniach popełnionych przez ojczyma.</a:t>
            </a:r>
          </a:p>
          <a:p>
            <a:pPr algn="just"/>
            <a:endParaRPr lang="pl-PL" sz="2400" dirty="0"/>
          </a:p>
          <a:p>
            <a:pPr algn="just"/>
            <a:r>
              <a:rPr lang="pl-PL" sz="2400" dirty="0"/>
              <a:t>Obrońca wniósł o oddalenie tego wniosku na podstawie art. 170 § 1 </a:t>
            </a:r>
            <a:r>
              <a:rPr lang="pl-PL" sz="2400" dirty="0" err="1"/>
              <a:t>pkt</a:t>
            </a:r>
            <a:r>
              <a:rPr lang="pl-PL" sz="2400" dirty="0"/>
              <a:t> 1 k.p.k., gdyż zgodnie z treścią art. 186 § 1 k.p.k. zeznania osoby, która korzysta z prawa do odmowy składania zeznań, nie mogą być odtworzone.</a:t>
            </a:r>
          </a:p>
          <a:p>
            <a:pPr algn="just"/>
            <a:endParaRPr lang="pl-PL" sz="2400" dirty="0"/>
          </a:p>
          <a:p>
            <a:pPr algn="just"/>
            <a:r>
              <a:rPr lang="pl-PL" sz="2400" b="1" dirty="0"/>
              <a:t>Oceń merytoryczną zasadność wniosku prokuratora i argumenty obrońcy.</a:t>
            </a:r>
            <a:endParaRPr lang="pl-PL"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dirty="0"/>
              <a:t>Zakres zakazu dowodowego </a:t>
            </a:r>
            <a:br>
              <a:rPr lang="pl-PL" dirty="0"/>
            </a:br>
            <a:r>
              <a:rPr lang="pl-PL" dirty="0"/>
              <a:t>z art. 186 </a:t>
            </a:r>
          </a:p>
        </p:txBody>
      </p:sp>
      <p:sp>
        <p:nvSpPr>
          <p:cNvPr id="3" name="Symbol zastępczy zawartości 2"/>
          <p:cNvSpPr>
            <a:spLocks noGrp="1"/>
          </p:cNvSpPr>
          <p:nvPr>
            <p:ph idx="1"/>
          </p:nvPr>
        </p:nvSpPr>
        <p:spPr>
          <a:xfrm>
            <a:off x="1276350" y="1228725"/>
            <a:ext cx="10601325" cy="5544215"/>
          </a:xfrm>
        </p:spPr>
        <p:txBody>
          <a:bodyPr>
            <a:normAutofit fontScale="62500" lnSpcReduction="20000"/>
          </a:bodyPr>
          <a:lstStyle/>
          <a:p>
            <a:pPr algn="just"/>
            <a:r>
              <a:rPr lang="pl-PL" b="1" u="sng" dirty="0"/>
              <a:t>Wyrok SA w Katowicach z 18.03.2009 r., II </a:t>
            </a:r>
            <a:r>
              <a:rPr lang="pl-PL" b="1" u="sng" dirty="0" err="1"/>
              <a:t>AKa</a:t>
            </a:r>
            <a:r>
              <a:rPr lang="pl-PL" b="1" u="sng" dirty="0"/>
              <a:t> 62/08 </a:t>
            </a:r>
          </a:p>
          <a:p>
            <a:pPr lvl="1" algn="just"/>
            <a:r>
              <a:rPr lang="pl-PL" dirty="0"/>
              <a:t>Nie sposób różnicować sytuacji, w której świadek odpowiednio pouczony o prawie odmowy składania zeznań z uprawnienia tego korzysta, od sytuacji, w której na skutek braku dbałości organu procesowego, albo rozmyślnego działania, z uprawnienia tego nie mógł skorzystać, pomimo, że przysługiwało mu ono. Mając na względzie wskazane argumenty, Sąd Apelacyjny opowiada się za trwałą eliminacją z materiału procesowego zeznań uzyskanych od osoby, która następnie w trybie art. 186 § 1 k.p.k. odmówiła ich składania, chyba, że jako wyłączny dysponent swojej woli, świadek podejmie decyzję, aby zeznawać, a tym samym w szczególnej sytuacji może umożliwić wykorzystanie materiału procesowego, który dostarczył zanim złożył oświadczenie, o jakim mowa w art. 186 § 1 k.p.k.</a:t>
            </a:r>
          </a:p>
          <a:p>
            <a:pPr lvl="1" algn="just"/>
            <a:r>
              <a:rPr lang="pl-PL" dirty="0"/>
              <a:t>Skutek odmowy składania zeznań na podstawie wymienionych przepisów, sięga wstecz, obejmując również zeznania odebrane bez stosownego pouczenia i eliminując je z materiału procesowego.</a:t>
            </a:r>
          </a:p>
          <a:p>
            <a:pPr algn="just"/>
            <a:endParaRPr lang="pl-PL" b="1" u="sng" dirty="0"/>
          </a:p>
          <a:p>
            <a:pPr algn="just"/>
            <a:r>
              <a:rPr lang="pl-PL" b="1" u="sng" dirty="0"/>
              <a:t>Postanowienie SN z 30.06.2015 r., V KK 141/15 </a:t>
            </a:r>
          </a:p>
          <a:p>
            <a:pPr lvl="1" algn="just"/>
            <a:r>
              <a:rPr lang="pl-PL" dirty="0"/>
              <a:t>Przepis art. 186 § 1 k.p.k. </a:t>
            </a:r>
            <a:r>
              <a:rPr lang="pl-PL" b="1" dirty="0"/>
              <a:t>nie ustanawia bezwzględnego zakazu przeprowadzenia dowodu, co do treści informacji przekazywanych innym osobom przez świadka korzystającego następnie z prawa do odmowy zeznań</a:t>
            </a:r>
            <a:r>
              <a:rPr lang="pl-PL" dirty="0"/>
              <a:t>. Zakazem tym objęta jest jedynie treść "uprzednio złożonego zeznania" oraz możliwość dokonania na jego podstawie ustaleń faktycznych. Wolno więc odtwarzać wypowiedzi osoby, która korzysta z prawa odmowy zeznań, jeżeli były one składane spontanicznie poza protokołem przesłuchania w charakterze świadka.</a:t>
            </a:r>
          </a:p>
          <a:p>
            <a:pPr algn="just"/>
            <a:endParaRPr lang="pl-PL" b="1" u="sng" dirty="0"/>
          </a:p>
          <a:p>
            <a:pPr algn="just"/>
            <a:r>
              <a:rPr lang="pl-PL" b="1" u="sng" dirty="0"/>
              <a:t>Wyrok SA w Gdańsku z 29.01.2014 r., II </a:t>
            </a:r>
            <a:r>
              <a:rPr lang="pl-PL" b="1" u="sng" dirty="0" err="1"/>
              <a:t>AKa</a:t>
            </a:r>
            <a:r>
              <a:rPr lang="pl-PL" b="1" u="sng" dirty="0"/>
              <a:t> 333/13 </a:t>
            </a:r>
          </a:p>
          <a:p>
            <a:pPr lvl="1" algn="just"/>
            <a:r>
              <a:rPr lang="pl-PL" dirty="0"/>
              <a:t>Przewidziany w art. 186 § 1 k.p.k. zakaz dowodowy </a:t>
            </a:r>
            <a:r>
              <a:rPr lang="pl-PL" b="1" dirty="0"/>
              <a:t>nie oznacza wyłączenia możliwości przesłuchiwania osób trzecich na okoliczności, o których zeznawała osoba</a:t>
            </a:r>
            <a:r>
              <a:rPr lang="pl-PL" dirty="0"/>
              <a:t>, która skorzystała następnie z prawa do odmowy zeznań, nawet gdy są to świadkowie ze słuchu, czerpiący swoje informacje od tego, który skorzystał z uprawnienia wskazanego w przepisie art. 182 § 1 k.p.k.</a:t>
            </a:r>
          </a:p>
        </p:txBody>
      </p:sp>
    </p:spTree>
    <p:extLst>
      <p:ext uri="{BB962C8B-B14F-4D97-AF65-F5344CB8AC3E}">
        <p14:creationId xmlns:p14="http://schemas.microsoft.com/office/powerpoint/2010/main" val="1187782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Zakres zakazu dowodowego z art. 186 </a:t>
            </a:r>
          </a:p>
        </p:txBody>
      </p:sp>
      <p:sp>
        <p:nvSpPr>
          <p:cNvPr id="3" name="Symbol zastępczy zawartości 2"/>
          <p:cNvSpPr>
            <a:spLocks noGrp="1"/>
          </p:cNvSpPr>
          <p:nvPr>
            <p:ph idx="1"/>
          </p:nvPr>
        </p:nvSpPr>
        <p:spPr>
          <a:xfrm>
            <a:off x="1543051" y="1724026"/>
            <a:ext cx="9563100" cy="4602346"/>
          </a:xfrm>
        </p:spPr>
        <p:txBody>
          <a:bodyPr>
            <a:normAutofit/>
          </a:bodyPr>
          <a:lstStyle/>
          <a:p>
            <a:pPr algn="just"/>
            <a:r>
              <a:rPr lang="pl-PL" sz="2000" dirty="0"/>
              <a:t>ALE… </a:t>
            </a:r>
          </a:p>
          <a:p>
            <a:pPr marL="0" indent="0" algn="ctr">
              <a:buNone/>
            </a:pPr>
            <a:r>
              <a:rPr lang="pl-PL" sz="2000" b="1" u="sng" dirty="0"/>
              <a:t>Wyrok SA w Krakowie z 17.11.2011 r., II </a:t>
            </a:r>
            <a:r>
              <a:rPr lang="pl-PL" sz="2000" b="1" u="sng" dirty="0" err="1"/>
              <a:t>AKa</a:t>
            </a:r>
            <a:r>
              <a:rPr lang="pl-PL" sz="2000" b="1" u="sng" dirty="0"/>
              <a:t> 220/11 </a:t>
            </a:r>
          </a:p>
          <a:p>
            <a:pPr marL="0" indent="0" algn="just">
              <a:buNone/>
            </a:pPr>
            <a:r>
              <a:rPr lang="pl-PL" sz="2000" dirty="0"/>
              <a:t>Świadek, który skorzysta z prawa odmowy zeznań, </a:t>
            </a:r>
            <a:r>
              <a:rPr lang="pl-PL" sz="2000" b="1" dirty="0"/>
              <a:t>przestaje w sprawie istnieć jako osobowe źródło dowodowe</a:t>
            </a:r>
            <a:r>
              <a:rPr lang="pl-PL" sz="2000" dirty="0"/>
              <a:t>. Żadne jego wypowiedzi nie mogą być w procesie odtworzone, bez względu na to jak zostały utrwalone, czy to za pomocą protokołu, taśmy magnetofonowej, filmu, fotografii czy innych środków (utrwaleń audiowizualnych). Wszelkie próby odtworzenia tych zeznań, zarówno za pomocą świadków jak urządzeń technicznych, są obejściem ustawy. Dopuszczenie możliwości odtwarzania wypowiedzi lub </a:t>
            </a:r>
            <a:r>
              <a:rPr lang="pl-PL" sz="2000" dirty="0" err="1"/>
              <a:t>zachowań</a:t>
            </a:r>
            <a:r>
              <a:rPr lang="pl-PL" sz="2000" dirty="0"/>
              <a:t> takiej osoby nie dotyczy jej zeznań, ale wypowiedzi poza procesem.</a:t>
            </a:r>
          </a:p>
        </p:txBody>
      </p:sp>
    </p:spTree>
    <p:extLst>
      <p:ext uri="{BB962C8B-B14F-4D97-AF65-F5344CB8AC3E}">
        <p14:creationId xmlns:p14="http://schemas.microsoft.com/office/powerpoint/2010/main" val="4231604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a:t>Zakazy dowodzenia faktów </a:t>
            </a:r>
            <a:br>
              <a:rPr lang="pl-PL" sz="3200" b="1" dirty="0"/>
            </a:br>
            <a:r>
              <a:rPr lang="pl-PL" sz="2700" b="1" dirty="0"/>
              <a:t>zupełne i warunkowe </a:t>
            </a:r>
            <a:endParaRPr lang="pl-PL" dirty="0"/>
          </a:p>
        </p:txBody>
      </p:sp>
      <p:sp>
        <p:nvSpPr>
          <p:cNvPr id="3" name="Symbol zastępczy zawartości 2"/>
          <p:cNvSpPr>
            <a:spLocks noGrp="1"/>
          </p:cNvSpPr>
          <p:nvPr>
            <p:ph idx="1"/>
          </p:nvPr>
        </p:nvSpPr>
        <p:spPr/>
        <p:txBody>
          <a:bodyPr>
            <a:noAutofit/>
          </a:bodyPr>
          <a:lstStyle/>
          <a:p>
            <a:r>
              <a:rPr lang="pl-PL" sz="1800" b="1" u="sng" dirty="0"/>
              <a:t>Art. 179 k.p.k</a:t>
            </a:r>
            <a:r>
              <a:rPr lang="pl-PL" sz="1800" dirty="0"/>
              <a:t>. </a:t>
            </a:r>
            <a:r>
              <a:rPr lang="pl-PL" sz="1800" dirty="0">
                <a:sym typeface="Wingdings" pitchFamily="2" charset="2"/>
              </a:rPr>
              <a:t> zakaz dowodzenia okoliczności, które są informacją niejawną o klauzuli </a:t>
            </a:r>
            <a:r>
              <a:rPr lang="pl-PL" sz="1800" b="1" dirty="0">
                <a:sym typeface="Wingdings" pitchFamily="2" charset="2"/>
              </a:rPr>
              <a:t>tajne lub ściśle tajne </a:t>
            </a:r>
          </a:p>
          <a:p>
            <a:pPr lvl="1"/>
            <a:r>
              <a:rPr lang="pl-PL" sz="1800" dirty="0"/>
              <a:t>Z tajemnicy może zwolnić </a:t>
            </a:r>
            <a:r>
              <a:rPr lang="pl-PL" sz="1800" b="1" dirty="0">
                <a:solidFill>
                  <a:srgbClr val="FF0000"/>
                </a:solidFill>
              </a:rPr>
              <a:t>uprawniony organ przełożony </a:t>
            </a:r>
            <a:r>
              <a:rPr lang="pl-PL" sz="1800" b="1" dirty="0"/>
              <a:t>(</a:t>
            </a:r>
            <a:r>
              <a:rPr lang="pl-PL" sz="1800" dirty="0"/>
              <a:t>§ 1)</a:t>
            </a:r>
            <a:endParaRPr lang="pl-PL" sz="1800" b="1" dirty="0"/>
          </a:p>
          <a:p>
            <a:pPr lvl="1"/>
            <a:r>
              <a:rPr lang="pl-PL" sz="1800" dirty="0"/>
              <a:t>Wniosek do naczelnego organu administracji rządowej kieruje sąd lub prokurator (§ 3)</a:t>
            </a:r>
          </a:p>
          <a:p>
            <a:pPr lvl="1"/>
            <a:r>
              <a:rPr lang="pl-PL" sz="1800" dirty="0"/>
              <a:t>Zwolnienia z zachowania tajemnicy można odmówić tylko wtedy, gdyby złożenie zeznania wyrządzić mogło poważną szkodę państwu (§ 3)</a:t>
            </a:r>
          </a:p>
          <a:p>
            <a:pPr lvl="1"/>
            <a:endParaRPr lang="pl-PL" sz="1800" dirty="0"/>
          </a:p>
          <a:p>
            <a:pPr lvl="1"/>
            <a:endParaRPr lang="pl-PL" sz="1800" dirty="0"/>
          </a:p>
        </p:txBody>
      </p:sp>
      <p:sp>
        <p:nvSpPr>
          <p:cNvPr id="8" name="pole tekstowe 7"/>
          <p:cNvSpPr txBox="1"/>
          <p:nvPr/>
        </p:nvSpPr>
        <p:spPr>
          <a:xfrm>
            <a:off x="1042931" y="3978176"/>
            <a:ext cx="9073008" cy="1754326"/>
          </a:xfrm>
          <a:prstGeom prst="rect">
            <a:avLst/>
          </a:prstGeom>
          <a:noFill/>
        </p:spPr>
        <p:txBody>
          <a:bodyPr wrap="square" rtlCol="0">
            <a:spAutoFit/>
          </a:bodyPr>
          <a:lstStyle/>
          <a:p>
            <a:pPr algn="just"/>
            <a:r>
              <a:rPr lang="pl-PL" b="1" u="sng" dirty="0"/>
              <a:t>Art. 180 § 1 k.p.k</a:t>
            </a:r>
            <a:r>
              <a:rPr lang="pl-PL" dirty="0"/>
              <a:t>.</a:t>
            </a:r>
            <a:r>
              <a:rPr lang="pl-PL" dirty="0">
                <a:sym typeface="Wingdings" pitchFamily="2" charset="2"/>
              </a:rPr>
              <a:t> osoby obowiązane do zachowania w tajemnicy informacji, które są informacją niejawną o klauzuli </a:t>
            </a:r>
            <a:r>
              <a:rPr lang="pl-PL" b="1" dirty="0">
                <a:sym typeface="Wingdings" pitchFamily="2" charset="2"/>
              </a:rPr>
              <a:t>zastrzeżone lub poufne</a:t>
            </a:r>
            <a:r>
              <a:rPr lang="pl-PL" dirty="0">
                <a:sym typeface="Wingdings" pitchFamily="2" charset="2"/>
              </a:rPr>
              <a:t> oraz </a:t>
            </a:r>
            <a:r>
              <a:rPr lang="pl-PL" b="1" dirty="0"/>
              <a:t>tajemnicy związanej z wykonywaniem zawodu lub funkcji </a:t>
            </a:r>
            <a:r>
              <a:rPr lang="pl-PL" dirty="0"/>
              <a:t>mogą odmówić składania zeznań </a:t>
            </a:r>
          </a:p>
          <a:p>
            <a:pPr marL="342900" indent="-342900" algn="just">
              <a:buFont typeface="Arial" pitchFamily="34" charset="0"/>
              <a:buChar char="•"/>
            </a:pPr>
            <a:r>
              <a:rPr lang="pl-PL" b="1" dirty="0">
                <a:solidFill>
                  <a:srgbClr val="FF0000"/>
                </a:solidFill>
              </a:rPr>
              <a:t>Sąd lub prokurator (w postępowaniu przygotowawczym) </a:t>
            </a:r>
            <a:r>
              <a:rPr lang="pl-PL" dirty="0"/>
              <a:t>mogą zwolnić z tajemnicy</a:t>
            </a:r>
          </a:p>
          <a:p>
            <a:pPr marL="342900" indent="-342900" algn="just">
              <a:buFont typeface="Arial" pitchFamily="34" charset="0"/>
              <a:buChar char="•"/>
            </a:pPr>
            <a:r>
              <a:rPr lang="pl-PL" dirty="0"/>
              <a:t>Wyrok TK z 13 grudnia 2011 r., K 33/08</a:t>
            </a:r>
          </a:p>
          <a:p>
            <a:pPr marL="342900" indent="-342900" algn="just">
              <a:buFont typeface="Arial" pitchFamily="34" charset="0"/>
              <a:buChar char="•"/>
            </a:pPr>
            <a:r>
              <a:rPr lang="pl-PL" dirty="0"/>
              <a:t>Na postanowienie o zwolnieniu z tajemnicy </a:t>
            </a:r>
            <a:r>
              <a:rPr lang="pl-PL" b="1" u="sng" dirty="0"/>
              <a:t>przysługuje zażalenie </a:t>
            </a:r>
          </a:p>
        </p:txBody>
      </p:sp>
    </p:spTree>
    <p:extLst>
      <p:ext uri="{BB962C8B-B14F-4D97-AF65-F5344CB8AC3E}">
        <p14:creationId xmlns:p14="http://schemas.microsoft.com/office/powerpoint/2010/main" val="3645646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4000" b="1" dirty="0"/>
              <a:t>Zakazy dowodzenia faktów</a:t>
            </a:r>
            <a:br>
              <a:rPr lang="pl-PL" b="1" dirty="0"/>
            </a:br>
            <a:r>
              <a:rPr lang="pl-PL" sz="2400" b="1" dirty="0"/>
              <a:t>Zupełne i </a:t>
            </a:r>
            <a:r>
              <a:rPr lang="pl-PL" sz="2700" b="1" dirty="0"/>
              <a:t>warunkowe</a:t>
            </a:r>
            <a:endParaRPr lang="pl-PL" sz="4000" dirty="0"/>
          </a:p>
        </p:txBody>
      </p:sp>
      <p:sp>
        <p:nvSpPr>
          <p:cNvPr id="3" name="Symbol zastępczy zawartości 2"/>
          <p:cNvSpPr>
            <a:spLocks noGrp="1"/>
          </p:cNvSpPr>
          <p:nvPr>
            <p:ph idx="1"/>
          </p:nvPr>
        </p:nvSpPr>
        <p:spPr>
          <a:xfrm>
            <a:off x="1195541" y="1480369"/>
            <a:ext cx="9979742" cy="4829944"/>
          </a:xfrm>
        </p:spPr>
        <p:txBody>
          <a:bodyPr>
            <a:normAutofit/>
          </a:bodyPr>
          <a:lstStyle/>
          <a:p>
            <a:pPr marL="0" indent="0" algn="just">
              <a:buNone/>
            </a:pPr>
            <a:r>
              <a:rPr lang="pl-PL" sz="2200" dirty="0"/>
              <a:t>Art. 180 § 2 k.p.k. – tajemnica adwokacka, notarialna, radcy prawnego, doradcy podatkowego, lekarska, dziennikarska lub statystyczna</a:t>
            </a:r>
          </a:p>
          <a:p>
            <a:pPr marL="0" indent="0" algn="just">
              <a:buNone/>
            </a:pPr>
            <a:endParaRPr lang="pl-PL" sz="2200" dirty="0"/>
          </a:p>
          <a:p>
            <a:pPr lvl="1" algn="just"/>
            <a:r>
              <a:rPr lang="pl-PL" sz="2200" dirty="0"/>
              <a:t>Może zwolnić </a:t>
            </a:r>
            <a:r>
              <a:rPr lang="pl-PL" sz="2200" b="1" u="sng" dirty="0"/>
              <a:t>tylko sąd </a:t>
            </a:r>
            <a:r>
              <a:rPr lang="pl-PL" sz="2200" dirty="0"/>
              <a:t>i </a:t>
            </a:r>
            <a:r>
              <a:rPr lang="pl-PL" sz="2200" b="1" dirty="0"/>
              <a:t>tylko wtedy</a:t>
            </a:r>
            <a:r>
              <a:rPr lang="pl-PL" sz="2200" dirty="0"/>
              <a:t>, gdy</a:t>
            </a:r>
          </a:p>
          <a:p>
            <a:pPr lvl="2" algn="just"/>
            <a:r>
              <a:rPr lang="pl-PL" sz="2200" dirty="0"/>
              <a:t>jest to niezbędne dla dobra wymiaru sprawiedliwości a okoliczność nie może być ustalona na podstawie innego dowodu</a:t>
            </a:r>
          </a:p>
          <a:p>
            <a:pPr lvl="1" algn="just"/>
            <a:r>
              <a:rPr lang="pl-PL" sz="2200" dirty="0"/>
              <a:t>W postępowaniu przygotowawczym </a:t>
            </a:r>
            <a:r>
              <a:rPr lang="pl-PL" sz="2200" dirty="0">
                <a:sym typeface="Wingdings" pitchFamily="2" charset="2"/>
              </a:rPr>
              <a:t> prokurator składa wniosek o zwolnienie z tajemnicy do sądu; </a:t>
            </a:r>
          </a:p>
          <a:p>
            <a:pPr marL="914400" lvl="3" indent="0" algn="just">
              <a:buNone/>
            </a:pPr>
            <a:r>
              <a:rPr lang="pl-PL" sz="1900" dirty="0">
                <a:sym typeface="Wingdings" pitchFamily="2" charset="2"/>
              </a:rPr>
              <a:t>Rozpoznanie wniosku – w ciągu 7 dni na posiedzeniu niejawnym</a:t>
            </a:r>
          </a:p>
          <a:p>
            <a:pPr lvl="1" algn="just"/>
            <a:r>
              <a:rPr lang="pl-PL" sz="2200" dirty="0">
                <a:sym typeface="Wingdings" pitchFamily="2" charset="2"/>
              </a:rPr>
              <a:t>Na postanowienie sądu przysługuje zażalenie</a:t>
            </a:r>
            <a:endParaRPr lang="pl-PL" sz="2200" dirty="0"/>
          </a:p>
        </p:txBody>
      </p:sp>
    </p:spTree>
    <p:extLst>
      <p:ext uri="{BB962C8B-B14F-4D97-AF65-F5344CB8AC3E}">
        <p14:creationId xmlns:p14="http://schemas.microsoft.com/office/powerpoint/2010/main" val="4228947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Tajemnica adwokacka i radcowska </a:t>
            </a:r>
          </a:p>
        </p:txBody>
      </p:sp>
      <p:sp>
        <p:nvSpPr>
          <p:cNvPr id="3" name="Symbol zastępczy zawartości 2"/>
          <p:cNvSpPr>
            <a:spLocks noGrp="1"/>
          </p:cNvSpPr>
          <p:nvPr>
            <p:ph idx="1"/>
          </p:nvPr>
        </p:nvSpPr>
        <p:spPr>
          <a:xfrm>
            <a:off x="985120" y="1371132"/>
            <a:ext cx="10515763" cy="5372568"/>
          </a:xfrm>
        </p:spPr>
        <p:txBody>
          <a:bodyPr>
            <a:normAutofit fontScale="70000" lnSpcReduction="20000"/>
          </a:bodyPr>
          <a:lstStyle/>
          <a:p>
            <a:pPr algn="just"/>
            <a:r>
              <a:rPr lang="pl-PL" b="1" u="sng" dirty="0"/>
              <a:t>Art.  6. Prawa o adwokaturze </a:t>
            </a:r>
          </a:p>
          <a:p>
            <a:pPr algn="just"/>
            <a:endParaRPr lang="pl-PL" b="1" u="sng" dirty="0"/>
          </a:p>
          <a:p>
            <a:pPr lvl="1" algn="just"/>
            <a:r>
              <a:rPr lang="pl-PL" dirty="0"/>
              <a:t>1. Adwokat obowiązany jest zachować w tajemnicy wszystko</a:t>
            </a:r>
            <a:r>
              <a:rPr lang="pl-PL" b="1" dirty="0"/>
              <a:t>, o czym dowiedział się w związku z udzielaniem pomocy prawnej</a:t>
            </a:r>
            <a:r>
              <a:rPr lang="pl-PL" dirty="0"/>
              <a:t>.</a:t>
            </a:r>
          </a:p>
          <a:p>
            <a:pPr lvl="1" algn="just"/>
            <a:r>
              <a:rPr lang="pl-PL" dirty="0"/>
              <a:t>2. Obowiązek zachowania tajemnicy zawodowej nie może być ograniczony w czasie.</a:t>
            </a:r>
          </a:p>
          <a:p>
            <a:pPr lvl="1" algn="just"/>
            <a:r>
              <a:rPr lang="pl-PL" dirty="0"/>
              <a:t>3. Adwokata nie można zwolnić od obowiązku zachowania tajemnicy zawodowej co do faktów, o których dowiedział się udzielając pomocy prawnej lub prowadząc sprawę.</a:t>
            </a:r>
          </a:p>
          <a:p>
            <a:pPr lvl="1" algn="just"/>
            <a:r>
              <a:rPr lang="pl-PL" dirty="0"/>
              <a:t>4. Obowiązek zachowania tajemnicy zawodowej nie dotyczy informacji udostępnianych na podstawie przepisów ustawy z dnia 16 listopada 2000 r. o przeciwdziałaniu praniu pieniędzy oraz finansowaniu terroryzmu (Dz. U. z 2016 r. poz. 299 i 615) - w zakresie określonym tymi przepisami.</a:t>
            </a:r>
          </a:p>
          <a:p>
            <a:endParaRPr lang="pl-PL" b="1" u="sng" dirty="0"/>
          </a:p>
          <a:p>
            <a:r>
              <a:rPr lang="pl-PL" b="1" u="sng" dirty="0"/>
              <a:t>art. 3 ustawy o radcach prawnych </a:t>
            </a:r>
          </a:p>
          <a:p>
            <a:pPr lvl="1"/>
            <a:r>
              <a:rPr lang="pl-PL" i="1" dirty="0"/>
              <a:t>3. Radca prawny</a:t>
            </a:r>
            <a:r>
              <a:rPr lang="pl-PL" dirty="0"/>
              <a:t> jest obowiązany zachować w tajemnicy wszystko, o czym dowiedział się w związku z udzieleniem pomocy </a:t>
            </a:r>
            <a:r>
              <a:rPr lang="pl-PL" i="1" dirty="0"/>
              <a:t>prawnej</a:t>
            </a:r>
            <a:r>
              <a:rPr lang="pl-PL" dirty="0"/>
              <a:t>.</a:t>
            </a:r>
          </a:p>
          <a:p>
            <a:pPr lvl="1"/>
            <a:r>
              <a:rPr lang="pl-PL" dirty="0"/>
              <a:t>4. Obowiązek zachowania tajemnicy zawodowej nie może być ograniczony w czasie.</a:t>
            </a:r>
          </a:p>
          <a:p>
            <a:pPr lvl="1"/>
            <a:r>
              <a:rPr lang="pl-PL" dirty="0"/>
              <a:t>5. </a:t>
            </a:r>
            <a:r>
              <a:rPr lang="pl-PL" i="1" dirty="0"/>
              <a:t>Radca prawny</a:t>
            </a:r>
            <a:r>
              <a:rPr lang="pl-PL" dirty="0"/>
              <a:t> nie może być zwolniony z obowiązku zachowania tajemnicy zawodowej co do faktów, o których dowiedział się udzielając pomocy </a:t>
            </a:r>
            <a:r>
              <a:rPr lang="pl-PL" i="1" dirty="0"/>
              <a:t>prawnej</a:t>
            </a:r>
            <a:r>
              <a:rPr lang="pl-PL" dirty="0"/>
              <a:t> lub prowadząc sprawę.</a:t>
            </a:r>
          </a:p>
          <a:p>
            <a:pPr lvl="1"/>
            <a:r>
              <a:rPr lang="pl-PL" dirty="0"/>
              <a:t>6. Obowiązek zachowania tajemnicy zawodowej nie dotyczy informacji udostępnianych na podstawie przepisów </a:t>
            </a:r>
            <a:r>
              <a:rPr lang="pl-PL" i="1" dirty="0"/>
              <a:t>ustawy </a:t>
            </a:r>
            <a:r>
              <a:rPr lang="pl-PL" dirty="0"/>
              <a:t>z dnia 16 listopada 2000 r. o przeciwdziałaniu praniu pieniędzy oraz finansowaniu terroryzmu (Dz. U. z 2014 r. poz. 455 oraz z 2015 r. poz. 1223) - w zakresie określonym tymi przepisami.</a:t>
            </a:r>
          </a:p>
          <a:p>
            <a:endParaRPr lang="pl-PL" dirty="0"/>
          </a:p>
        </p:txBody>
      </p:sp>
      <p:pic>
        <p:nvPicPr>
          <p:cNvPr id="6" name="Obraz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5926" y="0"/>
            <a:ext cx="3856074" cy="2024438"/>
          </a:xfrm>
          <a:prstGeom prst="rect">
            <a:avLst/>
          </a:prstGeom>
        </p:spPr>
      </p:pic>
    </p:spTree>
    <p:extLst>
      <p:ext uri="{BB962C8B-B14F-4D97-AF65-F5344CB8AC3E}">
        <p14:creationId xmlns:p14="http://schemas.microsoft.com/office/powerpoint/2010/main" val="4035096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88945E-0098-48D2-8944-CCCD77EE851B}"/>
              </a:ext>
            </a:extLst>
          </p:cNvPr>
          <p:cNvSpPr>
            <a:spLocks noGrp="1"/>
          </p:cNvSpPr>
          <p:nvPr>
            <p:ph type="title"/>
          </p:nvPr>
        </p:nvSpPr>
        <p:spPr/>
        <p:txBody>
          <a:bodyPr/>
          <a:lstStyle/>
          <a:p>
            <a:r>
              <a:rPr lang="pl-PL" dirty="0"/>
              <a:t>Tajemnica adwokacka – uchwały NRA </a:t>
            </a:r>
          </a:p>
        </p:txBody>
      </p:sp>
      <p:sp>
        <p:nvSpPr>
          <p:cNvPr id="3" name="Symbol zastępczy zawartości 2">
            <a:extLst>
              <a:ext uri="{FF2B5EF4-FFF2-40B4-BE49-F238E27FC236}">
                <a16:creationId xmlns:a16="http://schemas.microsoft.com/office/drawing/2014/main" id="{9C09FCB5-E6C5-470C-81B0-ADDEBF443636}"/>
              </a:ext>
            </a:extLst>
          </p:cNvPr>
          <p:cNvSpPr>
            <a:spLocks noGrp="1"/>
          </p:cNvSpPr>
          <p:nvPr>
            <p:ph idx="1"/>
          </p:nvPr>
        </p:nvSpPr>
        <p:spPr>
          <a:xfrm>
            <a:off x="1590675" y="1347018"/>
            <a:ext cx="10070383" cy="5263331"/>
          </a:xfrm>
        </p:spPr>
        <p:txBody>
          <a:bodyPr>
            <a:normAutofit/>
          </a:bodyPr>
          <a:lstStyle/>
          <a:p>
            <a:pPr algn="just"/>
            <a:r>
              <a:rPr lang="pl-PL" sz="2400" dirty="0"/>
              <a:t>Naczelna Rada Adwokacka – w odpowiedzi na projekty nowelizacji </a:t>
            </a:r>
            <a:r>
              <a:rPr lang="pl-PL" sz="2400" dirty="0" err="1"/>
              <a:t>kpc</a:t>
            </a:r>
            <a:r>
              <a:rPr lang="pl-PL" sz="2400" dirty="0"/>
              <a:t> i </a:t>
            </a:r>
            <a:r>
              <a:rPr lang="pl-PL" sz="2400" dirty="0" err="1"/>
              <a:t>kpk</a:t>
            </a:r>
            <a:r>
              <a:rPr lang="pl-PL" sz="2400" dirty="0"/>
              <a:t>, łagodzące wymogi zwolnienia adwokata z tajemnicy adwokackiej – podjęła niedawno ważne uchwały. </a:t>
            </a:r>
          </a:p>
          <a:p>
            <a:pPr marL="457200" indent="-457200" algn="just">
              <a:buAutoNum type="arabicPeriod"/>
            </a:pPr>
            <a:r>
              <a:rPr lang="pl-PL" sz="2400" dirty="0"/>
              <a:t>Uchwała nr 44/2018 Naczelnej Rady Adwokackiej z 9.06.2018 r. </a:t>
            </a:r>
            <a:r>
              <a:rPr lang="pl-PL" sz="2400" dirty="0">
                <a:sym typeface="Wingdings" panose="05000000000000000000" pitchFamily="2" charset="2"/>
              </a:rPr>
              <a:t> dot. zmian w </a:t>
            </a:r>
            <a:r>
              <a:rPr lang="pl-PL" sz="2400" dirty="0" err="1">
                <a:sym typeface="Wingdings" panose="05000000000000000000" pitchFamily="2" charset="2"/>
              </a:rPr>
              <a:t>kpc</a:t>
            </a:r>
            <a:endParaRPr lang="pl-PL" sz="2400" dirty="0">
              <a:sym typeface="Wingdings" panose="05000000000000000000" pitchFamily="2" charset="2"/>
            </a:endParaRPr>
          </a:p>
          <a:p>
            <a:pPr marL="457200" lvl="1" indent="0" algn="just">
              <a:buNone/>
            </a:pPr>
            <a:r>
              <a:rPr lang="pl-PL" sz="2000" dirty="0">
                <a:sym typeface="Wingdings" panose="05000000000000000000" pitchFamily="2" charset="2"/>
              </a:rPr>
              <a:t>(</a:t>
            </a:r>
            <a:r>
              <a:rPr lang="pl-PL" sz="2000" dirty="0">
                <a:sym typeface="Wingdings" panose="05000000000000000000" pitchFamily="2" charset="2"/>
                <a:hlinkClick r:id="rId2"/>
              </a:rPr>
              <a:t>http://www.adwokatura.pl/admin/wgrane_pliki/file-uchwala-nr-44-2018-23460.pdf</a:t>
            </a:r>
            <a:r>
              <a:rPr lang="pl-PL" sz="2000" dirty="0">
                <a:sym typeface="Wingdings" panose="05000000000000000000" pitchFamily="2" charset="2"/>
              </a:rPr>
              <a:t>) </a:t>
            </a:r>
          </a:p>
          <a:p>
            <a:pPr marL="457200" indent="-457200" algn="just">
              <a:buAutoNum type="arabicPeriod"/>
            </a:pPr>
            <a:r>
              <a:rPr lang="pl-PL" sz="2400" dirty="0"/>
              <a:t>Uchwała nr 89/2018 Prezydium Naczelnej Rady Adwokackiej z 2.10.2018 r. </a:t>
            </a:r>
            <a:r>
              <a:rPr lang="pl-PL" sz="2400" dirty="0">
                <a:sym typeface="Wingdings" panose="05000000000000000000" pitchFamily="2" charset="2"/>
              </a:rPr>
              <a:t> dot. zmian w </a:t>
            </a:r>
            <a:r>
              <a:rPr lang="pl-PL" sz="2400" dirty="0" err="1">
                <a:sym typeface="Wingdings" panose="05000000000000000000" pitchFamily="2" charset="2"/>
              </a:rPr>
              <a:t>kpk</a:t>
            </a:r>
            <a:r>
              <a:rPr lang="pl-PL" sz="2400" dirty="0">
                <a:sym typeface="Wingdings" panose="05000000000000000000" pitchFamily="2" charset="2"/>
              </a:rPr>
              <a:t> </a:t>
            </a:r>
          </a:p>
          <a:p>
            <a:pPr marL="457200" lvl="1" indent="0" algn="just">
              <a:buNone/>
            </a:pPr>
            <a:r>
              <a:rPr lang="pl-PL" sz="2000" dirty="0">
                <a:sym typeface="Wingdings" panose="05000000000000000000" pitchFamily="2" charset="2"/>
              </a:rPr>
              <a:t>(</a:t>
            </a:r>
            <a:r>
              <a:rPr lang="pl-PL" sz="2000" dirty="0">
                <a:sym typeface="Wingdings" panose="05000000000000000000" pitchFamily="2" charset="2"/>
                <a:hlinkClick r:id="rId3"/>
              </a:rPr>
              <a:t>http://www.adwokatura.pl/admin/wgrane_pliki/file-uchwala-nr-892018-24986.pdf</a:t>
            </a:r>
            <a:r>
              <a:rPr lang="pl-PL" sz="2000" dirty="0">
                <a:sym typeface="Wingdings" panose="05000000000000000000" pitchFamily="2" charset="2"/>
              </a:rPr>
              <a:t>) </a:t>
            </a:r>
          </a:p>
          <a:p>
            <a:pPr lvl="1" algn="just"/>
            <a:endParaRPr lang="pl-PL" sz="2000" dirty="0"/>
          </a:p>
          <a:p>
            <a:pPr marL="0" indent="0" algn="just">
              <a:buNone/>
            </a:pPr>
            <a:endParaRPr lang="pl-PL" sz="2400" dirty="0"/>
          </a:p>
        </p:txBody>
      </p:sp>
    </p:spTree>
    <p:extLst>
      <p:ext uri="{BB962C8B-B14F-4D97-AF65-F5344CB8AC3E}">
        <p14:creationId xmlns:p14="http://schemas.microsoft.com/office/powerpoint/2010/main" val="3372360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C816A2-7CB6-410B-9B9F-E63802A7DFE5}"/>
              </a:ext>
            </a:extLst>
          </p:cNvPr>
          <p:cNvSpPr>
            <a:spLocks noGrp="1"/>
          </p:cNvSpPr>
          <p:nvPr>
            <p:ph type="title"/>
          </p:nvPr>
        </p:nvSpPr>
        <p:spPr/>
        <p:txBody>
          <a:bodyPr>
            <a:normAutofit fontScale="90000"/>
          </a:bodyPr>
          <a:lstStyle/>
          <a:p>
            <a:r>
              <a:rPr lang="pl-PL" dirty="0"/>
              <a:t>Uchwała nr 89/2018 Prezydium Naczelnej Rady Adwokackiej z 2.10.2018 r. </a:t>
            </a:r>
          </a:p>
        </p:txBody>
      </p:sp>
      <p:sp>
        <p:nvSpPr>
          <p:cNvPr id="3" name="Symbol zastępczy zawartości 2">
            <a:extLst>
              <a:ext uri="{FF2B5EF4-FFF2-40B4-BE49-F238E27FC236}">
                <a16:creationId xmlns:a16="http://schemas.microsoft.com/office/drawing/2014/main" id="{14D95949-0404-47AC-87D4-91A6B0731C22}"/>
              </a:ext>
            </a:extLst>
          </p:cNvPr>
          <p:cNvSpPr>
            <a:spLocks noGrp="1"/>
          </p:cNvSpPr>
          <p:nvPr>
            <p:ph idx="1"/>
          </p:nvPr>
        </p:nvSpPr>
        <p:spPr/>
        <p:txBody>
          <a:bodyPr>
            <a:normAutofit fontScale="77500" lnSpcReduction="20000"/>
          </a:bodyPr>
          <a:lstStyle/>
          <a:p>
            <a:pPr algn="just"/>
            <a:r>
              <a:rPr lang="pl-PL" dirty="0"/>
              <a:t>Prezydium Naczelnej Rady Adwokackiej negatywnie ocenia zamierzenia legislacyjne dotyczące zmiany zasad ochrony tajemnicy zawodowej (m.in. adwokackiej, dziennikarskiej, lekarskiej, radcy prawnego) zawarte w projekcie zmian kodeksu postępowania karnego, które upoważniać będą prokuratora do uchylenia tej tajemnicy.</a:t>
            </a:r>
          </a:p>
          <a:p>
            <a:pPr algn="just"/>
            <a:r>
              <a:rPr lang="pl-PL" dirty="0"/>
              <a:t>W demokratycznych systemach prawnych uchylanie tajemnicy zawodowej jest wyłączną kompetencją niezawisłego sądu, a nie prokuratora. Tego typu zmiany godzą w podstawowe prawa obywateli, w tym konstytucyjnie gwarantowane prawo do prywatności i prawo do sądu. Tajemnica zawodowa chroni bowiem jednostkę korzystającą z pomocy osoby wykonującej zawód zaufania publicznego. Nie jest żadnym przywilejem grup zawodowych. Prace legislacyjne w tym zakresie należy uznać za działania zmierzające do eliminacji gwarancji procesowych, co musi spotykać się ze zdecydowanym sprzeciwem.</a:t>
            </a:r>
          </a:p>
          <a:p>
            <a:pPr algn="just"/>
            <a:r>
              <a:rPr lang="pl-PL" dirty="0"/>
              <a:t>Prezydium NRA apeluje w związku z powyższym o zaniechanie prac legislacyjnych w tym zakresie, gdyż godzą one w dobrze pojęty interes publiczny i prawa jednostki.</a:t>
            </a:r>
          </a:p>
        </p:txBody>
      </p:sp>
    </p:spTree>
    <p:extLst>
      <p:ext uri="{BB962C8B-B14F-4D97-AF65-F5344CB8AC3E}">
        <p14:creationId xmlns:p14="http://schemas.microsoft.com/office/powerpoint/2010/main" val="57070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l"/>
            <a:r>
              <a:rPr lang="pl-PL" dirty="0"/>
              <a:t>Tajemnica notarialna </a:t>
            </a:r>
          </a:p>
        </p:txBody>
      </p:sp>
      <p:sp>
        <p:nvSpPr>
          <p:cNvPr id="3" name="Symbol zastępczy zawartości 2"/>
          <p:cNvSpPr>
            <a:spLocks noGrp="1"/>
          </p:cNvSpPr>
          <p:nvPr>
            <p:ph idx="1"/>
          </p:nvPr>
        </p:nvSpPr>
        <p:spPr>
          <a:xfrm>
            <a:off x="1381125" y="1238251"/>
            <a:ext cx="10144568" cy="5375200"/>
          </a:xfrm>
        </p:spPr>
        <p:txBody>
          <a:bodyPr>
            <a:normAutofit fontScale="92500" lnSpcReduction="10000"/>
          </a:bodyPr>
          <a:lstStyle/>
          <a:p>
            <a:pPr marL="0" indent="0">
              <a:buNone/>
            </a:pPr>
            <a:r>
              <a:rPr lang="pl-PL" dirty="0"/>
              <a:t>Art.  18. Prawa o notariacie </a:t>
            </a:r>
          </a:p>
          <a:p>
            <a:pPr marL="0" indent="0">
              <a:buNone/>
            </a:pPr>
            <a:endParaRPr lang="pl-PL" dirty="0"/>
          </a:p>
          <a:p>
            <a:pPr marL="0" indent="0">
              <a:buNone/>
            </a:pPr>
            <a:endParaRPr lang="pl-PL" dirty="0"/>
          </a:p>
          <a:p>
            <a:pPr marL="457200" lvl="1" indent="0" algn="just">
              <a:buNone/>
            </a:pPr>
            <a:r>
              <a:rPr lang="pl-PL" dirty="0"/>
              <a:t>§  1. Notariusz jest obowiązany zachować w tajemnicy okoliczności sprawy, o których powziął wiadomość ze względu na wykonywane czynności notarialne.</a:t>
            </a:r>
          </a:p>
          <a:p>
            <a:pPr marL="457200" lvl="1" indent="0" algn="just">
              <a:buNone/>
            </a:pPr>
            <a:r>
              <a:rPr lang="pl-PL" dirty="0"/>
              <a:t>§  2. Obowiązek zachowania tajemnicy trwa także po odwołaniu notariusza.</a:t>
            </a:r>
          </a:p>
          <a:p>
            <a:pPr marL="457200" lvl="1" indent="0" algn="just">
              <a:buNone/>
            </a:pPr>
            <a:r>
              <a:rPr lang="pl-PL" dirty="0"/>
              <a:t>§  3. Obowiązek zachowania tajemnicy ustaje, gdy notariusz składa zeznania jako świadek przed sądem, chyba że ujawnienie tajemnicy zagraża dobru państwa albo ważnemu interesowi prywatnemu. W tych wypadkach od obowiązku zachowania tajemnicy może zwolnić notariusza Minister Sprawiedliwości.</a:t>
            </a:r>
          </a:p>
          <a:p>
            <a:pPr marL="457200" lvl="1" indent="0" algn="just">
              <a:buNone/>
            </a:pPr>
            <a:r>
              <a:rPr lang="pl-PL" dirty="0"/>
              <a:t>§  4. Obowiązek zachowania tajemnicy nie dotyczy informacji udostępnianych na podstawie przepisów ustawy z dnia 16 listopada 2000 r. o przeciwdziałaniu praniu pieniędzy oraz finansowaniu terroryzmu (Dz. U. z 2016 r. poz. 299 i 615) - w zakresie określonym tymi przepisami.</a:t>
            </a:r>
          </a:p>
          <a:p>
            <a:endParaRPr lang="pl-PL" dirty="0"/>
          </a:p>
        </p:txBody>
      </p:sp>
    </p:spTree>
    <p:extLst>
      <p:ext uri="{BB962C8B-B14F-4D97-AF65-F5344CB8AC3E}">
        <p14:creationId xmlns:p14="http://schemas.microsoft.com/office/powerpoint/2010/main" val="3124034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Zakazy dowodowe – pojęcie</a:t>
            </a:r>
          </a:p>
        </p:txBody>
      </p:sp>
      <p:sp>
        <p:nvSpPr>
          <p:cNvPr id="3" name="Symbol zastępczy zawartości 2"/>
          <p:cNvSpPr>
            <a:spLocks noGrp="1"/>
          </p:cNvSpPr>
          <p:nvPr>
            <p:ph idx="1"/>
          </p:nvPr>
        </p:nvSpPr>
        <p:spPr>
          <a:xfrm>
            <a:off x="2488018" y="1347019"/>
            <a:ext cx="9173040" cy="4829944"/>
          </a:xfrm>
        </p:spPr>
        <p:txBody>
          <a:bodyPr>
            <a:normAutofit fontScale="70000" lnSpcReduction="20000"/>
          </a:bodyPr>
          <a:lstStyle/>
          <a:p>
            <a:pPr lvl="0" algn="just"/>
            <a:r>
              <a:rPr lang="pl-PL" b="1" u="sng" dirty="0"/>
              <a:t>Zakaz dowodowy</a:t>
            </a:r>
            <a:r>
              <a:rPr lang="pl-PL" b="1" dirty="0"/>
              <a:t> - norma prawna zabraniająca przeprowadzenia dowodu z określonych warunkach lub stwarzająca ograniczenia w uzyskiwaniu dowodów.</a:t>
            </a:r>
          </a:p>
          <a:p>
            <a:pPr marL="0" indent="0" algn="just">
              <a:buNone/>
            </a:pPr>
            <a:endParaRPr lang="pl-PL" dirty="0"/>
          </a:p>
          <a:p>
            <a:pPr marL="0" indent="0" algn="just">
              <a:buNone/>
            </a:pPr>
            <a:r>
              <a:rPr lang="pl-PL" dirty="0"/>
              <a:t>Najważniejsze powody wprowadzania zakazów dowodowych do procesu:</a:t>
            </a:r>
          </a:p>
          <a:p>
            <a:pPr lvl="0" algn="just"/>
            <a:r>
              <a:rPr lang="pl-PL" dirty="0"/>
              <a:t>ochrona godności człowieka oraz integralności jego ciała i mienia;</a:t>
            </a:r>
          </a:p>
          <a:p>
            <a:pPr lvl="0" algn="just"/>
            <a:r>
              <a:rPr lang="en-US" dirty="0" err="1"/>
              <a:t>ochrona</a:t>
            </a:r>
            <a:r>
              <a:rPr lang="en-US" dirty="0"/>
              <a:t> </a:t>
            </a:r>
            <a:r>
              <a:rPr lang="en-US" dirty="0" err="1"/>
              <a:t>wa</a:t>
            </a:r>
            <a:r>
              <a:rPr lang="pl-PL" dirty="0" err="1"/>
              <a:t>żnych</a:t>
            </a:r>
            <a:r>
              <a:rPr lang="pl-PL" dirty="0"/>
              <a:t> interesów państwa;</a:t>
            </a:r>
          </a:p>
          <a:p>
            <a:pPr lvl="0" algn="just"/>
            <a:r>
              <a:rPr lang="pl-PL" dirty="0"/>
              <a:t>ochrona stosunków rodzinnych i bliskich związków świadka z innymi osobami;</a:t>
            </a:r>
          </a:p>
          <a:p>
            <a:pPr lvl="0" algn="just"/>
            <a:r>
              <a:rPr lang="pl-PL" dirty="0"/>
              <a:t>ochrona tajemnicy informacji niejawnych i zawodowych.</a:t>
            </a:r>
          </a:p>
          <a:p>
            <a:pPr marL="0" indent="0" algn="just">
              <a:buNone/>
            </a:pPr>
            <a:endParaRPr lang="pl-PL" dirty="0"/>
          </a:p>
          <a:p>
            <a:pPr marL="0" indent="0" algn="just">
              <a:buNone/>
            </a:pPr>
            <a:r>
              <a:rPr lang="pl-PL" dirty="0"/>
              <a:t>Rodzaj dobra chronionego przesądza o zakresie i intensywności zakazu dowodowego. Każdy zakaz dowodowy powoduje zmniejszenie szans wykrycia dowodu, a co za tym idzie jest odstępstwem od zasady prawdy materialnej. </a:t>
            </a:r>
          </a:p>
          <a:p>
            <a:pPr marL="0" indent="0" algn="just">
              <a:buNone/>
            </a:pPr>
            <a:r>
              <a:rPr lang="pl-PL" dirty="0"/>
              <a:t>Powinny być ustanawiane tylko wtedy, gdy jest to niezbędne w KPK.</a:t>
            </a:r>
          </a:p>
        </p:txBody>
      </p:sp>
    </p:spTree>
    <p:extLst>
      <p:ext uri="{BB962C8B-B14F-4D97-AF65-F5344CB8AC3E}">
        <p14:creationId xmlns:p14="http://schemas.microsoft.com/office/powerpoint/2010/main" val="1311958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Zakres tajemnicy adwokackiej (radcowskiej itp.) </a:t>
            </a:r>
          </a:p>
        </p:txBody>
      </p:sp>
      <p:sp>
        <p:nvSpPr>
          <p:cNvPr id="3" name="Symbol zastępczy zawartości 2"/>
          <p:cNvSpPr>
            <a:spLocks noGrp="1"/>
          </p:cNvSpPr>
          <p:nvPr>
            <p:ph idx="1"/>
          </p:nvPr>
        </p:nvSpPr>
        <p:spPr>
          <a:xfrm>
            <a:off x="680321" y="2052084"/>
            <a:ext cx="11238777" cy="4486939"/>
          </a:xfrm>
        </p:spPr>
        <p:txBody>
          <a:bodyPr>
            <a:normAutofit fontScale="92500" lnSpcReduction="10000"/>
          </a:bodyPr>
          <a:lstStyle/>
          <a:p>
            <a:pPr marL="0" indent="0" algn="just">
              <a:buNone/>
            </a:pPr>
            <a:r>
              <a:rPr lang="pl-PL" b="1" u="sng" dirty="0"/>
              <a:t>Postanowienie SA w Katowicach z 5.08.2015 r., II </a:t>
            </a:r>
            <a:r>
              <a:rPr lang="pl-PL" b="1" u="sng" dirty="0" err="1"/>
              <a:t>AKz</a:t>
            </a:r>
            <a:r>
              <a:rPr lang="pl-PL" b="1" u="sng" dirty="0"/>
              <a:t> 443/15 </a:t>
            </a:r>
          </a:p>
          <a:p>
            <a:pPr algn="just"/>
            <a:endParaRPr lang="pl-PL" dirty="0"/>
          </a:p>
          <a:p>
            <a:pPr lvl="1" algn="just"/>
            <a:r>
              <a:rPr lang="pl-PL" dirty="0"/>
              <a:t>Nie są objęte tajemnicą adwokacką wszystkie te informacje, jakie pozostają w posiadaniu adwokata, a </a:t>
            </a:r>
            <a:r>
              <a:rPr lang="pl-PL" b="1" dirty="0"/>
              <a:t>jedynie te, o których wiadomość powziął wykonując swój zawód</a:t>
            </a:r>
            <a:r>
              <a:rPr lang="pl-PL" dirty="0"/>
              <a:t>.</a:t>
            </a:r>
          </a:p>
          <a:p>
            <a:pPr lvl="1" algn="just"/>
            <a:r>
              <a:rPr lang="pl-PL" dirty="0"/>
              <a:t>W rezultacie oznacza to, że z uwagi na wielość ról społecznych w jakich dana osoba może występować w obrocie prawnym,</a:t>
            </a:r>
            <a:r>
              <a:rPr lang="pl-PL" b="1" dirty="0"/>
              <a:t> starannego oddzielenia wymagają przypadki, kiedy występuje ona jako adwokat - realizując określone ustawowo zadania adwokata - a kiedy zaś uczestniczy w obrocie prawnym - zachowując jednak tytuł zawodowy, a nawet posługując się nim - jednakże nie realizując tej roli</a:t>
            </a:r>
            <a:r>
              <a:rPr lang="pl-PL" dirty="0"/>
              <a:t>. Co zatem istotne, kryterium, które winno być brane pod uwagę przy rozstrzyganiu omawianej kwestii, </a:t>
            </a:r>
            <a:r>
              <a:rPr lang="pl-PL" b="1" dirty="0"/>
              <a:t>nie może sprowadzać się do ustaleniu tytułu zawodowego, jakim dana osoba posłużyła się przy dokonaniu danej czynności, a winno odwoływać się do istoty czynności jaką wówczas przedsiębrała.</a:t>
            </a:r>
          </a:p>
        </p:txBody>
      </p:sp>
    </p:spTree>
    <p:extLst>
      <p:ext uri="{BB962C8B-B14F-4D97-AF65-F5344CB8AC3E}">
        <p14:creationId xmlns:p14="http://schemas.microsoft.com/office/powerpoint/2010/main" val="611382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l"/>
            <a:r>
              <a:rPr lang="pl-PL" dirty="0"/>
              <a:t>Tajemnica lekarska </a:t>
            </a:r>
          </a:p>
        </p:txBody>
      </p:sp>
      <p:sp>
        <p:nvSpPr>
          <p:cNvPr id="3" name="Symbol zastępczy zawartości 2">
            <a:extLst>
              <a:ext uri="{FF2B5EF4-FFF2-40B4-BE49-F238E27FC236}">
                <a16:creationId xmlns:a16="http://schemas.microsoft.com/office/drawing/2014/main" id="{9F775D54-5A9A-4A43-BF7E-7F8D925C7AAF}"/>
              </a:ext>
            </a:extLst>
          </p:cNvPr>
          <p:cNvSpPr>
            <a:spLocks noGrp="1"/>
          </p:cNvSpPr>
          <p:nvPr>
            <p:ph idx="1"/>
          </p:nvPr>
        </p:nvSpPr>
        <p:spPr>
          <a:xfrm>
            <a:off x="1095375" y="1209676"/>
            <a:ext cx="10565683" cy="5476874"/>
          </a:xfrm>
        </p:spPr>
        <p:txBody>
          <a:bodyPr>
            <a:normAutofit fontScale="92500" lnSpcReduction="10000"/>
          </a:bodyPr>
          <a:lstStyle/>
          <a:p>
            <a:pPr algn="just"/>
            <a:r>
              <a:rPr lang="pl-PL" sz="1600" dirty="0"/>
              <a:t>Art.  40. 1. Lekarz ma obowiązek zachowania w tajemnicy informacji związanych z pacjentem, a uzyskanych w związku z wykonywaniem zawodu.</a:t>
            </a:r>
          </a:p>
          <a:p>
            <a:pPr algn="just"/>
            <a:r>
              <a:rPr lang="pl-PL" sz="1600" dirty="0"/>
              <a:t>2. Przepisu ust. 1 nie stosuje się, gdy:</a:t>
            </a:r>
          </a:p>
          <a:p>
            <a:pPr marL="914400" lvl="1" indent="-457200" algn="just">
              <a:buFont typeface="+mj-lt"/>
              <a:buAutoNum type="arabicPeriod"/>
            </a:pPr>
            <a:r>
              <a:rPr lang="pl-PL" sz="1400" dirty="0"/>
              <a:t>tak stanowią ustawy;</a:t>
            </a:r>
          </a:p>
          <a:p>
            <a:pPr marL="914400" lvl="1" indent="-457200" algn="just">
              <a:buFont typeface="+mj-lt"/>
              <a:buAutoNum type="arabicPeriod"/>
            </a:pPr>
            <a:r>
              <a:rPr lang="pl-PL" sz="1400" dirty="0"/>
              <a:t>badanie lekarskie zostało przeprowadzone na żądanie uprawnionych, na podstawie odrębnych ustaw, organów i instytucji; wówczas lekarz jest obowiązany poinformować o stanie zdrowia pacjenta wyłącznie te organy i instytucje;</a:t>
            </a:r>
          </a:p>
          <a:p>
            <a:pPr marL="914400" lvl="1" indent="-457200" algn="just">
              <a:buFont typeface="+mj-lt"/>
              <a:buAutoNum type="arabicPeriod"/>
            </a:pPr>
            <a:r>
              <a:rPr lang="pl-PL" sz="1400" dirty="0"/>
              <a:t>zachowanie tajemnicy może stanowić niebezpieczeństwo dla życia lub zdrowia pacjenta lub innych osób;</a:t>
            </a:r>
          </a:p>
          <a:p>
            <a:pPr marL="914400" lvl="1" indent="-457200" algn="just">
              <a:buFont typeface="+mj-lt"/>
              <a:buAutoNum type="arabicPeriod"/>
            </a:pPr>
            <a:r>
              <a:rPr lang="pl-PL" sz="1400" dirty="0"/>
              <a:t>pacjent lub jego przedstawiciel ustawowy wyraża zgodę na ujawnienie tajemnicy, po uprzednim poinformowaniu o niekorzystnych dla pacjenta skutkach jej ujawnienia;</a:t>
            </a:r>
          </a:p>
          <a:p>
            <a:pPr marL="914400" lvl="1" indent="-457200" algn="just">
              <a:buFont typeface="+mj-lt"/>
              <a:buAutoNum type="arabicPeriod"/>
            </a:pPr>
            <a:r>
              <a:rPr lang="pl-PL" sz="1400" dirty="0"/>
              <a:t>zachodzi potrzeba przekazania niezbędnych informacji o pacjencie lekarzowi sądowemu;</a:t>
            </a:r>
          </a:p>
          <a:p>
            <a:pPr marL="914400" lvl="1" indent="-457200" algn="just">
              <a:buFont typeface="+mj-lt"/>
              <a:buAutoNum type="arabicPeriod"/>
            </a:pPr>
            <a:r>
              <a:rPr lang="pl-PL" sz="1400" dirty="0"/>
              <a:t>zachodzi potrzeba przekazania niezbędnych informacji o pacjencie związanych z udzielaniem świadczeń zdrowotnych innemu lekarzowi lub uprawionym osobom uczestniczącym w udzielaniu tych świadczeń.</a:t>
            </a:r>
          </a:p>
          <a:p>
            <a:pPr algn="just"/>
            <a:r>
              <a:rPr lang="pl-PL" sz="1600" dirty="0"/>
              <a:t>2a. W sytuacjach, o których mowa w ust. 2, ujawnienie tajemnicy może nastąpić wyłącznie w niezbędnym zakresie. W sytuacji, o której mowa w ust. 2 pkt 4, zakres ujawnienia tajemnicy może określić pacjent lub jego przedstawiciel ustawowy.</a:t>
            </a:r>
          </a:p>
          <a:p>
            <a:pPr algn="just"/>
            <a:r>
              <a:rPr lang="pl-PL" sz="1600" dirty="0"/>
              <a:t>3. Lekarz, z zastrzeżeniem sytuacji, o których mowa w ust. 2 pkt 1-5, jest związany tajemnicą również po śmierci pacjenta, </a:t>
            </a:r>
            <a:r>
              <a:rPr lang="pl-PL" sz="1600" b="1" u="sng" dirty="0"/>
              <a:t>chyba że zgodę na ujawnienie tajemnicy wyrazi osoba bliska </a:t>
            </a:r>
            <a:r>
              <a:rPr lang="pl-PL" sz="1600" dirty="0"/>
              <a:t>w rozumieniu art. 3 ust. 1 pkt 2 ustawy z dnia 6 listopada 2008 r. o prawach pacjenta i Rzeczniku Praw Pacjenta. Osoba bliska wyrażająca zgodę na ujawnienie tajemnicy może określić zakres jej ujawnienia, o którym mowa w ust. 2a.</a:t>
            </a:r>
          </a:p>
          <a:p>
            <a:pPr algn="just"/>
            <a:r>
              <a:rPr lang="pl-PL" sz="1600" dirty="0"/>
              <a:t>3a. Zwolnienia z tajemnicy lekarskiej, o którym mowa w ust. 3, nie stosuje się, jeśli ujawnieniu tajemnicy sprzeciwi się inna osoba bliska w rozumieniu art. 3 ust. 1 pkt 2 ustawy z dnia 6 listopada 2008 r. o prawach pacjenta i Rzeczniku Praw Pacjenta.</a:t>
            </a:r>
          </a:p>
          <a:p>
            <a:pPr algn="just"/>
            <a:r>
              <a:rPr lang="pl-PL" sz="1600" dirty="0"/>
              <a:t>4. Lekarz nie może podać do publicznej wiadomości danych umożliwiających identyfikację pacjenta bez jego zgody.</a:t>
            </a:r>
          </a:p>
          <a:p>
            <a:endParaRPr lang="pl-PL" sz="1600" dirty="0"/>
          </a:p>
          <a:p>
            <a:endParaRPr lang="pl-PL" dirty="0"/>
          </a:p>
        </p:txBody>
      </p:sp>
    </p:spTree>
    <p:extLst>
      <p:ext uri="{BB962C8B-B14F-4D97-AF65-F5344CB8AC3E}">
        <p14:creationId xmlns:p14="http://schemas.microsoft.com/office/powerpoint/2010/main" val="628812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Tajemnice zawodowe w orzecznictwie </a:t>
            </a:r>
          </a:p>
        </p:txBody>
      </p:sp>
      <p:sp>
        <p:nvSpPr>
          <p:cNvPr id="3" name="Symbol zastępczy zawartości 2"/>
          <p:cNvSpPr>
            <a:spLocks noGrp="1"/>
          </p:cNvSpPr>
          <p:nvPr>
            <p:ph idx="1"/>
          </p:nvPr>
        </p:nvSpPr>
        <p:spPr>
          <a:xfrm>
            <a:off x="1685924" y="1285876"/>
            <a:ext cx="9929703" cy="5008598"/>
          </a:xfrm>
        </p:spPr>
        <p:txBody>
          <a:bodyPr>
            <a:normAutofit fontScale="70000" lnSpcReduction="20000"/>
          </a:bodyPr>
          <a:lstStyle/>
          <a:p>
            <a:pPr marL="0" indent="0" algn="ctr">
              <a:buNone/>
            </a:pPr>
            <a:r>
              <a:rPr lang="pl-PL" b="1" u="sng" dirty="0"/>
              <a:t>Postanowienie SA w Katowicach </a:t>
            </a:r>
          </a:p>
          <a:p>
            <a:pPr marL="0" indent="0" algn="ctr">
              <a:buNone/>
            </a:pPr>
            <a:r>
              <a:rPr lang="pl-PL" b="1" u="sng" dirty="0"/>
              <a:t>z 19 VI 2013 r. (II </a:t>
            </a:r>
            <a:r>
              <a:rPr lang="pl-PL" b="1" u="sng" dirty="0" err="1"/>
              <a:t>AKz</a:t>
            </a:r>
            <a:r>
              <a:rPr lang="pl-PL" b="1" u="sng" dirty="0"/>
              <a:t> 303/13) </a:t>
            </a:r>
          </a:p>
          <a:p>
            <a:pPr marL="0" indent="0" algn="just">
              <a:buNone/>
            </a:pPr>
            <a:endParaRPr lang="pl-PL" sz="800" u="sng" dirty="0"/>
          </a:p>
          <a:p>
            <a:pPr marL="0" indent="0" algn="just">
              <a:buNone/>
            </a:pPr>
            <a:endParaRPr lang="pl-PL" sz="800" u="sng" dirty="0"/>
          </a:p>
          <a:p>
            <a:pPr marL="0" indent="0" algn="just">
              <a:buNone/>
            </a:pPr>
            <a:r>
              <a:rPr lang="pl-PL" dirty="0"/>
              <a:t>Doniosłość społeczna zawodów objętych przepisem art. 180 § 2 k.p.k. sprawia, że </a:t>
            </a:r>
            <a:r>
              <a:rPr lang="pl-PL" b="1" dirty="0"/>
              <a:t>decyzja o zwolnieniu z tajemnicy zawodowej nie może być traktowana jak formalność</a:t>
            </a:r>
            <a:r>
              <a:rPr lang="pl-PL" dirty="0"/>
              <a:t>. Należy zatem starannie rozważyć okoliczności konkretnej sprawy i podejmować decyzję o zwolnieniu z obowiązku zachowania tajemnicy </a:t>
            </a:r>
            <a:r>
              <a:rPr lang="pl-PL" b="1" dirty="0"/>
              <a:t>tylko wtedy, gdy ujawnienie okoliczności objętych tą tajemnicą jest rzeczywiście nieodzowne dla zapewnienia prawidłowego orzekania, gdyż brak jest w tym przedmiocie innych, wystarczających dowodów. </a:t>
            </a:r>
          </a:p>
          <a:p>
            <a:pPr marL="0" indent="0" algn="just">
              <a:buNone/>
            </a:pPr>
            <a:r>
              <a:rPr lang="pl-PL" dirty="0"/>
              <a:t>Już we wniosku prokurator powinien wskazać na istnienie przesłanek warunkujących wydanie pozytywnego rozstrzygnięcia w zakresie zwolnienia z tajemnicy zawodowej. Obowiązkiem wnioskodawcy jest zatem podanie na jakiej podstawie faktycznej wywodzi, że zwolnienie z tajemnicy jest niezbędne dla wymiaru sprawiedliwości, a okoliczności nie można ustalić na podstawie innych dowodów. Sąd w takiej sytuacji jest zobowiązany zweryfikować takie twierdzenie opierając się na przedstawionych mu dowodach. </a:t>
            </a:r>
          </a:p>
          <a:p>
            <a:endParaRPr lang="pl-PL" dirty="0"/>
          </a:p>
        </p:txBody>
      </p:sp>
    </p:spTree>
    <p:extLst>
      <p:ext uri="{BB962C8B-B14F-4D97-AF65-F5344CB8AC3E}">
        <p14:creationId xmlns:p14="http://schemas.microsoft.com/office/powerpoint/2010/main" val="1455072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Tajemnice zawodowe w orzecznictwie </a:t>
            </a:r>
          </a:p>
        </p:txBody>
      </p:sp>
      <p:sp>
        <p:nvSpPr>
          <p:cNvPr id="3" name="Symbol zastępczy zawartości 2"/>
          <p:cNvSpPr>
            <a:spLocks noGrp="1"/>
          </p:cNvSpPr>
          <p:nvPr>
            <p:ph idx="1"/>
          </p:nvPr>
        </p:nvSpPr>
        <p:spPr>
          <a:xfrm>
            <a:off x="971549" y="1352550"/>
            <a:ext cx="11000711" cy="5505449"/>
          </a:xfrm>
        </p:spPr>
        <p:txBody>
          <a:bodyPr>
            <a:normAutofit fontScale="77500" lnSpcReduction="20000"/>
          </a:bodyPr>
          <a:lstStyle/>
          <a:p>
            <a:pPr marL="0" indent="0" algn="just">
              <a:buNone/>
            </a:pPr>
            <a:endParaRPr lang="pl-PL" b="1" u="sng" dirty="0"/>
          </a:p>
          <a:p>
            <a:pPr marL="0" indent="0" algn="just">
              <a:buNone/>
            </a:pPr>
            <a:r>
              <a:rPr lang="pl-PL" b="1" u="sng" dirty="0"/>
              <a:t>Postanowienie SA w Katowicach z 13 IV 2011 r. (II </a:t>
            </a:r>
            <a:r>
              <a:rPr lang="pl-PL" b="1" u="sng" dirty="0" err="1"/>
              <a:t>AKz</a:t>
            </a:r>
            <a:r>
              <a:rPr lang="pl-PL" b="1" u="sng" dirty="0"/>
              <a:t> 232/11</a:t>
            </a:r>
            <a:r>
              <a:rPr lang="pl-PL" b="1" dirty="0"/>
              <a:t>) </a:t>
            </a:r>
          </a:p>
          <a:p>
            <a:pPr lvl="1" algn="just"/>
            <a:endParaRPr lang="pl-PL" dirty="0"/>
          </a:p>
          <a:p>
            <a:pPr lvl="1" algn="just"/>
            <a:r>
              <a:rPr lang="pl-PL" dirty="0"/>
              <a:t>Decyzja o zwolnieniu z obowiązku tajemnicy służbowej notariusza nie może mieć jedynie na celu nadanie śledztwu kierunku, </a:t>
            </a:r>
            <a:r>
              <a:rPr lang="pl-PL" b="1" dirty="0"/>
              <a:t>a prowadzić ma wyłącznie do udowodnienia w miarę dokładnie określonego faktu</a:t>
            </a:r>
            <a:r>
              <a:rPr lang="pl-PL" dirty="0"/>
              <a:t>. </a:t>
            </a:r>
          </a:p>
          <a:p>
            <a:pPr algn="just"/>
            <a:endParaRPr lang="pl-PL" dirty="0"/>
          </a:p>
          <a:p>
            <a:pPr marL="0" indent="0" algn="just">
              <a:buNone/>
            </a:pPr>
            <a:r>
              <a:rPr lang="pl-PL" b="1" u="sng" dirty="0"/>
              <a:t>Postanowienie</a:t>
            </a:r>
            <a:r>
              <a:rPr lang="pl-PL" sz="3200" b="1" u="sng" dirty="0"/>
              <a:t> </a:t>
            </a:r>
            <a:r>
              <a:rPr lang="pl-PL" b="1" u="sng" dirty="0"/>
              <a:t>SA we Wrocławiu 4 XI 2010 r. (II </a:t>
            </a:r>
            <a:r>
              <a:rPr lang="pl-PL" b="1" u="sng" dirty="0" err="1"/>
              <a:t>AKz</a:t>
            </a:r>
            <a:r>
              <a:rPr lang="pl-PL" b="1" u="sng" dirty="0"/>
              <a:t> 588/10)</a:t>
            </a:r>
          </a:p>
          <a:p>
            <a:pPr lvl="1" algn="just"/>
            <a:endParaRPr lang="pl-PL" dirty="0"/>
          </a:p>
          <a:p>
            <a:pPr lvl="1" algn="just"/>
            <a:r>
              <a:rPr lang="pl-PL" dirty="0"/>
              <a:t>Funkcją zakazów związanych z tajemnicami zawodu adwokata, radcy prawnego, notariusza, lekarza, dziennikarza nie jest ochrona interesów osób, które te zawody wykonują, lecz nade wszystko </a:t>
            </a:r>
            <a:r>
              <a:rPr lang="pl-PL" b="1" dirty="0"/>
              <a:t>ochrona osób, które w zaufaniu do publicznych funkcji adwokata, radcy prawnego, notariusza, lekarza, dziennikarza powierzają im wiedzę o faktach, z którą nie chcą na ogół dzielić z innymi osobami. </a:t>
            </a:r>
            <a:r>
              <a:rPr lang="pl-PL" dirty="0"/>
              <a:t>Gwarancja zachowania informacji w tajemnicy jest podstawą wzajemnego zaufania i warunkiem swobodnego wykonywania wyżej wskazanych zawodów. </a:t>
            </a:r>
          </a:p>
          <a:p>
            <a:pPr lvl="1" algn="just"/>
            <a:r>
              <a:rPr lang="pl-PL" dirty="0"/>
              <a:t>Sąd </a:t>
            </a:r>
            <a:r>
              <a:rPr lang="pl-PL" b="1" dirty="0"/>
              <a:t>nie może uchylić </a:t>
            </a:r>
            <a:r>
              <a:rPr lang="pl-PL" dirty="0"/>
              <a:t>tajemnicy radcowskiej </a:t>
            </a:r>
            <a:r>
              <a:rPr lang="pl-PL" b="1" dirty="0"/>
              <a:t>blankietowo</a:t>
            </a:r>
            <a:r>
              <a:rPr lang="pl-PL" dirty="0"/>
              <a:t> i </a:t>
            </a:r>
            <a:r>
              <a:rPr lang="pl-PL" b="1" dirty="0"/>
              <a:t>objąć tą decyzją wszelkie dokumenty zawarte w zabezpieczonym zbiorze</a:t>
            </a:r>
            <a:r>
              <a:rPr lang="pl-PL" dirty="0"/>
              <a:t>, lecz może to uczynić </a:t>
            </a:r>
            <a:r>
              <a:rPr lang="pl-PL" b="1" dirty="0"/>
              <a:t>jedynie wobec tych dokumentów, które zawierają informacje dotyczące konkretnego przedmiotu objętego postępowaniem </a:t>
            </a:r>
            <a:r>
              <a:rPr lang="pl-PL" dirty="0"/>
              <a:t>(konkretnych faktów, które mogą być istotne dla rozstrzygnięcia. To prokurator ma kierując do sądu wniosek o uchylenie tajemnicy wskazać te dokumenty i uwiarygodnić, że zawierają właśnie takie informacje. </a:t>
            </a:r>
          </a:p>
          <a:p>
            <a:pPr marL="0" indent="0" algn="just">
              <a:buNone/>
            </a:pPr>
            <a:endParaRPr lang="pl-PL" dirty="0"/>
          </a:p>
        </p:txBody>
      </p:sp>
    </p:spTree>
    <p:extLst>
      <p:ext uri="{BB962C8B-B14F-4D97-AF65-F5344CB8AC3E}">
        <p14:creationId xmlns:p14="http://schemas.microsoft.com/office/powerpoint/2010/main" val="2857854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sz="4000" b="1" dirty="0"/>
              <a:t>Zakazy dowodzenia faktów</a:t>
            </a:r>
            <a:br>
              <a:rPr lang="pl-PL" b="1" dirty="0"/>
            </a:br>
            <a:r>
              <a:rPr lang="pl-PL" sz="2400" b="1" dirty="0"/>
              <a:t>Zupełne i </a:t>
            </a:r>
            <a:r>
              <a:rPr lang="pl-PL" sz="2800" b="1" dirty="0"/>
              <a:t>warunkowe</a:t>
            </a:r>
            <a:endParaRPr lang="pl-PL" dirty="0"/>
          </a:p>
        </p:txBody>
      </p:sp>
      <p:sp>
        <p:nvSpPr>
          <p:cNvPr id="3" name="Symbol zastępczy zawartości 2"/>
          <p:cNvSpPr>
            <a:spLocks noGrp="1"/>
          </p:cNvSpPr>
          <p:nvPr>
            <p:ph idx="1"/>
          </p:nvPr>
        </p:nvSpPr>
        <p:spPr>
          <a:xfrm>
            <a:off x="1409700" y="1244937"/>
            <a:ext cx="10289458" cy="5320481"/>
          </a:xfrm>
        </p:spPr>
        <p:txBody>
          <a:bodyPr>
            <a:normAutofit/>
          </a:bodyPr>
          <a:lstStyle/>
          <a:p>
            <a:pPr marL="0" indent="0" algn="just">
              <a:buNone/>
            </a:pPr>
            <a:r>
              <a:rPr lang="pl-PL" sz="2200" dirty="0"/>
              <a:t>Art. 180 § 3 – 5 k.p.k. – tajemnica dziennikarska</a:t>
            </a:r>
          </a:p>
          <a:p>
            <a:pPr marL="0" lvl="2" indent="0" algn="just">
              <a:spcBef>
                <a:spcPts val="600"/>
              </a:spcBef>
              <a:buClr>
                <a:schemeClr val="accent1"/>
              </a:buClr>
              <a:buSzPct val="70000"/>
              <a:buNone/>
            </a:pPr>
            <a:r>
              <a:rPr lang="pl-PL" sz="2200" dirty="0"/>
              <a:t>Może zwolnić </a:t>
            </a:r>
            <a:r>
              <a:rPr lang="pl-PL" sz="2200" b="1" u="sng" dirty="0"/>
              <a:t>tylko sąd </a:t>
            </a:r>
            <a:r>
              <a:rPr lang="pl-PL" sz="2200" dirty="0"/>
              <a:t>i </a:t>
            </a:r>
            <a:r>
              <a:rPr lang="pl-PL" sz="2200" b="1" dirty="0"/>
              <a:t>tylko wtedy, </a:t>
            </a:r>
            <a:r>
              <a:rPr lang="pl-PL" sz="2200" dirty="0"/>
              <a:t>gdy</a:t>
            </a:r>
            <a:r>
              <a:rPr lang="pl-PL" sz="2200" b="1" dirty="0"/>
              <a:t> </a:t>
            </a:r>
            <a:r>
              <a:rPr lang="pl-PL" sz="2200" dirty="0"/>
              <a:t>jest to niezbędne dla dobra wymiaru sprawiedliwości a okoliczność nie może być ustalona na podstawie innego dowodu.</a:t>
            </a:r>
          </a:p>
          <a:p>
            <a:pPr marL="0" lvl="2" indent="0" algn="just">
              <a:spcBef>
                <a:spcPts val="600"/>
              </a:spcBef>
              <a:buClr>
                <a:schemeClr val="accent1"/>
              </a:buClr>
              <a:buSzPct val="70000"/>
              <a:buNone/>
            </a:pPr>
            <a:r>
              <a:rPr lang="pl-PL" sz="2200" dirty="0"/>
              <a:t>Zwolnienie </a:t>
            </a:r>
            <a:r>
              <a:rPr lang="pl-PL" sz="2200" b="1" dirty="0"/>
              <a:t>nie może dotyczyć:</a:t>
            </a:r>
          </a:p>
          <a:p>
            <a:pPr marL="731520" lvl="3" indent="-457200" algn="just">
              <a:spcBef>
                <a:spcPts val="600"/>
              </a:spcBef>
              <a:buClr>
                <a:schemeClr val="accent1"/>
              </a:buClr>
              <a:buSzPct val="70000"/>
              <a:buFont typeface="+mj-lt"/>
              <a:buAutoNum type="arabicPeriod"/>
            </a:pPr>
            <a:r>
              <a:rPr lang="pl-PL" sz="2200" dirty="0"/>
              <a:t>danych umożliwiających identyfikację autora materiału prasowego (tzw. anonimat); </a:t>
            </a:r>
          </a:p>
          <a:p>
            <a:pPr marL="731520" lvl="3" indent="-457200" algn="just">
              <a:spcBef>
                <a:spcPts val="600"/>
              </a:spcBef>
              <a:buClr>
                <a:schemeClr val="accent1"/>
              </a:buClr>
              <a:buSzPct val="70000"/>
              <a:buFont typeface="+mj-lt"/>
              <a:buAutoNum type="arabicPeriod"/>
            </a:pPr>
            <a:r>
              <a:rPr lang="pl-PL" sz="2200" dirty="0"/>
              <a:t>osób udzielających informacji opublikowanych lub przekazanych do opublikowania, jeżeli osoby te zastrzegły nieujawnianie tych danych</a:t>
            </a:r>
          </a:p>
          <a:p>
            <a:pPr marL="182880" lvl="1" indent="-457200" algn="just">
              <a:spcBef>
                <a:spcPts val="600"/>
              </a:spcBef>
              <a:buSzPct val="70000"/>
            </a:pPr>
            <a:r>
              <a:rPr lang="pl-PL" sz="2200" dirty="0"/>
              <a:t>Art. 180 § 3 k.p.k. nie stosuje się w przypadku przestępstw, o których mowa w art. 240 § 1 k.k. (zabójstwo, zamach itp.)</a:t>
            </a:r>
          </a:p>
        </p:txBody>
      </p:sp>
    </p:spTree>
    <p:extLst>
      <p:ext uri="{BB962C8B-B14F-4D97-AF65-F5344CB8AC3E}">
        <p14:creationId xmlns:p14="http://schemas.microsoft.com/office/powerpoint/2010/main" val="817081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Tajemnica dziennikarska </a:t>
            </a:r>
          </a:p>
        </p:txBody>
      </p:sp>
      <p:sp>
        <p:nvSpPr>
          <p:cNvPr id="6" name="Symbol zastępczy zawartości 5"/>
          <p:cNvSpPr>
            <a:spLocks noGrp="1"/>
          </p:cNvSpPr>
          <p:nvPr>
            <p:ph sz="half" idx="1"/>
          </p:nvPr>
        </p:nvSpPr>
        <p:spPr>
          <a:xfrm>
            <a:off x="1714500" y="1592826"/>
            <a:ext cx="4305299" cy="5179449"/>
          </a:xfrm>
        </p:spPr>
        <p:txBody>
          <a:bodyPr>
            <a:normAutofit fontScale="62500" lnSpcReduction="20000"/>
          </a:bodyPr>
          <a:lstStyle/>
          <a:p>
            <a:pPr marL="0" indent="0" algn="just">
              <a:buNone/>
            </a:pPr>
            <a:r>
              <a:rPr lang="pl-PL" dirty="0"/>
              <a:t>Art.  15.1. Autorowi materiału prasowego przysługuje prawo zachowania w </a:t>
            </a:r>
            <a:r>
              <a:rPr lang="pl-PL" i="1" dirty="0"/>
              <a:t>tajemnicy</a:t>
            </a:r>
            <a:r>
              <a:rPr lang="pl-PL" dirty="0"/>
              <a:t> swego nazwiska.</a:t>
            </a:r>
          </a:p>
          <a:p>
            <a:pPr marL="0" indent="0" algn="just">
              <a:buNone/>
            </a:pPr>
            <a:r>
              <a:rPr lang="pl-PL" dirty="0"/>
              <a:t>2. Dziennikarz ma obowiązek zachowania w </a:t>
            </a:r>
            <a:r>
              <a:rPr lang="pl-PL" i="1" dirty="0"/>
              <a:t>tajemnicy</a:t>
            </a:r>
            <a:r>
              <a:rPr lang="pl-PL" dirty="0"/>
              <a:t>:</a:t>
            </a:r>
          </a:p>
          <a:p>
            <a:pPr marL="457200" lvl="1" indent="0" algn="just">
              <a:buNone/>
            </a:pPr>
            <a:r>
              <a:rPr lang="pl-PL" dirty="0"/>
              <a:t>1) danych umożliwiających identyfikację autora materiału prasowego, listu do redakcji lub innego materiału o tym charakterze, jak również innych osób udzielających informacji opublikowanych albo przekazanych do opublikowania, jeżeli osoby te zastrzegły nieujawnianie powyższych danych,</a:t>
            </a:r>
          </a:p>
          <a:p>
            <a:pPr marL="457200" lvl="1" indent="0" algn="just">
              <a:buNone/>
            </a:pPr>
            <a:r>
              <a:rPr lang="pl-PL" dirty="0"/>
              <a:t>2) wszelkich informacji, których ujawnienie mogłoby naruszać chronione prawem interesy osób trzecich.</a:t>
            </a:r>
          </a:p>
          <a:p>
            <a:pPr marL="0" indent="0" algn="just">
              <a:buNone/>
            </a:pPr>
            <a:r>
              <a:rPr lang="pl-PL" dirty="0"/>
              <a:t>3. Obowiązek, o którym mowa w ust. 2, dotyczy również </a:t>
            </a:r>
            <a:r>
              <a:rPr lang="pl-PL" b="1" dirty="0"/>
              <a:t>innych osób zatrudnionych w redakcjach, wydawnictwach prasowych i innych prasowych jednostkach organizacyjnych.</a:t>
            </a:r>
          </a:p>
          <a:p>
            <a:pPr marL="0" indent="0" algn="just">
              <a:buNone/>
            </a:pPr>
            <a:endParaRPr lang="pl-PL" dirty="0"/>
          </a:p>
        </p:txBody>
      </p:sp>
      <p:sp>
        <p:nvSpPr>
          <p:cNvPr id="8" name="Symbol zastępczy zawartości 7"/>
          <p:cNvSpPr>
            <a:spLocks noGrp="1"/>
          </p:cNvSpPr>
          <p:nvPr>
            <p:ph sz="half" idx="2"/>
          </p:nvPr>
        </p:nvSpPr>
        <p:spPr>
          <a:xfrm>
            <a:off x="6438901" y="1592826"/>
            <a:ext cx="5172996" cy="5179449"/>
          </a:xfrm>
        </p:spPr>
        <p:txBody>
          <a:bodyPr>
            <a:normAutofit fontScale="62500" lnSpcReduction="20000"/>
          </a:bodyPr>
          <a:lstStyle/>
          <a:p>
            <a:pPr marL="0" indent="0" algn="just">
              <a:buNone/>
            </a:pPr>
            <a:r>
              <a:rPr lang="pl-PL" dirty="0"/>
              <a:t>Art. 16 – zwolnienie z tajemnicy</a:t>
            </a:r>
          </a:p>
          <a:p>
            <a:pPr marL="0" indent="0" algn="just">
              <a:buNone/>
            </a:pPr>
            <a:r>
              <a:rPr lang="pl-PL" dirty="0"/>
              <a:t>1. Dziennikarz jest zwolniony od zachowania </a:t>
            </a:r>
            <a:r>
              <a:rPr lang="pl-PL" i="1" dirty="0"/>
              <a:t>tajemnicy</a:t>
            </a:r>
            <a:r>
              <a:rPr lang="pl-PL" dirty="0"/>
              <a:t> zawodowej, o której mowa w art. 15 ust. 2, w razie gdy informacja, materiał prasowy, list do redakcji lub inny materiał o tym charakterze dotyczy przestępstwa określonego w art. 254 Kodeksu karnego albo autor </a:t>
            </a:r>
            <a:r>
              <a:rPr lang="pl-PL" b="1" u="sng" dirty="0"/>
              <a:t>lub osoba przekazująca taki materiał wyłącznie do wiadomości dziennikarza wyrazi zgodę na ujawnienie jej nazwiska lub tego materiału.</a:t>
            </a:r>
          </a:p>
          <a:p>
            <a:pPr marL="0" indent="0" algn="just">
              <a:buNone/>
            </a:pPr>
            <a:r>
              <a:rPr lang="pl-PL" dirty="0"/>
              <a:t>2. Zwolnienie, o którym mowa w ust. 1, dotyczy również innych osób zatrudnionych w redakcjach, wydawnictwach prasowych i innych prasowych jednostkach organizacyjnych.</a:t>
            </a:r>
          </a:p>
          <a:p>
            <a:pPr marL="0" indent="0" algn="just">
              <a:buNone/>
            </a:pPr>
            <a:r>
              <a:rPr lang="pl-PL" dirty="0"/>
              <a:t>3. Redaktor naczelny powinien być w niezbędnych granicach poinformowany o sprawach związanych z </a:t>
            </a:r>
            <a:r>
              <a:rPr lang="pl-PL" i="1" dirty="0"/>
              <a:t>tajemnicą</a:t>
            </a:r>
            <a:r>
              <a:rPr lang="pl-PL" dirty="0"/>
              <a:t> zawodową dziennikarza; powierzoną mu informację albo inny materiał może ujawnić jedynie w wypadkach określonych w ust. 1.</a:t>
            </a:r>
          </a:p>
          <a:p>
            <a:pPr marL="0" indent="0" algn="just">
              <a:buNone/>
            </a:pPr>
            <a:endParaRPr lang="pl-PL" dirty="0"/>
          </a:p>
        </p:txBody>
      </p:sp>
    </p:spTree>
    <p:extLst>
      <p:ext uri="{BB962C8B-B14F-4D97-AF65-F5344CB8AC3E}">
        <p14:creationId xmlns:p14="http://schemas.microsoft.com/office/powerpoint/2010/main" val="3179537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Tajemnica dziennikarska </a:t>
            </a:r>
          </a:p>
        </p:txBody>
      </p:sp>
      <p:sp>
        <p:nvSpPr>
          <p:cNvPr id="3" name="Symbol zastępczy zawartości 2"/>
          <p:cNvSpPr>
            <a:spLocks noGrp="1"/>
          </p:cNvSpPr>
          <p:nvPr>
            <p:ph idx="1"/>
          </p:nvPr>
        </p:nvSpPr>
        <p:spPr>
          <a:xfrm>
            <a:off x="1681316" y="1347019"/>
            <a:ext cx="7929409" cy="4425131"/>
          </a:xfrm>
        </p:spPr>
        <p:txBody>
          <a:bodyPr>
            <a:normAutofit fontScale="92500" lnSpcReduction="20000"/>
          </a:bodyPr>
          <a:lstStyle/>
          <a:p>
            <a:pPr marL="0" indent="0" algn="ctr">
              <a:buNone/>
            </a:pPr>
            <a:r>
              <a:rPr lang="pl-PL" b="1" u="sng" dirty="0"/>
              <a:t>Postanowienie SN z 15 XII 2004 r., III KK 278/04</a:t>
            </a:r>
          </a:p>
          <a:p>
            <a:pPr marL="0" indent="0" algn="just">
              <a:buNone/>
            </a:pPr>
            <a:r>
              <a:rPr lang="pl-PL" dirty="0"/>
              <a:t>Istnieje wprawdzie bezwzględny zakaz zwalniania dziennikarza od obowiązku zachowania tajemnicy dziennikarskiej w zakresie danych, o jakich mowa w art. 180 § 3 k.p.k., </a:t>
            </a:r>
            <a:r>
              <a:rPr lang="pl-PL" b="1" dirty="0"/>
              <a:t>ale nie oznacza on, że nie można przesłuchać dziennikarza na te okoliczności, jeżeli on sam nie zasłania się tajemnicą dziennikarską i chce takie zeznania złożyć.</a:t>
            </a:r>
            <a:r>
              <a:rPr lang="pl-PL" dirty="0"/>
              <a:t> Sąd nie może zwolnić dziennikarza z tajemnicy w tym zakresie, może natomiast przesłuchać go na okoliczności objęte tą tajemnicą, jeżeli dziennikarz sam chce złamać wiążącą go tajemnicę dziennikarską</a:t>
            </a:r>
          </a:p>
        </p:txBody>
      </p:sp>
      <p:sp>
        <p:nvSpPr>
          <p:cNvPr id="8" name="Prostokąt 7"/>
          <p:cNvSpPr/>
          <p:nvPr/>
        </p:nvSpPr>
        <p:spPr>
          <a:xfrm>
            <a:off x="2119329" y="5967663"/>
            <a:ext cx="6096000" cy="646331"/>
          </a:xfrm>
          <a:prstGeom prst="rect">
            <a:avLst/>
          </a:prstGeom>
        </p:spPr>
        <p:txBody>
          <a:bodyPr>
            <a:spAutoFit/>
          </a:bodyPr>
          <a:lstStyle/>
          <a:p>
            <a:pPr algn="ctr"/>
            <a:r>
              <a:rPr lang="pl-PL" b="1" u="sng" dirty="0">
                <a:solidFill>
                  <a:srgbClr val="FF0000"/>
                </a:solidFill>
              </a:rPr>
              <a:t>Dziennikarz nie może sam się zwolnić z tajemnicy dziennikarskiej!</a:t>
            </a:r>
          </a:p>
        </p:txBody>
      </p:sp>
    </p:spTree>
    <p:extLst>
      <p:ext uri="{BB962C8B-B14F-4D97-AF65-F5344CB8AC3E}">
        <p14:creationId xmlns:p14="http://schemas.microsoft.com/office/powerpoint/2010/main" val="23831090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Tajemnica dziennikarska </a:t>
            </a:r>
          </a:p>
        </p:txBody>
      </p:sp>
      <p:sp>
        <p:nvSpPr>
          <p:cNvPr id="3" name="Symbol zastępczy zawartości 2"/>
          <p:cNvSpPr>
            <a:spLocks noGrp="1"/>
          </p:cNvSpPr>
          <p:nvPr>
            <p:ph idx="1"/>
          </p:nvPr>
        </p:nvSpPr>
        <p:spPr>
          <a:xfrm>
            <a:off x="1297837" y="1304104"/>
            <a:ext cx="10259593" cy="5553896"/>
          </a:xfrm>
        </p:spPr>
        <p:txBody>
          <a:bodyPr>
            <a:normAutofit fontScale="70000" lnSpcReduction="20000"/>
          </a:bodyPr>
          <a:lstStyle/>
          <a:p>
            <a:pPr marL="0" indent="0" algn="ctr">
              <a:buNone/>
            </a:pPr>
            <a:r>
              <a:rPr lang="pl-PL" sz="2800" b="1" u="sng" dirty="0"/>
              <a:t>Postanowienie  SN z 20 X 2005 r., II KK 184/05</a:t>
            </a:r>
          </a:p>
          <a:p>
            <a:pPr marL="0" indent="0" algn="ctr">
              <a:buNone/>
            </a:pPr>
            <a:endParaRPr lang="pl-PL" sz="2800" b="1" u="sng" dirty="0"/>
          </a:p>
          <a:p>
            <a:pPr marL="0" indent="0" algn="just">
              <a:buNone/>
            </a:pPr>
            <a:endParaRPr lang="pl-PL" dirty="0"/>
          </a:p>
          <a:p>
            <a:pPr marL="0" indent="0" algn="just">
              <a:buNone/>
            </a:pPr>
            <a:r>
              <a:rPr lang="pl-PL" dirty="0"/>
              <a:t>W przepisie art. 180 § 3 k.p.k. wyrażony jest tzw. bezwzględny zakaz dowodowy, a skoro tak, to sam fakt braku powołania się przez dziennikarza na tzw. tajemnicę anonimatu nie może przesądzać o prawidłowości postępowania sądu, który przesłuchuje dziennikarza na okoliczności objęte anonimatem. Zdaniem składu orzekającego w niniejszej sprawie, wbrew poglądowi wyrażonemu przez Sąd Najwyższy w jednym z orzeczeń, </a:t>
            </a:r>
            <a:r>
              <a:rPr lang="pl-PL" b="1" dirty="0"/>
              <a:t>dziennikarz de lege lata nie może się "sam zwolnić" z tajemnicy dziennikarskiej </a:t>
            </a:r>
            <a:r>
              <a:rPr lang="pl-PL" dirty="0"/>
              <a:t>("nie zasłaniać się tajemnicą dziennikarską"), co rzekomo miałoby sprawić, że dopuszczalne staje się przesłuchanie takiego świadka na okoliczności objęte tajemnicą dziennikarską. Rzecz bowiem w tym, że zarówno ustawa "profesjonalna", statuująca instytucję tajemnicy związanej z wykonywaniem zawodu, jak też najściślej z nią skorelowana (w zakresie dopuszczalności zwolnienia dziennikarza od obowiązku dochowania tajemnicy dziennikarskiej w postępowaniu karnym, gdy zeznaje on jako świadek) ustawa karna procesowa </a:t>
            </a:r>
            <a:r>
              <a:rPr lang="pl-PL" b="1" dirty="0"/>
              <a:t>nie dopuszczają takiej ewentualności</a:t>
            </a:r>
            <a:r>
              <a:rPr lang="pl-PL" dirty="0"/>
              <a:t>, choć kwestie związane z tajemnicą dziennikarską zostały w obu tych aktach prawnych uregulowane nader szczegółowo, enumeratywnie wyliczając sytuacje, w których dopuszczalne jest zwolnienie dziennikarza od obowiązku zachowania w tajemnicy danych umożliwiających identyfikację informatorów prasowych. </a:t>
            </a:r>
          </a:p>
          <a:p>
            <a:pPr marL="0" indent="0" algn="just">
              <a:buNone/>
            </a:pPr>
            <a:endParaRPr lang="pl-PL" b="1" dirty="0"/>
          </a:p>
          <a:p>
            <a:endParaRPr lang="pl-PL" dirty="0"/>
          </a:p>
        </p:txBody>
      </p:sp>
    </p:spTree>
    <p:extLst>
      <p:ext uri="{BB962C8B-B14F-4D97-AF65-F5344CB8AC3E}">
        <p14:creationId xmlns:p14="http://schemas.microsoft.com/office/powerpoint/2010/main" val="3238985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600" b="1" dirty="0"/>
              <a:t>Zakazy dowodzenia faktów</a:t>
            </a:r>
            <a:br>
              <a:rPr lang="pl-PL" sz="2400" b="1" dirty="0"/>
            </a:br>
            <a:r>
              <a:rPr lang="pl-PL" sz="2000" b="1" dirty="0"/>
              <a:t>Zupełne i warunkowe</a:t>
            </a:r>
            <a:endParaRPr lang="pl-PL" sz="2000" dirty="0"/>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Art. 225 k.p.k.</a:t>
            </a:r>
          </a:p>
          <a:p>
            <a:pPr algn="just"/>
            <a:r>
              <a:rPr lang="pl-PL" dirty="0"/>
              <a:t>§ 1. Jeżeli kierownik instytucji państwowej lub samorządowej albo też osoba, u której dokonano zatrzymania rzeczy lub u której przeprowadza się przeszukanie, oświadczy, że wydane lub znalezione przy przeszukaniu pismo lub inny dokument </a:t>
            </a:r>
            <a:r>
              <a:rPr lang="pl-PL" b="1" dirty="0"/>
              <a:t>zawiera informacje niejawne lub wiadomości objęte tajemnicą zawodową lub inną tajemnicą prawnie chronioną albo ma charakter osobisty</a:t>
            </a:r>
            <a:r>
              <a:rPr lang="pl-PL" dirty="0"/>
              <a:t>, organ przeprowadzający czynność przekazuje niezwłocznie pismo lub inny dokument </a:t>
            </a:r>
            <a:r>
              <a:rPr lang="pl-PL" b="1" u="sng" dirty="0"/>
              <a:t>bez jego odczytania </a:t>
            </a:r>
            <a:r>
              <a:rPr lang="pl-PL" b="1" dirty="0"/>
              <a:t>prokuratorowi lub sądowi </a:t>
            </a:r>
            <a:r>
              <a:rPr lang="pl-PL" dirty="0"/>
              <a:t>w opieczętowanym opakowaniu</a:t>
            </a:r>
          </a:p>
          <a:p>
            <a:pPr lvl="1" algn="just"/>
            <a:r>
              <a:rPr lang="pl-PL" dirty="0"/>
              <a:t>Tryb ten odnosi się również do znalezionej w toku przeszukania dokumentacji psychiatrycznej (§ 4)</a:t>
            </a:r>
          </a:p>
          <a:p>
            <a:pPr lvl="1" algn="just"/>
            <a:r>
              <a:rPr lang="pl-PL" dirty="0"/>
              <a:t>Nie obowiązuje w stosunku do pism lub innych dokumentów, które zawierają informacje niejawne o klauzuli zastrzeżone lub poufne albo dotyczą tajemnicy zawodowej lub innej tajemnicy prawnie chronionej, jeżeli </a:t>
            </a:r>
            <a:r>
              <a:rPr lang="pl-PL" b="1" dirty="0"/>
              <a:t>ich posiadaczem jest osoba podejrzana o popełnienie przestępstwa </a:t>
            </a:r>
            <a:endParaRPr lang="pl-PL" dirty="0"/>
          </a:p>
          <a:p>
            <a:pPr marL="0" indent="0" algn="just">
              <a:buNone/>
            </a:pPr>
            <a:endParaRPr lang="pl-PL" dirty="0"/>
          </a:p>
        </p:txBody>
      </p:sp>
    </p:spTree>
    <p:extLst>
      <p:ext uri="{BB962C8B-B14F-4D97-AF65-F5344CB8AC3E}">
        <p14:creationId xmlns:p14="http://schemas.microsoft.com/office/powerpoint/2010/main" val="1232329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600" b="1" dirty="0"/>
              <a:t>Zakazy dowodzenia faktów</a:t>
            </a:r>
            <a:br>
              <a:rPr lang="pl-PL" sz="3600" b="1" dirty="0"/>
            </a:br>
            <a:r>
              <a:rPr lang="pl-PL" sz="2000" b="1" dirty="0"/>
              <a:t>Zupełne i warunkowe</a:t>
            </a:r>
            <a:endParaRPr lang="pl-PL" sz="2000"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a:t>Art. 225 § 3 k.p.k. </a:t>
            </a:r>
          </a:p>
          <a:p>
            <a:pPr marL="0" indent="0">
              <a:buNone/>
            </a:pPr>
            <a:endParaRPr lang="pl-PL" dirty="0"/>
          </a:p>
          <a:p>
            <a:pPr marL="0" indent="0" algn="just">
              <a:buNone/>
            </a:pPr>
            <a:r>
              <a:rPr lang="pl-PL" dirty="0"/>
              <a:t>Jeżeli </a:t>
            </a:r>
            <a:r>
              <a:rPr lang="pl-PL" b="1" dirty="0">
                <a:solidFill>
                  <a:srgbClr val="FF0000"/>
                </a:solidFill>
              </a:rPr>
              <a:t>obrońca</a:t>
            </a:r>
            <a:r>
              <a:rPr lang="pl-PL" dirty="0"/>
              <a:t> lub inna osoba, od której żąda się wydania rzeczy lub u której dokonuje się przeszukania, oświadczy, że wydane lub znalezione w toku przeszukania pisma lub inne </a:t>
            </a:r>
            <a:r>
              <a:rPr lang="pl-PL" b="1" dirty="0">
                <a:solidFill>
                  <a:srgbClr val="FF0000"/>
                </a:solidFill>
              </a:rPr>
              <a:t>dokumenty obejmują okoliczności związane z wykonywaniem funkcji obrońcy</a:t>
            </a:r>
            <a:r>
              <a:rPr lang="pl-PL" dirty="0"/>
              <a:t>, organ dokonujący czynności </a:t>
            </a:r>
            <a:r>
              <a:rPr lang="pl-PL" u="sng" dirty="0"/>
              <a:t>pozostawia te dokumenty wymienionej osobie bez zapoznawania się z ich treścią lub wyglądem</a:t>
            </a:r>
            <a:r>
              <a:rPr lang="pl-PL" dirty="0"/>
              <a:t>. Jeżeli jednak oświadczenie osoby nie będącej obrońcą budzi wątpliwości, organ dokonujący czynności przekazuje te dokumenty z zachowaniem rygorów określonych w § 1 sądowi, który po zapoznaniu się z dokumentami zwraca je w całości lub w części, z zachowaniem rygorów określonych w § 1, osobie, od której je zabrano, albo wydaje postanowienie o ich zatrzymaniu dla celów postępowania.</a:t>
            </a:r>
          </a:p>
          <a:p>
            <a:endParaRPr lang="pl-PL" dirty="0"/>
          </a:p>
          <a:p>
            <a:endParaRPr lang="pl-PL" dirty="0"/>
          </a:p>
        </p:txBody>
      </p:sp>
      <p:pic>
        <p:nvPicPr>
          <p:cNvPr id="7" name="Obraz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06331" y="5039833"/>
            <a:ext cx="1873263" cy="1818167"/>
          </a:xfrm>
          <a:prstGeom prst="rect">
            <a:avLst/>
          </a:prstGeom>
          <a:ln>
            <a:noFill/>
          </a:ln>
          <a:effectLst>
            <a:softEdge rad="112500"/>
          </a:effectLst>
        </p:spPr>
      </p:pic>
    </p:spTree>
    <p:extLst>
      <p:ext uri="{BB962C8B-B14F-4D97-AF65-F5344CB8AC3E}">
        <p14:creationId xmlns:p14="http://schemas.microsoft.com/office/powerpoint/2010/main" val="1627533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Zakazy dowodowe – funkcja </a:t>
            </a:r>
          </a:p>
        </p:txBody>
      </p:sp>
      <p:sp>
        <p:nvSpPr>
          <p:cNvPr id="3" name="Symbol zastępczy zawartości 2"/>
          <p:cNvSpPr>
            <a:spLocks noGrp="1"/>
          </p:cNvSpPr>
          <p:nvPr>
            <p:ph idx="1"/>
          </p:nvPr>
        </p:nvSpPr>
        <p:spPr>
          <a:xfrm>
            <a:off x="1011121" y="1441741"/>
            <a:ext cx="5378017" cy="3974518"/>
          </a:xfrm>
        </p:spPr>
        <p:txBody>
          <a:bodyPr>
            <a:normAutofit/>
          </a:bodyPr>
          <a:lstStyle/>
          <a:p>
            <a:pPr algn="just"/>
            <a:r>
              <a:rPr lang="pl-PL" sz="2400" dirty="0"/>
              <a:t>Zasada prawdy materialnej nie ma charakteru absolutnego – są wartości istotniejsze od interesu wymiaru sprawiedliwości i realizacji celów procesu. </a:t>
            </a:r>
          </a:p>
          <a:p>
            <a:pPr algn="just"/>
            <a:r>
              <a:rPr lang="pl-PL" sz="2400" dirty="0"/>
              <a:t>Nie wszystkie informacje możliwe do pozyskania będą mogły być wykorzystane w procesie. </a:t>
            </a:r>
          </a:p>
          <a:p>
            <a:pPr lvl="1" algn="just"/>
            <a:r>
              <a:rPr lang="pl-PL" sz="2000" dirty="0"/>
              <a:t>czynność dowodowa przeprowadzona wbrew zakazom dowodowym nie może być podstawą rozstrzygnięcia. </a:t>
            </a:r>
          </a:p>
          <a:p>
            <a:pPr algn="just"/>
            <a:endParaRPr lang="pl-PL" sz="2400" dirty="0"/>
          </a:p>
        </p:txBody>
      </p:sp>
      <p:graphicFrame>
        <p:nvGraphicFramePr>
          <p:cNvPr id="4" name="Diagram 3"/>
          <p:cNvGraphicFramePr/>
          <p:nvPr/>
        </p:nvGraphicFramePr>
        <p:xfrm>
          <a:off x="3700130" y="570791"/>
          <a:ext cx="11095664" cy="59290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4182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l"/>
            <a:r>
              <a:rPr lang="pl-PL" b="1" dirty="0"/>
              <a:t>Zakazy dowodzenia faktów</a:t>
            </a:r>
            <a:br>
              <a:rPr lang="pl-PL" sz="3200" b="1" dirty="0"/>
            </a:br>
            <a:r>
              <a:rPr lang="pl-PL" sz="2400" b="1" dirty="0"/>
              <a:t>Zupełne i warunkowe</a:t>
            </a:r>
            <a:endParaRPr lang="pl-PL" sz="2400" dirty="0"/>
          </a:p>
        </p:txBody>
      </p:sp>
      <p:sp>
        <p:nvSpPr>
          <p:cNvPr id="3" name="Symbol zastępczy zawartości 2"/>
          <p:cNvSpPr>
            <a:spLocks noGrp="1"/>
          </p:cNvSpPr>
          <p:nvPr>
            <p:ph idx="1"/>
          </p:nvPr>
        </p:nvSpPr>
        <p:spPr/>
        <p:txBody>
          <a:bodyPr>
            <a:noAutofit/>
          </a:bodyPr>
          <a:lstStyle/>
          <a:p>
            <a:pPr marL="0" indent="0" algn="just">
              <a:buNone/>
            </a:pPr>
            <a:r>
              <a:rPr lang="pl-PL" sz="1800" dirty="0"/>
              <a:t>Art. 226 k.p.k.. W kwestii wykorzystania </a:t>
            </a:r>
            <a:r>
              <a:rPr lang="pl-PL" sz="1800" b="1" u="sng" dirty="0"/>
              <a:t>dokumentów</a:t>
            </a:r>
            <a:r>
              <a:rPr lang="pl-PL" sz="1800" dirty="0"/>
              <a:t> zawierających </a:t>
            </a:r>
            <a:r>
              <a:rPr lang="pl-PL" sz="1800" b="1" dirty="0"/>
              <a:t>informacje niejawne lub tajemnicę zawodową</a:t>
            </a:r>
            <a:r>
              <a:rPr lang="pl-PL" sz="1800" dirty="0"/>
              <a:t>, jako dowodów w postępowaniu karnym, stosuje się odpowiednio zakazy i ograniczenia określone w art. 178-181. Jednakże w postępowaniu przygotowawczym o wykorzystaniu, jako dowodów, dokumentów zawierających </a:t>
            </a:r>
            <a:r>
              <a:rPr lang="pl-PL" sz="1800" b="1" u="sng" dirty="0"/>
              <a:t>tajemnicę lekarską </a:t>
            </a:r>
            <a:r>
              <a:rPr lang="pl-PL" sz="1800" dirty="0"/>
              <a:t>decyduje </a:t>
            </a:r>
            <a:r>
              <a:rPr lang="pl-PL" sz="1800" b="1" u="sng" dirty="0"/>
              <a:t>prokurator.</a:t>
            </a:r>
          </a:p>
          <a:p>
            <a:pPr marL="0" indent="0" algn="just">
              <a:buNone/>
            </a:pPr>
            <a:r>
              <a:rPr lang="pl-PL" sz="1800" b="1" u="sng" dirty="0"/>
              <a:t>Czyli: </a:t>
            </a:r>
          </a:p>
          <a:p>
            <a:pPr algn="just"/>
            <a:r>
              <a:rPr lang="pl-PL" sz="1800" dirty="0"/>
              <a:t>Dokumenty zawierające informacje niejawne o klauzuli tajne lub ściśle tajne (art. 179 k.p.k.) </a:t>
            </a:r>
            <a:r>
              <a:rPr lang="pl-PL" sz="1800" dirty="0">
                <a:sym typeface="Wingdings" pitchFamily="2" charset="2"/>
              </a:rPr>
              <a:t> uprawniony organ przełożony na wniosek sądu lub prokuratora </a:t>
            </a:r>
          </a:p>
          <a:p>
            <a:pPr algn="just"/>
            <a:r>
              <a:rPr lang="pl-PL" sz="1800" dirty="0">
                <a:sym typeface="Wingdings" pitchFamily="2" charset="2"/>
              </a:rPr>
              <a:t>Dokumenty zawierające informacje niejawne o klauzuli zastrzeżone lub poufne; związane z wykonywaniem zawodu lub funkcji (art. 180 </a:t>
            </a:r>
            <a:r>
              <a:rPr lang="pl-PL" sz="1800" dirty="0"/>
              <a:t>§  1 k.p.k. </a:t>
            </a:r>
            <a:r>
              <a:rPr lang="pl-PL" sz="1800" dirty="0">
                <a:sym typeface="Wingdings" pitchFamily="2" charset="2"/>
              </a:rPr>
              <a:t> sąd lub prokurator </a:t>
            </a:r>
          </a:p>
          <a:p>
            <a:pPr marL="274320" lvl="2" indent="-274320" algn="just">
              <a:spcBef>
                <a:spcPts val="600"/>
              </a:spcBef>
              <a:buClr>
                <a:schemeClr val="accent1"/>
              </a:buClr>
              <a:buSzPct val="70000"/>
            </a:pPr>
            <a:r>
              <a:rPr lang="pl-PL" dirty="0">
                <a:sym typeface="Wingdings" pitchFamily="2" charset="2"/>
              </a:rPr>
              <a:t>Dokumenty zawierające informacje obejmujące tajemnicę adwokacką, notarialną itp. (art. 180 </a:t>
            </a:r>
            <a:r>
              <a:rPr lang="pl-PL" dirty="0"/>
              <a:t>§  2 k.p.k.)</a:t>
            </a:r>
            <a:r>
              <a:rPr lang="pl-PL" dirty="0">
                <a:sym typeface="Wingdings" pitchFamily="2" charset="2"/>
              </a:rPr>
              <a:t> </a:t>
            </a:r>
            <a:r>
              <a:rPr lang="pl-PL" b="1" dirty="0">
                <a:sym typeface="Wingdings" pitchFamily="2" charset="2"/>
              </a:rPr>
              <a:t>tylko sąd</a:t>
            </a:r>
            <a:r>
              <a:rPr lang="pl-PL" dirty="0">
                <a:sym typeface="Wingdings" pitchFamily="2" charset="2"/>
              </a:rPr>
              <a:t>, jeżeli </a:t>
            </a:r>
            <a:r>
              <a:rPr lang="pl-PL" dirty="0"/>
              <a:t>jest to niezbędne dla dobra wymiaru sprawiedliwości a okoliczność nie może być ustalona na podstawie innego dowodu</a:t>
            </a:r>
          </a:p>
          <a:p>
            <a:pPr marL="548640" lvl="4" indent="0" algn="just">
              <a:spcBef>
                <a:spcPts val="600"/>
              </a:spcBef>
              <a:buClr>
                <a:schemeClr val="accent1"/>
              </a:buClr>
              <a:buSzPct val="70000"/>
              <a:buNone/>
            </a:pPr>
            <a:r>
              <a:rPr lang="pl-PL" dirty="0">
                <a:sym typeface="Wingdings" pitchFamily="2" charset="2"/>
              </a:rPr>
              <a:t>Tajemnica lekarska w postępowaniu przygotowawczym  prokurator </a:t>
            </a:r>
          </a:p>
          <a:p>
            <a:pPr marL="285750" lvl="2" indent="-285750" algn="just">
              <a:spcBef>
                <a:spcPts val="600"/>
              </a:spcBef>
              <a:buClr>
                <a:schemeClr val="accent1"/>
              </a:buClr>
              <a:buSzPct val="70000"/>
            </a:pPr>
            <a:r>
              <a:rPr lang="pl-PL" dirty="0">
                <a:sym typeface="Wingdings" pitchFamily="2" charset="2"/>
              </a:rPr>
              <a:t>Tajemnica dziennikarska (art. 180 </a:t>
            </a:r>
            <a:r>
              <a:rPr lang="pl-PL" dirty="0"/>
              <a:t>§  3 k.p.k )</a:t>
            </a:r>
            <a:r>
              <a:rPr lang="pl-PL" dirty="0">
                <a:sym typeface="Wingdings" pitchFamily="2" charset="2"/>
              </a:rPr>
              <a:t> tylko sąd po spełnieniu przesłanek z art. 180 </a:t>
            </a:r>
            <a:r>
              <a:rPr lang="pl-PL" dirty="0"/>
              <a:t>§  2 i 3 </a:t>
            </a:r>
            <a:r>
              <a:rPr lang="pl-PL" dirty="0" err="1"/>
              <a:t>k.p.k</a:t>
            </a:r>
            <a:r>
              <a:rPr lang="pl-PL" dirty="0"/>
              <a:t> </a:t>
            </a:r>
            <a:endParaRPr lang="pl-PL" sz="1800" dirty="0"/>
          </a:p>
        </p:txBody>
      </p:sp>
      <p:pic>
        <p:nvPicPr>
          <p:cNvPr id="4" name="Obraz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3477" y="148857"/>
            <a:ext cx="2508517" cy="1990090"/>
          </a:xfrm>
          <a:prstGeom prst="rect">
            <a:avLst/>
          </a:prstGeom>
          <a:ln>
            <a:noFill/>
          </a:ln>
          <a:effectLst>
            <a:softEdge rad="112500"/>
          </a:effectLst>
        </p:spPr>
      </p:pic>
    </p:spTree>
    <p:extLst>
      <p:ext uri="{BB962C8B-B14F-4D97-AF65-F5344CB8AC3E}">
        <p14:creationId xmlns:p14="http://schemas.microsoft.com/office/powerpoint/2010/main" val="4228212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Tajemnice z art. 179 – 180 </a:t>
            </a:r>
          </a:p>
        </p:txBody>
      </p:sp>
      <p:graphicFrame>
        <p:nvGraphicFramePr>
          <p:cNvPr id="4" name="Symbol zastępczy zawartości 3"/>
          <p:cNvGraphicFramePr>
            <a:graphicFrameLocks noGrp="1"/>
          </p:cNvGraphicFramePr>
          <p:nvPr>
            <p:ph idx="1"/>
          </p:nvPr>
        </p:nvGraphicFramePr>
        <p:xfrm>
          <a:off x="106327" y="1967023"/>
          <a:ext cx="7176975" cy="4890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Łącznik prosty ze strzałką 5"/>
          <p:cNvCxnSpPr/>
          <p:nvPr/>
        </p:nvCxnSpPr>
        <p:spPr>
          <a:xfrm>
            <a:off x="6124354" y="2838893"/>
            <a:ext cx="1616149" cy="10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5567076" y="3925186"/>
            <a:ext cx="1616149" cy="10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p:nvPr/>
        </p:nvCxnSpPr>
        <p:spPr>
          <a:xfrm>
            <a:off x="6280297" y="5000847"/>
            <a:ext cx="1616149" cy="10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7183225" y="6133214"/>
            <a:ext cx="1616149" cy="10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0" name="pole tekstowe 9"/>
          <p:cNvSpPr txBox="1"/>
          <p:nvPr/>
        </p:nvSpPr>
        <p:spPr>
          <a:xfrm>
            <a:off x="7283302" y="2301663"/>
            <a:ext cx="4908698" cy="1077218"/>
          </a:xfrm>
          <a:prstGeom prst="rect">
            <a:avLst/>
          </a:prstGeom>
          <a:noFill/>
        </p:spPr>
        <p:txBody>
          <a:bodyPr wrap="square" rtlCol="0">
            <a:spAutoFit/>
          </a:bodyPr>
          <a:lstStyle/>
          <a:p>
            <a:pPr algn="just"/>
            <a:r>
              <a:rPr lang="pl-PL" sz="1600" dirty="0"/>
              <a:t>- </a:t>
            </a:r>
            <a:r>
              <a:rPr lang="pl-PL" sz="1600" b="1" dirty="0"/>
              <a:t>uprawniony organ przełożony </a:t>
            </a:r>
            <a:r>
              <a:rPr lang="pl-PL" sz="1600" dirty="0"/>
              <a:t>na wniosek sądu lub prokuratora </a:t>
            </a:r>
          </a:p>
          <a:p>
            <a:pPr algn="just"/>
            <a:r>
              <a:rPr lang="pl-PL" sz="1600" dirty="0"/>
              <a:t> - odmowa: gdy zwolnienie z tajemnicy wyrządziłoby poważną szkodę państwu </a:t>
            </a:r>
          </a:p>
        </p:txBody>
      </p:sp>
      <p:sp>
        <p:nvSpPr>
          <p:cNvPr id="11" name="pole tekstowe 10"/>
          <p:cNvSpPr txBox="1"/>
          <p:nvPr/>
        </p:nvSpPr>
        <p:spPr>
          <a:xfrm>
            <a:off x="7432158" y="3477397"/>
            <a:ext cx="4759842" cy="830997"/>
          </a:xfrm>
          <a:prstGeom prst="rect">
            <a:avLst/>
          </a:prstGeom>
          <a:noFill/>
        </p:spPr>
        <p:txBody>
          <a:bodyPr wrap="square" rtlCol="0">
            <a:spAutoFit/>
          </a:bodyPr>
          <a:lstStyle/>
          <a:p>
            <a:pPr algn="just"/>
            <a:r>
              <a:rPr lang="pl-PL" sz="1600" dirty="0"/>
              <a:t>tzw. anonimat, zwolnienie z tajemnicy nie może dotyczyć informacji o autorach materiału prasowego/osobach udzielających informacji </a:t>
            </a:r>
          </a:p>
        </p:txBody>
      </p:sp>
      <p:sp>
        <p:nvSpPr>
          <p:cNvPr id="12" name="pole tekstowe 11"/>
          <p:cNvSpPr txBox="1"/>
          <p:nvPr/>
        </p:nvSpPr>
        <p:spPr>
          <a:xfrm>
            <a:off x="7283302" y="4524528"/>
            <a:ext cx="4908698" cy="1077218"/>
          </a:xfrm>
          <a:prstGeom prst="rect">
            <a:avLst/>
          </a:prstGeom>
          <a:noFill/>
        </p:spPr>
        <p:txBody>
          <a:bodyPr wrap="square" rtlCol="0">
            <a:spAutoFit/>
          </a:bodyPr>
          <a:lstStyle/>
          <a:p>
            <a:pPr marL="285750" indent="-285750">
              <a:buFontTx/>
              <a:buChar char="-"/>
            </a:pPr>
            <a:r>
              <a:rPr lang="pl-PL" sz="1600" b="1" dirty="0"/>
              <a:t>tylko sąd </a:t>
            </a:r>
            <a:r>
              <a:rPr lang="pl-PL" sz="1600" dirty="0"/>
              <a:t>na wniosek prokuratora </a:t>
            </a:r>
          </a:p>
          <a:p>
            <a:pPr marL="285750" indent="-285750" algn="just">
              <a:buFontTx/>
              <a:buChar char="-"/>
            </a:pPr>
            <a:r>
              <a:rPr lang="pl-PL" sz="1600" dirty="0"/>
              <a:t>gdy jest to niezbędne dla dobra wymiaru sprawiedliwości, a okoliczność nie może być ustalona na podstawie innego dowodu</a:t>
            </a:r>
          </a:p>
        </p:txBody>
      </p:sp>
      <p:sp>
        <p:nvSpPr>
          <p:cNvPr id="13" name="pole tekstowe 12"/>
          <p:cNvSpPr txBox="1"/>
          <p:nvPr/>
        </p:nvSpPr>
        <p:spPr>
          <a:xfrm>
            <a:off x="8799374" y="5773479"/>
            <a:ext cx="3098459" cy="830997"/>
          </a:xfrm>
          <a:prstGeom prst="rect">
            <a:avLst/>
          </a:prstGeom>
          <a:noFill/>
        </p:spPr>
        <p:txBody>
          <a:bodyPr wrap="square" rtlCol="0">
            <a:spAutoFit/>
          </a:bodyPr>
          <a:lstStyle/>
          <a:p>
            <a:pPr marL="285750" indent="-285750" algn="just">
              <a:buFontTx/>
              <a:buChar char="-"/>
            </a:pPr>
            <a:r>
              <a:rPr lang="pl-PL" sz="1600" dirty="0"/>
              <a:t>sąd lub prokurator </a:t>
            </a:r>
          </a:p>
          <a:p>
            <a:pPr marL="285750" indent="-285750" algn="just">
              <a:buFontTx/>
              <a:buChar char="-"/>
            </a:pPr>
            <a:r>
              <a:rPr lang="pl-PL" sz="1600" dirty="0"/>
              <a:t>„dla dobra wymiaru sprawiedliwości”</a:t>
            </a:r>
          </a:p>
        </p:txBody>
      </p:sp>
    </p:spTree>
    <p:extLst>
      <p:ext uri="{BB962C8B-B14F-4D97-AF65-F5344CB8AC3E}">
        <p14:creationId xmlns:p14="http://schemas.microsoft.com/office/powerpoint/2010/main" val="1562359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47824" y="1100051"/>
            <a:ext cx="7684017" cy="1557744"/>
          </a:xfrm>
        </p:spPr>
        <p:txBody>
          <a:bodyPr>
            <a:noAutofit/>
          </a:bodyPr>
          <a:lstStyle/>
          <a:p>
            <a:pPr algn="ctr"/>
            <a:r>
              <a:rPr lang="pl-PL" sz="2800" b="1" dirty="0">
                <a:solidFill>
                  <a:schemeClr val="tx1"/>
                </a:solidFill>
              </a:rPr>
              <a:t>Zakazy dowodzenia za pomocą określonych środków i źródeł  dowodowych</a:t>
            </a:r>
          </a:p>
        </p:txBody>
      </p:sp>
      <p:sp>
        <p:nvSpPr>
          <p:cNvPr id="4" name="Symbol zastępczy tekstu 3"/>
          <p:cNvSpPr>
            <a:spLocks noGrp="1"/>
          </p:cNvSpPr>
          <p:nvPr>
            <p:ph type="body" idx="1"/>
          </p:nvPr>
        </p:nvSpPr>
        <p:spPr>
          <a:xfrm>
            <a:off x="479376" y="3212976"/>
            <a:ext cx="4089648" cy="658368"/>
          </a:xfrm>
        </p:spPr>
        <p:txBody>
          <a:bodyPr/>
          <a:lstStyle/>
          <a:p>
            <a:pPr algn="ctr"/>
            <a:r>
              <a:rPr lang="pl-PL" dirty="0"/>
              <a:t>Bezwarunkowe </a:t>
            </a:r>
          </a:p>
        </p:txBody>
      </p:sp>
      <p:sp>
        <p:nvSpPr>
          <p:cNvPr id="6" name="Symbol zastępczy tekstu 5"/>
          <p:cNvSpPr>
            <a:spLocks noGrp="1"/>
          </p:cNvSpPr>
          <p:nvPr>
            <p:ph type="body" sz="quarter" idx="3"/>
          </p:nvPr>
        </p:nvSpPr>
        <p:spPr>
          <a:xfrm>
            <a:off x="6816080" y="3212976"/>
            <a:ext cx="3240360" cy="658368"/>
          </a:xfrm>
        </p:spPr>
        <p:txBody>
          <a:bodyPr/>
          <a:lstStyle/>
          <a:p>
            <a:pPr algn="ctr"/>
            <a:r>
              <a:rPr lang="pl-PL" dirty="0"/>
              <a:t>Warunkowe </a:t>
            </a:r>
          </a:p>
        </p:txBody>
      </p:sp>
      <p:cxnSp>
        <p:nvCxnSpPr>
          <p:cNvPr id="13" name="Łącznik prosty ze strzałką 12"/>
          <p:cNvCxnSpPr>
            <a:cxnSpLocks/>
          </p:cNvCxnSpPr>
          <p:nvPr/>
        </p:nvCxnSpPr>
        <p:spPr>
          <a:xfrm flipH="1">
            <a:off x="1991544" y="2466753"/>
            <a:ext cx="911144" cy="96341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a:cxnSpLocks/>
          </p:cNvCxnSpPr>
          <p:nvPr/>
        </p:nvCxnSpPr>
        <p:spPr>
          <a:xfrm>
            <a:off x="7304567" y="2466753"/>
            <a:ext cx="967563" cy="96341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7" name="pole tekstowe 16"/>
          <p:cNvSpPr txBox="1"/>
          <p:nvPr/>
        </p:nvSpPr>
        <p:spPr>
          <a:xfrm>
            <a:off x="479376" y="3871344"/>
            <a:ext cx="3996444" cy="2554545"/>
          </a:xfrm>
          <a:prstGeom prst="rect">
            <a:avLst/>
          </a:prstGeom>
          <a:noFill/>
        </p:spPr>
        <p:txBody>
          <a:bodyPr wrap="square" rtlCol="0">
            <a:spAutoFit/>
          </a:bodyPr>
          <a:lstStyle/>
          <a:p>
            <a:pPr marL="342900" indent="-342900">
              <a:buAutoNum type="arabicPeriod"/>
            </a:pPr>
            <a:r>
              <a:rPr lang="pl-PL" sz="2000" dirty="0"/>
              <a:t>art. 178 pkt. 1 k.p.k.</a:t>
            </a:r>
          </a:p>
          <a:p>
            <a:pPr marL="342900" indent="-342900">
              <a:buAutoNum type="arabicPeriod"/>
            </a:pPr>
            <a:r>
              <a:rPr lang="pl-PL" sz="2000" dirty="0"/>
              <a:t>art. 178 pkt. 2 k.p.k. </a:t>
            </a:r>
          </a:p>
          <a:p>
            <a:pPr marL="342900" indent="-342900">
              <a:buAutoNum type="arabicPeriod"/>
            </a:pPr>
            <a:r>
              <a:rPr lang="pl-PL" sz="2000" dirty="0"/>
              <a:t>art. 178a k.p.k. </a:t>
            </a:r>
          </a:p>
          <a:p>
            <a:pPr marL="342900" indent="-342900">
              <a:buAutoNum type="arabicPeriod"/>
            </a:pPr>
            <a:r>
              <a:rPr lang="pl-PL" sz="2000" dirty="0"/>
              <a:t>art. 196 § 1 k.p.k.</a:t>
            </a:r>
          </a:p>
          <a:p>
            <a:pPr marL="342900" indent="-342900">
              <a:buAutoNum type="arabicPeriod"/>
            </a:pPr>
            <a:r>
              <a:rPr lang="pl-PL" sz="2000" dirty="0"/>
              <a:t>art. 199 k.p.k. </a:t>
            </a:r>
          </a:p>
          <a:p>
            <a:pPr marL="342900" indent="-342900">
              <a:buAutoNum type="arabicPeriod"/>
            </a:pPr>
            <a:r>
              <a:rPr lang="pl-PL" sz="2000" dirty="0"/>
              <a:t>art. 52 ust. 1 ustawy z 19 sierpnia 1994 r. o ochronie zdrowia psychicznego  </a:t>
            </a:r>
          </a:p>
        </p:txBody>
      </p:sp>
      <p:sp>
        <p:nvSpPr>
          <p:cNvPr id="18" name="pole tekstowe 17"/>
          <p:cNvSpPr txBox="1"/>
          <p:nvPr/>
        </p:nvSpPr>
        <p:spPr>
          <a:xfrm>
            <a:off x="6456039" y="4000452"/>
            <a:ext cx="4654983" cy="2554545"/>
          </a:xfrm>
          <a:prstGeom prst="rect">
            <a:avLst/>
          </a:prstGeom>
          <a:noFill/>
        </p:spPr>
        <p:txBody>
          <a:bodyPr wrap="square" rtlCol="0">
            <a:spAutoFit/>
          </a:bodyPr>
          <a:lstStyle/>
          <a:p>
            <a:r>
              <a:rPr lang="pl-PL" sz="2000" dirty="0"/>
              <a:t>zakaz przesłuchiwania świadków, z:</a:t>
            </a:r>
          </a:p>
          <a:p>
            <a:pPr marL="342900" indent="-342900">
              <a:buAutoNum type="arabicPeriod"/>
            </a:pPr>
            <a:r>
              <a:rPr lang="pl-PL" sz="2000" dirty="0"/>
              <a:t>art. 182 k.p.k.</a:t>
            </a:r>
          </a:p>
          <a:p>
            <a:pPr marL="342900" indent="-342900">
              <a:buAutoNum type="arabicPeriod"/>
            </a:pPr>
            <a:r>
              <a:rPr lang="pl-PL" sz="2000" dirty="0"/>
              <a:t>art. 185 k.p.k. </a:t>
            </a:r>
          </a:p>
          <a:p>
            <a:r>
              <a:rPr lang="pl-PL" sz="2000" dirty="0"/>
              <a:t>3. art. 582 § 1 k.p.k.</a:t>
            </a:r>
          </a:p>
          <a:p>
            <a:endParaRPr lang="pl-PL" sz="2000" dirty="0"/>
          </a:p>
          <a:p>
            <a:r>
              <a:rPr lang="pl-PL" sz="2000" dirty="0"/>
              <a:t>świadek może nie skorzystać z przysługującego mu uprawnienia – dlatego warunkowe </a:t>
            </a:r>
          </a:p>
        </p:txBody>
      </p:sp>
    </p:spTree>
    <p:extLst>
      <p:ext uri="{BB962C8B-B14F-4D97-AF65-F5344CB8AC3E}">
        <p14:creationId xmlns:p14="http://schemas.microsoft.com/office/powerpoint/2010/main" val="4602040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82566" y="1229710"/>
            <a:ext cx="11109434" cy="5262979"/>
          </a:xfrm>
          <a:prstGeom prst="rect">
            <a:avLst/>
          </a:prstGeom>
        </p:spPr>
        <p:txBody>
          <a:bodyPr wrap="square">
            <a:spAutoFit/>
          </a:bodyPr>
          <a:lstStyle/>
          <a:p>
            <a:pPr algn="just"/>
            <a:r>
              <a:rPr lang="pl-PL" sz="2400" dirty="0"/>
              <a:t>Anna G. była wyznaczona jako mediator do sprawy z udziałem oskarżonego Tadeusza M. i pokrzywdzonej Haliny M. w sprawie o czyn z art. 207 § 1 k.k. Postępowanie to zakończyło się podpisaniem ugody.</a:t>
            </a:r>
          </a:p>
          <a:p>
            <a:pPr algn="just"/>
            <a:endParaRPr lang="pl-PL" sz="2400" dirty="0"/>
          </a:p>
          <a:p>
            <a:pPr algn="just"/>
            <a:r>
              <a:rPr lang="pl-PL" sz="2400" dirty="0"/>
              <a:t>Następnie po 2 latach wszczęto postępowanie przeciwko Tadeuszowi M. o czyn z art. 13 § 1 k.k. w zw. z art. 148 § 1 k.k. na szkodę Haliny M. W sprawie tej przesłuchano pokrzywdzoną, która wskazała, że oskarżony od wielu lat planował zamach na jej życie, a także wcześniej podejmował takie próby, które były nieskuteczne i których pokrzywdzona nie zgłaszała organom ścigania. Jako świadków wskazała swoje dwie siostry – Annę K. i Gertrudę L. – oraz Annę G., której w trakcie prowadzonego postępowania mediacyjnego oskarżony przekazywał takie informacje.</a:t>
            </a:r>
          </a:p>
          <a:p>
            <a:pPr algn="just"/>
            <a:endParaRPr lang="pl-PL" sz="2400" b="1" dirty="0"/>
          </a:p>
          <a:p>
            <a:pPr algn="just"/>
            <a:r>
              <a:rPr lang="pl-PL" sz="2400" b="1" dirty="0"/>
              <a:t>Czy w tej sytuacji Anna G., która była mediatorem w sprawie oskarżonego i pokrzywdzonej, może być powołana na świadka?</a:t>
            </a:r>
            <a:endParaRPr lang="pl-PL"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2800" b="1" dirty="0"/>
              <a:t>Zakazy dowodzenia za pomocą określonych środków dowodowych</a:t>
            </a:r>
            <a:endParaRPr lang="pl-PL" sz="2800" dirty="0"/>
          </a:p>
        </p:txBody>
      </p:sp>
      <p:sp>
        <p:nvSpPr>
          <p:cNvPr id="5" name="Symbol zastępczy tekstu 4"/>
          <p:cNvSpPr>
            <a:spLocks noGrp="1"/>
          </p:cNvSpPr>
          <p:nvPr>
            <p:ph type="body" idx="4294967295"/>
          </p:nvPr>
        </p:nvSpPr>
        <p:spPr>
          <a:xfrm>
            <a:off x="4158562" y="967197"/>
            <a:ext cx="4535488" cy="431800"/>
          </a:xfrm>
        </p:spPr>
        <p:txBody>
          <a:bodyPr>
            <a:normAutofit fontScale="92500" lnSpcReduction="10000"/>
          </a:bodyPr>
          <a:lstStyle/>
          <a:p>
            <a:pPr marL="0" indent="0" algn="ctr">
              <a:buNone/>
            </a:pPr>
            <a:r>
              <a:rPr lang="pl-PL" dirty="0"/>
              <a:t>Bezwarunkowe </a:t>
            </a:r>
          </a:p>
        </p:txBody>
      </p:sp>
      <p:sp>
        <p:nvSpPr>
          <p:cNvPr id="3" name="Symbol zastępczy zawartości 2"/>
          <p:cNvSpPr>
            <a:spLocks noGrp="1"/>
          </p:cNvSpPr>
          <p:nvPr>
            <p:ph idx="1"/>
          </p:nvPr>
        </p:nvSpPr>
        <p:spPr>
          <a:xfrm>
            <a:off x="1076325" y="1705655"/>
            <a:ext cx="10499008" cy="4829944"/>
          </a:xfrm>
        </p:spPr>
        <p:txBody>
          <a:bodyPr>
            <a:normAutofit/>
          </a:bodyPr>
          <a:lstStyle/>
          <a:p>
            <a:pPr marL="457200" indent="-457200" algn="just">
              <a:buAutoNum type="arabicPeriod"/>
            </a:pPr>
            <a:r>
              <a:rPr lang="pl-PL" sz="2000" dirty="0"/>
              <a:t>Przesłuchiwania jako świadka obrońcy albo adwokata lub radcy prawnego udzielającego pomocy zatrzymanemu co do faktów, o których dowiedział się udzielając porady prawnej lub prowadząc sprawę (art. 178 pkt. 1 k.p.k.)</a:t>
            </a:r>
          </a:p>
          <a:p>
            <a:pPr lvl="1" algn="just"/>
            <a:r>
              <a:rPr lang="pl-PL" sz="1800" dirty="0"/>
              <a:t>Konsekwencja prawa do obrony </a:t>
            </a:r>
            <a:r>
              <a:rPr lang="pl-PL" sz="1800" dirty="0">
                <a:sym typeface="Wingdings" pitchFamily="2" charset="2"/>
              </a:rPr>
              <a:t> art. 42 ust. 2 Konstytucji</a:t>
            </a:r>
            <a:endParaRPr lang="pl-PL" sz="1800" dirty="0"/>
          </a:p>
          <a:p>
            <a:pPr marL="457200" indent="-457200" algn="just">
              <a:buAutoNum type="arabicPeriod"/>
            </a:pPr>
            <a:endParaRPr lang="pl-PL" sz="2000" dirty="0"/>
          </a:p>
          <a:p>
            <a:pPr marL="457200" indent="-457200" algn="just">
              <a:buAutoNum type="arabicPeriod"/>
            </a:pPr>
            <a:r>
              <a:rPr lang="pl-PL" sz="2000" dirty="0"/>
              <a:t>Przesłuchiwania jako świadka duchownego co do faktów, o których dowiedział się przy spowiedzi (art. 178 pkt. 2 k.p.k.) </a:t>
            </a:r>
          </a:p>
          <a:p>
            <a:pPr lvl="1" algn="just"/>
            <a:r>
              <a:rPr lang="pl-PL" sz="1800" dirty="0"/>
              <a:t>Konsekwencja prawa do wolności wyznania </a:t>
            </a:r>
          </a:p>
          <a:p>
            <a:pPr marL="457200" lvl="1" indent="0" algn="just">
              <a:buNone/>
            </a:pPr>
            <a:endParaRPr lang="pl-PL" sz="1800" dirty="0"/>
          </a:p>
          <a:p>
            <a:pPr marL="457200" indent="-457200" algn="just">
              <a:buFont typeface="+mj-lt"/>
              <a:buAutoNum type="arabicPeriod" startAt="3"/>
            </a:pPr>
            <a:endParaRPr lang="pl-PL" sz="2000" dirty="0"/>
          </a:p>
          <a:p>
            <a:pPr marL="457200" indent="-457200" algn="just">
              <a:buFont typeface="+mj-lt"/>
              <a:buAutoNum type="arabicPeriod" startAt="3"/>
            </a:pPr>
            <a:r>
              <a:rPr lang="pl-PL" sz="2000" dirty="0"/>
              <a:t>Przesłuchiwania jako świadka mediatora, co do faktów, o których dowiedział się od oskarżonego lub pokrzywdzonego prowadząc postępowanie mediacyjne, z wyłączeniem informacji o przestępstwach z art. 240 § 1 k.k. (art. 178a k.p.k.)</a:t>
            </a:r>
          </a:p>
        </p:txBody>
      </p:sp>
      <p:sp>
        <p:nvSpPr>
          <p:cNvPr id="11" name="AutoShape 4" descr="data:image/jpeg;base64,/9j/4AAQSkZJRgABAQAAAQABAAD/2wCEAAkGBxMSEhMTExMVFRUWGRUXGBUWFxYXGBcZGBcXFxgYFRUaHSggGBolGxUXITEhJSkrLi4uFx8zODMtNygtLisBCgoKDQ0NFw8PFzAjICU3NzAtNzc3NzUyKy01Lis3Mjc3NTA2MS0xNzAwLS03Ny03Njc3LTI3Nzg4KzM1OC0rNf/AABEIANMA7wMBIgACEQEDEQH/xAAcAAACAgMBAQAAAAAAAAAAAAAABgEFAgQHAwj/xABCEAABAwIEAwQHBQUHBQEAAAABAAIDBBEFEiExBkFRBxNhcRQiMkKBkaEjUmKxwSQzU3LRFRZDgpKisgg0Y+HxRP/EABkBAQADAQEAAAAAAAAAAAAAAAAEBQYDAf/EACQRAQABAwIGAwEAAAAAAAAAAAABAgMRBVEEEiEyQbEVYbIT/9oADAMBAAIRAxEAPwDuKEIQCEIQCEIQCEIQCEKLoJWBWtieJRU8bpZXhjGi5J/TqlCKtrcTN4c1LS8pP8WQdW8g0+KBkxbiSmpv3srWk7DUk/JUjuNJJL+jUU8o+/6ob9SCrTBuFaan9YMDpD7Uj9XOPU30V2xoA0AHlogS241irtqNjR+K9/oVBxvFW+1RNcPwb/Up3uoQKDON8lvSaWenH33Bpb/tJKYsMxeCobmika8eG/yK2nMadwD5i6XsV4Qie4ywE08+tpI+fmNrIGRZBK2AY5IJfRasZZ2j1Xe7MBzHjzTQglCEIBCEIBCEIBCEIBCEIBCEIBCEIBCEIBCEIBamJ17II3SyODWNFyf0HitolJGOMOIVjaX/APPBaSW2zncmHyIBQamD4bJikgq6sObTA3gp3bOHKR46n9F0BrbbaAclDGACw0AsAPBc47S+1AYc4QwtbJNuQb5WjxtzQdJCLrh2B9uxuBVQDU+1HyHXUrsWDYtFVRNlhcHsI3HLwPigmrxWGN7WSSta52gBOpRiuIsp4XzP2Y0u+mgXzF2rvlbik5c51wQWa7NubK6437RO/wAPpqOJxv3bO+d1IGyB14M7YDWVgp3wBrHk5HDf/MutlfP3YLwo6Sc1rwckdwzo5x0PyX0C3mgouL8LE0Bc3SWL7RjhuMutr9Day3OHMR9Ip45T7TmjMOjraj5rcqh6jr7WI+iWuzW/o0gPKeYDyvogbApUBSgEIQgEIQgEIQgEIQgEIQgEIQgEIQgEIQg8KyTIx7ujXH5AlL/AUH7OZj7U7jIT5/8AxXmKtvDKOeR//Eqp4CnD6Gntu1oafAjkgtMVqhFDJIfda53xA0XyLPLJiFcSdXzSfQm2nwX1XxhEX0dQ0bmNx+hXy/2d1LI8RpnSeyHWN+p0H1KB04+7JPQ6cT073PyAd407+bfBa3YZxM+CrFM5x7qbYX0aRrcea7Zx9WsioKh8ns5LC/U6Cy+a+zKndJiVM1m+Yn4AXKB3/wCofCwyphqLfvG5Db8Nz+q5CD+a+hf+oalD6OF9vYebfGwSJ2KYLS1ktRDUxtfdrSy97g3N7ILPgztibSxxwS0zRGwAXi3/AJjfmu5YFi8VXCyaF2Zjh8jzB8VyniHsMjcc1JNkufWa/YD8NgukcJ4CzD6RkAdcN1LjtfmfJBscUYg2CmleTYkFrfFztGgfFYcIUJhpYmkWcQHu/mcLlUTA7EqoOt+yU506SyDf4AgJ2CAUoQgEIQgEIQgEIQgEIQgEIQgEIQgEBChAXUFyqMT4lpYHZZZmtd01NvO2y18V4tp4WMcHd4ZPYYzUu+HL4oL4gEEHYpKwib0Cskp5DaGocXwu5Bx3Z4WA+qssO4vhkkEUjXwvd7Ik97yI0VljuDx1cRikGm4I3BGxBQb8rA5padnAg+RC+WO0zhGXD6tzg09y92aN4Gg528wu6x4pV0H2dSx08I0bUM9oD/yX5+Sso8UoMRBhu2bTWNzTp53CD5jxji6sqoY4JZnPY3QN6+dt11jsL4KfFetnaWOItG072+95G6faDs8w6J4kZSxhwNwbbK+qK2KEsa4hmY5WC25HSyCg7SeGHYhRuhjcGvuC2+2hvY/JKnZL2czUEsk9QW5iAGtH1JXViOqLIMZAbEDe315JTmwKtqDkqZ2CG5JEVw5zeTX35eStZHEVgzT2a9tmwdSBcuCuQEHhR0rIo2sjaGtaLBo5BbKxUhBKi6CtWtro4heR7WjxOvyQbRci6pKziekiY17525XXsRqSRysNV5UPFtNI9rM+V7/ZDgRceZQMKEIQCEIQCEIQCEIQCi6leU7srXG2wJ+QugzutPGJzHBI5u4a63ySnQ1+JV7O8i7qnhdfKXXMluototocHzSD7avqHXFi1pbl/JBV4ZhuTDHTQBklXMzOXOIu5xO2uyz7OOHTAz0ioDGzyNGZhcDlN/Ow+C3Iezema0NzykDa528lWcX8M01LSOc0vzlzQ0k6gucB+qDT46p5jUySSyN9EDG5Ggi/eZtMttb3sug8PGT0aHvv3mQZvNLTezalc2MyF7ntaBnvrf73mqKairKWplhZWykBnewtfbK4C5cw2HIBB1FwB3t5FecdIwOzBrQ7qBZVGHYvJNQx1ETA+RzA7J1PMKv/ALy1mW39mz5vNlvzQNrkv1OL3ro6UMa6zc5duW3B+WyrW1GLVFw2OKmady+5eB+GxtdXPDvDrKUOdmdJK/V8rtXO8PJBdNKCgKUCrxjh0rhFUwazU5LgB7zD7TfPLdWXD3EEVZHnjOuzmHRzHc2uHgrbKlvGuEWSSd/DI6nn5yR2GbwcOiBjv1QSlrCcJrmyh09SHxgH1W39bxddbfF+KmmpnSMtnJaxl/vPOUfUoN3Ga/uIJZSL5GucPEgXsuXUwklrqY1LG1DahhkJcdImkXa1mo253VlxFg87aXPU1c8j5MrBCC3Jmk9Xa17C6suHuziGKBjZXvkfYXJPs/hb4BBU49gf9nGaspIopZHujaxhNwwX9cgE8wfom3E8MiraRomyNeWNeHAgGN9r3B8CvB/ANMQBd48QUs8UcAmKN0sE82QD7SG4s5g3LfGyBv4ExB81IDIczmOfHm+8GHKHfFMV0gYHw2/0eN9FXTtjIBEby3K022NhfzWzPi9fRGL0lsUsT3tjzx3u0uNgXXQOyyWF/kswgEIQgEIQgEqcZ8SiBroY43SzOYTkbb1WkEZneCa1zWaoa2oxR5IMgaWtDj7umgQNHZ+zLh9KLAepe3xKYlRcFf8AZU/8n6lXqASR2pgdxDfbvWf8gndI3a0y9Iw9JY/+bUDszYfBKPG1mVFA829uRhJ6OYR+qbo9h5BKPHjc01A3rK7XpZt0GlwVjcFO+eifIGyRzODGnmzS1jsnwLmWI4XE6qxGKSwvE2dp2IdckEH/AChO/CE7n0VM9xu50bSSeqC2uskIQCEIQCxcslDkGDnWFzt+iQuIsYhraqlpIZA85y94F7Du7OGvPZXfaBUOZRSZbi5Yw26OdY/QqgwCgjbiMTIgA2CBpuLal7SL366ILXtCi+yil92OWMkeBcLn4JrhlD2hzTdpAIPULwxGibPE+J4u14LT8Ra6WOCcQdE59BOftYf3ZPvxe5bqQBqgcV5VWXK7NtY38rar1BShxpi7nObQ05zTTaOt7kfvE9DYoM+zU/sjtLDv58v8ufT6I7TTaizAElskTgBzIOgW7JX0uF08UcsgjaAGgkH1joCdOZK1OOKpj6B0jTmaS1wPVBs8J8Rtqm5HMdHMwNzxvtcXGhHgUxhc+w+VpxOkLCPXpjnsejRlvZdBCAQhCAQhCASV2jYBTvppqh0Y71rQA/W/tBOqV+0iS1BKObsgH+sILXhxhFNCCNmhWa8KFmWNg6NH5L3QQUqdptNnw+WwuWmN3ye0lbvF/EPoTI39254e8NLhswfed4KyeY54yAWua5tjYg6EIJwqo7yGN495rT9EtV7jUYnCxurKUGR38zgW281qUVNiVIDSxBksevdSuv8AZt5B/kmDhnA/RmOLnZ5ZDmkedy47geCBX4iweOpxZjJQS10TbgbGxJsU/UlO2NjWMGVrQAB0ASvXW/tWHr3f9U2hBKEIQCEIQCgqUINTEaBk8bopG5mu0ISXwNhbIK+tYy+VrIQ0nl7WgT+k/hfN6dXZvwW8rlBrzcWOdiUNOGPZEO9a97rBr3ACwHxVzxJw8KnI9jzFPHrHK3cdWu6tOxWxxBgjKqPI85SCHMe3RzXDUEHzVBHxBUUJEdc0vj2bVMFx4d4N83kEGMtbi9u5EMWfbvzfJba4F73Vpwrwy2kzSPcZZ5NZJXak+DejRyW9T4/TPbmbM0t3ve30KpsS40YSYaMGomOgAHqsP3nE8h4IPHjNzamemo2tDn52yuJ1yNYQ7XzVnxxFegqAG6BjtByABUcK4C6nD5Znd5US6ySdOjW/hF1ucTx5qOpHWKT/AIlBX8G8P08MEMsUYEjo2Ev5m7QmcKk4MmzUVP4Ma35ABXaAQhCAQhCASZ2kSepTR/xJgPkLpzSJ2pFzRRyMZncya4Z971bWQO8ew+H5LO6Tf72VMbbzYfM0AXLmllgOtr3Xph/aDQytB70tvtdrt+lwEDDi9K2WGSN7bhzXD6Gy5fgGFthoxNDVupXxkteL3ZIRze3Un4LptLisEwuyVpvyuB9CqHDuB6Vkr5XEzFzy9rHEFrCfuAIKfAeNa2QuaaN1Q1u0sPqtf4gPIKf6SVz2NcWFhIuWndvgbLNjA2wAAHRZOIAvsBugUDHnxk/+OBh+ZcE4hJXA7zPVV1Ve7c5hafBhv+qdkAhCEEErRr8XhhLWySNaXbXWxV1LY2l73BrWi5J2sEg4vxDS1A7ySiklp9W+k6ZQDpcDdAzUPFDH1JpnsdG6143GxbKOrCPDqr4FLPCODMZAwktla1znQO+7G72QD5JlYgkpQwUZMVrW39qOFw/3Xsm8pJx+QU+KUsxNmzNdG4+IHq/UoHVQ+IEWIBHQqQVIQUdRwhRPJc6mYSeev9VY4fhsUDcsTGsHgP1Wy+UDmPiQtGtxuCLV8rR8QfyQb618QYHRyNOxa4fRLNd2iUUY0kL9QLNa4XJ2AuNVhNxRVSMJiw+a1jq4tsR87oPbs1mzUY/DLM3/AEusm1JnZYw+hkkAEzTEt+6S83BTmgEIQgxJQSteurY4WGSVwY0bkpUOPVVaS2ij7uLY1Eg0I/AN7+YQMGMY5BStzTSBo5Dck9ABqkxmKS1+JU7DA6OKEd+3Na773bfTb4piwfhCGF3eyl1RNv3stiR4C2llq8MNMtbWz8mO7hvSws6/1QNhbcai99wkPEKZuHVBc5oNFOfXBFxC87u8GnQJ+stato45mFkjQ9jt2nmg4jxxjlE9zoqGBgcD61SLgN/k13WhwfiRbOIaitqI2PsI5GuHqu/FcLDj7BfQKt7WAOZKc7GN9y/I+C9Ozqhp6ms7utGpb9kw2yuOt7+IC4c1f9MeF5Njg402blMTNe/XpPrB9x6Gtpe6EVa+V8rsrGvIObmToOiuXcOVkvqy1rwwizhHoTfcahZcO8F+jzmV8zpmtGWBr9e6b0b8E2hq7qNy7g/EZMP9KgFNJJTxzPDZGlvqjTR19SU64fxbSzWDZLO+64EW8NVpcFuzOrTbT0mQa87WW1xTRxCIvdSCoI9wWDj1IJICC6bUsOz2nycFrYnisUEb5XvaGsaTuNbDay5612EHX7SncN2Br7j6FWGDcM0FY18ga+RurQZL2Om4CDLD8FkxSMVFXK4QyaxwMNm5DsX+KPRP7OmZT96XUtQ2RoY+1osjbnL4EGyyw3FJ8Oj9HlppZWsJEUjMtnM91tt7rVxDAazFJY5Jb0sLL5Yv8Rwdo7MRcahBcdnVQDSuGZuUSyBliNGC2VND6tjRq9g83Bc+xnh2ioclopmxnRz4yMrf5hvr4LXLsHazN69Q4+ywtfmcem1ggb67jKki07zO/kxgJJ8jayTuIZZMTqqOGSCWnhJkcHuLbuLQCC221t088O0cQia5lOIbgHIbEjwJVbxKQK7D79Zh/tCDwkwKuja7u6x77Algf7RI2BICqcDiqaqF802ISRFjnNkawgZC3fcLo4CT8W4HbNU94JXMhfYzQt0EhbqL/HdAjw4K/EJHmOsqPRm3aJHOF5XjQkWHsg/mrDBfRKORsNfTsa7XLU65Hgddb5uqiAy09VNHhzO8pmH1ozs1+t2xdNd1sYW3+1qoMng7uKmvniktmc52xFjtoqK3f4ydSqt5iaPzHvO7tNNPJnyt8CofTqj0l7A2niNqeOw1tvI7ryITysIKdrGhrAGtaAAByAXoQr1xc1wvHH4fVVdO+J74GuEmdlvU7wlxJG5+CfMLxeGpaHwyB48N/kdUvYk0Q4rA8n1Z2Pa6+12gBv5r3xTg+Nz+9pnupphc5o9A/wAHjp5IGhqySXDxLPSOEdfHZuwqIwcn+Yb3TdTVTJGh7HBzTqCNigruIcDirITDKNCbg82nkR4qk4cxGWnnFDVHMbXhm2zt+678ScFz/tDxiLNE2G8lVC/O1jN+hBO2xKB5rZQyN7jya4/Qpd7OKe1G2Q7zEyH4m36Je4s41lZSnvaSWFsoaxj3FvtEjQ2KeuHKXuqaFn3Wj+qCwXlPJla49AT8hdexWLmA3B5iyD5qxaudUVE07ySXPIAPut6BbvBtI6TEKVrb3a4ucegylTxzhJo62RtiWyHPHYbk6ZQumdl/CZpYzPMPt5eX3G8m+aiU26puZlqOI1CxRpVFm33VRjG28n0LCofZrj0BPyC9FoY5OGQSuPJjvqCFLZdQ9nWsM7/4k8jx5Gyv8XoBPG6MuLb+83cW2IVXwBT5KCn6lgcfMphsgTP7uVrbNbWZm/eeAX/MCyaaCAxxsY52ZwFi7qeZW2hBgWqbrJCBf4hwWWZzZIZ3RPby0yO/mFlUOwLEZPVkqYWNPvQtIf8AAnS6drIsg08NpO6jbHmc8tAGZ258T4pa479WWil+7Jl/1kBOSVe0aO9IHDdksLvgHgn8kDSsJAbEXsTzWFFNnYx42c0EfEL3Qc74QGQVER/eNnlc7qQ5xIPkjGx3FTTVTLB5e2J4Hvh5DQT5Kx4xw6SGQV0AzFotNGPfYPeHi0XKp8OqG4lVw90bwQjO8/jOrW+YKynx1+1q9N2jtqnOfrzCTz0zaxLpagqVC1aMUe0OLKynmG8c8Wv4S4Zk1RPuARsdfmqXjmnz0U/4Wl482i6WcK44lko2yQUc0jBGGiQFti8Cx0Jvug3caqJMQmfRQOLYWfv5ha5v7jfqE0YRhcVLCyGIZWN2H5k+KVezfEoRE6E3ZUZnvfG/R13ku32O6eLoKPjGudBSTSt0cAAD0uQNfmsuGcGip4Rks5zvWfJoS9x5kqyrKZkrHRyNDmu0LTsR4pZHA4aMrKypjjGndtcMoHQabIFrtcrfSWCnhObuXMlmdu1rcwFr9brptDIDGwjm1u3kFUU3ClNHTvp2s9WT23e889SeuiqIuHq2kH7JUd5GNop7mw6NsgdbqLpPHE9XEPt6CQ23ewty+epuvOn7QoXMDxFNlO2l7+OgQNFdhcMro3yRte6M5mEj2TtcLZASpHx5G4EthlPw/wDS8puPMsbpPQ58o5+r+qB0Sz2iT5aJ4G73MaPi8X+i1WcYVD2tfHhs72uFwc0f9VW4pU1VbLTRuoZ4WCQue57mFtgNNj1QPGG0wiijYNmtAW2sGhZhAIQhAIQhAIQhAKq4ogD6Wdp/hvI8w0kK1XlPGHNLTsQR80FRwVU56KnPMMa0+YFirxc84fxCro2yQjD55WiWQtc1zAC0nTcqwqONJo2Oklw+djW7kuZ/VA4PF1p4bhcMGYRRtZmJc7LzJ1JKW28dHIx5o57PAI9nY7LOXjyJvtQzD4f+l5gOCxJSXU9ocLGtcYZbOIaNLanYajmvSTiGtlH2NC9t/elLS3zsDdei64re0UdTmNh3Twb+LSlHsnq+4p20U1myN9dl9A9r/WGX4LffwpU1f/fVPq/wodGHwcDurnFeF4KiONhBaYgBHIzRzLbWPwQavG+FxPgdObMlhBeyQaEFutr8wVbYDWGWnikdu5rSb8zbUqiPA7X2E1VUTMBB7uRwLTbrYJpjjDWho9UNAAA5AbIPWyjKskIIAUELJQ4oFfj6sc2BsMZ+0qHCNp59Xf7QVeYdQMhijiYAGsAGwSuZG1OKta1wLKZmawIPrklv5FOaCBGOQA+AWnjNKHwStI0LHfQEhbwUSNuCOoIQLvAE+egpwd2tDXeYTEAlTs/9UVcZ/wAOokaPLRNiAspQhAIQhAIQhAIQhAKMqlCCMqVO0WT9lawHV8sTbdQXgH6JsSdxkzvKqgh5Oc5/+ixQNVJThjGNt7LQPkF6d2Og+QWQUoKniTC21FPLHYXLSWeDwPVI+K1eCcRM1KzMfXjJid5s9Uk/JX10m4HI2mxGppyQGyBsjASB6xuX/UoHIKQFCyQQWoDVKEAoKlYuQYSvDQS4gAC5v0HNIj8bkxKRzIJm09K05XS5gHyHmI9dB5qwxbA6p5J7zODy8OiVJ+BQDc0o06f/AFBZ4DT01DikrI3AMdTtc517lz8+pJHOydDj9P8AxB9VzWl4d7klzYXBx0J306LZ9Ek+45A//wB4af8AiD6rxruJYI4nyd4PVF/jy+tkjeiSfcd8lr4hgz54zG5rwDbbTY3H1QbvD80tFI2rnJ7muOd+htC935A6BdKinadnA+RC5JLw7Xyx90aiZ0ZGXKSNvkrbAuFKmGNsYc+zdnONyg6VdSFWYLRyxstK/OVZBBKEIQCEIQCEIQCglSqjHKKaQDupMvUdUG/UVcbGlzntAAJJJGgC5niFZPNMMUYHCGndkY377CbSPt0tqs+IODamdmRxeBe5LDa60H4BiAj7l1RP3dsmUEWy7W26IOlQ8RU7mtcJBZwDh5HVZf3hp/4g+q5zS4W+JjWBjrNAAv0C9fRJPuO+SDoLcepztIEjVNDT1uKVGeS2SOPu3ghpYS3UtvzWv6G/+GVrVPDPeuzuhcXWt0v5oL+g4hkopWU9VK2aJ5DYqgOBN72DZNd/FPocDzC5RS8Da3bTAG4IJ5Hw1Tdg2DVLHNLpLNHun8kDUFKgKUAhCEEFYAoQgzsjKEIQGUKLKEIMrIChCCbKUIQCEIQCEIQCEIQCgoQggKbIQgMoRlCEIIcEBQhBJUAoQgyUoQg//9k="/>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Tree>
    <p:extLst>
      <p:ext uri="{BB962C8B-B14F-4D97-AF65-F5344CB8AC3E}">
        <p14:creationId xmlns:p14="http://schemas.microsoft.com/office/powerpoint/2010/main" val="39131798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2612615" y="166685"/>
            <a:ext cx="9665110" cy="1019175"/>
          </a:xfrm>
        </p:spPr>
        <p:txBody>
          <a:bodyPr>
            <a:noAutofit/>
          </a:bodyPr>
          <a:lstStyle/>
          <a:p>
            <a:pPr algn="l"/>
            <a:r>
              <a:rPr lang="pl-PL" sz="3200" b="1" dirty="0"/>
              <a:t>Zakazy dowodzenia za pomocą określonych środków dowodowych</a:t>
            </a:r>
            <a:br>
              <a:rPr lang="pl-PL" sz="2800" b="1" dirty="0"/>
            </a:br>
            <a:endParaRPr lang="pl-PL" sz="2800" dirty="0"/>
          </a:p>
        </p:txBody>
      </p:sp>
      <p:sp>
        <p:nvSpPr>
          <p:cNvPr id="8" name="Symbol zastępczy zawartości 7"/>
          <p:cNvSpPr>
            <a:spLocks noGrp="1"/>
          </p:cNvSpPr>
          <p:nvPr>
            <p:ph idx="1"/>
          </p:nvPr>
        </p:nvSpPr>
        <p:spPr>
          <a:xfrm>
            <a:off x="1247775" y="1347018"/>
            <a:ext cx="10413283" cy="5183137"/>
          </a:xfrm>
        </p:spPr>
        <p:txBody>
          <a:bodyPr>
            <a:normAutofit/>
          </a:bodyPr>
          <a:lstStyle/>
          <a:p>
            <a:pPr marL="457200" indent="-457200" algn="just">
              <a:buFont typeface="+mj-lt"/>
              <a:buAutoNum type="arabicPeriod" startAt="3"/>
            </a:pPr>
            <a:r>
              <a:rPr lang="pl-PL" sz="2000" dirty="0"/>
              <a:t>Zakaz powoływania jako biegłych osób, o których mowa w art. 196 § 1 k.p.k. </a:t>
            </a:r>
          </a:p>
          <a:p>
            <a:pPr marL="457200" indent="-457200" algn="just">
              <a:buFont typeface="+mj-lt"/>
              <a:buAutoNum type="arabicPeriod" startAt="3"/>
            </a:pPr>
            <a:endParaRPr lang="pl-PL" sz="2000" dirty="0"/>
          </a:p>
          <a:p>
            <a:pPr marL="457200" indent="-457200" algn="just">
              <a:buFont typeface="+mj-lt"/>
              <a:buAutoNum type="arabicPeriod" startAt="3"/>
            </a:pPr>
            <a:r>
              <a:rPr lang="pl-PL" sz="2000" dirty="0"/>
              <a:t> Zakaz wykorzystania w procesie złożonego wobec biegłego albo wobec lekarza udzielającego pomocy medycznej oświadczenia oskarżonego co do zarzucanego mu czynu (art. 199 k.p.k. Ważne! </a:t>
            </a:r>
            <a:r>
              <a:rPr lang="pl-PL" sz="2000" dirty="0">
                <a:sym typeface="Wingdings" pitchFamily="2" charset="2"/>
              </a:rPr>
              <a:t> </a:t>
            </a:r>
            <a:r>
              <a:rPr lang="pl-PL" sz="2000" dirty="0"/>
              <a:t>Art. 199a k.p.k.)</a:t>
            </a:r>
          </a:p>
          <a:p>
            <a:pPr marL="457200" indent="-457200" algn="just">
              <a:buFont typeface="+mj-lt"/>
              <a:buAutoNum type="arabicPeriod" startAt="3"/>
            </a:pPr>
            <a:endParaRPr lang="pl-PL" sz="2000" dirty="0"/>
          </a:p>
          <a:p>
            <a:pPr marL="457200" indent="-457200" algn="just">
              <a:buFont typeface="+mj-lt"/>
              <a:buAutoNum type="arabicPeriod" startAt="3"/>
            </a:pPr>
            <a:r>
              <a:rPr lang="pl-PL" sz="2000" dirty="0"/>
              <a:t>Zakaz przesłuchiwania osób zobowiązanych do zachowania tajemnicy w zakresie ochrony zdrowia psychicznego jako świadków na okoliczność przyznania się osoby z zaburzeniami psychicznymi do popełnienia czynu zabronionego pod groźbą kary (art. 52 ust. 1 i 2 ustawy  z dnia 19 sierpnia 1994 r. o ochronie zdrowia psychicznego)</a:t>
            </a:r>
          </a:p>
          <a:p>
            <a:pPr marL="0" indent="0">
              <a:buNone/>
            </a:pPr>
            <a:endParaRPr lang="pl-PL" sz="2000" dirty="0"/>
          </a:p>
        </p:txBody>
      </p:sp>
    </p:spTree>
    <p:extLst>
      <p:ext uri="{BB962C8B-B14F-4D97-AF65-F5344CB8AC3E}">
        <p14:creationId xmlns:p14="http://schemas.microsoft.com/office/powerpoint/2010/main" val="1612909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Zakazy dowodzenia za pomocą określonych źródeł dowodowych bezwarunkowe </a:t>
            </a:r>
          </a:p>
        </p:txBody>
      </p:sp>
      <p:sp>
        <p:nvSpPr>
          <p:cNvPr id="3" name="Symbol zastępczy zawartości 2"/>
          <p:cNvSpPr>
            <a:spLocks noGrp="1"/>
          </p:cNvSpPr>
          <p:nvPr>
            <p:ph idx="1"/>
          </p:nvPr>
        </p:nvSpPr>
        <p:spPr>
          <a:xfrm>
            <a:off x="1057276" y="1333500"/>
            <a:ext cx="11134724" cy="5524500"/>
          </a:xfrm>
        </p:spPr>
        <p:txBody>
          <a:bodyPr>
            <a:normAutofit fontScale="62500" lnSpcReduction="20000"/>
          </a:bodyPr>
          <a:lstStyle/>
          <a:p>
            <a:pPr marL="0" indent="0" algn="ctr">
              <a:buNone/>
            </a:pPr>
            <a:r>
              <a:rPr lang="pl-PL" b="1" u="sng" dirty="0"/>
              <a:t>Wyrok SN z 24 I 2008 r. (V KK 230/07)</a:t>
            </a:r>
          </a:p>
          <a:p>
            <a:pPr marL="0" indent="0" algn="ctr">
              <a:buNone/>
            </a:pPr>
            <a:endParaRPr lang="pl-PL" b="1" u="sng" dirty="0"/>
          </a:p>
          <a:p>
            <a:pPr marL="0" indent="0" algn="just">
              <a:buNone/>
            </a:pPr>
            <a:r>
              <a:rPr lang="pl-PL" dirty="0"/>
              <a:t>Z art. 199 k.p.k. złożone wobec biegłego albo wobec lekarza, udzielającego pomocy medycznej, oświadczenia oskarżonego, dotyczące zarzucanego mu czynu, </a:t>
            </a:r>
            <a:r>
              <a:rPr lang="pl-PL" b="1" dirty="0"/>
              <a:t>nie mogą stanowić dowodu</a:t>
            </a:r>
            <a:r>
              <a:rPr lang="pl-PL" dirty="0"/>
              <a:t> (…) niezależnie od ich treści. Wskazać trzeba, że w tym zakresie lekarz </a:t>
            </a:r>
            <a:r>
              <a:rPr lang="pl-PL" b="1" dirty="0"/>
              <a:t>nie może zostać zwolniony z tajemnicy lekarskiej na podstawie art. 180 § 2 k.p.k., gdyż art. 199 k.p.k. stanowi lex </a:t>
            </a:r>
            <a:r>
              <a:rPr lang="pl-PL" b="1" dirty="0" err="1"/>
              <a:t>specialis</a:t>
            </a:r>
            <a:r>
              <a:rPr lang="pl-PL" b="1" dirty="0"/>
              <a:t>.</a:t>
            </a:r>
            <a:r>
              <a:rPr lang="pl-PL" dirty="0"/>
              <a:t> Oświadczenie złożone wobec lekarza nie może stanowić dowodu także wówczas, gdy złożone zostało przed formalnym postawieniem sprawcy w stan podejrzenia.</a:t>
            </a:r>
          </a:p>
          <a:p>
            <a:pPr marL="0" indent="0" algn="just">
              <a:buNone/>
            </a:pPr>
            <a:endParaRPr lang="pl-PL" dirty="0"/>
          </a:p>
          <a:p>
            <a:pPr marL="0" indent="0" algn="ctr">
              <a:buNone/>
            </a:pPr>
            <a:r>
              <a:rPr lang="pl-PL" b="1" u="sng" dirty="0"/>
              <a:t>Wyrok SN z 28 VI 2012 r. (III KK 366/11)</a:t>
            </a:r>
          </a:p>
          <a:p>
            <a:pPr marL="0" indent="0" algn="just">
              <a:buNone/>
            </a:pPr>
            <a:endParaRPr lang="pl-PL" dirty="0"/>
          </a:p>
          <a:p>
            <a:pPr marL="0" indent="0" algn="just">
              <a:buNone/>
            </a:pPr>
            <a:r>
              <a:rPr lang="pl-PL" dirty="0"/>
              <a:t> (…) Chodzi o przypadki </a:t>
            </a:r>
            <a:r>
              <a:rPr lang="pl-PL" b="1" dirty="0"/>
              <a:t>udzielania tej pomocy samemu oskarżonemu a nie innym osobom np. pokrzywdzonemu</a:t>
            </a:r>
            <a:r>
              <a:rPr lang="pl-PL" dirty="0"/>
              <a:t>. Oświadczenia sprawcy czynu zabronionego chroni zakaz dowodowy bez względu na to, czy przedstawiono mu zarzut jego popełnienia czy nie. Reguła określona w art. 199 k.p.k. nie stoi na przeszkodzie przesłuchaniu w charakterze świadka lekarza, który na miejscu zdarzenia udzielał pomocy medycznej pokrzywdzonemu lub innym osobom. </a:t>
            </a:r>
          </a:p>
          <a:p>
            <a:pPr marL="0" indent="0" algn="just">
              <a:buNone/>
            </a:pPr>
            <a:endParaRPr lang="pl-PL" dirty="0"/>
          </a:p>
          <a:p>
            <a:pPr marL="0" indent="0" algn="ctr">
              <a:buNone/>
            </a:pPr>
            <a:r>
              <a:rPr lang="pl-PL" b="1" u="sng" dirty="0"/>
              <a:t>Wyrok SA w Szczecinie z 18.02.2015 r., II </a:t>
            </a:r>
            <a:r>
              <a:rPr lang="pl-PL" b="1" u="sng" dirty="0" err="1"/>
              <a:t>AKa</a:t>
            </a:r>
            <a:r>
              <a:rPr lang="pl-PL" b="1" u="sng" dirty="0"/>
              <a:t> 270/14 </a:t>
            </a:r>
          </a:p>
          <a:p>
            <a:pPr marL="0" indent="0" algn="just">
              <a:buNone/>
            </a:pPr>
            <a:endParaRPr lang="pl-PL" dirty="0"/>
          </a:p>
          <a:p>
            <a:pPr marL="0" indent="0" algn="just">
              <a:buNone/>
            </a:pPr>
            <a:r>
              <a:rPr lang="pl-PL" dirty="0"/>
              <a:t>Ani osoba wnioskodawcy, ani kierunek przesłuchania (na korzyść oskarżonego) nie pozwalają na obejście zakazu dowodowego (art. 178 pkt 1).</a:t>
            </a:r>
          </a:p>
          <a:p>
            <a:endParaRPr lang="pl-PL" dirty="0"/>
          </a:p>
          <a:p>
            <a:pPr marL="0" indent="0" algn="just">
              <a:buNone/>
            </a:pPr>
            <a:endParaRPr lang="pl-PL" dirty="0"/>
          </a:p>
          <a:p>
            <a:pPr marL="0" indent="0" algn="just">
              <a:buNone/>
            </a:pPr>
            <a:endParaRPr lang="pl-PL" dirty="0"/>
          </a:p>
          <a:p>
            <a:endParaRPr lang="pl-PL" dirty="0"/>
          </a:p>
        </p:txBody>
      </p:sp>
    </p:spTree>
    <p:extLst>
      <p:ext uri="{BB962C8B-B14F-4D97-AF65-F5344CB8AC3E}">
        <p14:creationId xmlns:p14="http://schemas.microsoft.com/office/powerpoint/2010/main" val="3373924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Ważne – zakaz dowodowy z art. 199</a:t>
            </a:r>
          </a:p>
        </p:txBody>
      </p:sp>
      <p:sp>
        <p:nvSpPr>
          <p:cNvPr id="3" name="Symbol zastępczy zawartości 2"/>
          <p:cNvSpPr>
            <a:spLocks noGrp="1"/>
          </p:cNvSpPr>
          <p:nvPr>
            <p:ph idx="1"/>
          </p:nvPr>
        </p:nvSpPr>
        <p:spPr>
          <a:xfrm>
            <a:off x="1704975" y="1695450"/>
            <a:ext cx="10075899" cy="5077489"/>
          </a:xfrm>
        </p:spPr>
        <p:txBody>
          <a:bodyPr>
            <a:normAutofit/>
          </a:bodyPr>
          <a:lstStyle/>
          <a:p>
            <a:pPr marL="0" indent="0" algn="ctr">
              <a:buNone/>
            </a:pPr>
            <a:r>
              <a:rPr lang="pl-PL" sz="2000" b="1" u="sng" dirty="0"/>
              <a:t>Wyrok SA w Katowicach z 21 X 2013 r. (II </a:t>
            </a:r>
            <a:r>
              <a:rPr lang="pl-PL" sz="2000" b="1" u="sng" dirty="0" err="1"/>
              <a:t>AKa</a:t>
            </a:r>
            <a:r>
              <a:rPr lang="pl-PL" sz="2000" b="1" u="sng" dirty="0"/>
              <a:t> 334/13)</a:t>
            </a:r>
          </a:p>
          <a:p>
            <a:pPr marL="0" indent="0" algn="just">
              <a:buNone/>
            </a:pPr>
            <a:endParaRPr lang="pl-PL" sz="2000" b="1" u="sng" dirty="0"/>
          </a:p>
          <a:p>
            <a:pPr marL="0" indent="0" algn="just">
              <a:buNone/>
            </a:pPr>
            <a:r>
              <a:rPr lang="pl-PL" sz="2000" dirty="0"/>
              <a:t>Przepis art. 199 k.p.k. nie zawiera wyraźnie i wprost sformułowanego bezwzględnego zakazu dowodowego, który dotyczyłby pielęgniarki udzielającej oskarżonemu, czy podejrzanemu, pomocy medycznej. Niemniej jednak, wydaje się, że tenże zakaz dowodowy winien obejmować także wszelkie oświadczenia składane pielęgniarkom w trakcie udzielania przez nie pomocy medycznej oskarżonemu, bądź podejrzanemu, a nawet osobie, która jeszcze takie statusu w procesie nie uzyskała. (…) Wówczas to m.in. </a:t>
            </a:r>
            <a:r>
              <a:rPr lang="pl-PL" sz="2000" b="1" dirty="0"/>
              <a:t>pielęgniarka</a:t>
            </a:r>
            <a:r>
              <a:rPr lang="pl-PL" sz="2000" dirty="0"/>
              <a:t>, co wynika wprost z ustawy o zawodzie pielęgniarki i położnej, zobowiązana jest do sporządzenia stosownej dokumentacji i samodzielnego udzielenia w określonym zakresie świadczeń zapobiegawczym (…). </a:t>
            </a:r>
            <a:r>
              <a:rPr lang="pl-PL" sz="2000" b="1" dirty="0"/>
              <a:t>Możliwość przesłuchania pielęgniarki na okoliczność złożonych przez oskarżonego oświadczeń dotyczących zarzucanego mu czynu, stanowiłaby bez wątpienia obejście bezwzględnego zakazu dowodowego przewidzianego w art. 199 k.p.k., choć dotyczy on wyłącznie lekarzy i biegłych.  </a:t>
            </a:r>
          </a:p>
          <a:p>
            <a:endParaRPr lang="pl-PL" sz="2000" dirty="0"/>
          </a:p>
        </p:txBody>
      </p:sp>
    </p:spTree>
    <p:extLst>
      <p:ext uri="{BB962C8B-B14F-4D97-AF65-F5344CB8AC3E}">
        <p14:creationId xmlns:p14="http://schemas.microsoft.com/office/powerpoint/2010/main" val="1542518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sz="3200" b="1" dirty="0"/>
              <a:t>Zakazy dowodzenia za pomocą określonych środków dowodowych</a:t>
            </a:r>
            <a:endParaRPr lang="pl-PL" sz="3200" dirty="0"/>
          </a:p>
        </p:txBody>
      </p:sp>
      <p:sp>
        <p:nvSpPr>
          <p:cNvPr id="3" name="Symbol zastępczy zawartości 2"/>
          <p:cNvSpPr>
            <a:spLocks noGrp="1"/>
          </p:cNvSpPr>
          <p:nvPr>
            <p:ph idx="1"/>
          </p:nvPr>
        </p:nvSpPr>
        <p:spPr>
          <a:xfrm>
            <a:off x="771525" y="1347018"/>
            <a:ext cx="10889533" cy="5510982"/>
          </a:xfrm>
        </p:spPr>
        <p:txBody>
          <a:bodyPr>
            <a:noAutofit/>
          </a:bodyPr>
          <a:lstStyle/>
          <a:p>
            <a:pPr marL="457200" indent="-457200" algn="just">
              <a:buFont typeface="+mj-lt"/>
              <a:buAutoNum type="arabicPeriod"/>
            </a:pPr>
            <a:r>
              <a:rPr lang="pl-PL" sz="1800" dirty="0"/>
              <a:t>Zakaz przesłuchiwania w charakterze świadka, który skorzystał z prawa do odmowy zeznań (art. 182 k.p.k.)</a:t>
            </a:r>
          </a:p>
          <a:p>
            <a:pPr lvl="1" algn="just"/>
            <a:r>
              <a:rPr lang="pl-PL" sz="1600" dirty="0"/>
              <a:t>osoby najbliższe – art. 115 § 11 k.k. - ochrona wartości rodzinnych</a:t>
            </a:r>
          </a:p>
          <a:p>
            <a:pPr lvl="2" algn="just"/>
            <a:r>
              <a:rPr lang="pl-PL" sz="1600" dirty="0"/>
              <a:t>Osobą najbliższą jest małżonek, wstępny, zstępny, rodzeństwo, powinowaty w tej samej linii lub stopniu, osoba pozostająca w stosunku przysposobienia oraz jej małżonek, a także osoba pozostająca we wspólnym pożyciu</a:t>
            </a:r>
          </a:p>
          <a:p>
            <a:pPr lvl="1" algn="just"/>
            <a:r>
              <a:rPr lang="pl-PL" sz="1600" dirty="0"/>
              <a:t>świadek, który w odrębnej sprawie jest oskarżony o współudział w przestępstwie objętym postępowaniem - konsekwencja prawa do nieobciążania się </a:t>
            </a:r>
          </a:p>
          <a:p>
            <a:pPr marL="457200" indent="-457200" algn="just">
              <a:buFont typeface="+mj-lt"/>
              <a:buAutoNum type="arabicPeriod"/>
            </a:pPr>
            <a:r>
              <a:rPr lang="pl-PL" sz="1800" dirty="0"/>
              <a:t>Zakaz przesłuchiwania świadka, który złożył wniosek o zwolnienie od złożenia zeznania, gdyż pozostaje z oskarżonym w szczególnie bliskim stosunku osobistym i którego organ procesowy zwolnił z tego obowiązku (art. 185 k.p.k.) </a:t>
            </a:r>
          </a:p>
          <a:p>
            <a:pPr lvl="1" algn="just"/>
            <a:r>
              <a:rPr lang="pl-PL" sz="1600" dirty="0"/>
              <a:t>szczególnie bliski stosunek osobisty – inny niż wynikający z pokrewieństwa, powinowactwa, małżeństwa czy określony w art. 182 k.p.k., ale silnie łączący osobę, która ma być przesłuchana w charakterze świadka z oskarżonym</a:t>
            </a:r>
          </a:p>
          <a:p>
            <a:pPr marL="457200" indent="-457200" algn="just">
              <a:buFont typeface="+mj-lt"/>
              <a:buAutoNum type="arabicPeriod"/>
            </a:pPr>
            <a:r>
              <a:rPr lang="pl-PL" sz="1800" dirty="0"/>
              <a:t>Zakaz przesłuchiwania osób korzystających z immunitetu dyplomatycznego, chyba, że wyrażą na to zgodę(art. 581 § 1 k.p.k.) oraz osób objętych immunitetem konsularnym, w zakresie okoliczności, na które rozciąga się immunitet, chyba, ze wyrażą zgodę na przesłuchanie (art. 582 § 1 k.p.k.);</a:t>
            </a:r>
          </a:p>
          <a:p>
            <a:pPr algn="just"/>
            <a:r>
              <a:rPr lang="pl-PL" sz="1800" dirty="0"/>
              <a:t>Ważne! Art. 191 § 2 k.p.k. – trzeba pouczyć świadka o przysługujących mu uprawnieniach (+ art. 300 § 3) </a:t>
            </a:r>
          </a:p>
        </p:txBody>
      </p:sp>
      <p:sp>
        <p:nvSpPr>
          <p:cNvPr id="5" name="Symbol zastępczy tekstu 4"/>
          <p:cNvSpPr>
            <a:spLocks noGrp="1"/>
          </p:cNvSpPr>
          <p:nvPr>
            <p:ph type="body" idx="4294967295"/>
          </p:nvPr>
        </p:nvSpPr>
        <p:spPr>
          <a:xfrm>
            <a:off x="3086100" y="922773"/>
            <a:ext cx="5111750" cy="490537"/>
          </a:xfrm>
        </p:spPr>
        <p:txBody>
          <a:bodyPr/>
          <a:lstStyle/>
          <a:p>
            <a:pPr marL="0" indent="0" algn="ctr">
              <a:buNone/>
            </a:pPr>
            <a:r>
              <a:rPr lang="pl-PL" dirty="0"/>
              <a:t>Warunkowe </a:t>
            </a:r>
          </a:p>
        </p:txBody>
      </p:sp>
    </p:spTree>
    <p:extLst>
      <p:ext uri="{BB962C8B-B14F-4D97-AF65-F5344CB8AC3E}">
        <p14:creationId xmlns:p14="http://schemas.microsoft.com/office/powerpoint/2010/main" val="2649794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Art. 182 i 185 </a:t>
            </a:r>
          </a:p>
        </p:txBody>
      </p:sp>
      <p:sp>
        <p:nvSpPr>
          <p:cNvPr id="8" name="Symbol zastępczy zawartości 7"/>
          <p:cNvSpPr>
            <a:spLocks noGrp="1"/>
          </p:cNvSpPr>
          <p:nvPr>
            <p:ph idx="1"/>
          </p:nvPr>
        </p:nvSpPr>
        <p:spPr>
          <a:xfrm>
            <a:off x="1400175" y="1485900"/>
            <a:ext cx="10455127" cy="5148815"/>
          </a:xfrm>
        </p:spPr>
        <p:txBody>
          <a:bodyPr>
            <a:normAutofit lnSpcReduction="10000"/>
          </a:bodyPr>
          <a:lstStyle/>
          <a:p>
            <a:pPr marL="0" indent="0" algn="ctr">
              <a:buNone/>
            </a:pPr>
            <a:r>
              <a:rPr lang="pl-PL" sz="2400" b="1" u="sng" dirty="0"/>
              <a:t>Wyrok SA we Wrocławiu z 13.08.2013 r., II </a:t>
            </a:r>
            <a:r>
              <a:rPr lang="pl-PL" sz="2400" b="1" u="sng" dirty="0" err="1"/>
              <a:t>AKa</a:t>
            </a:r>
            <a:r>
              <a:rPr lang="pl-PL" sz="2400" b="1" u="sng" dirty="0"/>
              <a:t> 235/13 </a:t>
            </a:r>
          </a:p>
          <a:p>
            <a:pPr marL="0" indent="0" algn="just">
              <a:buNone/>
            </a:pPr>
            <a:endParaRPr lang="pl-PL" sz="2400" dirty="0"/>
          </a:p>
          <a:p>
            <a:pPr marL="0" indent="0" algn="just">
              <a:buNone/>
            </a:pPr>
            <a:r>
              <a:rPr lang="pl-PL" sz="2400" dirty="0"/>
              <a:t>Przepis art. 182 k.p.k. </a:t>
            </a:r>
            <a:r>
              <a:rPr lang="pl-PL" sz="2400" b="1" dirty="0"/>
              <a:t>ma na celu przede wszystkim ochronę świadka</a:t>
            </a:r>
            <a:r>
              <a:rPr lang="pl-PL" sz="2400" dirty="0"/>
              <a:t>, który znajduje się w szczególnej sytuacji. Z jednej bowiem strony jest on zobowiązany do składania prawdziwych zeznań pod groźbą odpowiedzialności karnej za składanie zeznań nieprawdziwych, zaś z drugiej jest on w pewien sposób krepowany względami wynikającymi z powiązań rodzinnych.</a:t>
            </a:r>
          </a:p>
          <a:p>
            <a:pPr marL="0" indent="0" algn="just">
              <a:buNone/>
            </a:pPr>
            <a:endParaRPr lang="pl-PL" sz="2400" dirty="0"/>
          </a:p>
          <a:p>
            <a:pPr marL="0" indent="0" algn="ctr">
              <a:buNone/>
            </a:pPr>
            <a:r>
              <a:rPr lang="pl-PL" sz="2400" b="1" u="sng" dirty="0"/>
              <a:t>Wyrok SA w Łodzi z 27.08.2015 r., II </a:t>
            </a:r>
            <a:r>
              <a:rPr lang="pl-PL" sz="2400" b="1" u="sng" dirty="0" err="1"/>
              <a:t>AKa</a:t>
            </a:r>
            <a:r>
              <a:rPr lang="pl-PL" sz="2400" b="1" u="sng" dirty="0"/>
              <a:t> 139/15 </a:t>
            </a:r>
          </a:p>
          <a:p>
            <a:pPr marL="0" indent="0" algn="just">
              <a:buNone/>
            </a:pPr>
            <a:r>
              <a:rPr lang="pl-PL" sz="2400" dirty="0"/>
              <a:t>Pod pojęciem bliskiego stosunku osobistego należy rozumieć wprawdzie inny niż wynikający z więzów pokrewieństwa, powinowactwa czy małżeństwa stosunek określony w art. 182 k.p.k. (w zw. z art. 115 § 11 k.k.), jednakże musi to być również stosunek silnie łączący z oskarżonym osobę mającą być przesłuchaną w charakterze świadka</a:t>
            </a:r>
          </a:p>
          <a:p>
            <a:pPr marL="0" indent="0" algn="just">
              <a:buNone/>
            </a:pPr>
            <a:endParaRPr lang="pl-PL" sz="2400" dirty="0"/>
          </a:p>
        </p:txBody>
      </p:sp>
    </p:spTree>
    <p:extLst>
      <p:ext uri="{BB962C8B-B14F-4D97-AF65-F5344CB8AC3E}">
        <p14:creationId xmlns:p14="http://schemas.microsoft.com/office/powerpoint/2010/main" val="3281000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Zakazy dowodowe – rodzaje </a:t>
            </a:r>
          </a:p>
        </p:txBody>
      </p:sp>
      <p:sp>
        <p:nvSpPr>
          <p:cNvPr id="4" name="Symbol zastępczy tekstu 3"/>
          <p:cNvSpPr>
            <a:spLocks noGrp="1"/>
          </p:cNvSpPr>
          <p:nvPr>
            <p:ph type="body" idx="1"/>
          </p:nvPr>
        </p:nvSpPr>
        <p:spPr/>
        <p:txBody>
          <a:bodyPr/>
          <a:lstStyle/>
          <a:p>
            <a:r>
              <a:rPr lang="pl-PL" dirty="0"/>
              <a:t>prof. Waltosia</a:t>
            </a:r>
          </a:p>
        </p:txBody>
      </p:sp>
      <p:sp>
        <p:nvSpPr>
          <p:cNvPr id="3" name="Symbol zastępczy zawartości 2"/>
          <p:cNvSpPr>
            <a:spLocks noGrp="1"/>
          </p:cNvSpPr>
          <p:nvPr>
            <p:ph sz="half" idx="2"/>
          </p:nvPr>
        </p:nvSpPr>
        <p:spPr/>
        <p:txBody>
          <a:bodyPr>
            <a:normAutofit fontScale="92500" lnSpcReduction="10000"/>
          </a:bodyPr>
          <a:lstStyle/>
          <a:p>
            <a:pPr algn="just"/>
            <a:r>
              <a:rPr lang="pl-PL" dirty="0"/>
              <a:t>zakazy dowodzenia określonych faktów </a:t>
            </a:r>
          </a:p>
          <a:p>
            <a:pPr lvl="1" algn="just"/>
            <a:r>
              <a:rPr lang="pl-PL" dirty="0"/>
              <a:t>zupełne i bezwarunkowe </a:t>
            </a:r>
          </a:p>
          <a:p>
            <a:pPr lvl="1" algn="just"/>
            <a:r>
              <a:rPr lang="pl-PL" dirty="0"/>
              <a:t>zupełne i warunkowe </a:t>
            </a:r>
          </a:p>
          <a:p>
            <a:pPr algn="just"/>
            <a:r>
              <a:rPr lang="pl-PL" dirty="0"/>
              <a:t>zakazy dowodzenia za pomocą pewnych dowodów </a:t>
            </a:r>
          </a:p>
          <a:p>
            <a:pPr lvl="1" algn="just"/>
            <a:r>
              <a:rPr lang="pl-PL" dirty="0"/>
              <a:t>warunkowe </a:t>
            </a:r>
          </a:p>
          <a:p>
            <a:pPr lvl="1" algn="just"/>
            <a:r>
              <a:rPr lang="pl-PL" dirty="0"/>
              <a:t>bezwarunkowe </a:t>
            </a:r>
          </a:p>
          <a:p>
            <a:pPr algn="just"/>
            <a:r>
              <a:rPr lang="pl-PL" dirty="0"/>
              <a:t>zakazy stosowania określonych metod dowodzenia</a:t>
            </a:r>
          </a:p>
          <a:p>
            <a:pPr algn="just"/>
            <a:endParaRPr lang="pl-PL" dirty="0"/>
          </a:p>
        </p:txBody>
      </p:sp>
      <p:sp>
        <p:nvSpPr>
          <p:cNvPr id="5" name="Symbol zastępczy tekstu 4"/>
          <p:cNvSpPr>
            <a:spLocks noGrp="1"/>
          </p:cNvSpPr>
          <p:nvPr>
            <p:ph type="body" sz="quarter" idx="3"/>
          </p:nvPr>
        </p:nvSpPr>
        <p:spPr/>
        <p:txBody>
          <a:bodyPr>
            <a:normAutofit/>
          </a:bodyPr>
          <a:lstStyle/>
          <a:p>
            <a:r>
              <a:rPr lang="pl-PL" dirty="0"/>
              <a:t>prof. Grzegorczyka i prof. Tylmana</a:t>
            </a:r>
          </a:p>
        </p:txBody>
      </p:sp>
      <p:sp>
        <p:nvSpPr>
          <p:cNvPr id="6" name="Symbol zastępczy zawartości 5"/>
          <p:cNvSpPr>
            <a:spLocks noGrp="1"/>
          </p:cNvSpPr>
          <p:nvPr>
            <p:ph sz="quarter" idx="4"/>
          </p:nvPr>
        </p:nvSpPr>
        <p:spPr/>
        <p:txBody>
          <a:bodyPr>
            <a:normAutofit fontScale="77500" lnSpcReduction="20000"/>
          </a:bodyPr>
          <a:lstStyle/>
          <a:p>
            <a:r>
              <a:rPr lang="pl-PL" dirty="0"/>
              <a:t>zupełne</a:t>
            </a:r>
          </a:p>
          <a:p>
            <a:r>
              <a:rPr lang="pl-PL" dirty="0"/>
              <a:t>niezupełne</a:t>
            </a:r>
          </a:p>
          <a:p>
            <a:r>
              <a:rPr lang="pl-PL" dirty="0"/>
              <a:t>bezwzględne </a:t>
            </a:r>
          </a:p>
          <a:p>
            <a:pPr lvl="1"/>
            <a:r>
              <a:rPr lang="pl-PL" dirty="0"/>
              <a:t>zakaz przesłuchiwania w charakterze świadka określonych osób </a:t>
            </a:r>
          </a:p>
          <a:p>
            <a:pPr lvl="1"/>
            <a:r>
              <a:rPr lang="pl-PL" dirty="0"/>
              <a:t>zakaz korzystania z niektórych innych niż świadek źródeł i środków dowodowych </a:t>
            </a:r>
          </a:p>
          <a:p>
            <a:pPr lvl="1"/>
            <a:r>
              <a:rPr lang="pl-PL" dirty="0"/>
              <a:t>zakazy związane z uzyskaniem oświadczenia dowodowego przy zastosowaniu niedopuszczalnych metod przesłuchania </a:t>
            </a:r>
          </a:p>
          <a:p>
            <a:r>
              <a:rPr lang="pl-PL" dirty="0"/>
              <a:t>względne </a:t>
            </a:r>
          </a:p>
          <a:p>
            <a:endParaRPr lang="pl-PL" dirty="0"/>
          </a:p>
        </p:txBody>
      </p:sp>
    </p:spTree>
    <p:extLst>
      <p:ext uri="{BB962C8B-B14F-4D97-AF65-F5344CB8AC3E}">
        <p14:creationId xmlns:p14="http://schemas.microsoft.com/office/powerpoint/2010/main" val="10101253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b="1" dirty="0"/>
              <a:t>Zakazy określonych metod śledczych </a:t>
            </a:r>
          </a:p>
        </p:txBody>
      </p:sp>
      <p:sp>
        <p:nvSpPr>
          <p:cNvPr id="3" name="Symbol zastępczy zawartości 2"/>
          <p:cNvSpPr>
            <a:spLocks noGrp="1"/>
          </p:cNvSpPr>
          <p:nvPr>
            <p:ph idx="1"/>
          </p:nvPr>
        </p:nvSpPr>
        <p:spPr>
          <a:xfrm>
            <a:off x="1681316" y="1347019"/>
            <a:ext cx="10510684" cy="4968056"/>
          </a:xfrm>
        </p:spPr>
        <p:txBody>
          <a:bodyPr>
            <a:normAutofit fontScale="70000" lnSpcReduction="20000"/>
          </a:bodyPr>
          <a:lstStyle/>
          <a:p>
            <a:pPr marL="0" indent="0" algn="just">
              <a:buNone/>
            </a:pPr>
            <a:r>
              <a:rPr lang="pl-PL" dirty="0"/>
              <a:t>1. Niektóre metody są wprost zakazane, a naruszenie zakazu pociąga za sobą zastosowanie swoistych sankcji procesowych: </a:t>
            </a:r>
          </a:p>
          <a:p>
            <a:pPr lvl="1" algn="just"/>
            <a:r>
              <a:rPr lang="pl-PL" dirty="0"/>
              <a:t>art. 171 § 7 k.p.k. </a:t>
            </a:r>
            <a:r>
              <a:rPr lang="pl-PL" dirty="0">
                <a:sym typeface="Wingdings" pitchFamily="2" charset="2"/>
              </a:rPr>
              <a:t> </a:t>
            </a:r>
            <a:r>
              <a:rPr lang="pl-PL" dirty="0"/>
              <a:t>wyjaśnienia oraz oświadczenia złożone w warunkach wyłączających swobodę wypowiedzi lub uzyskane wbrew zakazom wymienionym w § 5 (przymus, groźba, hipnoza, środki techniczne kontrolujące nieświadome reakcje organizmu itp.) nie mogą stanowić dowodu</a:t>
            </a:r>
          </a:p>
          <a:p>
            <a:pPr lvl="1" algn="just"/>
            <a:r>
              <a:rPr lang="pl-PL" dirty="0"/>
              <a:t>art. 174 k.p.k. – dowodu z wyjaśnień oskarżonego lub zeznań świadka nie wolno zastępować treścią pism, zapisków lub notatek urzędowych.</a:t>
            </a:r>
          </a:p>
          <a:p>
            <a:pPr lvl="1" algn="just"/>
            <a:r>
              <a:rPr lang="pl-PL" dirty="0"/>
              <a:t>art. 168a – pozyskanie dowodu w związku z pełnieniem przez funkcjonariusza publicznego obowiązków służbowych, a także w wyniku: zabójstwa, umyślnego spowodowania uszczerbku na zdrowiu lub pozbawienia wolności.</a:t>
            </a:r>
          </a:p>
          <a:p>
            <a:pPr marL="0" indent="0" algn="just">
              <a:buNone/>
            </a:pPr>
            <a:r>
              <a:rPr lang="pl-PL" dirty="0"/>
              <a:t>2. Zachowanie rygorów formalnych podczas czynności dowodowych wskazanych w k.p.k. </a:t>
            </a:r>
          </a:p>
          <a:p>
            <a:pPr lvl="1" algn="just"/>
            <a:r>
              <a:rPr lang="pl-PL" dirty="0"/>
              <a:t>art. 208 k.p.k. – oględzin lub badań ciała, które mogą wywołać uczycie wstydu, powinna dokonać osoba tej samej płci, chyba, że łączą się z tym szczególne trudności; inne osoby odmiennej płci mogą być obecne tylko w razie konieczności </a:t>
            </a:r>
          </a:p>
          <a:p>
            <a:pPr marL="457200" indent="-457200" algn="just">
              <a:buFont typeface="+mj-lt"/>
              <a:buAutoNum type="arabicPeriod" startAt="3"/>
            </a:pPr>
            <a:r>
              <a:rPr lang="pl-PL" dirty="0"/>
              <a:t>zakaz korzystania z materiału uzyskanego z podsłuchu </a:t>
            </a:r>
            <a:r>
              <a:rPr lang="pl-PL" dirty="0" err="1"/>
              <a:t>przedprocesowego</a:t>
            </a:r>
            <a:r>
              <a:rPr lang="pl-PL" dirty="0"/>
              <a:t>, czy procesowego w zakresie, w jakim wkroczono w jego toku poza, określone w postanowieniu sądu o jego zarządzeniu, granice podmiotowe lub przedmiotowe tego podsłuchu;</a:t>
            </a:r>
          </a:p>
          <a:p>
            <a:pPr lvl="1" algn="just"/>
            <a:r>
              <a:rPr lang="pl-PL" dirty="0"/>
              <a:t>W konsekwencji, dowody uzyskane w trakcie kontroli rozmów poza jej zakresem podmiotowym i przedmiotowym, określonym przez sąd, nie mogą być wykorzystane w procesie, a więc nie mogą stanowić dowodu, chyba, że uzyska się w trakcie kontroli zgodę następczą sądu</a:t>
            </a:r>
          </a:p>
        </p:txBody>
      </p:sp>
    </p:spTree>
    <p:extLst>
      <p:ext uri="{BB962C8B-B14F-4D97-AF65-F5344CB8AC3E}">
        <p14:creationId xmlns:p14="http://schemas.microsoft.com/office/powerpoint/2010/main" val="13877155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b="1" dirty="0"/>
              <a:t>Zakazy określonych metod śledczych </a:t>
            </a:r>
            <a:br>
              <a:rPr lang="pl-PL" sz="3200" b="1" dirty="0"/>
            </a:br>
            <a:r>
              <a:rPr lang="pl-PL" sz="3200" b="1" dirty="0"/>
              <a:t>art. 171  </a:t>
            </a:r>
            <a:endParaRPr lang="pl-PL"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a:t>§ 5.Niedopuszczalne jest:</a:t>
            </a:r>
          </a:p>
          <a:p>
            <a:pPr marL="365760" lvl="1" indent="0">
              <a:buNone/>
            </a:pPr>
            <a:r>
              <a:rPr lang="pl-PL" dirty="0"/>
              <a:t>1) wpływanie na wypowiedzi osoby przesłuchiwanej za pomocą przymusu lub groźby bezprawnej,</a:t>
            </a:r>
          </a:p>
          <a:p>
            <a:pPr marL="365760" lvl="1" indent="0">
              <a:buNone/>
            </a:pPr>
            <a:r>
              <a:rPr lang="pl-PL" dirty="0"/>
              <a:t>2) stosowanie hipnozy albo środków chemicznych lub technicznych wpływających na procesy psychiczne osoby przesłuchiwanej albo mających na celu kontrolę nieświadomych reakcji jej organizmu w związku z przesłuchaniem.</a:t>
            </a:r>
          </a:p>
          <a:p>
            <a:pPr marL="0" indent="0">
              <a:buNone/>
            </a:pPr>
            <a:r>
              <a:rPr lang="pl-PL" dirty="0"/>
              <a:t>§  7. Wyjaśnienia, zeznania oraz oświadczenia złożone w warunkach wyłączających swobodę wypowiedzi lub uzyskane wbrew zakazom wymienionym w § 5 nie mogą stanowić dowodu.</a:t>
            </a:r>
          </a:p>
          <a:p>
            <a:pPr marL="0" indent="0">
              <a:buNone/>
            </a:pPr>
            <a:endParaRPr lang="pl-PL" sz="1000" b="1" dirty="0"/>
          </a:p>
          <a:p>
            <a:r>
              <a:rPr lang="pl-PL" b="1" dirty="0"/>
              <a:t>swoboda wypowiedzi – </a:t>
            </a:r>
            <a:r>
              <a:rPr lang="pl-PL" dirty="0"/>
              <a:t>wszystkie trzy etapy procesu psychicznego prowadzącego do oświadczenia:</a:t>
            </a:r>
          </a:p>
          <a:p>
            <a:pPr marL="822960" lvl="1" indent="-457200">
              <a:buFont typeface="+mj-lt"/>
              <a:buAutoNum type="arabicPeriod"/>
            </a:pPr>
            <a:r>
              <a:rPr lang="pl-PL" dirty="0"/>
              <a:t>procesy motywacyjne prowadzące do decyzji woli o przyszłym oświadczeniu dowodowym,</a:t>
            </a:r>
          </a:p>
          <a:p>
            <a:pPr marL="822960" lvl="1" indent="-457200">
              <a:buFont typeface="+mj-lt"/>
              <a:buAutoNum type="arabicPeriod"/>
            </a:pPr>
            <a:r>
              <a:rPr lang="pl-PL" dirty="0"/>
              <a:t>podjęcie woli w przedmiocie oświadczenia dowodowego,</a:t>
            </a:r>
          </a:p>
          <a:p>
            <a:pPr marL="822960" lvl="1" indent="-457200">
              <a:buFont typeface="+mj-lt"/>
              <a:buAutoNum type="arabicPeriod"/>
            </a:pPr>
            <a:r>
              <a:rPr lang="pl-PL" dirty="0"/>
              <a:t>składanie oświadczenia.</a:t>
            </a:r>
          </a:p>
          <a:p>
            <a:pPr marL="365760" lvl="1" indent="0">
              <a:buNone/>
            </a:pPr>
            <a:endParaRPr lang="pl-PL" dirty="0"/>
          </a:p>
          <a:p>
            <a:pPr marL="365760" lvl="1" indent="0">
              <a:buNone/>
            </a:pPr>
            <a:endParaRPr lang="pl-PL" dirty="0"/>
          </a:p>
          <a:p>
            <a:pPr marL="0" indent="0">
              <a:buNone/>
            </a:pPr>
            <a:endParaRPr lang="pl-PL" dirty="0"/>
          </a:p>
        </p:txBody>
      </p:sp>
    </p:spTree>
    <p:extLst>
      <p:ext uri="{BB962C8B-B14F-4D97-AF65-F5344CB8AC3E}">
        <p14:creationId xmlns:p14="http://schemas.microsoft.com/office/powerpoint/2010/main" val="2969372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Zakazy określonych metod śledczych </a:t>
            </a:r>
            <a:endParaRPr lang="pl-PL" sz="4400" dirty="0"/>
          </a:p>
        </p:txBody>
      </p:sp>
      <p:sp>
        <p:nvSpPr>
          <p:cNvPr id="3" name="Symbol zastępczy zawartości 2"/>
          <p:cNvSpPr>
            <a:spLocks noGrp="1"/>
          </p:cNvSpPr>
          <p:nvPr>
            <p:ph idx="1"/>
          </p:nvPr>
        </p:nvSpPr>
        <p:spPr>
          <a:xfrm>
            <a:off x="2526890" y="1166044"/>
            <a:ext cx="9286568" cy="5691956"/>
          </a:xfrm>
        </p:spPr>
        <p:txBody>
          <a:bodyPr>
            <a:normAutofit fontScale="85000" lnSpcReduction="20000"/>
          </a:bodyPr>
          <a:lstStyle/>
          <a:p>
            <a:pPr marL="0" indent="0" algn="just">
              <a:buNone/>
            </a:pPr>
            <a:r>
              <a:rPr lang="pl-PL" b="1" dirty="0"/>
              <a:t>Swobodę wypowiedzi wyłączają:</a:t>
            </a:r>
          </a:p>
          <a:p>
            <a:pPr algn="just"/>
            <a:r>
              <a:rPr lang="pl-PL" u="sng" dirty="0"/>
              <a:t>przymus absolutny </a:t>
            </a:r>
            <a:r>
              <a:rPr lang="pl-PL" dirty="0"/>
              <a:t>– wyłącza zdolność decyzji lub możliwości realizacji decyzji woli; </a:t>
            </a:r>
          </a:p>
          <a:p>
            <a:pPr lvl="1" algn="just"/>
            <a:r>
              <a:rPr lang="pl-PL" dirty="0"/>
              <a:t>hipnoza, narkoanaliza itp. </a:t>
            </a:r>
          </a:p>
          <a:p>
            <a:pPr lvl="1" algn="just"/>
            <a:r>
              <a:rPr lang="pl-PL" dirty="0"/>
              <a:t>zakaz przyjmowania oświadczeń od osoby nietrzeźwej, pod wpływem narkotyków i niektórych lekarstw ograniczających świadomość;</a:t>
            </a:r>
          </a:p>
          <a:p>
            <a:pPr lvl="0" algn="just"/>
            <a:r>
              <a:rPr lang="pl-PL" u="sng" dirty="0"/>
              <a:t>przymus nieabsolutny </a:t>
            </a:r>
          </a:p>
          <a:p>
            <a:pPr lvl="1" algn="just"/>
            <a:r>
              <a:rPr lang="pl-PL" dirty="0"/>
              <a:t>nacisk na psychikę, który może ale nie musi powodować wyłączenie swobody wypowiedzi;</a:t>
            </a:r>
          </a:p>
          <a:p>
            <a:pPr lvl="1" algn="just"/>
            <a:r>
              <a:rPr lang="pl-PL" i="1" dirty="0"/>
              <a:t>vis </a:t>
            </a:r>
            <a:r>
              <a:rPr lang="pl-PL" i="1" dirty="0" err="1"/>
              <a:t>compulsiva</a:t>
            </a:r>
            <a:r>
              <a:rPr lang="pl-PL" i="1" dirty="0"/>
              <a:t> - </a:t>
            </a:r>
            <a:r>
              <a:rPr lang="pl-PL" dirty="0"/>
              <a:t>posługiwanie się siłą fizyczną, stwarzanie uciążliwych warunków; tortury, nękanie </a:t>
            </a:r>
          </a:p>
          <a:p>
            <a:pPr lvl="1" algn="just"/>
            <a:r>
              <a:rPr lang="pl-PL" dirty="0"/>
              <a:t>Swobodę wyłącza także groźba, nielegalna obietnica zmiany sytuacji aktualnie niekorzystnej pod warunkiem złożenia oświadczenia odpowiedniej treści;</a:t>
            </a:r>
          </a:p>
          <a:p>
            <a:pPr algn="just"/>
            <a:r>
              <a:rPr lang="pl-PL" u="sng" dirty="0"/>
              <a:t>brak swobody wypowiedzi </a:t>
            </a:r>
          </a:p>
          <a:p>
            <a:pPr lvl="1" algn="just"/>
            <a:r>
              <a:rPr lang="pl-PL" dirty="0"/>
              <a:t>muszą zaistnieć takie warunki, które powodują, że – formułując swą wypowiedź – przesłuchiwany ma na uwadze inne okoliczności towarzyszące przesłuchaniu, tak że wypowiedź ta nie jest wyrazem tylko jego woli, gdyż jest ona skrępowana poprzez owe okoliczności, albo znajduje się on w stanie, w którym nie może panować nad swoją wolą. </a:t>
            </a:r>
          </a:p>
          <a:p>
            <a:pPr algn="just"/>
            <a:endParaRPr lang="pl-PL" dirty="0"/>
          </a:p>
          <a:p>
            <a:pPr algn="just"/>
            <a:endParaRPr lang="pl-PL" dirty="0"/>
          </a:p>
        </p:txBody>
      </p:sp>
    </p:spTree>
    <p:extLst>
      <p:ext uri="{BB962C8B-B14F-4D97-AF65-F5344CB8AC3E}">
        <p14:creationId xmlns:p14="http://schemas.microsoft.com/office/powerpoint/2010/main" val="8294108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 dowodowy z art. 174 </a:t>
            </a:r>
          </a:p>
        </p:txBody>
      </p:sp>
      <p:sp>
        <p:nvSpPr>
          <p:cNvPr id="3" name="Symbol zastępczy zawartości 2"/>
          <p:cNvSpPr>
            <a:spLocks noGrp="1"/>
          </p:cNvSpPr>
          <p:nvPr>
            <p:ph idx="1"/>
          </p:nvPr>
        </p:nvSpPr>
        <p:spPr>
          <a:xfrm>
            <a:off x="2032588" y="1194619"/>
            <a:ext cx="9979742" cy="4829944"/>
          </a:xfrm>
        </p:spPr>
        <p:txBody>
          <a:bodyPr>
            <a:normAutofit fontScale="62500" lnSpcReduction="20000"/>
          </a:bodyPr>
          <a:lstStyle/>
          <a:p>
            <a:pPr marL="0" indent="0" algn="ctr">
              <a:buNone/>
            </a:pPr>
            <a:r>
              <a:rPr lang="pl-PL" b="1" u="sng" dirty="0"/>
              <a:t>Wyrok SN z 19.04.2015 r., V KK 354/15 </a:t>
            </a:r>
          </a:p>
          <a:p>
            <a:pPr algn="just"/>
            <a:endParaRPr lang="pl-PL" dirty="0"/>
          </a:p>
          <a:p>
            <a:pPr algn="just"/>
            <a:r>
              <a:rPr lang="pl-PL" dirty="0"/>
              <a:t>Artykuł 174 k.p.k. </a:t>
            </a:r>
            <a:r>
              <a:rPr lang="pl-PL" b="1" dirty="0"/>
              <a:t>nie zabrania wykorzystania, obok wyjaśnień, notatek urzędowych sporządzonych z tzw. rozpytania osoby, która następnie została przesłuchana w charakterze np. oskarżonego</a:t>
            </a:r>
            <a:r>
              <a:rPr lang="pl-PL" dirty="0"/>
              <a:t>. Nie dochodzi wówczas do "zastąpienia" dowodu w rozumieniu art. 174 k.p.k. Analogicznie należy ocenić sytuację, w której za akceptacją osoby przesłuchiwanej następuje tzw. wklejenie treści takiej notatki do protokołu z jej wyjaśnień i tym samym po prostu uczynienie tej treści integralną częścią tych wyjaśnień. W takiej sytuacji bowiem zabieg tzw. wklejenia treści notatki ma charakter wyłącznie "techniczny".</a:t>
            </a:r>
          </a:p>
          <a:p>
            <a:pPr algn="just"/>
            <a:endParaRPr lang="pl-PL" dirty="0"/>
          </a:p>
          <a:p>
            <a:pPr marL="0" indent="0" algn="ctr">
              <a:buNone/>
            </a:pPr>
            <a:r>
              <a:rPr lang="pl-PL" b="1" u="sng" dirty="0"/>
              <a:t>Wyrok SA w Gdańsku z 24.11.2015 r., II </a:t>
            </a:r>
            <a:r>
              <a:rPr lang="pl-PL" b="1" u="sng" dirty="0" err="1"/>
              <a:t>AKa</a:t>
            </a:r>
            <a:r>
              <a:rPr lang="pl-PL" b="1" u="sng" dirty="0"/>
              <a:t> 272/15</a:t>
            </a:r>
            <a:r>
              <a:rPr lang="pl-PL" dirty="0"/>
              <a:t> </a:t>
            </a:r>
          </a:p>
          <a:p>
            <a:pPr algn="just"/>
            <a:r>
              <a:rPr lang="pl-PL" dirty="0"/>
              <a:t>Pisemne oświadczenie oskarżonego przesłane do Sądu orzekającego może być uznane zarówno jako "informacja" o dowodzie, jak i wykorzystane nie "zamiast", lecz "obok" składanych przezeń wyjaśnień, co nie wchodzi w zakres zakazu, o jakim mowa w art. 174 k.p.k.</a:t>
            </a:r>
          </a:p>
          <a:p>
            <a:pPr algn="just"/>
            <a:r>
              <a:rPr lang="pl-PL" dirty="0"/>
              <a:t>Przeprowadzenie dowodu z tego oświadczenia staje się obowiązkiem Sądu orzekającego, gdy zawiera istotne okoliczności dla rozstrzygnięcia o winie współoskarżonych, w szczególności gdy potwierdza ich linię obrony.</a:t>
            </a:r>
          </a:p>
          <a:p>
            <a:pPr algn="just"/>
            <a:endParaRPr lang="pl-PL" dirty="0"/>
          </a:p>
        </p:txBody>
      </p:sp>
    </p:spTree>
    <p:extLst>
      <p:ext uri="{BB962C8B-B14F-4D97-AF65-F5344CB8AC3E}">
        <p14:creationId xmlns:p14="http://schemas.microsoft.com/office/powerpoint/2010/main" val="18034713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87669" y="987972"/>
            <a:ext cx="11004331" cy="5909310"/>
          </a:xfrm>
          <a:prstGeom prst="rect">
            <a:avLst/>
          </a:prstGeom>
        </p:spPr>
        <p:txBody>
          <a:bodyPr wrap="square">
            <a:spAutoFit/>
          </a:bodyPr>
          <a:lstStyle/>
          <a:p>
            <a:pPr algn="just"/>
            <a:r>
              <a:rPr lang="pl-PL" dirty="0"/>
              <a:t>Pani Anna H. podejrzewała swojego męża o zdradę. Podejrzeń nabrała, kiedy sytuacja zawodowa męża zmusiła go do częstych wyjazdów. Od tej pory przestał interesować się rodziną oraz nie spędzał z nią wolnego czasu. Kobieta postanowiła więc utrwalić rozmowy prowadzone przez męża, aby mieć dodatkowe dowody jego nielojalności i niewłaściwego zachowania. Dyktafon zostawiała w mieszkaniu oraz w ich wspólnym samochodzie. Uzyskane w ten sposób dowody wykorzystała podczas sprawy rozwodowej.</a:t>
            </a:r>
          </a:p>
          <a:p>
            <a:pPr algn="just"/>
            <a:endParaRPr lang="pl-PL" dirty="0"/>
          </a:p>
          <a:p>
            <a:pPr algn="just"/>
            <a:r>
              <a:rPr lang="pl-PL" dirty="0"/>
              <a:t>Chociaż Anna H. uzyskała rozwód z winy męża, to sama naraziła się na odpowiedzialność karną, a mianowicie została oskarżona o bezprawne uzyskanie informacji (art. 267 § 3 i 4 k.k.). Przepis ten wskazuje, że osoba, która w celu uzyskania informacji, do której nie jest uprawniona, zakłada lub posługuje się urządzeniem podsłuchowym, wizualnym albo innym urządzeniem lub oprogramowaniem, podlega grzywnie, karze ograniczenia wolności albo pozbawienia wolności do lat 2. Przed sądem kobieta przyznała się do zarzucanego jej czynu, ale wyjaśniła, że robiła to w obronie siebie i dzieci. Nie była świadoma nielegalności swoich działań. Nagrania odtwarzała znajomym, ponieważ chciała poradzić się ich, co ma zrobić w sytuacji zdrady męża. Nie wiedziała o tym, że w ten sposób może zapoznać się z informacjami dotyczącymi przedsiębiorstw, w których mąż był zatrudniony. W czasie prezentowania na rozprawie powyższych taśm z nagrania okazało się jednak, że mąż rozmawiał nie tylko z kochanką, lecz także z dilerem narkotyków, zamawiając u niego duże ilości marihuany. Z treści rozmów wynikało też, że duża ilość narkotyków była mu potrzebna, ponieważ rozprowadzał je wśród kolegów z firmy. Sąd, mając na uwadze przepis art. 304 § 2 k.p.k., zawiadomił o tym fakcie prokuraturę.</a:t>
            </a:r>
          </a:p>
          <a:p>
            <a:pPr algn="just"/>
            <a:r>
              <a:rPr lang="pl-PL" b="1" dirty="0"/>
              <a:t>Czy dowód z nagrań tych rozmów może zostać użyty w procesie karnym wszczętym przeciwko mężowi Anny H. w sprawie o przestępstwo z art. 56 ust. 1 </a:t>
            </a:r>
            <a:r>
              <a:rPr lang="pl-PL" b="1" dirty="0" err="1"/>
              <a:t>u.p.n</a:t>
            </a:r>
            <a:r>
              <a:rPr lang="pl-PL" b="1" dirty="0"/>
              <a:t>.?</a:t>
            </a:r>
          </a:p>
          <a:p>
            <a:pPr algn="just"/>
            <a:r>
              <a:rPr lang="pl-PL" b="1" dirty="0"/>
              <a:t>Czy odpowiedź byłaby inna, gdyby podsłuch założył funkcjonariusz Agencji Bezpieczeństwa Wewnętrznego?</a:t>
            </a:r>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Art. 168a a zakazy dowodowe w procesie karnym </a:t>
            </a:r>
          </a:p>
        </p:txBody>
      </p:sp>
      <p:sp>
        <p:nvSpPr>
          <p:cNvPr id="3" name="Symbol zastępczy zawartości 2"/>
          <p:cNvSpPr>
            <a:spLocks noGrp="1"/>
          </p:cNvSpPr>
          <p:nvPr>
            <p:ph idx="1"/>
          </p:nvPr>
        </p:nvSpPr>
        <p:spPr>
          <a:xfrm>
            <a:off x="1628764" y="1608081"/>
            <a:ext cx="9979742" cy="3906729"/>
          </a:xfrm>
        </p:spPr>
        <p:txBody>
          <a:bodyPr>
            <a:normAutofit/>
          </a:bodyPr>
          <a:lstStyle/>
          <a:p>
            <a:pPr algn="just"/>
            <a:r>
              <a:rPr lang="pl-PL" sz="2400" dirty="0"/>
              <a:t>Dowodu nie można uznać za niedopuszczalny </a:t>
            </a:r>
            <a:r>
              <a:rPr lang="pl-PL" sz="2400" dirty="0">
                <a:solidFill>
                  <a:srgbClr val="FF0000"/>
                </a:solidFill>
              </a:rPr>
              <a:t>wyłącznie na tej podstawie</a:t>
            </a:r>
            <a:r>
              <a:rPr lang="pl-PL" sz="2400" dirty="0"/>
              <a:t>, że został uzyskany z naruszeniem przepisów postępowania lub za pomocą czynu zabronionego, o którym mowa w art. 1 § 1 Kodeksu karnego, </a:t>
            </a:r>
            <a:r>
              <a:rPr lang="pl-PL" sz="2400" b="1" dirty="0"/>
              <a:t>chyba że</a:t>
            </a:r>
            <a:r>
              <a:rPr lang="pl-PL" sz="2400" dirty="0"/>
              <a:t> dowód został uzyskany </a:t>
            </a:r>
            <a:r>
              <a:rPr lang="pl-PL" sz="2400" b="1" dirty="0">
                <a:solidFill>
                  <a:schemeClr val="accent2">
                    <a:lumMod val="60000"/>
                    <a:lumOff val="40000"/>
                  </a:schemeClr>
                </a:solidFill>
              </a:rPr>
              <a:t>w związku z pełnieniem przez funkcjonariusza publicznego obowiązków służbowych</a:t>
            </a:r>
            <a:r>
              <a:rPr lang="pl-PL" sz="2400" dirty="0"/>
              <a:t>, </a:t>
            </a:r>
            <a:r>
              <a:rPr lang="pl-PL" sz="2400" b="1" dirty="0">
                <a:solidFill>
                  <a:srgbClr val="FFC000"/>
                </a:solidFill>
              </a:rPr>
              <a:t>w wyniku: zabójstwa, umyślnego spowodowania uszczerbku na zdrowiu lub pozbawienia wolności</a:t>
            </a:r>
            <a:r>
              <a:rPr lang="pl-PL" sz="2400" dirty="0">
                <a:solidFill>
                  <a:srgbClr val="FFC000"/>
                </a:solidFill>
              </a:rPr>
              <a:t>.</a:t>
            </a:r>
          </a:p>
        </p:txBody>
      </p:sp>
    </p:spTree>
    <p:extLst>
      <p:ext uri="{BB962C8B-B14F-4D97-AF65-F5344CB8AC3E}">
        <p14:creationId xmlns:p14="http://schemas.microsoft.com/office/powerpoint/2010/main" val="39739038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t>Eliminowanie z procesu karnego dowodu zebranego w sposób sprzeczny z ustawą </a:t>
            </a:r>
          </a:p>
        </p:txBody>
      </p:sp>
      <p:sp>
        <p:nvSpPr>
          <p:cNvPr id="3" name="Symbol zastępczy zawartości 2"/>
          <p:cNvSpPr>
            <a:spLocks noGrp="1"/>
          </p:cNvSpPr>
          <p:nvPr>
            <p:ph idx="1"/>
          </p:nvPr>
        </p:nvSpPr>
        <p:spPr>
          <a:xfrm>
            <a:off x="1438275" y="1156519"/>
            <a:ext cx="9391650" cy="4472756"/>
          </a:xfrm>
        </p:spPr>
        <p:txBody>
          <a:bodyPr>
            <a:normAutofit/>
          </a:bodyPr>
          <a:lstStyle/>
          <a:p>
            <a:pPr algn="just"/>
            <a:r>
              <a:rPr lang="pl-PL" sz="2000" dirty="0"/>
              <a:t>Do przeczytania – artykuł prof. Skorupki </a:t>
            </a:r>
            <a:r>
              <a:rPr lang="pl-PL" sz="2000" i="1" dirty="0"/>
              <a:t>„Eliminowanie z procesu karnego dowodu zebranego w sposób sprzeczny z ustawą”</a:t>
            </a:r>
          </a:p>
          <a:p>
            <a:pPr algn="just"/>
            <a:r>
              <a:rPr lang="pl-PL" sz="2000" dirty="0"/>
              <a:t>Dowody zebrane w sposób sprzeczny z ustawą są niekonstytucyjne. Na ich podstawie nie powinno się ustalać faktów ani podejmować decyzji procesowych.</a:t>
            </a:r>
          </a:p>
          <a:p>
            <a:pPr algn="just"/>
            <a:r>
              <a:rPr lang="pl-PL" sz="2000" dirty="0"/>
              <a:t>Nie mogą stanowić podstawy działania organów postępowania karnego i powinny być niezwłocznie usunięty. </a:t>
            </a:r>
          </a:p>
          <a:p>
            <a:pPr algn="just"/>
            <a:r>
              <a:rPr lang="pl-PL" sz="2000" dirty="0"/>
              <a:t>K.p.k. nie posługuje się pojęciem „wyeliminowania bądź usunięcia dowodu”.</a:t>
            </a:r>
          </a:p>
          <a:p>
            <a:pPr lvl="1" algn="just"/>
            <a:r>
              <a:rPr lang="pl-PL" sz="1800" dirty="0"/>
              <a:t>Konsekwencje uzyskania wadliwego dowodu to np. stwierdzenia „nie mogą stanowić dowodu” (art. 171 § 7 k.p.k.), „nie stanowi dowodu” (art. 196 § 2 k.p.k.), „zniszczenie” (art. 238 § 3 k.p.k.), itp. </a:t>
            </a:r>
          </a:p>
        </p:txBody>
      </p:sp>
    </p:spTree>
    <p:extLst>
      <p:ext uri="{BB962C8B-B14F-4D97-AF65-F5344CB8AC3E}">
        <p14:creationId xmlns:p14="http://schemas.microsoft.com/office/powerpoint/2010/main" val="33333769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64096" y="-289483"/>
            <a:ext cx="8346558" cy="1595210"/>
          </a:xfrm>
        </p:spPr>
        <p:txBody>
          <a:bodyPr>
            <a:normAutofit/>
          </a:bodyPr>
          <a:lstStyle/>
          <a:p>
            <a:r>
              <a:rPr lang="pl-PL" sz="2800" b="1" dirty="0"/>
              <a:t>Eliminowanie z procesu karnego dowodu zebranego w sposób sprzeczny z ustawą </a:t>
            </a:r>
            <a:endParaRPr lang="pl-PL" dirty="0"/>
          </a:p>
        </p:txBody>
      </p:sp>
      <p:sp>
        <p:nvSpPr>
          <p:cNvPr id="3" name="Symbol zastępczy zawartości 2"/>
          <p:cNvSpPr>
            <a:spLocks noGrp="1"/>
          </p:cNvSpPr>
          <p:nvPr>
            <p:ph idx="1"/>
          </p:nvPr>
        </p:nvSpPr>
        <p:spPr>
          <a:xfrm>
            <a:off x="1030014" y="1516299"/>
            <a:ext cx="11161986" cy="4784652"/>
          </a:xfrm>
        </p:spPr>
        <p:txBody>
          <a:bodyPr>
            <a:normAutofit fontScale="77500" lnSpcReduction="20000"/>
          </a:bodyPr>
          <a:lstStyle/>
          <a:p>
            <a:pPr algn="just"/>
            <a:r>
              <a:rPr lang="pl-PL" dirty="0"/>
              <a:t>Podstawa prawna </a:t>
            </a:r>
            <a:r>
              <a:rPr lang="pl-PL" dirty="0">
                <a:sym typeface="Wingdings" pitchFamily="2" charset="2"/>
              </a:rPr>
              <a:t> art. 51 ust. 4 Konstytucji </a:t>
            </a:r>
          </a:p>
          <a:p>
            <a:pPr lvl="1" algn="just"/>
            <a:r>
              <a:rPr lang="pl-PL" dirty="0">
                <a:sym typeface="Wingdings" pitchFamily="2" charset="2"/>
              </a:rPr>
              <a:t>Sporne zagadnienie; niektórzy autorzy wskazują art. 45 ust. 1 Konstytucji i art. 6 EKPC </a:t>
            </a:r>
          </a:p>
          <a:p>
            <a:pPr lvl="1" algn="just"/>
            <a:r>
              <a:rPr lang="pl-PL" dirty="0">
                <a:sym typeface="Wingdings" pitchFamily="2" charset="2"/>
              </a:rPr>
              <a:t>Por. A. Lach, </a:t>
            </a:r>
            <a:r>
              <a:rPr lang="pl-PL" i="1" dirty="0">
                <a:sym typeface="Wingdings" pitchFamily="2" charset="2"/>
              </a:rPr>
              <a:t>Dopuszczalność dowodów uzyskanych z naruszeniem prawa w postępowaniu karnym, </a:t>
            </a:r>
            <a:r>
              <a:rPr lang="pl-PL" dirty="0" err="1">
                <a:sym typeface="Wingdings" pitchFamily="2" charset="2"/>
              </a:rPr>
              <a:t>PiP</a:t>
            </a:r>
            <a:r>
              <a:rPr lang="pl-PL" dirty="0">
                <a:sym typeface="Wingdings" pitchFamily="2" charset="2"/>
              </a:rPr>
              <a:t> 2014, nr 10</a:t>
            </a:r>
            <a:endParaRPr lang="pl-PL" dirty="0"/>
          </a:p>
          <a:p>
            <a:pPr algn="just"/>
            <a:r>
              <a:rPr lang="pl-PL" dirty="0"/>
              <a:t>Prof. Skorupka </a:t>
            </a:r>
            <a:r>
              <a:rPr lang="pl-PL" dirty="0">
                <a:sym typeface="Wingdings" pitchFamily="2" charset="2"/>
              </a:rPr>
              <a:t> tryb, w jakim należałoby eliminować dowody zebrane w sposób sprzeczny z ustawą powinien zostać wprowadzony już w postępowaniu przygotowawczym.</a:t>
            </a:r>
          </a:p>
          <a:p>
            <a:pPr lvl="1" algn="just"/>
            <a:r>
              <a:rPr lang="pl-PL" dirty="0">
                <a:sym typeface="Wingdings" pitchFamily="2" charset="2"/>
              </a:rPr>
              <a:t>Legitymacja do złożenia stosownego wniosku powinna przysługiwać stronom postępowania przygotowawczego (por. art. 299 k.p.k.)</a:t>
            </a:r>
          </a:p>
          <a:p>
            <a:pPr lvl="1" algn="just"/>
            <a:r>
              <a:rPr lang="pl-PL" dirty="0">
                <a:sym typeface="Wingdings" pitchFamily="2" charset="2"/>
              </a:rPr>
              <a:t>Jeżeli dowód został zebrany przez Policję lub inny nieprokuratorski organ  wniosek o jego usunięcie powinien być kierowany do prokuratora </a:t>
            </a:r>
          </a:p>
          <a:p>
            <a:pPr lvl="1" algn="just"/>
            <a:r>
              <a:rPr lang="pl-PL" dirty="0">
                <a:sym typeface="Wingdings" pitchFamily="2" charset="2"/>
              </a:rPr>
              <a:t>Jeżeli dowód zostałby zebrany przez prokuratora  wniosek o jego usunięcie kierowany do sądu; a zażalenie na postanowienie tego sądu rozpoznawałby jego inny równorzędny skład (tzw.  instancja pozioma)</a:t>
            </a:r>
          </a:p>
          <a:p>
            <a:pPr algn="just"/>
            <a:r>
              <a:rPr lang="pl-PL" dirty="0">
                <a:sym typeface="Wingdings" pitchFamily="2" charset="2"/>
              </a:rPr>
              <a:t>W postępowaniu głównym </a:t>
            </a:r>
          </a:p>
          <a:p>
            <a:pPr lvl="1" algn="just"/>
            <a:r>
              <a:rPr lang="pl-PL" dirty="0">
                <a:sym typeface="Wingdings" pitchFamily="2" charset="2"/>
              </a:rPr>
              <a:t>Wniosek powinny móc zgłosić strony – w tym także oskarżyciel publiczny</a:t>
            </a:r>
          </a:p>
          <a:p>
            <a:pPr lvl="1" algn="just"/>
            <a:r>
              <a:rPr lang="pl-PL" dirty="0">
                <a:sym typeface="Wingdings" pitchFamily="2" charset="2"/>
              </a:rPr>
              <a:t>Skierowany do sądu rozpoznającego sprawę; zażalenie na postanowienie tego sądu  na zasadach ogólnych, do sądu wyższej instancji </a:t>
            </a:r>
            <a:endParaRPr lang="pl-PL" dirty="0"/>
          </a:p>
        </p:txBody>
      </p:sp>
    </p:spTree>
    <p:extLst>
      <p:ext uri="{BB962C8B-B14F-4D97-AF65-F5344CB8AC3E}">
        <p14:creationId xmlns:p14="http://schemas.microsoft.com/office/powerpoint/2010/main" val="98224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2400" b="1" dirty="0"/>
              <a:t>Zakazy dowodowe wg. prof. Waltosia</a:t>
            </a:r>
            <a:br>
              <a:rPr lang="pl-PL" sz="2400" b="1" dirty="0"/>
            </a:br>
            <a:r>
              <a:rPr lang="pl-PL" sz="2400" b="1" dirty="0"/>
              <a:t>(podział taki sam jak w podręczniku prof. Skorupki)</a:t>
            </a:r>
            <a:endParaRPr lang="pl-PL" sz="2400" dirty="0"/>
          </a:p>
        </p:txBody>
      </p:sp>
      <p:sp>
        <p:nvSpPr>
          <p:cNvPr id="3" name="Symbol zastępczy zawartości 2">
            <a:extLst>
              <a:ext uri="{FF2B5EF4-FFF2-40B4-BE49-F238E27FC236}">
                <a16:creationId xmlns:a16="http://schemas.microsoft.com/office/drawing/2014/main" id="{8775D65D-7B15-44EC-A8BA-40354D990C46}"/>
              </a:ext>
            </a:extLst>
          </p:cNvPr>
          <p:cNvSpPr>
            <a:spLocks noGrp="1"/>
          </p:cNvSpPr>
          <p:nvPr>
            <p:ph idx="1"/>
          </p:nvPr>
        </p:nvSpPr>
        <p:spPr/>
        <p:txBody>
          <a:bodyPr/>
          <a:lstStyle/>
          <a:p>
            <a:endParaRPr lang="pl-PL" dirty="0"/>
          </a:p>
        </p:txBody>
      </p:sp>
      <p:sp>
        <p:nvSpPr>
          <p:cNvPr id="4" name="Prostokąt zaokrąglony 3"/>
          <p:cNvSpPr/>
          <p:nvPr/>
        </p:nvSpPr>
        <p:spPr>
          <a:xfrm>
            <a:off x="3791744" y="2131773"/>
            <a:ext cx="3960440" cy="86409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pl-PL" sz="2800" dirty="0"/>
              <a:t>Zakazy dowodowe</a:t>
            </a:r>
          </a:p>
        </p:txBody>
      </p:sp>
      <p:cxnSp>
        <p:nvCxnSpPr>
          <p:cNvPr id="6" name="Łącznik prosty ze strzałką 5"/>
          <p:cNvCxnSpPr/>
          <p:nvPr/>
        </p:nvCxnSpPr>
        <p:spPr>
          <a:xfrm flipH="1">
            <a:off x="2261575" y="2993357"/>
            <a:ext cx="1296144" cy="6480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Łącznik prosty ze strzałką 9"/>
          <p:cNvCxnSpPr/>
          <p:nvPr/>
        </p:nvCxnSpPr>
        <p:spPr>
          <a:xfrm>
            <a:off x="7986209" y="2993357"/>
            <a:ext cx="1296144" cy="6480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Prostokąt zaokrąglony 10"/>
          <p:cNvSpPr/>
          <p:nvPr/>
        </p:nvSpPr>
        <p:spPr>
          <a:xfrm>
            <a:off x="407368" y="3738811"/>
            <a:ext cx="2736304" cy="720080"/>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sz="2400" dirty="0"/>
              <a:t>Fakty</a:t>
            </a:r>
          </a:p>
        </p:txBody>
      </p:sp>
      <p:sp>
        <p:nvSpPr>
          <p:cNvPr id="12" name="Prostokąt zaokrąglony 11"/>
          <p:cNvSpPr/>
          <p:nvPr/>
        </p:nvSpPr>
        <p:spPr>
          <a:xfrm>
            <a:off x="4871864" y="4286835"/>
            <a:ext cx="2664296" cy="720080"/>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sz="2400" dirty="0"/>
              <a:t>Dowody</a:t>
            </a:r>
          </a:p>
        </p:txBody>
      </p:sp>
      <p:sp>
        <p:nvSpPr>
          <p:cNvPr id="13" name="Prostokąt zaokrąglony 12"/>
          <p:cNvSpPr/>
          <p:nvPr/>
        </p:nvSpPr>
        <p:spPr>
          <a:xfrm>
            <a:off x="8937809" y="3805577"/>
            <a:ext cx="1877342" cy="720080"/>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sz="2400" dirty="0"/>
              <a:t>Metody</a:t>
            </a:r>
          </a:p>
        </p:txBody>
      </p:sp>
      <p:cxnSp>
        <p:nvCxnSpPr>
          <p:cNvPr id="15" name="Łącznik prosty ze strzałką 14"/>
          <p:cNvCxnSpPr/>
          <p:nvPr/>
        </p:nvCxnSpPr>
        <p:spPr>
          <a:xfrm>
            <a:off x="5759816" y="3209381"/>
            <a:ext cx="0" cy="86409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6" name="pole tekstowe 15"/>
          <p:cNvSpPr txBox="1"/>
          <p:nvPr/>
        </p:nvSpPr>
        <p:spPr>
          <a:xfrm>
            <a:off x="407368" y="4525657"/>
            <a:ext cx="2736304" cy="1938992"/>
          </a:xfrm>
          <a:prstGeom prst="rect">
            <a:avLst/>
          </a:prstGeom>
          <a:noFill/>
        </p:spPr>
        <p:txBody>
          <a:bodyPr wrap="square" rtlCol="0">
            <a:spAutoFit/>
          </a:bodyPr>
          <a:lstStyle/>
          <a:p>
            <a:pPr marL="342900" indent="-342900">
              <a:buAutoNum type="arabicPeriod"/>
            </a:pPr>
            <a:r>
              <a:rPr lang="pl-PL" sz="2400" dirty="0"/>
              <a:t>zupełne i bezwarunkowe</a:t>
            </a:r>
          </a:p>
          <a:p>
            <a:r>
              <a:rPr lang="pl-PL" sz="2400" dirty="0"/>
              <a:t> </a:t>
            </a:r>
          </a:p>
          <a:p>
            <a:pPr marL="457200" indent="-457200">
              <a:buFont typeface="+mj-lt"/>
              <a:buAutoNum type="arabicPeriod" startAt="2"/>
            </a:pPr>
            <a:r>
              <a:rPr lang="pl-PL" sz="2400" dirty="0"/>
              <a:t>zupełne i warunkowe </a:t>
            </a:r>
          </a:p>
        </p:txBody>
      </p:sp>
      <p:sp>
        <p:nvSpPr>
          <p:cNvPr id="17" name="pole tekstowe 16"/>
          <p:cNvSpPr txBox="1"/>
          <p:nvPr/>
        </p:nvSpPr>
        <p:spPr>
          <a:xfrm>
            <a:off x="4871864" y="5440046"/>
            <a:ext cx="2664296" cy="1200329"/>
          </a:xfrm>
          <a:prstGeom prst="rect">
            <a:avLst/>
          </a:prstGeom>
          <a:noFill/>
        </p:spPr>
        <p:txBody>
          <a:bodyPr wrap="square" rtlCol="0">
            <a:spAutoFit/>
          </a:bodyPr>
          <a:lstStyle/>
          <a:p>
            <a:pPr marL="342900" indent="-342900">
              <a:buAutoNum type="arabicPeriod"/>
            </a:pPr>
            <a:r>
              <a:rPr lang="pl-PL" sz="2400" dirty="0"/>
              <a:t>bezwarunkowe</a:t>
            </a:r>
          </a:p>
          <a:p>
            <a:r>
              <a:rPr lang="pl-PL" sz="2400" dirty="0"/>
              <a:t> </a:t>
            </a:r>
          </a:p>
          <a:p>
            <a:pPr marL="342900" indent="-342900">
              <a:buFont typeface="+mj-lt"/>
              <a:buAutoNum type="arabicPeriod" startAt="2"/>
            </a:pPr>
            <a:r>
              <a:rPr lang="pl-PL" sz="2400" dirty="0"/>
              <a:t>warunkowe </a:t>
            </a:r>
          </a:p>
        </p:txBody>
      </p:sp>
      <p:pic>
        <p:nvPicPr>
          <p:cNvPr id="14" name="Obraz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43304" y="3733666"/>
            <a:ext cx="1379697" cy="851963"/>
          </a:xfrm>
          <a:prstGeom prst="rect">
            <a:avLst/>
          </a:prstGeom>
        </p:spPr>
      </p:pic>
      <p:pic>
        <p:nvPicPr>
          <p:cNvPr id="18" name="Obraz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3595" y="3564638"/>
            <a:ext cx="1515073" cy="1201958"/>
          </a:xfrm>
          <a:prstGeom prst="rect">
            <a:avLst/>
          </a:prstGeom>
          <a:ln>
            <a:noFill/>
          </a:ln>
          <a:effectLst>
            <a:softEdge rad="112500"/>
          </a:effectLst>
        </p:spPr>
      </p:pic>
      <p:pic>
        <p:nvPicPr>
          <p:cNvPr id="19" name="Obraz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48636" y="3977005"/>
            <a:ext cx="1219200" cy="1463041"/>
          </a:xfrm>
          <a:prstGeom prst="rect">
            <a:avLst/>
          </a:prstGeom>
          <a:ln>
            <a:noFill/>
          </a:ln>
          <a:effectLst>
            <a:softEdge rad="112500"/>
          </a:effectLst>
        </p:spPr>
      </p:pic>
    </p:spTree>
    <p:extLst>
      <p:ext uri="{BB962C8B-B14F-4D97-AF65-F5344CB8AC3E}">
        <p14:creationId xmlns:p14="http://schemas.microsoft.com/office/powerpoint/2010/main" val="1443781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3076961" y="1849438"/>
            <a:ext cx="5015408" cy="72008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b="1" dirty="0"/>
              <a:t>Zakazy dowodowe </a:t>
            </a:r>
          </a:p>
        </p:txBody>
      </p:sp>
      <p:cxnSp>
        <p:nvCxnSpPr>
          <p:cNvPr id="9" name="Łącznik prosty ze strzałką 8"/>
          <p:cNvCxnSpPr/>
          <p:nvPr/>
        </p:nvCxnSpPr>
        <p:spPr>
          <a:xfrm flipH="1">
            <a:off x="1770237" y="2607448"/>
            <a:ext cx="1085106" cy="6758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Łącznik prosty ze strzałką 10"/>
          <p:cNvCxnSpPr/>
          <p:nvPr/>
        </p:nvCxnSpPr>
        <p:spPr>
          <a:xfrm>
            <a:off x="8305554" y="2448969"/>
            <a:ext cx="1291729" cy="49515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Prostokąt zaokrąglony 11"/>
          <p:cNvSpPr/>
          <p:nvPr/>
        </p:nvSpPr>
        <p:spPr>
          <a:xfrm>
            <a:off x="247177" y="3445993"/>
            <a:ext cx="2880320" cy="50405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zupełne </a:t>
            </a:r>
          </a:p>
        </p:txBody>
      </p:sp>
      <p:sp>
        <p:nvSpPr>
          <p:cNvPr id="14" name="Prostokąt zaokrąglony 13"/>
          <p:cNvSpPr/>
          <p:nvPr/>
        </p:nvSpPr>
        <p:spPr>
          <a:xfrm>
            <a:off x="8661618" y="3089542"/>
            <a:ext cx="3204356" cy="50405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niezupełne </a:t>
            </a:r>
            <a:endParaRPr lang="pl-PL" b="1" dirty="0"/>
          </a:p>
        </p:txBody>
      </p:sp>
      <p:cxnSp>
        <p:nvCxnSpPr>
          <p:cNvPr id="16" name="Łącznik prosty ze strzałką 15"/>
          <p:cNvCxnSpPr/>
          <p:nvPr/>
        </p:nvCxnSpPr>
        <p:spPr>
          <a:xfrm flipH="1">
            <a:off x="4651660" y="4839126"/>
            <a:ext cx="1008112" cy="7920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Łącznik prosty ze strzałką 17"/>
          <p:cNvCxnSpPr/>
          <p:nvPr/>
        </p:nvCxnSpPr>
        <p:spPr>
          <a:xfrm>
            <a:off x="8625831" y="5235170"/>
            <a:ext cx="1047453" cy="7920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Prostokąt zaokrąglony 18"/>
          <p:cNvSpPr/>
          <p:nvPr/>
        </p:nvSpPr>
        <p:spPr>
          <a:xfrm>
            <a:off x="3371120" y="5742080"/>
            <a:ext cx="2344675" cy="39604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bezwzględne </a:t>
            </a:r>
            <a:endParaRPr lang="pl-PL" b="1" dirty="0"/>
          </a:p>
        </p:txBody>
      </p:sp>
      <p:sp>
        <p:nvSpPr>
          <p:cNvPr id="20" name="Prostokąt zaokrąglony 19"/>
          <p:cNvSpPr/>
          <p:nvPr/>
        </p:nvSpPr>
        <p:spPr>
          <a:xfrm>
            <a:off x="9931114" y="5763552"/>
            <a:ext cx="2001305" cy="39604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względne </a:t>
            </a:r>
            <a:endParaRPr lang="pl-PL" b="1" dirty="0"/>
          </a:p>
        </p:txBody>
      </p:sp>
      <p:sp>
        <p:nvSpPr>
          <p:cNvPr id="2" name="Tytuł 1"/>
          <p:cNvSpPr>
            <a:spLocks noGrp="1"/>
          </p:cNvSpPr>
          <p:nvPr>
            <p:ph type="title"/>
          </p:nvPr>
        </p:nvSpPr>
        <p:spPr>
          <a:xfrm>
            <a:off x="247177" y="542260"/>
            <a:ext cx="10055771" cy="1161552"/>
          </a:xfrm>
        </p:spPr>
        <p:txBody>
          <a:bodyPr>
            <a:normAutofit fontScale="90000"/>
          </a:bodyPr>
          <a:lstStyle/>
          <a:p>
            <a:pPr algn="ctr"/>
            <a:r>
              <a:rPr lang="pl-PL" b="1" dirty="0">
                <a:solidFill>
                  <a:schemeClr val="tx1"/>
                </a:solidFill>
              </a:rPr>
              <a:t>Systematyka zakazów dowodowych wg. T. Grzegorczyka i J. Tylmana </a:t>
            </a:r>
            <a:endParaRPr lang="pl-PL" dirty="0"/>
          </a:p>
        </p:txBody>
      </p:sp>
      <p:sp>
        <p:nvSpPr>
          <p:cNvPr id="23" name="pole tekstowe 22"/>
          <p:cNvSpPr txBox="1"/>
          <p:nvPr/>
        </p:nvSpPr>
        <p:spPr>
          <a:xfrm>
            <a:off x="5853814" y="3723809"/>
            <a:ext cx="6012160" cy="2031325"/>
          </a:xfrm>
          <a:prstGeom prst="rect">
            <a:avLst/>
          </a:prstGeom>
          <a:noFill/>
        </p:spPr>
        <p:txBody>
          <a:bodyPr wrap="square" rtlCol="0">
            <a:spAutoFit/>
          </a:bodyPr>
          <a:lstStyle/>
          <a:p>
            <a:pPr algn="just"/>
            <a:r>
              <a:rPr lang="pl-PL" dirty="0"/>
              <a:t>zabraniają </a:t>
            </a:r>
            <a:r>
              <a:rPr lang="pl-PL" b="1" dirty="0"/>
              <a:t>przeprowadzania określonego </a:t>
            </a:r>
            <a:r>
              <a:rPr lang="pl-PL" dirty="0"/>
              <a:t>dowodu w pewnych warunkach, korzystania z określonego źródła lub środka dowodowego w określony sposób. Możliwe jest dla udowodnienia danej okoliczności sięganie po inne źródło lub środek dowodowy</a:t>
            </a:r>
          </a:p>
          <a:p>
            <a:pPr algn="just"/>
            <a:r>
              <a:rPr lang="pl-PL" dirty="0"/>
              <a:t>prof. Waltosia zakazy dowodzenia za pomocą pewnych dowodów oraz określonych metod dowodzenia. </a:t>
            </a:r>
          </a:p>
        </p:txBody>
      </p:sp>
      <p:sp>
        <p:nvSpPr>
          <p:cNvPr id="26" name="pole tekstowe 25"/>
          <p:cNvSpPr txBox="1"/>
          <p:nvPr/>
        </p:nvSpPr>
        <p:spPr>
          <a:xfrm>
            <a:off x="247177" y="4106799"/>
            <a:ext cx="2746599" cy="2031325"/>
          </a:xfrm>
          <a:prstGeom prst="rect">
            <a:avLst/>
          </a:prstGeom>
          <a:noFill/>
        </p:spPr>
        <p:txBody>
          <a:bodyPr wrap="square" rtlCol="0">
            <a:spAutoFit/>
          </a:bodyPr>
          <a:lstStyle/>
          <a:p>
            <a:r>
              <a:rPr lang="pl-PL" dirty="0"/>
              <a:t>zakazy zabraniające przeprowadzenia jakiegokolwiek dowodu na daną okoliczność</a:t>
            </a:r>
          </a:p>
          <a:p>
            <a:r>
              <a:rPr lang="pl-PL" dirty="0"/>
              <a:t>prof. Waltosia zakazy dowodzenia pewnych faktów   </a:t>
            </a:r>
          </a:p>
        </p:txBody>
      </p:sp>
      <p:sp>
        <p:nvSpPr>
          <p:cNvPr id="28" name="pole tekstowe 27"/>
          <p:cNvSpPr txBox="1"/>
          <p:nvPr/>
        </p:nvSpPr>
        <p:spPr>
          <a:xfrm>
            <a:off x="1703512" y="6381329"/>
            <a:ext cx="5184577" cy="646331"/>
          </a:xfrm>
          <a:prstGeom prst="rect">
            <a:avLst/>
          </a:prstGeom>
          <a:noFill/>
        </p:spPr>
        <p:txBody>
          <a:bodyPr wrap="square" rtlCol="0">
            <a:spAutoFit/>
          </a:bodyPr>
          <a:lstStyle/>
          <a:p>
            <a:pPr lvl="0"/>
            <a:r>
              <a:rPr lang="pl-PL" dirty="0"/>
              <a:t>takie, które nigdy nie mogą być uchylone;</a:t>
            </a:r>
          </a:p>
          <a:p>
            <a:endParaRPr lang="pl-PL" dirty="0"/>
          </a:p>
        </p:txBody>
      </p:sp>
      <p:sp>
        <p:nvSpPr>
          <p:cNvPr id="29" name="pole tekstowe 28"/>
          <p:cNvSpPr txBox="1"/>
          <p:nvPr/>
        </p:nvSpPr>
        <p:spPr>
          <a:xfrm>
            <a:off x="8050831" y="6215014"/>
            <a:ext cx="4104456" cy="646331"/>
          </a:xfrm>
          <a:prstGeom prst="rect">
            <a:avLst/>
          </a:prstGeom>
          <a:noFill/>
        </p:spPr>
        <p:txBody>
          <a:bodyPr wrap="square" rtlCol="0">
            <a:spAutoFit/>
          </a:bodyPr>
          <a:lstStyle/>
          <a:p>
            <a:pPr lvl="0" algn="r"/>
            <a:r>
              <a:rPr lang="pl-PL" dirty="0"/>
              <a:t>mogą być usunięte przy zachowaniu określonych warunków.</a:t>
            </a:r>
          </a:p>
        </p:txBody>
      </p:sp>
    </p:spTree>
    <p:extLst>
      <p:ext uri="{BB962C8B-B14F-4D97-AF65-F5344CB8AC3E}">
        <p14:creationId xmlns:p14="http://schemas.microsoft.com/office/powerpoint/2010/main" val="1893552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Zakazy dowodowe – systematyka </a:t>
            </a:r>
            <a:br>
              <a:rPr lang="pl-PL" dirty="0"/>
            </a:br>
            <a:r>
              <a:rPr lang="pl-PL" dirty="0"/>
              <a:t>i orzecznictwo </a:t>
            </a:r>
          </a:p>
        </p:txBody>
      </p:sp>
      <p:sp>
        <p:nvSpPr>
          <p:cNvPr id="5" name="Symbol zastępczy tekstu 4"/>
          <p:cNvSpPr>
            <a:spLocks noGrp="1"/>
          </p:cNvSpPr>
          <p:nvPr>
            <p:ph type="body" idx="1"/>
          </p:nvPr>
        </p:nvSpPr>
        <p:spPr/>
        <p:txBody>
          <a:bodyPr/>
          <a:lstStyle/>
          <a:p>
            <a:r>
              <a:rPr lang="pl-PL" dirty="0"/>
              <a:t>Systematyka zakazów dowodowych wg. prof. Waltosia i zgodnie z podziałem wskazanym w podręczniku prof. Skorupki</a:t>
            </a:r>
          </a:p>
        </p:txBody>
      </p:sp>
    </p:spTree>
    <p:extLst>
      <p:ext uri="{BB962C8B-B14F-4D97-AF65-F5344CB8AC3E}">
        <p14:creationId xmlns:p14="http://schemas.microsoft.com/office/powerpoint/2010/main" val="167237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pPr algn="ctr"/>
            <a:r>
              <a:rPr lang="pl-PL" sz="3200" b="1" dirty="0"/>
              <a:t>Zakazy dowodzenia faktów </a:t>
            </a:r>
            <a:endParaRPr lang="pl-PL" dirty="0"/>
          </a:p>
        </p:txBody>
      </p:sp>
      <p:sp>
        <p:nvSpPr>
          <p:cNvPr id="5" name="Symbol zastępczy tekstu 4"/>
          <p:cNvSpPr>
            <a:spLocks noGrp="1"/>
          </p:cNvSpPr>
          <p:nvPr>
            <p:ph type="body" idx="1"/>
          </p:nvPr>
        </p:nvSpPr>
        <p:spPr>
          <a:ln/>
        </p:spPr>
        <p:style>
          <a:lnRef idx="1">
            <a:schemeClr val="accent5"/>
          </a:lnRef>
          <a:fillRef idx="2">
            <a:schemeClr val="accent5"/>
          </a:fillRef>
          <a:effectRef idx="1">
            <a:schemeClr val="accent5"/>
          </a:effectRef>
          <a:fontRef idx="minor">
            <a:schemeClr val="dk1"/>
          </a:fontRef>
        </p:style>
        <p:txBody>
          <a:bodyPr>
            <a:normAutofit/>
          </a:bodyPr>
          <a:lstStyle/>
          <a:p>
            <a:r>
              <a:rPr lang="pl-PL" dirty="0"/>
              <a:t>Zupełne i bezwarunkowe </a:t>
            </a:r>
          </a:p>
        </p:txBody>
      </p:sp>
      <p:sp>
        <p:nvSpPr>
          <p:cNvPr id="6" name="Symbol zastępczy zawartości 5"/>
          <p:cNvSpPr>
            <a:spLocks noGrp="1"/>
          </p:cNvSpPr>
          <p:nvPr>
            <p:ph sz="half" idx="2"/>
          </p:nvPr>
        </p:nvSpPr>
        <p:spPr/>
        <p:txBody>
          <a:bodyPr>
            <a:noAutofit/>
          </a:bodyPr>
          <a:lstStyle/>
          <a:p>
            <a:pPr marL="0" indent="0">
              <a:buNone/>
            </a:pPr>
            <a:r>
              <a:rPr lang="pl-PL" sz="2200" b="1" u="sng" dirty="0"/>
              <a:t>Zupełne</a:t>
            </a:r>
            <a:r>
              <a:rPr lang="pl-PL" sz="2200" dirty="0"/>
              <a:t> – niedopuszczalne dowodzenie określonych okoliczności jakimikolwiek środkami dowodowymi.</a:t>
            </a:r>
          </a:p>
          <a:p>
            <a:pPr marL="0" indent="0">
              <a:buNone/>
            </a:pPr>
            <a:r>
              <a:rPr lang="pl-PL" sz="2200" b="1" u="sng" dirty="0"/>
              <a:t>Bezwarunkowe</a:t>
            </a:r>
            <a:r>
              <a:rPr lang="pl-PL" sz="2200" dirty="0"/>
              <a:t> – zakaz dowodowy nie może być uchylony pod żadnym warunkiem </a:t>
            </a:r>
          </a:p>
          <a:p>
            <a:pPr marL="0" indent="0">
              <a:buNone/>
            </a:pPr>
            <a:endParaRPr lang="pl-PL" sz="2200" dirty="0"/>
          </a:p>
          <a:p>
            <a:pPr marL="0" indent="0">
              <a:buNone/>
            </a:pPr>
            <a:endParaRPr lang="pl-PL" sz="2200" dirty="0"/>
          </a:p>
          <a:p>
            <a:pPr marL="0" indent="0">
              <a:buNone/>
            </a:pPr>
            <a:endParaRPr lang="pl-PL" sz="2200" dirty="0"/>
          </a:p>
          <a:p>
            <a:pPr marL="0" indent="0">
              <a:buNone/>
            </a:pPr>
            <a:endParaRPr lang="pl-PL" sz="2200" dirty="0"/>
          </a:p>
        </p:txBody>
      </p:sp>
      <p:sp>
        <p:nvSpPr>
          <p:cNvPr id="7" name="Symbol zastępczy tekstu 6"/>
          <p:cNvSpPr>
            <a:spLocks noGrp="1"/>
          </p:cNvSpPr>
          <p:nvPr>
            <p:ph type="body" sz="quarter" idx="3"/>
          </p:nvPr>
        </p:nvSpPr>
        <p:spPr/>
        <p:style>
          <a:lnRef idx="1">
            <a:schemeClr val="accent5"/>
          </a:lnRef>
          <a:fillRef idx="2">
            <a:schemeClr val="accent5"/>
          </a:fillRef>
          <a:effectRef idx="1">
            <a:schemeClr val="accent5"/>
          </a:effectRef>
          <a:fontRef idx="minor">
            <a:schemeClr val="dk1"/>
          </a:fontRef>
        </p:style>
        <p:txBody>
          <a:bodyPr/>
          <a:lstStyle/>
          <a:p>
            <a:pPr algn="ctr"/>
            <a:r>
              <a:rPr lang="pl-PL" dirty="0"/>
              <a:t>Zupełne i warunkowe </a:t>
            </a:r>
          </a:p>
        </p:txBody>
      </p:sp>
      <p:sp>
        <p:nvSpPr>
          <p:cNvPr id="8" name="Symbol zastępczy zawartości 7"/>
          <p:cNvSpPr>
            <a:spLocks noGrp="1"/>
          </p:cNvSpPr>
          <p:nvPr>
            <p:ph sz="quarter" idx="4"/>
          </p:nvPr>
        </p:nvSpPr>
        <p:spPr/>
        <p:txBody>
          <a:bodyPr>
            <a:normAutofit/>
          </a:bodyPr>
          <a:lstStyle/>
          <a:p>
            <a:pPr marL="0" indent="0">
              <a:buNone/>
            </a:pPr>
            <a:endParaRPr lang="pl-PL" sz="2200" b="1" u="sng" dirty="0"/>
          </a:p>
          <a:p>
            <a:pPr marL="0" indent="0">
              <a:buNone/>
            </a:pPr>
            <a:endParaRPr lang="pl-PL" sz="2200" b="1" u="sng" dirty="0"/>
          </a:p>
          <a:p>
            <a:pPr marL="0" indent="0">
              <a:buNone/>
            </a:pPr>
            <a:endParaRPr lang="pl-PL" sz="2000" b="1" u="sng" dirty="0"/>
          </a:p>
          <a:p>
            <a:pPr marL="0" indent="0">
              <a:buNone/>
            </a:pPr>
            <a:r>
              <a:rPr lang="pl-PL" sz="2000" b="1" u="sng" dirty="0"/>
              <a:t>Warunkowe</a:t>
            </a:r>
            <a:r>
              <a:rPr lang="pl-PL" sz="2000" dirty="0"/>
              <a:t> - można uchylić po spełnieniu określonych warunków </a:t>
            </a:r>
          </a:p>
          <a:p>
            <a:pPr marL="0" indent="0">
              <a:buNone/>
            </a:pPr>
            <a:endParaRPr lang="pl-PL" sz="2200" b="1" u="sng" dirty="0"/>
          </a:p>
          <a:p>
            <a:pPr marL="0" indent="0">
              <a:buNone/>
            </a:pPr>
            <a:r>
              <a:rPr lang="pl-PL" sz="2000" dirty="0"/>
              <a:t>Art. 179, 180, 225, 226 k.p.k. </a:t>
            </a:r>
          </a:p>
        </p:txBody>
      </p:sp>
    </p:spTree>
    <p:extLst>
      <p:ext uri="{BB962C8B-B14F-4D97-AF65-F5344CB8AC3E}">
        <p14:creationId xmlns:p14="http://schemas.microsoft.com/office/powerpoint/2010/main" val="4154238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600" b="1" dirty="0"/>
              <a:t>Zakazy dowodzenia faktów</a:t>
            </a:r>
            <a:br>
              <a:rPr lang="pl-PL" sz="3600" b="1" dirty="0"/>
            </a:br>
            <a:r>
              <a:rPr lang="pl-PL" sz="2000" b="1" dirty="0"/>
              <a:t>zupełne i bezwarunkowe  </a:t>
            </a:r>
          </a:p>
        </p:txBody>
      </p:sp>
      <p:sp>
        <p:nvSpPr>
          <p:cNvPr id="3" name="Symbol zastępczy zawartości 2"/>
          <p:cNvSpPr>
            <a:spLocks noGrp="1"/>
          </p:cNvSpPr>
          <p:nvPr>
            <p:ph idx="1"/>
          </p:nvPr>
        </p:nvSpPr>
        <p:spPr>
          <a:xfrm>
            <a:off x="976465" y="1249325"/>
            <a:ext cx="11091709" cy="5389600"/>
          </a:xfrm>
        </p:spPr>
        <p:txBody>
          <a:bodyPr>
            <a:normAutofit/>
          </a:bodyPr>
          <a:lstStyle/>
          <a:p>
            <a:pPr marL="457200" indent="-457200" algn="just">
              <a:buAutoNum type="arabicPeriod"/>
            </a:pPr>
            <a:endParaRPr lang="pl-PL" sz="2000" dirty="0"/>
          </a:p>
          <a:p>
            <a:pPr marL="457200" indent="-457200" algn="just">
              <a:buAutoNum type="arabicPeriod"/>
            </a:pPr>
            <a:endParaRPr lang="pl-PL" sz="2000" dirty="0"/>
          </a:p>
          <a:p>
            <a:pPr marL="457200" indent="-457200" algn="just">
              <a:buAutoNum type="arabicPeriod"/>
            </a:pPr>
            <a:r>
              <a:rPr lang="pl-PL" sz="2000" dirty="0"/>
              <a:t>Zakaz </a:t>
            </a:r>
            <a:r>
              <a:rPr lang="pl-PL" sz="2000" b="1" dirty="0"/>
              <a:t>ponownego dowodzenia przestępstwa</a:t>
            </a:r>
            <a:r>
              <a:rPr lang="pl-PL" sz="2000" dirty="0"/>
              <a:t>, prawomocnie osądzonego wcześniej, popełnionego przez oskarżonego, który teraz jest sądzony i którego podejrzewa się, że jest recydywistą</a:t>
            </a:r>
          </a:p>
          <a:p>
            <a:pPr lvl="2" algn="just"/>
            <a:r>
              <a:rPr lang="pl-PL" b="1" dirty="0"/>
              <a:t>Recydywę ustala się na podstawie akt sprawy</a:t>
            </a:r>
          </a:p>
          <a:p>
            <a:pPr lvl="2" algn="just"/>
            <a:r>
              <a:rPr lang="pl-PL" dirty="0"/>
              <a:t>Zasada </a:t>
            </a:r>
            <a:r>
              <a:rPr lang="pl-PL" i="1" dirty="0" err="1"/>
              <a:t>ne</a:t>
            </a:r>
            <a:r>
              <a:rPr lang="pl-PL" i="1" dirty="0"/>
              <a:t> bis in </a:t>
            </a:r>
            <a:r>
              <a:rPr lang="pl-PL" i="1" dirty="0" err="1"/>
              <a:t>idem</a:t>
            </a:r>
            <a:r>
              <a:rPr lang="pl-PL" i="1" dirty="0"/>
              <a:t> </a:t>
            </a:r>
            <a:endParaRPr lang="pl-PL" dirty="0"/>
          </a:p>
          <a:p>
            <a:pPr marL="457200" indent="-457200" algn="just">
              <a:buFont typeface="+mj-lt"/>
              <a:buAutoNum type="arabicPeriod"/>
            </a:pPr>
            <a:r>
              <a:rPr lang="pl-PL" sz="2000" dirty="0"/>
              <a:t>Zakaz dowodzenia </a:t>
            </a:r>
            <a:r>
              <a:rPr lang="pl-PL" sz="2000" b="1" dirty="0"/>
              <a:t>prawa lub stosunku prawnego wbrew ustaleniom konstytutywnego rozstrzygnięcia innego sądu</a:t>
            </a:r>
            <a:r>
              <a:rPr lang="pl-PL" sz="2000" dirty="0"/>
              <a:t>, które wiąże sąd karny (art. 8 § 2) np. rozwód – nie można dowodzić, że oskarżony jest w związku z małżeńskim, jeżeli istnieje prawomocne orzeczenie stwierdzające rozwód</a:t>
            </a:r>
          </a:p>
          <a:p>
            <a:pPr marL="457200" indent="-457200" algn="just">
              <a:buFont typeface="+mj-lt"/>
              <a:buAutoNum type="arabicPeriod"/>
            </a:pPr>
            <a:r>
              <a:rPr lang="pl-PL" sz="2000" b="1" dirty="0"/>
              <a:t>Zakaz dowodzenia treści zeznań świadka</a:t>
            </a:r>
            <a:r>
              <a:rPr lang="pl-PL" sz="2000" dirty="0"/>
              <a:t>, jeżeli skorzystał on z prawa do odmowy składania zeznań (art. 182) albo został zwolniony z obowiązku ich złożenia (art. 185) – art. 186 </a:t>
            </a:r>
          </a:p>
          <a:p>
            <a:pPr marL="457200" indent="-457200" algn="just">
              <a:buFont typeface="+mj-lt"/>
              <a:buAutoNum type="arabicPeriod"/>
            </a:pPr>
            <a:r>
              <a:rPr lang="pl-PL" sz="2000" dirty="0"/>
              <a:t>Zakaz dowodzenia </a:t>
            </a:r>
            <a:r>
              <a:rPr lang="pl-PL" sz="2000" b="1" dirty="0"/>
              <a:t>przebiegu narady i głosowania nad orzeczeniem </a:t>
            </a:r>
            <a:r>
              <a:rPr lang="pl-PL" sz="2000" dirty="0"/>
              <a:t>(108 § 1). </a:t>
            </a:r>
          </a:p>
          <a:p>
            <a:pPr marL="457200" indent="-457200" algn="just">
              <a:buFont typeface="+mj-lt"/>
              <a:buAutoNum type="arabicPeriod"/>
            </a:pPr>
            <a:r>
              <a:rPr lang="pl-PL" sz="2000" dirty="0"/>
              <a:t>Zakaz dowodzenia okoliczności </a:t>
            </a:r>
            <a:r>
              <a:rPr lang="pl-PL" sz="2000" b="1" dirty="0"/>
              <a:t>objętych ochroną świadka koronnego</a:t>
            </a:r>
            <a:r>
              <a:rPr lang="pl-PL" sz="2000" dirty="0"/>
              <a:t>. </a:t>
            </a:r>
          </a:p>
        </p:txBody>
      </p:sp>
    </p:spTree>
    <p:extLst>
      <p:ext uri="{BB962C8B-B14F-4D97-AF65-F5344CB8AC3E}">
        <p14:creationId xmlns:p14="http://schemas.microsoft.com/office/powerpoint/2010/main" val="169066706"/>
      </p:ext>
    </p:extLst>
  </p:cSld>
  <p:clrMapOvr>
    <a:masterClrMapping/>
  </p:clrMapOvr>
</p:sld>
</file>

<file path=ppt/theme/theme1.xml><?xml version="1.0" encoding="utf-8"?>
<a:theme xmlns:a="http://schemas.openxmlformats.org/drawingml/2006/main" name="MotywUWr">
  <a:themeElements>
    <a:clrScheme name="Niebiesk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tywUWr" id="{0DA296BC-B9D6-4B7A-96AB-037624F3C11A}" vid="{D05F05A6-4D5C-440B-B76F-F1D03448EEDB}"/>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1920</TotalTime>
  <Words>7353</Words>
  <Application>Microsoft Office PowerPoint</Application>
  <PresentationFormat>Panoramiczny</PresentationFormat>
  <Paragraphs>404</Paragraphs>
  <Slides>47</Slides>
  <Notes>18</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47</vt:i4>
      </vt:variant>
    </vt:vector>
  </HeadingPairs>
  <TitlesOfParts>
    <vt:vector size="51" baseType="lpstr">
      <vt:lpstr>Arial</vt:lpstr>
      <vt:lpstr>Calibri</vt:lpstr>
      <vt:lpstr>Century Schoolbook</vt:lpstr>
      <vt:lpstr>MotywUWr</vt:lpstr>
      <vt:lpstr>Zakazy dowodowe </vt:lpstr>
      <vt:lpstr>Zakazy dowodowe – pojęcie</vt:lpstr>
      <vt:lpstr>Zakazy dowodowe – funkcja </vt:lpstr>
      <vt:lpstr>Zakazy dowodowe – rodzaje </vt:lpstr>
      <vt:lpstr>Zakazy dowodowe wg. prof. Waltosia (podział taki sam jak w podręczniku prof. Skorupki)</vt:lpstr>
      <vt:lpstr>Systematyka zakazów dowodowych wg. T. Grzegorczyka i J. Tylmana </vt:lpstr>
      <vt:lpstr>Zakazy dowodowe – systematyka  i orzecznictwo </vt:lpstr>
      <vt:lpstr>Zakazy dowodzenia faktów </vt:lpstr>
      <vt:lpstr>Zakazy dowodzenia faktów zupełne i bezwarunkowe  </vt:lpstr>
      <vt:lpstr>Zakazy dowodzenia faktów  – zupełne i bezwarunkowe   </vt:lpstr>
      <vt:lpstr>Prezentacja programu PowerPoint</vt:lpstr>
      <vt:lpstr>Zakres zakazu dowodowego  z art. 186 </vt:lpstr>
      <vt:lpstr>Zakres zakazu dowodowego z art. 186 </vt:lpstr>
      <vt:lpstr>Zakazy dowodzenia faktów  zupełne i warunkowe </vt:lpstr>
      <vt:lpstr>Zakazy dowodzenia faktów Zupełne i warunkowe</vt:lpstr>
      <vt:lpstr>Tajemnica adwokacka i radcowska </vt:lpstr>
      <vt:lpstr>Tajemnica adwokacka – uchwały NRA </vt:lpstr>
      <vt:lpstr>Uchwała nr 89/2018 Prezydium Naczelnej Rady Adwokackiej z 2.10.2018 r. </vt:lpstr>
      <vt:lpstr>Tajemnica notarialna </vt:lpstr>
      <vt:lpstr>Zakres tajemnicy adwokackiej (radcowskiej itp.) </vt:lpstr>
      <vt:lpstr>Tajemnica lekarska </vt:lpstr>
      <vt:lpstr>Tajemnice zawodowe w orzecznictwie </vt:lpstr>
      <vt:lpstr>Tajemnice zawodowe w orzecznictwie </vt:lpstr>
      <vt:lpstr>Zakazy dowodzenia faktów Zupełne i warunkowe</vt:lpstr>
      <vt:lpstr>Tajemnica dziennikarska </vt:lpstr>
      <vt:lpstr>Tajemnica dziennikarska </vt:lpstr>
      <vt:lpstr>Tajemnica dziennikarska </vt:lpstr>
      <vt:lpstr>Zakazy dowodzenia faktów Zupełne i warunkowe</vt:lpstr>
      <vt:lpstr>Zakazy dowodzenia faktów Zupełne i warunkowe</vt:lpstr>
      <vt:lpstr>Zakazy dowodzenia faktów Zupełne i warunkowe</vt:lpstr>
      <vt:lpstr>Tajemnice z art. 179 – 180 </vt:lpstr>
      <vt:lpstr>Zakazy dowodzenia za pomocą określonych środków i źródeł  dowodowych</vt:lpstr>
      <vt:lpstr>Prezentacja programu PowerPoint</vt:lpstr>
      <vt:lpstr>Zakazy dowodzenia za pomocą określonych środków dowodowych</vt:lpstr>
      <vt:lpstr>Zakazy dowodzenia za pomocą określonych środków dowodowych </vt:lpstr>
      <vt:lpstr>Zakazy dowodzenia za pomocą określonych źródeł dowodowych bezwarunkowe </vt:lpstr>
      <vt:lpstr>Ważne – zakaz dowodowy z art. 199</vt:lpstr>
      <vt:lpstr>Zakazy dowodzenia za pomocą określonych środków dowodowych</vt:lpstr>
      <vt:lpstr>Art. 182 i 185 </vt:lpstr>
      <vt:lpstr>Zakazy określonych metod śledczych </vt:lpstr>
      <vt:lpstr>Zakazy określonych metod śledczych  art. 171  </vt:lpstr>
      <vt:lpstr>Zakazy określonych metod śledczych </vt:lpstr>
      <vt:lpstr>Zakaz dowodowy z art. 174 </vt:lpstr>
      <vt:lpstr>Prezentacja programu PowerPoint</vt:lpstr>
      <vt:lpstr>Art. 168a a zakazy dowodowe w procesie karnym </vt:lpstr>
      <vt:lpstr>Eliminowanie z procesu karnego dowodu zebranego w sposób sprzeczny z ustawą </vt:lpstr>
      <vt:lpstr>Eliminowanie z procesu karnego dowodu zebranego w sposób sprzeczny z ustawą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 cz. I</dc:title>
  <dc:creator>Dominika Czerniak</dc:creator>
  <cp:lastModifiedBy>Anna Dzieciołowska</cp:lastModifiedBy>
  <cp:revision>55</cp:revision>
  <dcterms:created xsi:type="dcterms:W3CDTF">2018-11-04T20:25:21Z</dcterms:created>
  <dcterms:modified xsi:type="dcterms:W3CDTF">2023-01-06T11:55:04Z</dcterms:modified>
</cp:coreProperties>
</file>