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93" r:id="rId3"/>
    <p:sldId id="260" r:id="rId4"/>
    <p:sldId id="312" r:id="rId5"/>
    <p:sldId id="311" r:id="rId6"/>
    <p:sldId id="294" r:id="rId7"/>
    <p:sldId id="295" r:id="rId8"/>
    <p:sldId id="296" r:id="rId9"/>
    <p:sldId id="259" r:id="rId10"/>
    <p:sldId id="298" r:id="rId11"/>
    <p:sldId id="299" r:id="rId12"/>
    <p:sldId id="300" r:id="rId13"/>
    <p:sldId id="302" r:id="rId14"/>
    <p:sldId id="261" r:id="rId15"/>
    <p:sldId id="262" r:id="rId16"/>
    <p:sldId id="263" r:id="rId17"/>
    <p:sldId id="301" r:id="rId18"/>
    <p:sldId id="308" r:id="rId19"/>
    <p:sldId id="303" r:id="rId20"/>
    <p:sldId id="304" r:id="rId21"/>
    <p:sldId id="307" r:id="rId22"/>
    <p:sldId id="305" r:id="rId23"/>
    <p:sldId id="309" r:id="rId24"/>
    <p:sldId id="31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8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F75767-AC11-46A0-B1D9-022C6CE89C9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21A6390C-BE8E-4634-B43B-79C5DB6232D6}">
      <dgm:prSet phldrT="[Tekst]"/>
      <dgm:spPr/>
      <dgm:t>
        <a:bodyPr/>
        <a:lstStyle/>
        <a:p>
          <a:r>
            <a:rPr lang="pl-PL" dirty="0"/>
            <a:t>czyn</a:t>
          </a:r>
        </a:p>
      </dgm:t>
    </dgm:pt>
    <dgm:pt modelId="{E81F1B7D-0810-47E3-8644-4DF239012D65}" type="parTrans" cxnId="{2686C568-C867-4A34-B517-DBE9D1810089}">
      <dgm:prSet/>
      <dgm:spPr/>
      <dgm:t>
        <a:bodyPr/>
        <a:lstStyle/>
        <a:p>
          <a:endParaRPr lang="pl-PL"/>
        </a:p>
      </dgm:t>
    </dgm:pt>
    <dgm:pt modelId="{E69F704A-FAE5-4988-A13C-7D502103AF9A}" type="sibTrans" cxnId="{2686C568-C867-4A34-B517-DBE9D1810089}">
      <dgm:prSet/>
      <dgm:spPr/>
      <dgm:t>
        <a:bodyPr/>
        <a:lstStyle/>
        <a:p>
          <a:endParaRPr lang="pl-PL"/>
        </a:p>
      </dgm:t>
    </dgm:pt>
    <dgm:pt modelId="{E1837137-68E6-477D-BBF5-E966C403CF3A}">
      <dgm:prSet phldrT="[Tekst]"/>
      <dgm:spPr/>
      <dgm:t>
        <a:bodyPr/>
        <a:lstStyle/>
        <a:p>
          <a:r>
            <a:rPr lang="pl-PL" dirty="0"/>
            <a:t>bezprawność</a:t>
          </a:r>
        </a:p>
      </dgm:t>
    </dgm:pt>
    <dgm:pt modelId="{4EC01766-61A7-4659-97D0-CE3E591876BE}" type="parTrans" cxnId="{B333D420-DE12-4E8D-BDE7-ABDAD5815C2F}">
      <dgm:prSet/>
      <dgm:spPr/>
      <dgm:t>
        <a:bodyPr/>
        <a:lstStyle/>
        <a:p>
          <a:endParaRPr lang="pl-PL"/>
        </a:p>
      </dgm:t>
    </dgm:pt>
    <dgm:pt modelId="{C26C2CE8-DEAB-470F-AE44-F09219342A7E}" type="sibTrans" cxnId="{B333D420-DE12-4E8D-BDE7-ABDAD5815C2F}">
      <dgm:prSet/>
      <dgm:spPr/>
      <dgm:t>
        <a:bodyPr/>
        <a:lstStyle/>
        <a:p>
          <a:endParaRPr lang="pl-PL"/>
        </a:p>
      </dgm:t>
    </dgm:pt>
    <dgm:pt modelId="{13644777-3508-454B-BA14-C6ED2C73791E}">
      <dgm:prSet phldrT="[Tekst]"/>
      <dgm:spPr/>
      <dgm:t>
        <a:bodyPr/>
        <a:lstStyle/>
        <a:p>
          <a:r>
            <a:rPr lang="pl-PL" dirty="0"/>
            <a:t>karalność</a:t>
          </a:r>
        </a:p>
      </dgm:t>
    </dgm:pt>
    <dgm:pt modelId="{39EDBC1E-2CDC-44BC-8624-9A8AAEB9D739}" type="parTrans" cxnId="{CDAFDCCA-531C-408F-A5EB-41F9043CCF2A}">
      <dgm:prSet/>
      <dgm:spPr/>
      <dgm:t>
        <a:bodyPr/>
        <a:lstStyle/>
        <a:p>
          <a:endParaRPr lang="pl-PL"/>
        </a:p>
      </dgm:t>
    </dgm:pt>
    <dgm:pt modelId="{1FC3FFE9-649E-4F6C-A0F3-6287FB8A91F5}" type="sibTrans" cxnId="{CDAFDCCA-531C-408F-A5EB-41F9043CCF2A}">
      <dgm:prSet/>
      <dgm:spPr/>
      <dgm:t>
        <a:bodyPr/>
        <a:lstStyle/>
        <a:p>
          <a:endParaRPr lang="pl-PL"/>
        </a:p>
      </dgm:t>
    </dgm:pt>
    <dgm:pt modelId="{0183F532-9BD8-426C-99AA-5445FB35E523}">
      <dgm:prSet phldrT="[Tekst]"/>
      <dgm:spPr/>
      <dgm:t>
        <a:bodyPr/>
        <a:lstStyle/>
        <a:p>
          <a:r>
            <a:rPr lang="pl-PL" dirty="0"/>
            <a:t>karygodność</a:t>
          </a:r>
        </a:p>
      </dgm:t>
    </dgm:pt>
    <dgm:pt modelId="{87391DE9-AFD1-4033-B057-43A8CF0DBE70}" type="parTrans" cxnId="{BD9B0A8C-7199-4535-8985-6B12A53E9D06}">
      <dgm:prSet/>
      <dgm:spPr/>
      <dgm:t>
        <a:bodyPr/>
        <a:lstStyle/>
        <a:p>
          <a:endParaRPr lang="pl-PL"/>
        </a:p>
      </dgm:t>
    </dgm:pt>
    <dgm:pt modelId="{8D0D523B-3965-47D1-B07A-FD377AE7BADF}" type="sibTrans" cxnId="{BD9B0A8C-7199-4535-8985-6B12A53E9D06}">
      <dgm:prSet/>
      <dgm:spPr/>
      <dgm:t>
        <a:bodyPr/>
        <a:lstStyle/>
        <a:p>
          <a:endParaRPr lang="pl-PL"/>
        </a:p>
      </dgm:t>
    </dgm:pt>
    <dgm:pt modelId="{1CCC2FBF-B5F3-4A5F-92EC-07C15578F488}">
      <dgm:prSet phldrT="[Tekst]"/>
      <dgm:spPr/>
      <dgm:t>
        <a:bodyPr/>
        <a:lstStyle/>
        <a:p>
          <a:r>
            <a:rPr lang="pl-PL" dirty="0"/>
            <a:t>zawinienie</a:t>
          </a:r>
        </a:p>
      </dgm:t>
    </dgm:pt>
    <dgm:pt modelId="{7D372422-66D1-4A95-9B99-D3C2E9C0225E}" type="parTrans" cxnId="{3266A894-7949-4E14-B250-CB58DE599806}">
      <dgm:prSet/>
      <dgm:spPr/>
      <dgm:t>
        <a:bodyPr/>
        <a:lstStyle/>
        <a:p>
          <a:endParaRPr lang="pl-PL"/>
        </a:p>
      </dgm:t>
    </dgm:pt>
    <dgm:pt modelId="{CDD4A2FD-98B2-46BE-B383-9E791D5EA1CF}" type="sibTrans" cxnId="{3266A894-7949-4E14-B250-CB58DE599806}">
      <dgm:prSet/>
      <dgm:spPr/>
      <dgm:t>
        <a:bodyPr/>
        <a:lstStyle/>
        <a:p>
          <a:endParaRPr lang="pl-PL"/>
        </a:p>
      </dgm:t>
    </dgm:pt>
    <dgm:pt modelId="{391F65FB-8B0D-4ED0-96FF-A2D4DB5F1648}" type="pres">
      <dgm:prSet presAssocID="{7BF75767-AC11-46A0-B1D9-022C6CE89C9C}" presName="diagram" presStyleCnt="0">
        <dgm:presLayoutVars>
          <dgm:dir/>
          <dgm:resizeHandles val="exact"/>
        </dgm:presLayoutVars>
      </dgm:prSet>
      <dgm:spPr/>
    </dgm:pt>
    <dgm:pt modelId="{485030DA-4097-4E0E-9F68-CA6977906958}" type="pres">
      <dgm:prSet presAssocID="{21A6390C-BE8E-4634-B43B-79C5DB6232D6}" presName="node" presStyleLbl="node1" presStyleIdx="0" presStyleCnt="5" custScaleX="23624" custScaleY="20267" custLinFactNeighborX="-28299" custLinFactNeighborY="22255">
        <dgm:presLayoutVars>
          <dgm:bulletEnabled val="1"/>
        </dgm:presLayoutVars>
      </dgm:prSet>
      <dgm:spPr/>
    </dgm:pt>
    <dgm:pt modelId="{43AE13C2-8690-430D-9C24-4E1E35F6DCC3}" type="pres">
      <dgm:prSet presAssocID="{E69F704A-FAE5-4988-A13C-7D502103AF9A}" presName="sibTrans" presStyleCnt="0"/>
      <dgm:spPr/>
    </dgm:pt>
    <dgm:pt modelId="{A258505A-7FDF-4CCD-BC17-EC79FDBCC551}" type="pres">
      <dgm:prSet presAssocID="{E1837137-68E6-477D-BBF5-E966C403CF3A}" presName="node" presStyleLbl="node1" presStyleIdx="1" presStyleCnt="5" custScaleX="23447" custScaleY="20856" custLinFactNeighborX="-12067" custLinFactNeighborY="21757">
        <dgm:presLayoutVars>
          <dgm:bulletEnabled val="1"/>
        </dgm:presLayoutVars>
      </dgm:prSet>
      <dgm:spPr/>
    </dgm:pt>
    <dgm:pt modelId="{D233C970-EABD-49AA-B8D2-2C5A74F8419D}" type="pres">
      <dgm:prSet presAssocID="{C26C2CE8-DEAB-470F-AE44-F09219342A7E}" presName="sibTrans" presStyleCnt="0"/>
      <dgm:spPr/>
    </dgm:pt>
    <dgm:pt modelId="{3E5B5CAB-6B6E-42B8-859A-9ADCAFBC37ED}" type="pres">
      <dgm:prSet presAssocID="{13644777-3508-454B-BA14-C6ED2C73791E}" presName="node" presStyleLbl="node1" presStyleIdx="2" presStyleCnt="5" custScaleX="22967" custScaleY="21096" custLinFactNeighborX="-44882" custLinFactNeighborY="46472">
        <dgm:presLayoutVars>
          <dgm:bulletEnabled val="1"/>
        </dgm:presLayoutVars>
      </dgm:prSet>
      <dgm:spPr/>
    </dgm:pt>
    <dgm:pt modelId="{DD7C6EA1-6851-4716-85AE-35F320F9E2A2}" type="pres">
      <dgm:prSet presAssocID="{1FC3FFE9-649E-4F6C-A0F3-6287FB8A91F5}" presName="sibTrans" presStyleCnt="0"/>
      <dgm:spPr/>
    </dgm:pt>
    <dgm:pt modelId="{DA0F7AA6-04E9-4EAE-8BFF-91EE79F314DF}" type="pres">
      <dgm:prSet presAssocID="{0183F532-9BD8-426C-99AA-5445FB35E523}" presName="node" presStyleLbl="node1" presStyleIdx="3" presStyleCnt="5" custScaleX="22830" custScaleY="20425" custLinFactNeighborX="29547" custLinFactNeighborY="-15715">
        <dgm:presLayoutVars>
          <dgm:bulletEnabled val="1"/>
        </dgm:presLayoutVars>
      </dgm:prSet>
      <dgm:spPr/>
    </dgm:pt>
    <dgm:pt modelId="{B17B7ECA-D539-4FFA-A6FB-FAC7F19EB14F}" type="pres">
      <dgm:prSet presAssocID="{8D0D523B-3965-47D1-B07A-FD377AE7BADF}" presName="sibTrans" presStyleCnt="0"/>
      <dgm:spPr/>
    </dgm:pt>
    <dgm:pt modelId="{8042541C-0AEA-4D1B-9565-83D041BDEA53}" type="pres">
      <dgm:prSet presAssocID="{1CCC2FBF-B5F3-4A5F-92EC-07C15578F488}" presName="node" presStyleLbl="node1" presStyleIdx="4" presStyleCnt="5" custScaleX="22341" custScaleY="20648" custLinFactNeighborX="21180" custLinFactNeighborY="-15671">
        <dgm:presLayoutVars>
          <dgm:bulletEnabled val="1"/>
        </dgm:presLayoutVars>
      </dgm:prSet>
      <dgm:spPr/>
    </dgm:pt>
  </dgm:ptLst>
  <dgm:cxnLst>
    <dgm:cxn modelId="{D36BE015-72B1-4547-8BA5-A7563E88A725}" type="presOf" srcId="{E1837137-68E6-477D-BBF5-E966C403CF3A}" destId="{A258505A-7FDF-4CCD-BC17-EC79FDBCC551}" srcOrd="0" destOrd="0" presId="urn:microsoft.com/office/officeart/2005/8/layout/default"/>
    <dgm:cxn modelId="{B333D420-DE12-4E8D-BDE7-ABDAD5815C2F}" srcId="{7BF75767-AC11-46A0-B1D9-022C6CE89C9C}" destId="{E1837137-68E6-477D-BBF5-E966C403CF3A}" srcOrd="1" destOrd="0" parTransId="{4EC01766-61A7-4659-97D0-CE3E591876BE}" sibTransId="{C26C2CE8-DEAB-470F-AE44-F09219342A7E}"/>
    <dgm:cxn modelId="{A19C5165-CBED-42E0-BCFB-AB5CDAC3C445}" type="presOf" srcId="{21A6390C-BE8E-4634-B43B-79C5DB6232D6}" destId="{485030DA-4097-4E0E-9F68-CA6977906958}" srcOrd="0" destOrd="0" presId="urn:microsoft.com/office/officeart/2005/8/layout/default"/>
    <dgm:cxn modelId="{59FD8D66-6667-4443-9251-BD1FE6559522}" type="presOf" srcId="{0183F532-9BD8-426C-99AA-5445FB35E523}" destId="{DA0F7AA6-04E9-4EAE-8BFF-91EE79F314DF}" srcOrd="0" destOrd="0" presId="urn:microsoft.com/office/officeart/2005/8/layout/default"/>
    <dgm:cxn modelId="{2686C568-C867-4A34-B517-DBE9D1810089}" srcId="{7BF75767-AC11-46A0-B1D9-022C6CE89C9C}" destId="{21A6390C-BE8E-4634-B43B-79C5DB6232D6}" srcOrd="0" destOrd="0" parTransId="{E81F1B7D-0810-47E3-8644-4DF239012D65}" sibTransId="{E69F704A-FAE5-4988-A13C-7D502103AF9A}"/>
    <dgm:cxn modelId="{BD9B0A8C-7199-4535-8985-6B12A53E9D06}" srcId="{7BF75767-AC11-46A0-B1D9-022C6CE89C9C}" destId="{0183F532-9BD8-426C-99AA-5445FB35E523}" srcOrd="3" destOrd="0" parTransId="{87391DE9-AFD1-4033-B057-43A8CF0DBE70}" sibTransId="{8D0D523B-3965-47D1-B07A-FD377AE7BADF}"/>
    <dgm:cxn modelId="{3266A894-7949-4E14-B250-CB58DE599806}" srcId="{7BF75767-AC11-46A0-B1D9-022C6CE89C9C}" destId="{1CCC2FBF-B5F3-4A5F-92EC-07C15578F488}" srcOrd="4" destOrd="0" parTransId="{7D372422-66D1-4A95-9B99-D3C2E9C0225E}" sibTransId="{CDD4A2FD-98B2-46BE-B383-9E791D5EA1CF}"/>
    <dgm:cxn modelId="{FC30519F-22ED-49B2-B3AD-6710B3570B93}" type="presOf" srcId="{1CCC2FBF-B5F3-4A5F-92EC-07C15578F488}" destId="{8042541C-0AEA-4D1B-9565-83D041BDEA53}" srcOrd="0" destOrd="0" presId="urn:microsoft.com/office/officeart/2005/8/layout/default"/>
    <dgm:cxn modelId="{22B800A3-5685-42A3-B71B-423601486B75}" type="presOf" srcId="{13644777-3508-454B-BA14-C6ED2C73791E}" destId="{3E5B5CAB-6B6E-42B8-859A-9ADCAFBC37ED}" srcOrd="0" destOrd="0" presId="urn:microsoft.com/office/officeart/2005/8/layout/default"/>
    <dgm:cxn modelId="{01540EB6-68A5-4D0C-A7CD-6089F891B6BE}" type="presOf" srcId="{7BF75767-AC11-46A0-B1D9-022C6CE89C9C}" destId="{391F65FB-8B0D-4ED0-96FF-A2D4DB5F1648}" srcOrd="0" destOrd="0" presId="urn:microsoft.com/office/officeart/2005/8/layout/default"/>
    <dgm:cxn modelId="{CDAFDCCA-531C-408F-A5EB-41F9043CCF2A}" srcId="{7BF75767-AC11-46A0-B1D9-022C6CE89C9C}" destId="{13644777-3508-454B-BA14-C6ED2C73791E}" srcOrd="2" destOrd="0" parTransId="{39EDBC1E-2CDC-44BC-8624-9A8AAEB9D739}" sibTransId="{1FC3FFE9-649E-4F6C-A0F3-6287FB8A91F5}"/>
    <dgm:cxn modelId="{71FC0CE8-D1E8-45F0-87D2-603EB49F4B77}" type="presParOf" srcId="{391F65FB-8B0D-4ED0-96FF-A2D4DB5F1648}" destId="{485030DA-4097-4E0E-9F68-CA6977906958}" srcOrd="0" destOrd="0" presId="urn:microsoft.com/office/officeart/2005/8/layout/default"/>
    <dgm:cxn modelId="{E94D53D6-BE93-4E78-BE11-BC783240E9E8}" type="presParOf" srcId="{391F65FB-8B0D-4ED0-96FF-A2D4DB5F1648}" destId="{43AE13C2-8690-430D-9C24-4E1E35F6DCC3}" srcOrd="1" destOrd="0" presId="urn:microsoft.com/office/officeart/2005/8/layout/default"/>
    <dgm:cxn modelId="{336FF1F6-8B33-4627-A063-A46A34F842B4}" type="presParOf" srcId="{391F65FB-8B0D-4ED0-96FF-A2D4DB5F1648}" destId="{A258505A-7FDF-4CCD-BC17-EC79FDBCC551}" srcOrd="2" destOrd="0" presId="urn:microsoft.com/office/officeart/2005/8/layout/default"/>
    <dgm:cxn modelId="{8755CBC5-7BA9-4046-8646-3CAC81132B44}" type="presParOf" srcId="{391F65FB-8B0D-4ED0-96FF-A2D4DB5F1648}" destId="{D233C970-EABD-49AA-B8D2-2C5A74F8419D}" srcOrd="3" destOrd="0" presId="urn:microsoft.com/office/officeart/2005/8/layout/default"/>
    <dgm:cxn modelId="{113E3B90-720C-41A5-9214-6952DC4D806D}" type="presParOf" srcId="{391F65FB-8B0D-4ED0-96FF-A2D4DB5F1648}" destId="{3E5B5CAB-6B6E-42B8-859A-9ADCAFBC37ED}" srcOrd="4" destOrd="0" presId="urn:microsoft.com/office/officeart/2005/8/layout/default"/>
    <dgm:cxn modelId="{1CB8FA5D-29B5-4742-87E5-51A0CA8EC4BF}" type="presParOf" srcId="{391F65FB-8B0D-4ED0-96FF-A2D4DB5F1648}" destId="{DD7C6EA1-6851-4716-85AE-35F320F9E2A2}" srcOrd="5" destOrd="0" presId="urn:microsoft.com/office/officeart/2005/8/layout/default"/>
    <dgm:cxn modelId="{1578B0BF-1E60-4B8C-B4A9-144D470F599C}" type="presParOf" srcId="{391F65FB-8B0D-4ED0-96FF-A2D4DB5F1648}" destId="{DA0F7AA6-04E9-4EAE-8BFF-91EE79F314DF}" srcOrd="6" destOrd="0" presId="urn:microsoft.com/office/officeart/2005/8/layout/default"/>
    <dgm:cxn modelId="{50A8BB07-6042-4E28-826D-D98B23DAE997}" type="presParOf" srcId="{391F65FB-8B0D-4ED0-96FF-A2D4DB5F1648}" destId="{B17B7ECA-D539-4FFA-A6FB-FAC7F19EB14F}" srcOrd="7" destOrd="0" presId="urn:microsoft.com/office/officeart/2005/8/layout/default"/>
    <dgm:cxn modelId="{960AD9D8-BDC8-497E-A019-25BE9942E690}" type="presParOf" srcId="{391F65FB-8B0D-4ED0-96FF-A2D4DB5F1648}" destId="{8042541C-0AEA-4D1B-9565-83D041BDEA5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5030DA-4097-4E0E-9F68-CA6977906958}">
      <dsp:nvSpPr>
        <dsp:cNvPr id="0" name=""/>
        <dsp:cNvSpPr/>
      </dsp:nvSpPr>
      <dsp:spPr>
        <a:xfrm>
          <a:off x="0" y="2270325"/>
          <a:ext cx="2644683" cy="13613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sz="3500" kern="1200" dirty="0"/>
            <a:t>czyn</a:t>
          </a:r>
        </a:p>
      </dsp:txBody>
      <dsp:txXfrm>
        <a:off x="0" y="2270325"/>
        <a:ext cx="2644683" cy="1361322"/>
      </dsp:txXfrm>
    </dsp:sp>
    <dsp:sp modelId="{A258505A-7FDF-4CCD-BC17-EC79FDBCC551}">
      <dsp:nvSpPr>
        <dsp:cNvPr id="0" name=""/>
        <dsp:cNvSpPr/>
      </dsp:nvSpPr>
      <dsp:spPr>
        <a:xfrm>
          <a:off x="2970903" y="2217093"/>
          <a:ext cx="2624868" cy="14008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sz="3500" kern="1200" dirty="0"/>
            <a:t>bezprawność</a:t>
          </a:r>
        </a:p>
      </dsp:txBody>
      <dsp:txXfrm>
        <a:off x="2970903" y="2217093"/>
        <a:ext cx="2624868" cy="1400885"/>
      </dsp:txXfrm>
    </dsp:sp>
    <dsp:sp modelId="{3E5B5CAB-6B6E-42B8-859A-9ADCAFBC37ED}">
      <dsp:nvSpPr>
        <dsp:cNvPr id="0" name=""/>
        <dsp:cNvSpPr/>
      </dsp:nvSpPr>
      <dsp:spPr>
        <a:xfrm>
          <a:off x="3041655" y="3869125"/>
          <a:ext cx="2571133" cy="14170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sz="3500" kern="1200" dirty="0"/>
            <a:t>karalność</a:t>
          </a:r>
        </a:p>
      </dsp:txBody>
      <dsp:txXfrm>
        <a:off x="3041655" y="3869125"/>
        <a:ext cx="2571133" cy="1417006"/>
      </dsp:txXfrm>
    </dsp:sp>
    <dsp:sp modelId="{DA0F7AA6-04E9-4EAE-8BFF-91EE79F314DF}">
      <dsp:nvSpPr>
        <dsp:cNvPr id="0" name=""/>
        <dsp:cNvSpPr/>
      </dsp:nvSpPr>
      <dsp:spPr>
        <a:xfrm>
          <a:off x="5817039" y="2236046"/>
          <a:ext cx="2555796" cy="13719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sz="3500" kern="1200" dirty="0"/>
            <a:t>karygodność</a:t>
          </a:r>
        </a:p>
      </dsp:txBody>
      <dsp:txXfrm>
        <a:off x="5817039" y="2236046"/>
        <a:ext cx="2555796" cy="1371935"/>
      </dsp:txXfrm>
    </dsp:sp>
    <dsp:sp modelId="{8042541C-0AEA-4D1B-9565-83D041BDEA53}">
      <dsp:nvSpPr>
        <dsp:cNvPr id="0" name=""/>
        <dsp:cNvSpPr/>
      </dsp:nvSpPr>
      <dsp:spPr>
        <a:xfrm>
          <a:off x="8555648" y="2231512"/>
          <a:ext cx="2501053" cy="13869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sz="3500" kern="1200" dirty="0"/>
            <a:t>zawinienie</a:t>
          </a:r>
        </a:p>
      </dsp:txBody>
      <dsp:txXfrm>
        <a:off x="8555648" y="2231512"/>
        <a:ext cx="2501053" cy="138691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11/5/2022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11/5/2022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11/5/2022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11/5/2022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11/5/2022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11/5/2022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0403B4-2708-4015-BED5-EE5171C443FE}"/>
              </a:ext>
            </a:extLst>
          </p:cNvPr>
          <p:cNvSpPr>
            <a:spLocks noGrp="1"/>
          </p:cNvSpPr>
          <p:nvPr>
            <p:ph type="ctrTitle"/>
          </p:nvPr>
        </p:nvSpPr>
        <p:spPr>
          <a:xfrm>
            <a:off x="1001737" y="2105390"/>
            <a:ext cx="10188526" cy="1965800"/>
          </a:xfrm>
        </p:spPr>
        <p:txBody>
          <a:bodyPr>
            <a:normAutofit/>
          </a:bodyPr>
          <a:lstStyle/>
          <a:p>
            <a:r>
              <a:rPr lang="pl-PL" dirty="0"/>
              <a:t>Pojęcie przestępstwa</a:t>
            </a:r>
          </a:p>
        </p:txBody>
      </p:sp>
      <p:sp>
        <p:nvSpPr>
          <p:cNvPr id="3" name="Podtytuł 2">
            <a:extLst>
              <a:ext uri="{FF2B5EF4-FFF2-40B4-BE49-F238E27FC236}">
                <a16:creationId xmlns:a16="http://schemas.microsoft.com/office/drawing/2014/main" id="{CF5D30BF-B004-410F-8639-B280C94AA473}"/>
              </a:ext>
            </a:extLst>
          </p:cNvPr>
          <p:cNvSpPr>
            <a:spLocks noGrp="1"/>
          </p:cNvSpPr>
          <p:nvPr>
            <p:ph type="subTitle" idx="1"/>
          </p:nvPr>
        </p:nvSpPr>
        <p:spPr/>
        <p:txBody>
          <a:bodyPr>
            <a:normAutofit/>
          </a:bodyPr>
          <a:lstStyle/>
          <a:p>
            <a:r>
              <a:rPr lang="pl-PL" sz="3600" dirty="0"/>
              <a:t>mgr Alicja Limburska</a:t>
            </a:r>
          </a:p>
        </p:txBody>
      </p:sp>
    </p:spTree>
    <p:extLst>
      <p:ext uri="{BB962C8B-B14F-4D97-AF65-F5344CB8AC3E}">
        <p14:creationId xmlns:p14="http://schemas.microsoft.com/office/powerpoint/2010/main" val="418569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48D9AF-514C-4B27-B7AD-952C214A2361}"/>
              </a:ext>
            </a:extLst>
          </p:cNvPr>
          <p:cNvSpPr>
            <a:spLocks noGrp="1"/>
          </p:cNvSpPr>
          <p:nvPr>
            <p:ph type="title"/>
          </p:nvPr>
        </p:nvSpPr>
        <p:spPr>
          <a:xfrm>
            <a:off x="2231136" y="146428"/>
            <a:ext cx="7729728" cy="864108"/>
          </a:xfrm>
        </p:spPr>
        <p:txBody>
          <a:bodyPr/>
          <a:lstStyle/>
          <a:p>
            <a:r>
              <a:rPr lang="pl-PL" dirty="0"/>
              <a:t>3. karalność</a:t>
            </a:r>
          </a:p>
        </p:txBody>
      </p:sp>
      <p:sp>
        <p:nvSpPr>
          <p:cNvPr id="3" name="pole tekstowe 2">
            <a:extLst>
              <a:ext uri="{FF2B5EF4-FFF2-40B4-BE49-F238E27FC236}">
                <a16:creationId xmlns:a16="http://schemas.microsoft.com/office/drawing/2014/main" id="{B517B9F7-5703-4A89-A7A1-081D805E3A45}"/>
              </a:ext>
            </a:extLst>
          </p:cNvPr>
          <p:cNvSpPr txBox="1"/>
          <p:nvPr/>
        </p:nvSpPr>
        <p:spPr>
          <a:xfrm>
            <a:off x="168349" y="1010536"/>
            <a:ext cx="11855302" cy="5734903"/>
          </a:xfrm>
          <a:prstGeom prst="rect">
            <a:avLst/>
          </a:prstGeom>
          <a:noFill/>
        </p:spPr>
        <p:txBody>
          <a:bodyPr wrap="square" rtlCol="0">
            <a:spAutoFit/>
          </a:bodyPr>
          <a:lstStyle/>
          <a:p>
            <a:pPr algn="just"/>
            <a:r>
              <a:rPr lang="pl-PL" sz="2400" dirty="0"/>
              <a:t>Czyn bezprawny jest karalny, jeżeli spełnione są łącznie dwa następujące warunki:</a:t>
            </a:r>
          </a:p>
          <a:p>
            <a:pPr marL="342900" indent="-342900" algn="just">
              <a:buFont typeface="+mj-lt"/>
              <a:buAutoNum type="arabicParenR"/>
            </a:pPr>
            <a:r>
              <a:rPr lang="pl-PL" sz="2400" dirty="0"/>
              <a:t>czyn realizuje wszystkie znamiona składające się na wyrażony w ustawie opis danego typu czynu zabronionego (zarówno znamiona przedmiotowe, jak i podmiotowe)</a:t>
            </a:r>
          </a:p>
          <a:p>
            <a:pPr marL="342900" indent="-342900" algn="just">
              <a:buFont typeface="+mj-lt"/>
              <a:buAutoNum type="arabicParenR"/>
            </a:pPr>
            <a:r>
              <a:rPr lang="pl-PL" sz="2400" dirty="0">
                <a:sym typeface="Wingdings" panose="05000000000000000000" pitchFamily="2" charset="2"/>
              </a:rPr>
              <a:t>nie wystąpiła żadna okoliczność wyłączająca karalność</a:t>
            </a:r>
          </a:p>
          <a:p>
            <a:pPr marL="342900" indent="-342900" algn="just">
              <a:buFont typeface="+mj-lt"/>
              <a:buAutoNum type="arabicParenR"/>
            </a:pPr>
            <a:endParaRPr lang="pl-PL" sz="2400" dirty="0">
              <a:sym typeface="Wingdings" panose="05000000000000000000" pitchFamily="2" charset="2"/>
            </a:endParaRPr>
          </a:p>
          <a:p>
            <a:pPr algn="just"/>
            <a:r>
              <a:rPr lang="pl-PL" sz="2400" dirty="0">
                <a:sym typeface="Wingdings" panose="05000000000000000000" pitchFamily="2" charset="2"/>
              </a:rPr>
              <a:t>Warunek drugi wynika z tego, że w niektórych sytuacjach ustawodawca decyduje się na uchylenie karalności czynu pomimo, że jest on bezprawny. Czyni to przede wszystkim ze względów </a:t>
            </a:r>
            <a:r>
              <a:rPr lang="pl-PL" sz="2400" dirty="0" err="1">
                <a:sym typeface="Wingdings" panose="05000000000000000000" pitchFamily="2" charset="2"/>
              </a:rPr>
              <a:t>kryminalnopolitycznych</a:t>
            </a:r>
            <a:r>
              <a:rPr lang="pl-PL" sz="2400" dirty="0">
                <a:sym typeface="Wingdings" panose="05000000000000000000" pitchFamily="2" charset="2"/>
              </a:rPr>
              <a:t> – bywa bowiem tak, że pod pewnymi względami społecznie opłacalne jest zagwarantowanie sprawcy niepodlegania karze, aby niejako zachęcić go do pożądanego zachowania.</a:t>
            </a:r>
          </a:p>
          <a:p>
            <a:pPr algn="just"/>
            <a:endParaRPr lang="pl-PL" sz="2400" dirty="0">
              <a:sym typeface="Wingdings" panose="05000000000000000000" pitchFamily="2" charset="2"/>
            </a:endParaRPr>
          </a:p>
          <a:p>
            <a:pPr algn="just"/>
            <a:r>
              <a:rPr lang="pl-PL" sz="2400" dirty="0"/>
              <a:t>Okoliczność wyłączająca karę w tekście ustawy przejawia się poprzez zwrot „</a:t>
            </a:r>
            <a:r>
              <a:rPr lang="pl-PL" sz="2400" b="1" dirty="0"/>
              <a:t>nie podlega karze</a:t>
            </a:r>
            <a:r>
              <a:rPr lang="pl-PL" sz="2400" dirty="0"/>
              <a:t>”.</a:t>
            </a:r>
          </a:p>
          <a:p>
            <a:pPr algn="just" defTabSz="893763">
              <a:spcBef>
                <a:spcPts val="800"/>
              </a:spcBef>
              <a:tabLst>
                <a:tab pos="1260475" algn="l"/>
              </a:tabLst>
            </a:pPr>
            <a:r>
              <a:rPr lang="pl-PL" sz="2400" dirty="0">
                <a:sym typeface="Wingdings" panose="05000000000000000000" pitchFamily="2" charset="2"/>
              </a:rPr>
              <a:t>Przykłady:	art. 15 § 1 k.k., art. 17 § 1 i 2 k.k., art.  23 § 1 k.k., art. 25 § 2a k.k., art. 131 § 1 i 2 k.k., art. 157a § 3 k.k., przedawnienie karalności</a:t>
            </a:r>
            <a:endParaRPr lang="pl-PL" sz="2400" dirty="0"/>
          </a:p>
        </p:txBody>
      </p:sp>
    </p:spTree>
    <p:extLst>
      <p:ext uri="{BB962C8B-B14F-4D97-AF65-F5344CB8AC3E}">
        <p14:creationId xmlns:p14="http://schemas.microsoft.com/office/powerpoint/2010/main" val="2975707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7C4939-E201-4E6E-AD41-288BE9AE2737}"/>
              </a:ext>
            </a:extLst>
          </p:cNvPr>
          <p:cNvSpPr>
            <a:spLocks noGrp="1"/>
          </p:cNvSpPr>
          <p:nvPr>
            <p:ph type="title"/>
          </p:nvPr>
        </p:nvSpPr>
        <p:spPr>
          <a:xfrm>
            <a:off x="2231136" y="720852"/>
            <a:ext cx="7729728" cy="884428"/>
          </a:xfrm>
        </p:spPr>
        <p:txBody>
          <a:bodyPr/>
          <a:lstStyle/>
          <a:p>
            <a:r>
              <a:rPr lang="pl-PL" dirty="0"/>
              <a:t>4. karygodność</a:t>
            </a:r>
          </a:p>
        </p:txBody>
      </p:sp>
      <p:sp>
        <p:nvSpPr>
          <p:cNvPr id="3" name="pole tekstowe 2">
            <a:extLst>
              <a:ext uri="{FF2B5EF4-FFF2-40B4-BE49-F238E27FC236}">
                <a16:creationId xmlns:a16="http://schemas.microsoft.com/office/drawing/2014/main" id="{3165F54D-2949-456E-969A-74C5D5C537F1}"/>
              </a:ext>
            </a:extLst>
          </p:cNvPr>
          <p:cNvSpPr txBox="1"/>
          <p:nvPr/>
        </p:nvSpPr>
        <p:spPr>
          <a:xfrm>
            <a:off x="839601" y="2090508"/>
            <a:ext cx="10512797" cy="3724096"/>
          </a:xfrm>
          <a:prstGeom prst="rect">
            <a:avLst/>
          </a:prstGeom>
          <a:noFill/>
        </p:spPr>
        <p:txBody>
          <a:bodyPr wrap="square" rtlCol="0">
            <a:spAutoFit/>
          </a:bodyPr>
          <a:lstStyle/>
          <a:p>
            <a:pPr algn="just"/>
            <a:r>
              <a:rPr lang="pl-PL" sz="2400" dirty="0"/>
              <a:t>Oczywistym wydaje się, że zachowania, które nazywamy przestępstwami, stanowią przejaw nieakceptowanej społecznie aktywności człowieka – mówiąc inaczej cechują się społeczną szkodliwością. Pojęcie </a:t>
            </a:r>
            <a:r>
              <a:rPr lang="pl-PL" sz="2400" b="1" dirty="0"/>
              <a:t>społecznej szkodliwości czynu </a:t>
            </a:r>
            <a:r>
              <a:rPr lang="pl-PL" sz="2400" dirty="0"/>
              <a:t>nazywane jest również </a:t>
            </a:r>
            <a:r>
              <a:rPr lang="pl-PL" sz="2400" b="1" dirty="0"/>
              <a:t>materialną cechą przestępstwa</a:t>
            </a:r>
            <a:r>
              <a:rPr lang="pl-PL" sz="2400" dirty="0"/>
              <a:t>.</a:t>
            </a:r>
          </a:p>
          <a:p>
            <a:pPr algn="just"/>
            <a:endParaRPr lang="pl-PL" sz="2400" dirty="0"/>
          </a:p>
          <a:p>
            <a:pPr algn="just"/>
            <a:r>
              <a:rPr lang="pl-PL" sz="2400" dirty="0"/>
              <a:t>Pamiętać należy przy tym, że społeczna szkodliwość różnych kategorii zachowań jest cechą uwarunkowaną społecznie, a zatem niezależną od deklaracji ustawodawcy. Wiąże się ona z ujemną oceną tychże zachowań w świetle akceptowanego w danym społeczeństwie systemu wartości.</a:t>
            </a:r>
          </a:p>
          <a:p>
            <a:pPr algn="just"/>
            <a:endParaRPr lang="pl-PL" sz="2000" dirty="0"/>
          </a:p>
        </p:txBody>
      </p:sp>
    </p:spTree>
    <p:extLst>
      <p:ext uri="{BB962C8B-B14F-4D97-AF65-F5344CB8AC3E}">
        <p14:creationId xmlns:p14="http://schemas.microsoft.com/office/powerpoint/2010/main" val="2537553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3EC11F4D-BD35-4259-B250-A22F438AE761}"/>
              </a:ext>
            </a:extLst>
          </p:cNvPr>
          <p:cNvSpPr txBox="1"/>
          <p:nvPr/>
        </p:nvSpPr>
        <p:spPr>
          <a:xfrm>
            <a:off x="756920" y="1905506"/>
            <a:ext cx="10678159" cy="3046988"/>
          </a:xfrm>
          <a:prstGeom prst="rect">
            <a:avLst/>
          </a:prstGeom>
          <a:noFill/>
        </p:spPr>
        <p:txBody>
          <a:bodyPr wrap="square" rtlCol="0">
            <a:spAutoFit/>
          </a:bodyPr>
          <a:lstStyle/>
          <a:p>
            <a:pPr algn="just"/>
            <a:r>
              <a:rPr lang="pl-PL" sz="2400" u="sng" dirty="0"/>
              <a:t>Aspekt abstrakcyjny</a:t>
            </a:r>
            <a:r>
              <a:rPr lang="pl-PL" sz="2400" dirty="0"/>
              <a:t> </a:t>
            </a:r>
            <a:r>
              <a:rPr lang="pl-PL" sz="2400" dirty="0">
                <a:sym typeface="Wingdings" panose="05000000000000000000" pitchFamily="2" charset="2"/>
              </a:rPr>
              <a:t></a:t>
            </a:r>
            <a:r>
              <a:rPr lang="pl-PL" sz="2400" dirty="0"/>
              <a:t> prezentowanie przez daną kategorię zachowań określonego stopnia społecznej szkodliwości stanowi z jednej strony wstępny warunek uznania ich przez ustawodawcę za czyny zabronione, a z drugiej strony wpływa na wysokość kary grożącej sprawcy takiego czynu.</a:t>
            </a:r>
          </a:p>
          <a:p>
            <a:pPr algn="just"/>
            <a:endParaRPr lang="pl-PL" sz="2400" dirty="0"/>
          </a:p>
          <a:p>
            <a:pPr algn="just"/>
            <a:r>
              <a:rPr lang="pl-PL" sz="2400" dirty="0"/>
              <a:t>Można powiedzieć zatem, że abstrakcyjnie ujęta społeczna szkodliwość: 1) warunkuje kryminalizację określonej grupy zachowań, 2) wpływa na granice ustawowego zagrożenia przewidzianego dla danego typu czynu zabronionego.</a:t>
            </a:r>
          </a:p>
        </p:txBody>
      </p:sp>
    </p:spTree>
    <p:extLst>
      <p:ext uri="{BB962C8B-B14F-4D97-AF65-F5344CB8AC3E}">
        <p14:creationId xmlns:p14="http://schemas.microsoft.com/office/powerpoint/2010/main" val="4135766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2C661BF8-08DF-567B-EA02-ABACA371A98D}"/>
              </a:ext>
            </a:extLst>
          </p:cNvPr>
          <p:cNvSpPr txBox="1"/>
          <p:nvPr/>
        </p:nvSpPr>
        <p:spPr>
          <a:xfrm>
            <a:off x="882501" y="982176"/>
            <a:ext cx="10271051" cy="4893647"/>
          </a:xfrm>
          <a:prstGeom prst="rect">
            <a:avLst/>
          </a:prstGeom>
          <a:noFill/>
        </p:spPr>
        <p:txBody>
          <a:bodyPr wrap="square">
            <a:spAutoFit/>
          </a:bodyPr>
          <a:lstStyle/>
          <a:p>
            <a:pPr algn="just"/>
            <a:r>
              <a:rPr lang="pl-PL" sz="2400" dirty="0"/>
              <a:t>Przykład: </a:t>
            </a:r>
          </a:p>
          <a:p>
            <a:pPr algn="just"/>
            <a:endParaRPr lang="pl-PL" sz="2400" dirty="0"/>
          </a:p>
          <a:p>
            <a:pPr algn="just"/>
            <a:r>
              <a:rPr lang="pl-PL" sz="2400" dirty="0"/>
              <a:t>Co do zasady sytuacje, w których jedna osoba drugiej wyrządza trwały uszczerbek na zdrowiu, cechują się stosunkowo wysokim stopniem społecznej szkodliwości i są społecznie niepożądane. Dlatego ustawodawca uchwalił art. 156 </a:t>
            </a:r>
            <a:r>
              <a:rPr lang="pl-PL" sz="2400" dirty="0">
                <a:sym typeface="Wingdings" panose="05000000000000000000" pitchFamily="2" charset="2"/>
              </a:rPr>
              <a:t>§ 1 </a:t>
            </a:r>
            <a:r>
              <a:rPr lang="pl-PL" sz="2400" dirty="0"/>
              <a:t>k.k., który kryminalizuje tego rodzaju zachowania.</a:t>
            </a:r>
          </a:p>
          <a:p>
            <a:pPr algn="just"/>
            <a:endParaRPr lang="pl-PL" sz="2400" dirty="0"/>
          </a:p>
          <a:p>
            <a:pPr algn="just"/>
            <a:r>
              <a:rPr lang="pl-PL" sz="2400" dirty="0"/>
              <a:t>W ujęciu abstrakcyjnym spowodowanie śmierci – nawet nieumyślne – prezentuje wyższy stopień społecznej szkodliwości od samego narażenia czyjegoś życia na niebezpieczeństwo. Dlatego narażenie człowieka na bezpośrednie niebezpieczeństwo utraty życia podlega karze pozbawienia wolności do lat 3, natomiast nieumyślne spowodowanie śmierci zagrożone jest karą pozbawienia wolności od 3 miesięcy do lat 5, a zatem wyższą.</a:t>
            </a:r>
          </a:p>
        </p:txBody>
      </p:sp>
      <p:sp>
        <p:nvSpPr>
          <p:cNvPr id="4" name="Prostokąt 3">
            <a:extLst>
              <a:ext uri="{FF2B5EF4-FFF2-40B4-BE49-F238E27FC236}">
                <a16:creationId xmlns:a16="http://schemas.microsoft.com/office/drawing/2014/main" id="{CE08E3CA-078E-65B5-44E4-674779109A4B}"/>
              </a:ext>
            </a:extLst>
          </p:cNvPr>
          <p:cNvSpPr/>
          <p:nvPr/>
        </p:nvSpPr>
        <p:spPr>
          <a:xfrm>
            <a:off x="444854" y="586715"/>
            <a:ext cx="11146346" cy="5684570"/>
          </a:xfrm>
          <a:prstGeom prst="rect">
            <a:avLst/>
          </a:prstGeom>
          <a:noFill/>
          <a:ln w="34925"/>
        </p:spPr>
        <p:style>
          <a:lnRef idx="2">
            <a:schemeClr val="accent6"/>
          </a:lnRef>
          <a:fillRef idx="1">
            <a:schemeClr val="lt1"/>
          </a:fillRef>
          <a:effectRef idx="0">
            <a:schemeClr val="accent6"/>
          </a:effectRef>
          <a:fontRef idx="minor">
            <a:schemeClr val="dk1"/>
          </a:fontRef>
        </p:style>
        <p:txBody>
          <a:bodyPr rtlCol="0" anchor="ctr"/>
          <a:lstStyle/>
          <a:p>
            <a:pPr algn="ctr"/>
            <a:endParaRPr lang="pl-PL"/>
          </a:p>
        </p:txBody>
      </p:sp>
    </p:spTree>
    <p:extLst>
      <p:ext uri="{BB962C8B-B14F-4D97-AF65-F5344CB8AC3E}">
        <p14:creationId xmlns:p14="http://schemas.microsoft.com/office/powerpoint/2010/main" val="3087365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zaokrąglone rogi 2">
            <a:extLst>
              <a:ext uri="{FF2B5EF4-FFF2-40B4-BE49-F238E27FC236}">
                <a16:creationId xmlns:a16="http://schemas.microsoft.com/office/drawing/2014/main" id="{CC9AEDC7-75E0-423B-9721-C57EBEA40E98}"/>
              </a:ext>
            </a:extLst>
          </p:cNvPr>
          <p:cNvSpPr/>
          <p:nvPr/>
        </p:nvSpPr>
        <p:spPr>
          <a:xfrm>
            <a:off x="661668" y="3684064"/>
            <a:ext cx="10868660" cy="1036320"/>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pl-PL"/>
          </a:p>
        </p:txBody>
      </p:sp>
      <p:sp>
        <p:nvSpPr>
          <p:cNvPr id="2" name="pole tekstowe 1">
            <a:extLst>
              <a:ext uri="{FF2B5EF4-FFF2-40B4-BE49-F238E27FC236}">
                <a16:creationId xmlns:a16="http://schemas.microsoft.com/office/drawing/2014/main" id="{03C113DB-8843-4F1A-A9FD-608C2736D264}"/>
              </a:ext>
            </a:extLst>
          </p:cNvPr>
          <p:cNvSpPr txBox="1"/>
          <p:nvPr/>
        </p:nvSpPr>
        <p:spPr>
          <a:xfrm>
            <a:off x="754379" y="797510"/>
            <a:ext cx="10683239" cy="5262979"/>
          </a:xfrm>
          <a:prstGeom prst="rect">
            <a:avLst/>
          </a:prstGeom>
          <a:noFill/>
        </p:spPr>
        <p:txBody>
          <a:bodyPr wrap="square" rtlCol="0">
            <a:spAutoFit/>
          </a:bodyPr>
          <a:lstStyle/>
          <a:p>
            <a:pPr algn="just"/>
            <a:r>
              <a:rPr lang="pl-PL" sz="2400" dirty="0"/>
              <a:t>Z istoty rzeczy opis typu czynu zabronionego zawarty w przepisie karnym stanowi generalizację i oparty jest na założeniu, że czyny tego rodzaju </a:t>
            </a:r>
            <a:r>
              <a:rPr lang="pl-PL" sz="2400" u="sng" dirty="0"/>
              <a:t>co do zasady</a:t>
            </a:r>
            <a:r>
              <a:rPr lang="pl-PL" sz="2400" dirty="0"/>
              <a:t> są społecznie szkodliwe. To nie przesądza jednak, że wszystkie zachowania ludzkie realizujące komplet znamion czynu zabronionego są automatycznie społecznie szkodliwe. Zdarza się tak, że konkretny czyn mimo zrealizowania wszystkich znamion opisu typu czynu zabronionego może być społecznie szkodliwy w stopniu, który nie uzasadnia uznania go za przestępstwo.</a:t>
            </a:r>
          </a:p>
          <a:p>
            <a:pPr algn="just"/>
            <a:endParaRPr lang="pl-PL" sz="2400" dirty="0"/>
          </a:p>
          <a:p>
            <a:pPr algn="just"/>
            <a:r>
              <a:rPr lang="pl-PL" sz="2400" u="sng" dirty="0"/>
              <a:t>Aspekt konkretny</a:t>
            </a:r>
            <a:r>
              <a:rPr lang="pl-PL" sz="2400" dirty="0"/>
              <a:t> </a:t>
            </a:r>
            <a:r>
              <a:rPr lang="pl-PL" sz="2400" dirty="0">
                <a:sym typeface="Wingdings" panose="05000000000000000000" pitchFamily="2" charset="2"/>
              </a:rPr>
              <a:t> </a:t>
            </a:r>
            <a:r>
              <a:rPr lang="pl-PL" sz="2400" b="1" dirty="0">
                <a:sym typeface="Wingdings" panose="05000000000000000000" pitchFamily="2" charset="2"/>
              </a:rPr>
              <a:t>n</a:t>
            </a:r>
            <a:r>
              <a:rPr lang="pl-PL" sz="2400" b="1" dirty="0"/>
              <a:t>ie stanowi przestępstwa konkretny czyn zabroniony, którego społeczna szkodliwość jest znikoma!!</a:t>
            </a:r>
          </a:p>
          <a:p>
            <a:pPr algn="just"/>
            <a:endParaRPr lang="pl-PL" sz="2400" b="1" dirty="0"/>
          </a:p>
          <a:p>
            <a:pPr algn="just"/>
            <a:endParaRPr lang="pl-PL" sz="2400" dirty="0"/>
          </a:p>
          <a:p>
            <a:pPr algn="just"/>
            <a:r>
              <a:rPr lang="pl-PL" sz="2400" dirty="0"/>
              <a:t>Wyższy niż znikomy stopień społecznej szkodliwości konkretnego czynu nazywany jest </a:t>
            </a:r>
            <a:r>
              <a:rPr lang="pl-PL" sz="2400" b="1" dirty="0"/>
              <a:t>karygodnością</a:t>
            </a:r>
            <a:r>
              <a:rPr lang="pl-PL" sz="2400" dirty="0"/>
              <a:t> i stanowi niezależny element struktury przestępstwa.</a:t>
            </a:r>
          </a:p>
        </p:txBody>
      </p:sp>
    </p:spTree>
    <p:extLst>
      <p:ext uri="{BB962C8B-B14F-4D97-AF65-F5344CB8AC3E}">
        <p14:creationId xmlns:p14="http://schemas.microsoft.com/office/powerpoint/2010/main" val="1010063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9B143C2-A041-4438-B636-F093C6994711}"/>
              </a:ext>
            </a:extLst>
          </p:cNvPr>
          <p:cNvSpPr txBox="1"/>
          <p:nvPr/>
        </p:nvSpPr>
        <p:spPr>
          <a:xfrm>
            <a:off x="382771" y="482170"/>
            <a:ext cx="11281145" cy="6093976"/>
          </a:xfrm>
          <a:prstGeom prst="rect">
            <a:avLst/>
          </a:prstGeom>
          <a:noFill/>
        </p:spPr>
        <p:txBody>
          <a:bodyPr wrap="square" rtlCol="0">
            <a:spAutoFit/>
          </a:bodyPr>
          <a:lstStyle/>
          <a:p>
            <a:pPr algn="ctr"/>
            <a:r>
              <a:rPr lang="pl-PL" sz="2400" dirty="0"/>
              <a:t>STOPNIOWANIE SPOŁECZNEJ SZKODLIWOŚCI CZYNU</a:t>
            </a:r>
          </a:p>
          <a:p>
            <a:pPr algn="just"/>
            <a:endParaRPr lang="pl-PL" sz="2400" dirty="0"/>
          </a:p>
          <a:p>
            <a:pPr algn="just">
              <a:spcAft>
                <a:spcPts val="1200"/>
              </a:spcAft>
            </a:pPr>
            <a:r>
              <a:rPr lang="pl-PL" sz="2400" dirty="0"/>
              <a:t>Jak była o tym mowa, w ujęciu abstrakcyjnym stopień społecznej szkodliwości: 1) stanowi przesłankę kryminalizacji oraz 2) wpływa na wysokość zagrożenia ustawowego.</a:t>
            </a:r>
          </a:p>
          <a:p>
            <a:pPr algn="just"/>
            <a:r>
              <a:rPr lang="pl-PL" sz="2400" dirty="0"/>
              <a:t>W ujęciu konkretnym:</a:t>
            </a:r>
          </a:p>
          <a:p>
            <a:pPr marL="457200" indent="-457200" algn="just">
              <a:buAutoNum type="arabicParenR"/>
            </a:pPr>
            <a:r>
              <a:rPr lang="pl-PL" sz="2400" dirty="0"/>
              <a:t>ocena czynu jako przestępstwa zależy od wyższego niż znikomy stopnia jego społecznej szkodliwości,</a:t>
            </a:r>
          </a:p>
          <a:p>
            <a:pPr marL="457200" indent="-457200" algn="just">
              <a:buAutoNum type="arabicParenR"/>
            </a:pPr>
            <a:r>
              <a:rPr lang="pl-PL" sz="2400" dirty="0"/>
              <a:t>kara wymierzana sprawcy za dany czyn musi uwzględniać stopień jego społecznej szkodliwości (jest to jedna z dyrektyw wymiaru kary, zob. art. 53 </a:t>
            </a:r>
            <a:r>
              <a:rPr lang="pl-PL" sz="2400" dirty="0">
                <a:sym typeface="Wingdings" panose="05000000000000000000" pitchFamily="2" charset="2"/>
              </a:rPr>
              <a:t>§ </a:t>
            </a:r>
            <a:r>
              <a:rPr lang="pl-PL" sz="2400" dirty="0"/>
              <a:t>1 k.k.).</a:t>
            </a:r>
          </a:p>
          <a:p>
            <a:pPr marL="457200" indent="-457200" algn="just">
              <a:buAutoNum type="arabicParenR"/>
            </a:pPr>
            <a:endParaRPr lang="pl-PL" sz="2400" dirty="0"/>
          </a:p>
          <a:p>
            <a:pPr algn="just"/>
            <a:r>
              <a:rPr lang="pl-PL" sz="2400" dirty="0"/>
              <a:t>Zauważyć należy zatem, że karygodność (materialna cecha przestępstwa) </a:t>
            </a:r>
            <a:r>
              <a:rPr lang="pl-PL" sz="2400" b="1" dirty="0"/>
              <a:t>podlega stopniowaniu</a:t>
            </a:r>
            <a:r>
              <a:rPr lang="pl-PL" sz="2400" dirty="0"/>
              <a:t>. Na gruncie k.k. używa się w stosunku do tej kategorii takich kwantyfikatorów jak „znikoma”, „nieznaczna”, a także mowa jest wprost o jej stopniu. Brak niestety zobiektywizowanych wskaźników, które pozwoliłyby na precyzyjne i jednoznaczne określenie stopnia społecznej szkodliwości.</a:t>
            </a:r>
          </a:p>
          <a:p>
            <a:pPr marL="457200" indent="-457200" algn="just">
              <a:buAutoNum type="arabicParenR"/>
            </a:pPr>
            <a:endParaRPr lang="pl-PL" sz="2000" dirty="0"/>
          </a:p>
        </p:txBody>
      </p:sp>
    </p:spTree>
    <p:extLst>
      <p:ext uri="{BB962C8B-B14F-4D97-AF65-F5344CB8AC3E}">
        <p14:creationId xmlns:p14="http://schemas.microsoft.com/office/powerpoint/2010/main" val="316758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81365A6B-AE51-4F99-A3A7-93A4CAF6458C}"/>
              </a:ext>
            </a:extLst>
          </p:cNvPr>
          <p:cNvSpPr txBox="1"/>
          <p:nvPr/>
        </p:nvSpPr>
        <p:spPr>
          <a:xfrm>
            <a:off x="396949" y="1028343"/>
            <a:ext cx="11398101" cy="4801314"/>
          </a:xfrm>
          <a:prstGeom prst="rect">
            <a:avLst/>
          </a:prstGeom>
          <a:noFill/>
        </p:spPr>
        <p:txBody>
          <a:bodyPr wrap="square" rtlCol="0">
            <a:spAutoFit/>
          </a:bodyPr>
          <a:lstStyle/>
          <a:p>
            <a:pPr algn="just"/>
            <a:r>
              <a:rPr lang="pl-PL" sz="2400" dirty="0"/>
              <a:t>Współcześnie przyjmuje się, że uznanie zachowania za czyn społecznie szkodliwy) może być uzależnione wyłącznie od własności czynu, a nie od właściwości sprawcy takich jak np. jego dotychczasowa karalność czy styl życia. Ponadto zasada subiektywizacji odpowiedzialności karnej wymaga, ażeby uwzględnić w tej ocenie okoliczności występujące w sferze świadomości sprawcy czynu zabronionego.</a:t>
            </a:r>
          </a:p>
          <a:p>
            <a:pPr algn="just"/>
            <a:endParaRPr lang="pl-PL" sz="2400" dirty="0"/>
          </a:p>
          <a:p>
            <a:pPr algn="just"/>
            <a:r>
              <a:rPr lang="pl-PL" sz="2400" dirty="0"/>
              <a:t>Dlatego właśnie ustawodawca posłużył się </a:t>
            </a:r>
            <a:r>
              <a:rPr lang="pl-PL" sz="2400" b="1" dirty="0"/>
              <a:t>koncepcją </a:t>
            </a:r>
            <a:r>
              <a:rPr lang="pl-PL" sz="2400" b="1" dirty="0">
                <a:solidFill>
                  <a:srgbClr val="FF0000"/>
                </a:solidFill>
              </a:rPr>
              <a:t>przedmiotowo</a:t>
            </a:r>
            <a:r>
              <a:rPr lang="pl-PL" sz="2400" b="1" dirty="0"/>
              <a:t>-</a:t>
            </a:r>
            <a:r>
              <a:rPr lang="pl-PL" sz="2400" b="1" dirty="0">
                <a:solidFill>
                  <a:srgbClr val="00B050"/>
                </a:solidFill>
              </a:rPr>
              <a:t>podmiotową</a:t>
            </a:r>
            <a:r>
              <a:rPr lang="pl-PL" sz="2400" dirty="0"/>
              <a:t>:</a:t>
            </a:r>
          </a:p>
          <a:p>
            <a:pPr algn="just"/>
            <a:endParaRPr lang="pl-PL" sz="2400" dirty="0"/>
          </a:p>
          <a:p>
            <a:pPr algn="just"/>
            <a:r>
              <a:rPr lang="pl-PL" sz="2400" i="1" dirty="0"/>
              <a:t>Art. 115 </a:t>
            </a:r>
            <a:r>
              <a:rPr lang="pl-PL" sz="2400" i="1" dirty="0">
                <a:sym typeface="Wingdings" panose="05000000000000000000" pitchFamily="2" charset="2"/>
              </a:rPr>
              <a:t>§ 2 k.k.</a:t>
            </a:r>
            <a:r>
              <a:rPr lang="pl-PL" sz="2400" i="1" dirty="0"/>
              <a:t> Przy ocenie stopnia społecznej szkodliwości czynu sąd bierze pod uwagę </a:t>
            </a:r>
            <a:r>
              <a:rPr lang="pl-PL" sz="2400" i="1" dirty="0">
                <a:solidFill>
                  <a:srgbClr val="FF0000"/>
                </a:solidFill>
              </a:rPr>
              <a:t>rodzaj i charakter naruszonego dobra, rozmiary wyrządzonej lub grożącej szkody, sposób i okoliczności popełnienia czynu, wagę naruszonych przez sprawcę obowiązków</a:t>
            </a:r>
            <a:r>
              <a:rPr lang="pl-PL" sz="2400" i="1" dirty="0"/>
              <a:t>, jak również </a:t>
            </a:r>
            <a:r>
              <a:rPr lang="pl-PL" sz="2400" i="1" dirty="0">
                <a:solidFill>
                  <a:srgbClr val="00B050"/>
                </a:solidFill>
              </a:rPr>
              <a:t>postać zamiaru, motywację sprawcy</a:t>
            </a:r>
            <a:r>
              <a:rPr lang="pl-PL" sz="2400" i="1" dirty="0"/>
              <a:t>, </a:t>
            </a:r>
            <a:r>
              <a:rPr lang="pl-PL" sz="2400" i="1" dirty="0">
                <a:solidFill>
                  <a:srgbClr val="FF0000"/>
                </a:solidFill>
              </a:rPr>
              <a:t>rodzaj naruszonych reguł ostrożności i stopień ich naruszenia</a:t>
            </a:r>
            <a:r>
              <a:rPr lang="pl-PL" sz="2400" i="1" dirty="0"/>
              <a:t>.</a:t>
            </a:r>
          </a:p>
          <a:p>
            <a:pPr algn="just"/>
            <a:endParaRPr lang="pl-PL" dirty="0"/>
          </a:p>
        </p:txBody>
      </p:sp>
    </p:spTree>
    <p:extLst>
      <p:ext uri="{BB962C8B-B14F-4D97-AF65-F5344CB8AC3E}">
        <p14:creationId xmlns:p14="http://schemas.microsoft.com/office/powerpoint/2010/main" val="976332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A551A3-5811-98BA-70EB-339F9D8C6534}"/>
              </a:ext>
            </a:extLst>
          </p:cNvPr>
          <p:cNvSpPr>
            <a:spLocks noGrp="1"/>
          </p:cNvSpPr>
          <p:nvPr>
            <p:ph type="title"/>
          </p:nvPr>
        </p:nvSpPr>
        <p:spPr>
          <a:xfrm>
            <a:off x="2231136" y="450796"/>
            <a:ext cx="7729728" cy="885372"/>
          </a:xfrm>
        </p:spPr>
        <p:txBody>
          <a:bodyPr/>
          <a:lstStyle/>
          <a:p>
            <a:r>
              <a:rPr lang="pl-PL" dirty="0"/>
              <a:t>5. Zawinienie</a:t>
            </a:r>
          </a:p>
        </p:txBody>
      </p:sp>
      <p:sp>
        <p:nvSpPr>
          <p:cNvPr id="7" name="pole tekstowe 6">
            <a:extLst>
              <a:ext uri="{FF2B5EF4-FFF2-40B4-BE49-F238E27FC236}">
                <a16:creationId xmlns:a16="http://schemas.microsoft.com/office/drawing/2014/main" id="{BEA144E8-DB4B-A8E8-D3FE-12B73B5A7A25}"/>
              </a:ext>
            </a:extLst>
          </p:cNvPr>
          <p:cNvSpPr txBox="1"/>
          <p:nvPr/>
        </p:nvSpPr>
        <p:spPr>
          <a:xfrm>
            <a:off x="425302" y="2721958"/>
            <a:ext cx="11015330" cy="1569660"/>
          </a:xfrm>
          <a:prstGeom prst="rect">
            <a:avLst/>
          </a:prstGeom>
          <a:noFill/>
        </p:spPr>
        <p:txBody>
          <a:bodyPr wrap="square">
            <a:spAutoFit/>
          </a:bodyPr>
          <a:lstStyle/>
          <a:p>
            <a:pPr algn="just"/>
            <a:r>
              <a:rPr lang="pl-PL" sz="2400" dirty="0"/>
              <a:t>Filozoficzną podstawą winy jest założenie o wolnej woli człowieka. Tylko wtedy, gdy człowieka miał możliwość wyboru, sensowne jest wymaganie od niego, ażeby dokonał wyboru zachowania zgodnego z prawem. Jeżeli wolność wyboru była w określonej sytuacji zniesiona albo znacznie ograniczona, nie możemy przypisać sprawcy winy.</a:t>
            </a:r>
            <a:endParaRPr lang="en-US" sz="2400" dirty="0"/>
          </a:p>
        </p:txBody>
      </p:sp>
    </p:spTree>
    <p:extLst>
      <p:ext uri="{BB962C8B-B14F-4D97-AF65-F5344CB8AC3E}">
        <p14:creationId xmlns:p14="http://schemas.microsoft.com/office/powerpoint/2010/main" val="1041499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a:extLst>
              <a:ext uri="{FF2B5EF4-FFF2-40B4-BE49-F238E27FC236}">
                <a16:creationId xmlns:a16="http://schemas.microsoft.com/office/drawing/2014/main" id="{2F623EA8-183E-8822-F1EE-FF073E96B0CF}"/>
              </a:ext>
            </a:extLst>
          </p:cNvPr>
          <p:cNvSpPr txBox="1"/>
          <p:nvPr/>
        </p:nvSpPr>
        <p:spPr>
          <a:xfrm>
            <a:off x="340242" y="1259175"/>
            <a:ext cx="11511516" cy="4339650"/>
          </a:xfrm>
          <a:prstGeom prst="rect">
            <a:avLst/>
          </a:prstGeom>
          <a:noFill/>
        </p:spPr>
        <p:txBody>
          <a:bodyPr wrap="square">
            <a:spAutoFit/>
          </a:bodyPr>
          <a:lstStyle/>
          <a:p>
            <a:pPr>
              <a:lnSpc>
                <a:spcPct val="150000"/>
              </a:lnSpc>
            </a:pPr>
            <a:r>
              <a:rPr lang="pl-PL" sz="2400" dirty="0">
                <a:sym typeface="Wingdings" pitchFamily="2" charset="2"/>
              </a:rPr>
              <a:t>Wina </a:t>
            </a:r>
            <a:r>
              <a:rPr lang="pl-PL" sz="2400" b="1" u="sng" dirty="0">
                <a:sym typeface="Wingdings" pitchFamily="2" charset="2"/>
              </a:rPr>
              <a:t>w sensie materialnym</a:t>
            </a:r>
            <a:r>
              <a:rPr lang="pl-PL" sz="2400" dirty="0">
                <a:sym typeface="Wingdings" pitchFamily="2" charset="2"/>
              </a:rPr>
              <a:t>:</a:t>
            </a:r>
          </a:p>
          <a:p>
            <a:pPr marL="342900" indent="-342900">
              <a:buAutoNum type="arabicParenR"/>
            </a:pPr>
            <a:r>
              <a:rPr lang="pl-PL" sz="2400" b="1" dirty="0">
                <a:sym typeface="Wingdings" pitchFamily="2" charset="2"/>
              </a:rPr>
              <a:t>w ujęciu jakościowym</a:t>
            </a:r>
            <a:r>
              <a:rPr lang="pl-PL" sz="2400" dirty="0">
                <a:sym typeface="Wingdings" pitchFamily="2" charset="2"/>
              </a:rPr>
              <a:t>:</a:t>
            </a:r>
          </a:p>
          <a:p>
            <a:pPr marL="285750" indent="-285750">
              <a:buFont typeface="Gill Sans MT" panose="020B0502020104020203" pitchFamily="34" charset="-18"/>
              <a:buChar char="–"/>
            </a:pPr>
            <a:r>
              <a:rPr lang="pl-PL" sz="2400" dirty="0">
                <a:sym typeface="Wingdings" pitchFamily="2" charset="2"/>
              </a:rPr>
              <a:t>w tym ujęciu wina nie jest stopniowalna (albo występuje albo nie występuje)</a:t>
            </a:r>
          </a:p>
          <a:p>
            <a:pPr marL="342900" indent="-342900">
              <a:buFont typeface="Gill Sans MT" panose="020B0502020104020203" pitchFamily="34" charset="-18"/>
              <a:buChar char="–"/>
            </a:pPr>
            <a:r>
              <a:rPr lang="pl-PL" sz="2400" dirty="0">
                <a:sym typeface="Wingdings" pitchFamily="2" charset="2"/>
              </a:rPr>
              <a:t>jest to jeden z elementów struktury przestępstwa</a:t>
            </a:r>
          </a:p>
          <a:p>
            <a:pPr marL="285750" indent="-285750">
              <a:buFont typeface="Gill Sans MT" panose="020B0502020104020203" pitchFamily="34" charset="-18"/>
              <a:buChar char="–"/>
            </a:pPr>
            <a:r>
              <a:rPr lang="pl-PL" sz="2400" dirty="0">
                <a:sym typeface="Wingdings" pitchFamily="2" charset="2"/>
              </a:rPr>
              <a:t>jeśli nie wystąpiła bądź była wyłączona, sprawca </a:t>
            </a:r>
            <a:r>
              <a:rPr lang="pl-PL" sz="2400" u="sng" dirty="0">
                <a:sym typeface="Wingdings" pitchFamily="2" charset="2"/>
              </a:rPr>
              <a:t>nie popełnił przestępstwa</a:t>
            </a:r>
            <a:r>
              <a:rPr lang="pl-PL" sz="2400" dirty="0">
                <a:sym typeface="Wingdings" pitchFamily="2" charset="2"/>
              </a:rPr>
              <a:t> i nie może ponieść odpowiedzialności karnej</a:t>
            </a:r>
          </a:p>
          <a:p>
            <a:endParaRPr lang="pl-PL" sz="2400" dirty="0">
              <a:sym typeface="Wingdings" pitchFamily="2" charset="2"/>
            </a:endParaRPr>
          </a:p>
          <a:p>
            <a:r>
              <a:rPr lang="pl-PL" sz="2400" dirty="0">
                <a:sym typeface="Wingdings" pitchFamily="2" charset="2"/>
              </a:rPr>
              <a:t>2) </a:t>
            </a:r>
            <a:r>
              <a:rPr lang="pl-PL" sz="2400" b="1" dirty="0">
                <a:sym typeface="Wingdings" pitchFamily="2" charset="2"/>
              </a:rPr>
              <a:t>w ujęciu ilościowym</a:t>
            </a:r>
            <a:r>
              <a:rPr lang="pl-PL" sz="2400" dirty="0">
                <a:sym typeface="Wingdings" pitchFamily="2" charset="2"/>
              </a:rPr>
              <a:t>:</a:t>
            </a:r>
          </a:p>
          <a:p>
            <a:pPr marL="285750" indent="-285750">
              <a:buFont typeface="Gill Sans MT" panose="020B0502020104020203" pitchFamily="34" charset="-18"/>
              <a:buChar char="–"/>
            </a:pPr>
            <a:r>
              <a:rPr lang="pl-PL" sz="2400" dirty="0">
                <a:sym typeface="Wingdings" pitchFamily="2" charset="2"/>
              </a:rPr>
              <a:t>w tym ujęciu wina jest stopniowalna i stanowi czynnik wpływający m.in. na wymiar kary (zob. art.  53 par. 1 k.k.)</a:t>
            </a:r>
          </a:p>
          <a:p>
            <a:endParaRPr lang="pl-PL" sz="2400" dirty="0">
              <a:sym typeface="Wingdings" pitchFamily="2" charset="2"/>
            </a:endParaRPr>
          </a:p>
        </p:txBody>
      </p:sp>
    </p:spTree>
    <p:extLst>
      <p:ext uri="{BB962C8B-B14F-4D97-AF65-F5344CB8AC3E}">
        <p14:creationId xmlns:p14="http://schemas.microsoft.com/office/powerpoint/2010/main" val="2869985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279DED57-238C-757A-AAD2-3DA7261EF62C}"/>
              </a:ext>
            </a:extLst>
          </p:cNvPr>
          <p:cNvSpPr txBox="1"/>
          <p:nvPr/>
        </p:nvSpPr>
        <p:spPr>
          <a:xfrm>
            <a:off x="816935" y="1329093"/>
            <a:ext cx="10558130" cy="1938992"/>
          </a:xfrm>
          <a:prstGeom prst="rect">
            <a:avLst/>
          </a:prstGeom>
          <a:noFill/>
        </p:spPr>
        <p:txBody>
          <a:bodyPr wrap="square">
            <a:spAutoFit/>
          </a:bodyPr>
          <a:lstStyle/>
          <a:p>
            <a:pPr algn="just"/>
            <a:r>
              <a:rPr lang="pl-PL" sz="2400" dirty="0">
                <a:sym typeface="Wingdings" pitchFamily="2" charset="2"/>
              </a:rPr>
              <a:t>Najpierw musimy stwierdzić, czy w stosunku do sprawcy – obok innych elementów struktury przestępstwa – wystąpiła </a:t>
            </a:r>
            <a:r>
              <a:rPr lang="pl-PL" sz="2400" dirty="0">
                <a:highlight>
                  <a:srgbClr val="FFFF00"/>
                </a:highlight>
                <a:sym typeface="Wingdings" pitchFamily="2" charset="2"/>
              </a:rPr>
              <a:t>wina</a:t>
            </a:r>
            <a:r>
              <a:rPr lang="pl-PL" sz="2400" dirty="0">
                <a:sym typeface="Wingdings" pitchFamily="2" charset="2"/>
              </a:rPr>
              <a:t> rozumiana właśnie jako element tej struktury. Wówczas sprawca będzie mógł zostać uznany za </a:t>
            </a:r>
            <a:r>
              <a:rPr lang="pl-PL" sz="2400" i="1" dirty="0">
                <a:highlight>
                  <a:srgbClr val="FFFF00"/>
                </a:highlight>
                <a:sym typeface="Wingdings" pitchFamily="2" charset="2"/>
              </a:rPr>
              <a:t>winnego</a:t>
            </a:r>
            <a:r>
              <a:rPr lang="pl-PL" sz="2400" dirty="0">
                <a:sym typeface="Wingdings" pitchFamily="2" charset="2"/>
              </a:rPr>
              <a:t> w sensie procesowym. Następnie zbadać należy </a:t>
            </a:r>
            <a:r>
              <a:rPr lang="pl-PL" sz="2400" dirty="0">
                <a:highlight>
                  <a:srgbClr val="FFFF00"/>
                </a:highlight>
                <a:sym typeface="Wingdings" pitchFamily="2" charset="2"/>
              </a:rPr>
              <a:t>stopień winy</a:t>
            </a:r>
            <a:r>
              <a:rPr lang="pl-PL" sz="2400" dirty="0">
                <a:sym typeface="Wingdings" pitchFamily="2" charset="2"/>
              </a:rPr>
              <a:t> i wymierzyć karę, bacząc, by nie przekroczyła ona stopnia winy rozumianej jako element ilościowy.</a:t>
            </a:r>
          </a:p>
        </p:txBody>
      </p:sp>
    </p:spTree>
    <p:extLst>
      <p:ext uri="{BB962C8B-B14F-4D97-AF65-F5344CB8AC3E}">
        <p14:creationId xmlns:p14="http://schemas.microsoft.com/office/powerpoint/2010/main" val="2548887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2245F30-0C57-A3AF-8FD4-CF98192C4A9C}"/>
              </a:ext>
            </a:extLst>
          </p:cNvPr>
          <p:cNvSpPr>
            <a:spLocks noGrp="1"/>
          </p:cNvSpPr>
          <p:nvPr>
            <p:ph idx="1"/>
          </p:nvPr>
        </p:nvSpPr>
        <p:spPr>
          <a:xfrm>
            <a:off x="1512517" y="1265859"/>
            <a:ext cx="9166966" cy="4326282"/>
          </a:xfrm>
        </p:spPr>
        <p:txBody>
          <a:bodyPr>
            <a:normAutofit/>
          </a:bodyPr>
          <a:lstStyle/>
          <a:p>
            <a:pPr marL="0" indent="0">
              <a:buNone/>
            </a:pPr>
            <a:r>
              <a:rPr lang="pl-PL" sz="2800" b="1" dirty="0"/>
              <a:t>Prawo karne </a:t>
            </a:r>
            <a:r>
              <a:rPr lang="pl-PL" sz="2800" dirty="0"/>
              <a:t>– zespół norm prawnych służących do zwalczania będących przestępstwami czynów, które godzą w dobra prawne za pomocą kar, środków karnych i środków zabezpieczających</a:t>
            </a:r>
          </a:p>
          <a:p>
            <a:endParaRPr lang="pl-PL" sz="2800" dirty="0"/>
          </a:p>
          <a:p>
            <a:pPr>
              <a:buFont typeface="Courier New" pitchFamily="49" charset="0"/>
              <a:buChar char="o"/>
            </a:pPr>
            <a:r>
              <a:rPr lang="pl-PL" sz="2800" dirty="0"/>
              <a:t>  gałąź prawa publicznego o charakterze represyjnym</a:t>
            </a:r>
          </a:p>
          <a:p>
            <a:pPr>
              <a:buFont typeface="Courier New" pitchFamily="49" charset="0"/>
              <a:buChar char="o"/>
            </a:pPr>
            <a:r>
              <a:rPr lang="pl-PL" sz="2800" dirty="0"/>
              <a:t>  centralne pojęcia: przestępstwo i kara </a:t>
            </a:r>
          </a:p>
          <a:p>
            <a:endParaRPr lang="pl-PL" dirty="0"/>
          </a:p>
        </p:txBody>
      </p:sp>
    </p:spTree>
    <p:extLst>
      <p:ext uri="{BB962C8B-B14F-4D97-AF65-F5344CB8AC3E}">
        <p14:creationId xmlns:p14="http://schemas.microsoft.com/office/powerpoint/2010/main" val="964770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D0920700-B80A-8106-10C1-D86752F9BDE7}"/>
              </a:ext>
            </a:extLst>
          </p:cNvPr>
          <p:cNvSpPr txBox="1"/>
          <p:nvPr/>
        </p:nvSpPr>
        <p:spPr>
          <a:xfrm>
            <a:off x="233917" y="181958"/>
            <a:ext cx="11717078" cy="6678751"/>
          </a:xfrm>
          <a:prstGeom prst="rect">
            <a:avLst/>
          </a:prstGeom>
          <a:noFill/>
        </p:spPr>
        <p:txBody>
          <a:bodyPr wrap="square">
            <a:spAutoFit/>
          </a:bodyPr>
          <a:lstStyle/>
          <a:p>
            <a:pPr algn="just"/>
            <a:r>
              <a:rPr lang="pl-PL" sz="2400" dirty="0"/>
              <a:t>WINA W TEORIACH NORMATYWNYCH</a:t>
            </a:r>
          </a:p>
          <a:p>
            <a:pPr algn="just"/>
            <a:endParaRPr lang="pl-PL" sz="2400" dirty="0"/>
          </a:p>
          <a:p>
            <a:pPr algn="just"/>
            <a:r>
              <a:rPr lang="pl-PL" sz="2400" dirty="0"/>
              <a:t>Pojęciem centralnym tych teorii jest „</a:t>
            </a:r>
            <a:r>
              <a:rPr lang="pl-PL" sz="2400" b="1" dirty="0"/>
              <a:t>zarzucalność</a:t>
            </a:r>
            <a:r>
              <a:rPr lang="pl-PL" sz="2400" dirty="0"/>
              <a:t>”.</a:t>
            </a:r>
          </a:p>
          <a:p>
            <a:pPr algn="just"/>
            <a:r>
              <a:rPr lang="pl-PL" sz="2400" dirty="0"/>
              <a:t>Wina w tym wypadku uzależniona jest od spełnienia </a:t>
            </a:r>
            <a:r>
              <a:rPr lang="pl-PL" sz="2400" b="1" dirty="0"/>
              <a:t>kryteriów </a:t>
            </a:r>
            <a:r>
              <a:rPr lang="pl-PL" sz="2400" b="1" dirty="0" err="1"/>
              <a:t>zarzucalności</a:t>
            </a:r>
            <a:r>
              <a:rPr lang="pl-PL" sz="2400" dirty="0"/>
              <a:t>.</a:t>
            </a:r>
          </a:p>
          <a:p>
            <a:pPr algn="just"/>
            <a:endParaRPr lang="pl-PL" sz="2400" dirty="0"/>
          </a:p>
          <a:p>
            <a:pPr algn="just">
              <a:spcAft>
                <a:spcPts val="1200"/>
              </a:spcAft>
            </a:pPr>
            <a:r>
              <a:rPr lang="pl-PL" sz="2400" dirty="0"/>
              <a:t>Zarzucalność polega na tym, że </a:t>
            </a:r>
            <a:r>
              <a:rPr lang="pl-PL" sz="2400" u="sng" dirty="0"/>
              <a:t>sprawcy można postawić zarzut, że w danej sytuacji zachował się niezgodnie z prawem. </a:t>
            </a:r>
            <a:r>
              <a:rPr lang="pl-PL" sz="2400" dirty="0"/>
              <a:t>Proszę jednak nie mylić pojęcia zarzutu związanego z winą (zarzucalnością) od zarzutu stawianego sprawcy przez prokuratora w toku postępowania karnego!!</a:t>
            </a:r>
          </a:p>
          <a:p>
            <a:pPr algn="just">
              <a:spcAft>
                <a:spcPts val="1200"/>
              </a:spcAft>
            </a:pPr>
            <a:endParaRPr lang="pl-PL" sz="2400" dirty="0"/>
          </a:p>
          <a:p>
            <a:pPr algn="just">
              <a:spcAft>
                <a:spcPts val="1200"/>
              </a:spcAft>
            </a:pPr>
            <a:r>
              <a:rPr lang="pl-PL" sz="2400" dirty="0"/>
              <a:t>Postawienie zarzutu w znaczeniu procesowym oznacza czynność procesową organu prowadzącego postępowanie przygotowawcze, polegającą na poinformowaniu osoby na piśmie, że stawia się jej zarzut popełnienia konkretnego czynu zabronionego. Od tego momentu osoba ta występuje w charakterze </a:t>
            </a:r>
            <a:r>
              <a:rPr lang="pl-PL" sz="2400" u="sng" dirty="0"/>
              <a:t>podejrzanego</a:t>
            </a:r>
            <a:r>
              <a:rPr lang="pl-PL" sz="2400" dirty="0"/>
              <a:t>. Jeżeli natomiast chodzi o pojęcie „zarzutu” związane z winą w znaczeniu materialnym, to ma ono na celu wskazanie, że sprawca zachował się w sposób naruszający prawo, mimo że powinien był zachować się zgodnie z prawem.</a:t>
            </a:r>
          </a:p>
        </p:txBody>
      </p:sp>
    </p:spTree>
    <p:extLst>
      <p:ext uri="{BB962C8B-B14F-4D97-AF65-F5344CB8AC3E}">
        <p14:creationId xmlns:p14="http://schemas.microsoft.com/office/powerpoint/2010/main" val="4019996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5D94FC28-F78F-4244-98AD-7290F5639E34}"/>
              </a:ext>
            </a:extLst>
          </p:cNvPr>
          <p:cNvSpPr txBox="1"/>
          <p:nvPr/>
        </p:nvSpPr>
        <p:spPr>
          <a:xfrm>
            <a:off x="524919" y="1104185"/>
            <a:ext cx="4147230" cy="4801314"/>
          </a:xfrm>
          <a:prstGeom prst="rect">
            <a:avLst/>
          </a:prstGeom>
          <a:noFill/>
        </p:spPr>
        <p:txBody>
          <a:bodyPr wrap="square" rtlCol="0">
            <a:spAutoFit/>
          </a:bodyPr>
          <a:lstStyle/>
          <a:p>
            <a:pPr algn="ctr" defTabSz="179388"/>
            <a:r>
              <a:rPr lang="pl-PL" sz="2400" dirty="0"/>
              <a:t>Na gruncie kodeksu karnego z 1997 r. ustawodawca </a:t>
            </a:r>
            <a:r>
              <a:rPr lang="pl-PL" sz="2400" b="1" dirty="0"/>
              <a:t>zaakceptował czystą normatywną teorię winy, odrzucając teorię kompleksową oraz psychologiczną</a:t>
            </a:r>
            <a:r>
              <a:rPr lang="pl-PL" sz="2400" dirty="0"/>
              <a:t>!!</a:t>
            </a:r>
          </a:p>
          <a:p>
            <a:pPr algn="ctr" defTabSz="179388"/>
            <a:endParaRPr lang="pl-PL" sz="2400" dirty="0"/>
          </a:p>
          <a:p>
            <a:pPr algn="ctr" defTabSz="179388"/>
            <a:r>
              <a:rPr lang="pl-PL" sz="2400" dirty="0">
                <a:highlight>
                  <a:srgbClr val="FFFF00"/>
                </a:highlight>
              </a:rPr>
              <a:t>Używanie pojęć „wina umyślna/nieumyślna” w obecnym stanie prawnym jest błędem!</a:t>
            </a:r>
          </a:p>
          <a:p>
            <a:pPr marL="342900" indent="-342900">
              <a:buAutoNum type="arabicParenR"/>
            </a:pPr>
            <a:endParaRPr lang="pl-PL" dirty="0"/>
          </a:p>
        </p:txBody>
      </p:sp>
      <p:pic>
        <p:nvPicPr>
          <p:cNvPr id="4" name="Obraz 3" descr="Obraz zawierający tekst, książka, trawa, młode&#10;&#10;Opis wygenerowany automatycznie">
            <a:extLst>
              <a:ext uri="{FF2B5EF4-FFF2-40B4-BE49-F238E27FC236}">
                <a16:creationId xmlns:a16="http://schemas.microsoft.com/office/drawing/2014/main" id="{827147FD-A1C1-43ED-B014-DB2CBCB26E44}"/>
              </a:ext>
            </a:extLst>
          </p:cNvPr>
          <p:cNvPicPr>
            <a:picLocks noChangeAspect="1"/>
          </p:cNvPicPr>
          <p:nvPr/>
        </p:nvPicPr>
        <p:blipFill>
          <a:blip r:embed="rId2"/>
          <a:stretch>
            <a:fillRect/>
          </a:stretch>
        </p:blipFill>
        <p:spPr>
          <a:xfrm>
            <a:off x="5258026" y="223837"/>
            <a:ext cx="6581775" cy="6410325"/>
          </a:xfrm>
          <a:prstGeom prst="rect">
            <a:avLst/>
          </a:prstGeom>
        </p:spPr>
      </p:pic>
    </p:spTree>
    <p:extLst>
      <p:ext uri="{BB962C8B-B14F-4D97-AF65-F5344CB8AC3E}">
        <p14:creationId xmlns:p14="http://schemas.microsoft.com/office/powerpoint/2010/main" val="781877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42D5963E-79DD-557A-FF7C-70505E7F1AC1}"/>
              </a:ext>
            </a:extLst>
          </p:cNvPr>
          <p:cNvSpPr txBox="1"/>
          <p:nvPr/>
        </p:nvSpPr>
        <p:spPr>
          <a:xfrm>
            <a:off x="321635" y="458956"/>
            <a:ext cx="11548730" cy="5570756"/>
          </a:xfrm>
          <a:prstGeom prst="rect">
            <a:avLst/>
          </a:prstGeom>
          <a:noFill/>
        </p:spPr>
        <p:txBody>
          <a:bodyPr wrap="square">
            <a:spAutoFit/>
          </a:bodyPr>
          <a:lstStyle/>
          <a:p>
            <a:pPr algn="just"/>
            <a:r>
              <a:rPr lang="pl-PL" sz="2400" dirty="0">
                <a:sym typeface="Wingdings" panose="05000000000000000000" pitchFamily="2" charset="2"/>
              </a:rPr>
              <a:t>CZYSTA  TEORIA  NORMATYWNA  WINY</a:t>
            </a:r>
          </a:p>
          <a:p>
            <a:pPr algn="just"/>
            <a:r>
              <a:rPr lang="pl-PL" sz="2400" dirty="0">
                <a:sym typeface="Wingdings" panose="05000000000000000000" pitchFamily="2" charset="2"/>
              </a:rPr>
              <a:t> podstawowe założenie: </a:t>
            </a:r>
            <a:r>
              <a:rPr lang="pl-PL" sz="2400" b="1" dirty="0">
                <a:sym typeface="Wingdings" panose="05000000000000000000" pitchFamily="2" charset="2"/>
              </a:rPr>
              <a:t>winę należy uniezależnić od treści przeżyć psychicznych sprawcy</a:t>
            </a:r>
            <a:r>
              <a:rPr lang="pl-PL" sz="2400" dirty="0">
                <a:sym typeface="Wingdings" panose="05000000000000000000" pitchFamily="2" charset="2"/>
              </a:rPr>
              <a:t>!</a:t>
            </a:r>
          </a:p>
          <a:p>
            <a:pPr algn="just">
              <a:spcBef>
                <a:spcPts val="800"/>
              </a:spcBef>
            </a:pPr>
            <a:r>
              <a:rPr lang="pl-PL" sz="2400" dirty="0">
                <a:sym typeface="Wingdings" panose="05000000000000000000" pitchFamily="2" charset="2"/>
              </a:rPr>
              <a:t>	Na gruncie tej koncepcji stan przeżyć psychicznych sprawcy jest okolicznością faktyczną należącą do 	strony podmiotowej czynu.  Wina jest natomiast </a:t>
            </a:r>
            <a:r>
              <a:rPr lang="pl-PL" sz="2400" b="1" dirty="0">
                <a:sym typeface="Wingdings" panose="05000000000000000000" pitchFamily="2" charset="2"/>
              </a:rPr>
              <a:t>oceną</a:t>
            </a:r>
            <a:r>
              <a:rPr lang="pl-PL" sz="2400" dirty="0">
                <a:sym typeface="Wingdings" panose="05000000000000000000" pitchFamily="2" charset="2"/>
              </a:rPr>
              <a:t> tegoż czynu i jest od niego oddzielona. Strona 	podmiotowa i wina są zatem od siebie niezależne.</a:t>
            </a:r>
          </a:p>
          <a:p>
            <a:pPr algn="just">
              <a:spcBef>
                <a:spcPts val="800"/>
              </a:spcBef>
            </a:pPr>
            <a:r>
              <a:rPr lang="pl-PL" sz="2400" b="1" dirty="0">
                <a:sym typeface="Wingdings" panose="05000000000000000000" pitchFamily="2" charset="2"/>
              </a:rPr>
              <a:t>W myśl tej koncepcji wina (a konkretniej mówiąc zarzucalność) występuje </a:t>
            </a:r>
            <a:r>
              <a:rPr lang="pl-PL" sz="2400" b="1" dirty="0"/>
              <a:t>wtedy, </a:t>
            </a:r>
            <a:r>
              <a:rPr lang="pl-PL" sz="2400" b="1" u="sng" dirty="0"/>
              <a:t>gdy w danej sytuacji racjonalnym jest wymaganie od sprawcy, ażeby zachował się zgodnie z prawem; innymi słowy - kiedy można racjonalnie od niego wymagać tego, aby dał posłuch nakazowi/zakazowi określonemu w normie sankcjonowanej</a:t>
            </a:r>
            <a:r>
              <a:rPr lang="pl-PL" sz="2400" b="1" dirty="0"/>
              <a:t>.</a:t>
            </a:r>
            <a:endParaRPr lang="pl-PL" sz="2400" b="1" dirty="0">
              <a:sym typeface="Wingdings" panose="05000000000000000000" pitchFamily="2" charset="2"/>
            </a:endParaRPr>
          </a:p>
          <a:p>
            <a:pPr algn="just">
              <a:spcBef>
                <a:spcPts val="800"/>
              </a:spcBef>
            </a:pPr>
            <a:endParaRPr lang="pl-PL" sz="2400" i="1" dirty="0">
              <a:sym typeface="Wingdings" panose="05000000000000000000" pitchFamily="2" charset="2"/>
            </a:endParaRPr>
          </a:p>
          <a:p>
            <a:pPr marL="266700" indent="98425"/>
            <a:r>
              <a:rPr lang="pl-PL" sz="2400" dirty="0">
                <a:sym typeface="Wingdings" panose="05000000000000000000" pitchFamily="2" charset="2"/>
              </a:rPr>
              <a:t>UWAGA:	 na gruncie czystej teorii normatywnej to, że sprawca zachował się w sposób umyślny bądź nieumyślny </a:t>
            </a:r>
            <a:r>
              <a:rPr lang="pl-PL" sz="2400" u="sng" dirty="0">
                <a:sym typeface="Wingdings" panose="05000000000000000000" pitchFamily="2" charset="2"/>
              </a:rPr>
              <a:t>nie przesądza jeszcze, że można przypisać mu winę</a:t>
            </a:r>
            <a:r>
              <a:rPr lang="pl-PL" sz="2400" dirty="0">
                <a:sym typeface="Wingdings" panose="05000000000000000000" pitchFamily="2" charset="2"/>
              </a:rPr>
              <a:t>.</a:t>
            </a:r>
            <a:endParaRPr lang="pl-PL" sz="2400" dirty="0"/>
          </a:p>
        </p:txBody>
      </p:sp>
    </p:spTree>
    <p:extLst>
      <p:ext uri="{BB962C8B-B14F-4D97-AF65-F5344CB8AC3E}">
        <p14:creationId xmlns:p14="http://schemas.microsoft.com/office/powerpoint/2010/main" val="3254910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8B12BB-B4D1-4ACD-B7BA-53AA71909D41}"/>
              </a:ext>
            </a:extLst>
          </p:cNvPr>
          <p:cNvSpPr>
            <a:spLocks noGrp="1"/>
          </p:cNvSpPr>
          <p:nvPr>
            <p:ph type="title"/>
          </p:nvPr>
        </p:nvSpPr>
        <p:spPr>
          <a:xfrm>
            <a:off x="1045696" y="1316385"/>
            <a:ext cx="10100603" cy="920379"/>
          </a:xfrm>
        </p:spPr>
        <p:txBody>
          <a:bodyPr>
            <a:normAutofit fontScale="90000"/>
          </a:bodyPr>
          <a:lstStyle/>
          <a:p>
            <a:r>
              <a:rPr lang="pl-PL" dirty="0"/>
              <a:t>Kiedy sprawca ponosi winę wg czystej teorii normatywnej?</a:t>
            </a:r>
          </a:p>
        </p:txBody>
      </p:sp>
      <p:sp>
        <p:nvSpPr>
          <p:cNvPr id="3" name="pole tekstowe 2">
            <a:extLst>
              <a:ext uri="{FF2B5EF4-FFF2-40B4-BE49-F238E27FC236}">
                <a16:creationId xmlns:a16="http://schemas.microsoft.com/office/drawing/2014/main" id="{2EAA0B8E-C052-4FCB-BC92-1D9E84F7E3C8}"/>
              </a:ext>
            </a:extLst>
          </p:cNvPr>
          <p:cNvSpPr txBox="1"/>
          <p:nvPr/>
        </p:nvSpPr>
        <p:spPr>
          <a:xfrm>
            <a:off x="2509117" y="2786075"/>
            <a:ext cx="7173759" cy="2523768"/>
          </a:xfrm>
          <a:prstGeom prst="rect">
            <a:avLst/>
          </a:prstGeom>
          <a:noFill/>
        </p:spPr>
        <p:txBody>
          <a:bodyPr wrap="none" rtlCol="0">
            <a:spAutoFit/>
          </a:bodyPr>
          <a:lstStyle/>
          <a:p>
            <a:pPr>
              <a:spcBef>
                <a:spcPts val="600"/>
              </a:spcBef>
            </a:pPr>
            <a:r>
              <a:rPr lang="pl-PL" sz="2400" b="1" dirty="0"/>
              <a:t>Przesłanki przypisania winy</a:t>
            </a:r>
            <a:r>
              <a:rPr lang="pl-PL" sz="2400" dirty="0"/>
              <a:t>:</a:t>
            </a:r>
          </a:p>
          <a:p>
            <a:pPr marL="342900" indent="-342900">
              <a:spcBef>
                <a:spcPts val="600"/>
              </a:spcBef>
              <a:buAutoNum type="arabicPeriod"/>
            </a:pPr>
            <a:r>
              <a:rPr lang="pl-PL" sz="2400" dirty="0"/>
              <a:t>Odpowiedni stopień dojrzałości sprawcy (art. 10 k.k.)</a:t>
            </a:r>
          </a:p>
          <a:p>
            <a:pPr marL="342900" indent="-342900">
              <a:spcBef>
                <a:spcPts val="600"/>
              </a:spcBef>
              <a:buAutoNum type="arabicPeriod"/>
            </a:pPr>
            <a:r>
              <a:rPr lang="pl-PL" sz="2400" dirty="0"/>
              <a:t>Poczytalność</a:t>
            </a:r>
          </a:p>
          <a:p>
            <a:pPr marL="342900" indent="-342900">
              <a:spcBef>
                <a:spcPts val="600"/>
              </a:spcBef>
              <a:buFontTx/>
              <a:buAutoNum type="arabicPeriod"/>
            </a:pPr>
            <a:r>
              <a:rPr lang="pl-PL" sz="2400" dirty="0"/>
              <a:t>Brak ustawowej okoliczności wyłączającej winę</a:t>
            </a:r>
          </a:p>
          <a:p>
            <a:pPr marL="342900" indent="-342900">
              <a:spcBef>
                <a:spcPts val="600"/>
              </a:spcBef>
              <a:buAutoNum type="arabicPeriod"/>
            </a:pPr>
            <a:r>
              <a:rPr lang="pl-PL" sz="2400" dirty="0"/>
              <a:t>Normalna sytuacja motywacyjna</a:t>
            </a:r>
          </a:p>
          <a:p>
            <a:pPr marL="342900" indent="-342900">
              <a:buAutoNum type="arabicPeriod"/>
            </a:pPr>
            <a:endParaRPr lang="pl-PL" dirty="0"/>
          </a:p>
        </p:txBody>
      </p:sp>
    </p:spTree>
    <p:extLst>
      <p:ext uri="{BB962C8B-B14F-4D97-AF65-F5344CB8AC3E}">
        <p14:creationId xmlns:p14="http://schemas.microsoft.com/office/powerpoint/2010/main" val="1553507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descr="Obraz zawierający tekst, zdjęcie, mężczyzna&#10;&#10;Opis wygenerowany automatycznie">
            <a:extLst>
              <a:ext uri="{FF2B5EF4-FFF2-40B4-BE49-F238E27FC236}">
                <a16:creationId xmlns:a16="http://schemas.microsoft.com/office/drawing/2014/main" id="{0FCF6019-06F0-A0F1-958C-0F0469E06D02}"/>
              </a:ext>
            </a:extLst>
          </p:cNvPr>
          <p:cNvPicPr>
            <a:picLocks noChangeAspect="1"/>
          </p:cNvPicPr>
          <p:nvPr/>
        </p:nvPicPr>
        <p:blipFill>
          <a:blip r:embed="rId2"/>
          <a:stretch>
            <a:fillRect/>
          </a:stretch>
        </p:blipFill>
        <p:spPr>
          <a:xfrm>
            <a:off x="1126434" y="1"/>
            <a:ext cx="9939131" cy="6857999"/>
          </a:xfrm>
          <a:prstGeom prst="rect">
            <a:avLst/>
          </a:prstGeom>
        </p:spPr>
      </p:pic>
    </p:spTree>
    <p:extLst>
      <p:ext uri="{BB962C8B-B14F-4D97-AF65-F5344CB8AC3E}">
        <p14:creationId xmlns:p14="http://schemas.microsoft.com/office/powerpoint/2010/main" val="2177159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0571E674-42A4-4AF8-ADC6-E38556EBF495}"/>
              </a:ext>
            </a:extLst>
          </p:cNvPr>
          <p:cNvSpPr txBox="1"/>
          <p:nvPr/>
        </p:nvSpPr>
        <p:spPr>
          <a:xfrm>
            <a:off x="1138989" y="1507957"/>
            <a:ext cx="9914021" cy="1200329"/>
          </a:xfrm>
          <a:prstGeom prst="rect">
            <a:avLst/>
          </a:prstGeom>
          <a:noFill/>
        </p:spPr>
        <p:txBody>
          <a:bodyPr wrap="square" rtlCol="0">
            <a:spAutoFit/>
          </a:bodyPr>
          <a:lstStyle/>
          <a:p>
            <a:pPr algn="ctr"/>
            <a:r>
              <a:rPr lang="pl-PL" sz="2400" dirty="0"/>
              <a:t>Nie każdy czyn, który odpowiada ustawowemu opisowi typu, jest automatycznie przestępstwem!!</a:t>
            </a:r>
          </a:p>
          <a:p>
            <a:pPr algn="ctr"/>
            <a:endParaRPr lang="pl-PL" sz="2400" dirty="0"/>
          </a:p>
        </p:txBody>
      </p:sp>
      <p:sp>
        <p:nvSpPr>
          <p:cNvPr id="3" name="pole tekstowe 2">
            <a:extLst>
              <a:ext uri="{FF2B5EF4-FFF2-40B4-BE49-F238E27FC236}">
                <a16:creationId xmlns:a16="http://schemas.microsoft.com/office/drawing/2014/main" id="{EE34AC1F-CB61-4076-87F1-60CE15110D8A}"/>
              </a:ext>
            </a:extLst>
          </p:cNvPr>
          <p:cNvSpPr txBox="1"/>
          <p:nvPr/>
        </p:nvSpPr>
        <p:spPr>
          <a:xfrm>
            <a:off x="2946515" y="2998113"/>
            <a:ext cx="6298968" cy="861774"/>
          </a:xfrm>
          <a:prstGeom prst="rect">
            <a:avLst/>
          </a:prstGeom>
          <a:noFill/>
        </p:spPr>
        <p:txBody>
          <a:bodyPr wrap="none" rtlCol="0">
            <a:spAutoFit/>
          </a:bodyPr>
          <a:lstStyle/>
          <a:p>
            <a:r>
              <a:rPr lang="pl-PL" sz="3200" b="1" dirty="0"/>
              <a:t>czyn zabroniony ≠ przestępstwo</a:t>
            </a:r>
          </a:p>
          <a:p>
            <a:endParaRPr lang="pl-PL" dirty="0"/>
          </a:p>
        </p:txBody>
      </p:sp>
    </p:spTree>
    <p:extLst>
      <p:ext uri="{BB962C8B-B14F-4D97-AF65-F5344CB8AC3E}">
        <p14:creationId xmlns:p14="http://schemas.microsoft.com/office/powerpoint/2010/main" val="394744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298003E5-22A9-65F4-5C89-607ED43AA6D5}"/>
              </a:ext>
            </a:extLst>
          </p:cNvPr>
          <p:cNvSpPr txBox="1"/>
          <p:nvPr/>
        </p:nvSpPr>
        <p:spPr>
          <a:xfrm>
            <a:off x="753140" y="1277035"/>
            <a:ext cx="10281682" cy="3785652"/>
          </a:xfrm>
          <a:prstGeom prst="rect">
            <a:avLst/>
          </a:prstGeom>
          <a:noFill/>
        </p:spPr>
        <p:txBody>
          <a:bodyPr wrap="square">
            <a:spAutoFit/>
          </a:bodyPr>
          <a:lstStyle/>
          <a:p>
            <a:pPr algn="just"/>
            <a:r>
              <a:rPr lang="pl-PL" sz="2400" dirty="0"/>
              <a:t>Art.  1.  k.k.</a:t>
            </a:r>
          </a:p>
          <a:p>
            <a:pPr algn="just"/>
            <a:r>
              <a:rPr lang="pl-PL" sz="2400" dirty="0"/>
              <a:t>§  1. Odpowiedzialności karnej podlega ten tylko, kto popełnia czyn zabroniony pod groźbą kary przez ustawę obowiązującą w czasie jego popełnienia.</a:t>
            </a:r>
          </a:p>
          <a:p>
            <a:pPr algn="just"/>
            <a:r>
              <a:rPr lang="pl-PL" sz="2400" dirty="0"/>
              <a:t>§  2. Nie stanowi przestępstwa czyn zabroniony, którego społeczna szkodliwość jest znikoma.</a:t>
            </a:r>
          </a:p>
          <a:p>
            <a:pPr algn="just"/>
            <a:r>
              <a:rPr lang="pl-PL" sz="2400" dirty="0"/>
              <a:t>§  3. Nie popełnia przestępstwa sprawca czynu zabronionego, jeżeli nie można mu przypisać winy w czasie czynu.</a:t>
            </a:r>
          </a:p>
          <a:p>
            <a:pPr algn="just"/>
            <a:endParaRPr lang="pl-PL" sz="2400" dirty="0"/>
          </a:p>
          <a:p>
            <a:pPr algn="just"/>
            <a:r>
              <a:rPr lang="pl-PL" sz="2400" dirty="0"/>
              <a:t>Art.. 115 § 1 k.k. Czynem zabronionym jest zachowanie o znamionach określonych w ustawie karnej.</a:t>
            </a:r>
          </a:p>
        </p:txBody>
      </p:sp>
    </p:spTree>
    <p:extLst>
      <p:ext uri="{BB962C8B-B14F-4D97-AF65-F5344CB8AC3E}">
        <p14:creationId xmlns:p14="http://schemas.microsoft.com/office/powerpoint/2010/main" val="1426912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AA853DD-B89B-419A-168B-61C4D53C96F0}"/>
              </a:ext>
            </a:extLst>
          </p:cNvPr>
          <p:cNvSpPr txBox="1">
            <a:spLocks/>
          </p:cNvSpPr>
          <p:nvPr/>
        </p:nvSpPr>
        <p:spPr>
          <a:xfrm>
            <a:off x="1982409" y="1275157"/>
            <a:ext cx="7844410" cy="830090"/>
          </a:xfrm>
          <a:prstGeom prst="rect">
            <a:avLst/>
          </a:prstGeom>
        </p:spPr>
        <p:txBody>
          <a:bodyPr>
            <a:normAutofit fontScale="925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buNone/>
            </a:pPr>
            <a:r>
              <a:rPr lang="pl-PL" sz="2800" b="1" dirty="0">
                <a:solidFill>
                  <a:schemeClr val="tx1"/>
                </a:solidFill>
              </a:rPr>
              <a:t>Struktura przestępstwa wg. prof.  Andrzeja Zolla</a:t>
            </a:r>
          </a:p>
        </p:txBody>
      </p:sp>
      <p:graphicFrame>
        <p:nvGraphicFramePr>
          <p:cNvPr id="7" name="Diagram 6">
            <a:extLst>
              <a:ext uri="{FF2B5EF4-FFF2-40B4-BE49-F238E27FC236}">
                <a16:creationId xmlns:a16="http://schemas.microsoft.com/office/drawing/2014/main" id="{D6B57126-793C-8DA5-BFD9-B95C44DC3259}"/>
              </a:ext>
            </a:extLst>
          </p:cNvPr>
          <p:cNvGraphicFramePr/>
          <p:nvPr>
            <p:extLst>
              <p:ext uri="{D42A27DB-BD31-4B8C-83A1-F6EECF244321}">
                <p14:modId xmlns:p14="http://schemas.microsoft.com/office/powerpoint/2010/main" val="443464542"/>
              </p:ext>
            </p:extLst>
          </p:nvPr>
        </p:nvGraphicFramePr>
        <p:xfrm>
          <a:off x="681664" y="483153"/>
          <a:ext cx="11194903"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7533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a:extLst>
              <a:ext uri="{FF2B5EF4-FFF2-40B4-BE49-F238E27FC236}">
                <a16:creationId xmlns:a16="http://schemas.microsoft.com/office/drawing/2014/main" id="{37A3AE44-E6EF-F6FD-649A-9AD396693211}"/>
              </a:ext>
            </a:extLst>
          </p:cNvPr>
          <p:cNvSpPr/>
          <p:nvPr/>
        </p:nvSpPr>
        <p:spPr>
          <a:xfrm>
            <a:off x="928579" y="4437425"/>
            <a:ext cx="10525760" cy="894080"/>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pl-PL"/>
          </a:p>
        </p:txBody>
      </p:sp>
      <p:sp>
        <p:nvSpPr>
          <p:cNvPr id="2" name="Tytuł 1">
            <a:extLst>
              <a:ext uri="{FF2B5EF4-FFF2-40B4-BE49-F238E27FC236}">
                <a16:creationId xmlns:a16="http://schemas.microsoft.com/office/drawing/2014/main" id="{4302007D-789C-8BB4-FFE5-A884650E15B6}"/>
              </a:ext>
            </a:extLst>
          </p:cNvPr>
          <p:cNvSpPr>
            <a:spLocks noGrp="1"/>
          </p:cNvSpPr>
          <p:nvPr>
            <p:ph type="title"/>
          </p:nvPr>
        </p:nvSpPr>
        <p:spPr>
          <a:xfrm>
            <a:off x="2231135" y="610943"/>
            <a:ext cx="7729728" cy="781922"/>
          </a:xfrm>
        </p:spPr>
        <p:txBody>
          <a:bodyPr/>
          <a:lstStyle/>
          <a:p>
            <a:r>
              <a:rPr lang="pl-PL" dirty="0"/>
              <a:t>1. CZYN</a:t>
            </a:r>
          </a:p>
        </p:txBody>
      </p:sp>
      <p:sp>
        <p:nvSpPr>
          <p:cNvPr id="4" name="Symbol zastępczy zawartości 3">
            <a:extLst>
              <a:ext uri="{FF2B5EF4-FFF2-40B4-BE49-F238E27FC236}">
                <a16:creationId xmlns:a16="http://schemas.microsoft.com/office/drawing/2014/main" id="{5533A42F-8EFB-C676-D71D-07EC7A6442BE}"/>
              </a:ext>
            </a:extLst>
          </p:cNvPr>
          <p:cNvSpPr txBox="1">
            <a:spLocks noGrp="1"/>
          </p:cNvSpPr>
          <p:nvPr>
            <p:ph idx="1"/>
          </p:nvPr>
        </p:nvSpPr>
        <p:spPr>
          <a:xfrm>
            <a:off x="768855" y="1639970"/>
            <a:ext cx="10845209" cy="5037276"/>
          </a:xfrm>
          <a:prstGeom prst="rect">
            <a:avLst/>
          </a:prstGeom>
          <a:noFill/>
        </p:spPr>
        <p:txBody>
          <a:bodyPr wrap="square" rtlCol="0">
            <a:spAutoFit/>
          </a:bodyPr>
          <a:lstStyle/>
          <a:p>
            <a:pPr marL="0" indent="0" algn="just">
              <a:buNone/>
            </a:pPr>
            <a:r>
              <a:rPr lang="pl-PL" sz="2400" dirty="0"/>
              <a:t>Przedmiotem prawnokarnego wartościowania jest zachowanie się człowieka. Nie każde jednak zachowanie się człowieka może prowadzić do pociągnięcia go do odpowiedzialności karnej. Niecelowe jest wszakże karanie za takie zachowania, które co prawda realizowały znamiona typu czynu zabronionego, ale nie były zależne od sprawcy. Dlatego właśnie przedmiotem zainteresowania prawa karnego są tylko te zachowania, które scharakteryzować można jako </a:t>
            </a:r>
            <a:r>
              <a:rPr lang="pl-PL" sz="2400" b="1" dirty="0"/>
              <a:t>czyny</a:t>
            </a:r>
            <a:r>
              <a:rPr lang="pl-PL" sz="2400" dirty="0"/>
              <a:t>.</a:t>
            </a:r>
          </a:p>
          <a:p>
            <a:pPr algn="just"/>
            <a:endParaRPr lang="pl-PL" sz="2400" dirty="0"/>
          </a:p>
          <a:p>
            <a:pPr marL="0" indent="0" algn="ctr">
              <a:buNone/>
            </a:pPr>
            <a:r>
              <a:rPr lang="pl-PL" sz="2400" b="1" dirty="0"/>
              <a:t>CZYN jest to psychicznie sterowane uzewnętrznione zachowanie się człowieka!!</a:t>
            </a:r>
          </a:p>
          <a:p>
            <a:pPr algn="ctr"/>
            <a:endParaRPr lang="pl-PL" sz="2400" b="1" dirty="0"/>
          </a:p>
          <a:p>
            <a:pPr marL="0" indent="0" algn="just">
              <a:buNone/>
            </a:pPr>
            <a:r>
              <a:rPr lang="pl-PL" sz="2400" dirty="0"/>
              <a:t>Zazwyczaj mówi się, że czyn może występować w dwóch postaciach i przybiera formę </a:t>
            </a:r>
            <a:r>
              <a:rPr lang="pl-PL" sz="2400" b="1" dirty="0"/>
              <a:t>działania </a:t>
            </a:r>
            <a:r>
              <a:rPr lang="pl-PL" sz="2400" dirty="0"/>
              <a:t>albo </a:t>
            </a:r>
            <a:r>
              <a:rPr lang="pl-PL" sz="2400" b="1" dirty="0"/>
              <a:t>zaniechania</a:t>
            </a:r>
            <a:r>
              <a:rPr lang="pl-PL" sz="2400" dirty="0"/>
              <a:t>.</a:t>
            </a:r>
          </a:p>
        </p:txBody>
      </p:sp>
    </p:spTree>
    <p:extLst>
      <p:ext uri="{BB962C8B-B14F-4D97-AF65-F5344CB8AC3E}">
        <p14:creationId xmlns:p14="http://schemas.microsoft.com/office/powerpoint/2010/main" val="1327010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734C5A73-C1C0-4E63-9403-A848053D895B}"/>
              </a:ext>
            </a:extLst>
          </p:cNvPr>
          <p:cNvSpPr txBox="1"/>
          <p:nvPr/>
        </p:nvSpPr>
        <p:spPr>
          <a:xfrm>
            <a:off x="912003" y="340862"/>
            <a:ext cx="10367994" cy="6001643"/>
          </a:xfrm>
          <a:prstGeom prst="rect">
            <a:avLst/>
          </a:prstGeom>
          <a:noFill/>
        </p:spPr>
        <p:txBody>
          <a:bodyPr wrap="square" rtlCol="0">
            <a:spAutoFit/>
          </a:bodyPr>
          <a:lstStyle/>
          <a:p>
            <a:pPr algn="ctr"/>
            <a:r>
              <a:rPr lang="pl-PL" sz="2400" dirty="0"/>
              <a:t>KIEDY ZACHOWANIE NIE JEST CZYNEM?</a:t>
            </a:r>
          </a:p>
          <a:p>
            <a:pPr algn="just"/>
            <a:endParaRPr lang="pl-PL" sz="2400" dirty="0"/>
          </a:p>
          <a:p>
            <a:pPr algn="just"/>
            <a:r>
              <a:rPr lang="pl-PL" sz="2400" dirty="0"/>
              <a:t>1) </a:t>
            </a:r>
            <a:r>
              <a:rPr lang="pl-PL" sz="2400" b="1" dirty="0"/>
              <a:t>przymus fizyczny </a:t>
            </a:r>
            <a:r>
              <a:rPr lang="pl-PL" sz="2400" dirty="0"/>
              <a:t>– zachowanie człowieka było wywołane oddziaływaniem na jego mięśnie siły fizycznej, której nie był on się w stanie oprzeć (np. zachowanie w wyniku popchnięcia, szarpnięcia)</a:t>
            </a:r>
          </a:p>
          <a:p>
            <a:pPr algn="just"/>
            <a:endParaRPr lang="pl-PL" sz="2400" dirty="0"/>
          </a:p>
          <a:p>
            <a:pPr algn="just"/>
            <a:r>
              <a:rPr lang="pl-PL" sz="2400" dirty="0"/>
              <a:t>2) </a:t>
            </a:r>
            <a:r>
              <a:rPr lang="pl-PL" sz="2400" b="1" dirty="0"/>
              <a:t>przyczyny wewnętrzne wyłączające aktywność mózgu konieczną dla sterowania zachowaniem</a:t>
            </a:r>
            <a:r>
              <a:rPr lang="pl-PL" sz="2400" dirty="0"/>
              <a:t> – np. stan nieprzytomności, głęboki sen, wylew krwi do mózgu, bardzo silne pobudzenie</a:t>
            </a:r>
          </a:p>
          <a:p>
            <a:pPr algn="just"/>
            <a:endParaRPr lang="pl-PL" sz="2400" dirty="0"/>
          </a:p>
          <a:p>
            <a:pPr algn="just"/>
            <a:r>
              <a:rPr lang="pl-PL" sz="2400" dirty="0"/>
              <a:t>3) </a:t>
            </a:r>
            <a:r>
              <a:rPr lang="pl-PL" sz="2400" b="1" dirty="0"/>
              <a:t>brak fizycznej możliwości ruchu </a:t>
            </a:r>
            <a:r>
              <a:rPr lang="pl-PL" sz="2400" dirty="0"/>
              <a:t>– np. osoba nieumiejąca pływać nie popełnia czynu, gdy nie wskakuje do wody, by udzielić pomocy tonącemu</a:t>
            </a:r>
          </a:p>
          <a:p>
            <a:pPr algn="just"/>
            <a:endParaRPr lang="pl-PL" sz="2400" dirty="0"/>
          </a:p>
          <a:p>
            <a:pPr algn="just"/>
            <a:r>
              <a:rPr lang="pl-PL" sz="2400" dirty="0"/>
              <a:t>4) </a:t>
            </a:r>
            <a:r>
              <a:rPr lang="pl-PL" sz="2400" b="1" dirty="0"/>
              <a:t>brak koniecznego narzędzia </a:t>
            </a:r>
            <a:r>
              <a:rPr lang="pl-PL" sz="2400" dirty="0"/>
              <a:t>– np. osoba, która nie ma koniecznego sprzętu zabezpieczającego, nie popełnia przestępstwa, gdy nie schodzi do jaskini w celu wydostania turysty, który do niej wpadł</a:t>
            </a:r>
          </a:p>
        </p:txBody>
      </p:sp>
    </p:spTree>
    <p:extLst>
      <p:ext uri="{BB962C8B-B14F-4D97-AF65-F5344CB8AC3E}">
        <p14:creationId xmlns:p14="http://schemas.microsoft.com/office/powerpoint/2010/main" val="85678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AA238C6A-C32D-413C-83C7-DA30699F4970}"/>
              </a:ext>
            </a:extLst>
          </p:cNvPr>
          <p:cNvSpPr txBox="1"/>
          <p:nvPr/>
        </p:nvSpPr>
        <p:spPr>
          <a:xfrm>
            <a:off x="407581" y="288267"/>
            <a:ext cx="11376837" cy="6678751"/>
          </a:xfrm>
          <a:prstGeom prst="rect">
            <a:avLst/>
          </a:prstGeom>
          <a:noFill/>
        </p:spPr>
        <p:txBody>
          <a:bodyPr wrap="square" rtlCol="0">
            <a:spAutoFit/>
          </a:bodyPr>
          <a:lstStyle/>
          <a:p>
            <a:pPr algn="ctr"/>
            <a:r>
              <a:rPr lang="pl-PL" sz="2400" dirty="0"/>
              <a:t>CZY W PONIŻSZYCH SYTUACJACH MAMY DO CZYNIENIA Z CZYNAMI?</a:t>
            </a:r>
          </a:p>
          <a:p>
            <a:pPr algn="just"/>
            <a:endParaRPr lang="pl-PL" sz="2400" dirty="0"/>
          </a:p>
          <a:p>
            <a:pPr marL="457200" indent="-457200" algn="just">
              <a:buAutoNum type="alphaLcParenR"/>
            </a:pPr>
            <a:r>
              <a:rPr lang="pl-PL" sz="2400" dirty="0"/>
              <a:t>mężczyzna zostaje potrącony przez rowerzystę, upada na przechodzące dziecko, które doznaje złamania ręki </a:t>
            </a:r>
            <a:r>
              <a:rPr lang="pl-PL" sz="2400" dirty="0">
                <a:sym typeface="Wingdings" panose="05000000000000000000" pitchFamily="2" charset="2"/>
              </a:rPr>
              <a:t> </a:t>
            </a:r>
            <a:r>
              <a:rPr lang="pl-PL" sz="2400" dirty="0">
                <a:solidFill>
                  <a:srgbClr val="FF0000"/>
                </a:solidFill>
                <a:sym typeface="Wingdings" panose="05000000000000000000" pitchFamily="2" charset="2"/>
              </a:rPr>
              <a:t>potrącony mężczyzna nie popełnia czynu</a:t>
            </a:r>
          </a:p>
          <a:p>
            <a:pPr marL="457200" indent="-457200" algn="just">
              <a:buAutoNum type="alphaLcParenR"/>
            </a:pPr>
            <a:endParaRPr lang="pl-PL" sz="2400" dirty="0">
              <a:sym typeface="Wingdings" panose="05000000000000000000" pitchFamily="2" charset="2"/>
            </a:endParaRPr>
          </a:p>
          <a:p>
            <a:pPr marL="457200" indent="-457200" algn="just">
              <a:buAutoNum type="alphaLcParenR"/>
            </a:pPr>
            <a:r>
              <a:rPr lang="pl-PL" sz="2400" dirty="0">
                <a:sym typeface="Wingdings" panose="05000000000000000000" pitchFamily="2" charset="2"/>
              </a:rPr>
              <a:t>kobieta zażywa dużą dawkę narkotyków i w tym stanie dokonuje kradzieży sklepowej  </a:t>
            </a:r>
            <a:r>
              <a:rPr lang="pl-PL" sz="2400" dirty="0">
                <a:solidFill>
                  <a:srgbClr val="00B050"/>
                </a:solidFill>
                <a:sym typeface="Wingdings" panose="05000000000000000000" pitchFamily="2" charset="2"/>
              </a:rPr>
              <a:t>to jest czyn</a:t>
            </a:r>
            <a:r>
              <a:rPr lang="pl-PL" sz="2400" dirty="0">
                <a:sym typeface="Wingdings" panose="05000000000000000000" pitchFamily="2" charset="2"/>
              </a:rPr>
              <a:t> (jest to przypadek tzw. „zawinienia na przedpolu”)</a:t>
            </a:r>
          </a:p>
          <a:p>
            <a:pPr marL="457200" indent="-457200" algn="just">
              <a:buAutoNum type="alphaLcParenR"/>
            </a:pPr>
            <a:endParaRPr lang="pl-PL" sz="2400" dirty="0">
              <a:sym typeface="Wingdings" panose="05000000000000000000" pitchFamily="2" charset="2"/>
            </a:endParaRPr>
          </a:p>
          <a:p>
            <a:pPr marL="457200" indent="-457200" algn="just">
              <a:buAutoNum type="alphaLcParenR"/>
            </a:pPr>
            <a:r>
              <a:rPr lang="pl-PL" sz="2400" dirty="0">
                <a:sym typeface="Wingdings" panose="05000000000000000000" pitchFamily="2" charset="2"/>
              </a:rPr>
              <a:t>w wyniku strachu wywołanego groźbami kobieta kradnie swojemu ojcu 5 tys. zł, żeby przekazać pieniądze mężczyźnie, który jej groził  </a:t>
            </a:r>
            <a:r>
              <a:rPr lang="pl-PL" sz="2400" dirty="0">
                <a:solidFill>
                  <a:srgbClr val="00B050"/>
                </a:solidFill>
                <a:sym typeface="Wingdings" panose="05000000000000000000" pitchFamily="2" charset="2"/>
              </a:rPr>
              <a:t>to jest czyn</a:t>
            </a:r>
            <a:r>
              <a:rPr lang="pl-PL" sz="2400" dirty="0">
                <a:sym typeface="Wingdings" panose="05000000000000000000" pitchFamily="2" charset="2"/>
              </a:rPr>
              <a:t> (ewentualnie kwestionować można winę)</a:t>
            </a:r>
          </a:p>
          <a:p>
            <a:pPr marL="457200" indent="-457200" algn="just">
              <a:buAutoNum type="alphaLcParenR"/>
            </a:pPr>
            <a:endParaRPr lang="pl-PL" sz="2400" dirty="0">
              <a:sym typeface="Wingdings" panose="05000000000000000000" pitchFamily="2" charset="2"/>
            </a:endParaRPr>
          </a:p>
          <a:p>
            <a:pPr marL="457200" indent="-457200" algn="just">
              <a:buAutoNum type="alphaLcParenR"/>
            </a:pPr>
            <a:r>
              <a:rPr lang="pl-PL" sz="2400" dirty="0">
                <a:sym typeface="Wingdings" panose="05000000000000000000" pitchFamily="2" charset="2"/>
              </a:rPr>
              <a:t>mężczyzna X trzyma w dłoni pistolet, a mężczyzna Y łapie jego dłoń i naciska palec X znajdujący się na spuście  </a:t>
            </a:r>
            <a:r>
              <a:rPr lang="pl-PL" sz="2400" dirty="0">
                <a:solidFill>
                  <a:srgbClr val="FF0000"/>
                </a:solidFill>
                <a:sym typeface="Wingdings" panose="05000000000000000000" pitchFamily="2" charset="2"/>
              </a:rPr>
              <a:t>po stronie mężczyzny X to nie jest czyn</a:t>
            </a:r>
          </a:p>
          <a:p>
            <a:pPr marL="457200" indent="-457200" algn="just">
              <a:buAutoNum type="alphaLcParenR"/>
            </a:pPr>
            <a:endParaRPr lang="pl-PL" sz="2400" dirty="0">
              <a:sym typeface="Wingdings" panose="05000000000000000000" pitchFamily="2" charset="2"/>
            </a:endParaRPr>
          </a:p>
          <a:p>
            <a:pPr marL="457200" indent="-457200" algn="just">
              <a:buAutoNum type="alphaLcParenR"/>
            </a:pPr>
            <a:r>
              <a:rPr lang="pl-PL" sz="2400" dirty="0">
                <a:sym typeface="Wingdings" panose="05000000000000000000" pitchFamily="2" charset="2"/>
              </a:rPr>
              <a:t>w wyniku silnych lęków nocnych połączonych z lunatyzmem kobieta uderzając patelnią wywołuje u swojego partnera ciężki uszczerbek na zdrowiu  </a:t>
            </a:r>
            <a:r>
              <a:rPr lang="pl-PL" sz="2400" dirty="0">
                <a:solidFill>
                  <a:srgbClr val="FF0000"/>
                </a:solidFill>
                <a:sym typeface="Wingdings" panose="05000000000000000000" pitchFamily="2" charset="2"/>
              </a:rPr>
              <a:t>to nie jest czyn</a:t>
            </a:r>
          </a:p>
          <a:p>
            <a:pPr marL="457200" indent="-457200" algn="just">
              <a:buAutoNum type="alphaLcParenR"/>
            </a:pPr>
            <a:endParaRPr lang="pl-PL" sz="2000" dirty="0">
              <a:sym typeface="Wingdings" panose="05000000000000000000" pitchFamily="2" charset="2"/>
            </a:endParaRPr>
          </a:p>
        </p:txBody>
      </p:sp>
    </p:spTree>
    <p:extLst>
      <p:ext uri="{BB962C8B-B14F-4D97-AF65-F5344CB8AC3E}">
        <p14:creationId xmlns:p14="http://schemas.microsoft.com/office/powerpoint/2010/main" val="1251821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F13ADA-B98A-4714-800A-6EA555FB0B2A}"/>
              </a:ext>
            </a:extLst>
          </p:cNvPr>
          <p:cNvSpPr>
            <a:spLocks noGrp="1"/>
          </p:cNvSpPr>
          <p:nvPr>
            <p:ph type="title"/>
          </p:nvPr>
        </p:nvSpPr>
        <p:spPr>
          <a:xfrm>
            <a:off x="2231136" y="616349"/>
            <a:ext cx="7729728" cy="936004"/>
          </a:xfrm>
        </p:spPr>
        <p:txBody>
          <a:bodyPr/>
          <a:lstStyle/>
          <a:p>
            <a:r>
              <a:rPr lang="pl-PL" dirty="0"/>
              <a:t>2. Bezprawność</a:t>
            </a:r>
          </a:p>
        </p:txBody>
      </p:sp>
      <p:sp>
        <p:nvSpPr>
          <p:cNvPr id="3" name="pole tekstowe 2">
            <a:extLst>
              <a:ext uri="{FF2B5EF4-FFF2-40B4-BE49-F238E27FC236}">
                <a16:creationId xmlns:a16="http://schemas.microsoft.com/office/drawing/2014/main" id="{5EA3C828-0F81-458E-A62F-A2F49636207C}"/>
              </a:ext>
            </a:extLst>
          </p:cNvPr>
          <p:cNvSpPr txBox="1"/>
          <p:nvPr/>
        </p:nvSpPr>
        <p:spPr>
          <a:xfrm>
            <a:off x="827314" y="2292583"/>
            <a:ext cx="10820735" cy="2308324"/>
          </a:xfrm>
          <a:prstGeom prst="rect">
            <a:avLst/>
          </a:prstGeom>
          <a:noFill/>
        </p:spPr>
        <p:txBody>
          <a:bodyPr wrap="square" rtlCol="0">
            <a:spAutoFit/>
          </a:bodyPr>
          <a:lstStyle/>
          <a:p>
            <a:r>
              <a:rPr lang="pl-PL" sz="2400" dirty="0"/>
              <a:t>Bezprawność to inaczej niezgodność z zakazem karnym.</a:t>
            </a:r>
          </a:p>
          <a:p>
            <a:endParaRPr lang="pl-PL" sz="2400" dirty="0"/>
          </a:p>
          <a:p>
            <a:r>
              <a:rPr lang="pl-PL" sz="2400" dirty="0"/>
              <a:t>W największym uproszczeniu – czyn jest bezprawny wówczas, gdy odpowiada ustawowemu opisowi typu czynu zabronionego a jednocześnie nie wystąpiła żadna z okoliczności wyłączających bezprawność (np. obrona konieczna, stan wyższej konieczności).</a:t>
            </a:r>
          </a:p>
        </p:txBody>
      </p:sp>
    </p:spTree>
    <p:extLst>
      <p:ext uri="{BB962C8B-B14F-4D97-AF65-F5344CB8AC3E}">
        <p14:creationId xmlns:p14="http://schemas.microsoft.com/office/powerpoint/2010/main" val="2034240313"/>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872</TotalTime>
  <Words>1950</Words>
  <Application>Microsoft Office PowerPoint</Application>
  <PresentationFormat>Panoramiczny</PresentationFormat>
  <Paragraphs>124</Paragraphs>
  <Slides>24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24</vt:i4>
      </vt:variant>
    </vt:vector>
  </HeadingPairs>
  <TitlesOfParts>
    <vt:vector size="28" baseType="lpstr">
      <vt:lpstr>Arial</vt:lpstr>
      <vt:lpstr>Courier New</vt:lpstr>
      <vt:lpstr>Gill Sans MT</vt:lpstr>
      <vt:lpstr>Paczka</vt:lpstr>
      <vt:lpstr>Pojęcie przestępstwa</vt:lpstr>
      <vt:lpstr>Prezentacja programu PowerPoint</vt:lpstr>
      <vt:lpstr>Prezentacja programu PowerPoint</vt:lpstr>
      <vt:lpstr>Prezentacja programu PowerPoint</vt:lpstr>
      <vt:lpstr>Prezentacja programu PowerPoint</vt:lpstr>
      <vt:lpstr>1. CZYN</vt:lpstr>
      <vt:lpstr>Prezentacja programu PowerPoint</vt:lpstr>
      <vt:lpstr>Prezentacja programu PowerPoint</vt:lpstr>
      <vt:lpstr>2. Bezprawność</vt:lpstr>
      <vt:lpstr>3. karalność</vt:lpstr>
      <vt:lpstr>4. karygodność</vt:lpstr>
      <vt:lpstr>Prezentacja programu PowerPoint</vt:lpstr>
      <vt:lpstr>Prezentacja programu PowerPoint</vt:lpstr>
      <vt:lpstr>Prezentacja programu PowerPoint</vt:lpstr>
      <vt:lpstr>Prezentacja programu PowerPoint</vt:lpstr>
      <vt:lpstr>Prezentacja programu PowerPoint</vt:lpstr>
      <vt:lpstr>5. Zawinienie</vt:lpstr>
      <vt:lpstr>Prezentacja programu PowerPoint</vt:lpstr>
      <vt:lpstr>Prezentacja programu PowerPoint</vt:lpstr>
      <vt:lpstr>Prezentacja programu PowerPoint</vt:lpstr>
      <vt:lpstr>Prezentacja programu PowerPoint</vt:lpstr>
      <vt:lpstr>Prezentacja programu PowerPoint</vt:lpstr>
      <vt:lpstr>Kiedy sprawca ponosi winę wg czystej teorii normatywnej?</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Bezprawność i okoliczności ją wyłączające</dc:title>
  <dc:creator>Alicja Limburska</dc:creator>
  <cp:lastModifiedBy>Alicja Limburska</cp:lastModifiedBy>
  <cp:revision>51</cp:revision>
  <dcterms:created xsi:type="dcterms:W3CDTF">2019-11-17T12:15:22Z</dcterms:created>
  <dcterms:modified xsi:type="dcterms:W3CDTF">2022-11-05T14:57:36Z</dcterms:modified>
</cp:coreProperties>
</file>