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4FFC05-FB22-4453-A565-3F131BD3F0F8}" v="559" dt="2022-11-15T20:42:57.442"/>
    <p1510:client id="{FBBD225F-D631-1D0E-BCBD-C29356AD6712}" v="61" dt="2022-11-27T11:23:17.5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60"/>
  </p:normalViewPr>
  <p:slideViewPr>
    <p:cSldViewPr snapToGrid="0">
      <p:cViewPr varScale="1">
        <p:scale>
          <a:sx n="93" d="100"/>
          <a:sy n="93" d="100"/>
        </p:scale>
        <p:origin x="84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x.pl/#/document/16798685?unitId=art(332)&amp;cm=DOCUMENT" TargetMode="External"/><Relationship Id="rId2" Type="http://schemas.openxmlformats.org/officeDocument/2006/relationships/hyperlink" Target="https://sip.lex.pl/#/document/16798685?unitId=art(119)par(1)&amp;cm=DOCUMEN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Akt </a:t>
            </a:r>
            <a:r>
              <a:rPr lang="en-US" dirty="0" err="1"/>
              <a:t>oskarżenia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40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46B294-F2A5-A462-02EF-ED7C233D9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pl-PL" sz="2400">
                <a:solidFill>
                  <a:schemeClr val="tx1"/>
                </a:solidFill>
              </a:rPr>
              <a:t>Właściwe przepisy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ymbol zastępczy zawartości 2">
            <a:extLst>
              <a:ext uri="{FF2B5EF4-FFF2-40B4-BE49-F238E27FC236}">
                <a16:creationId xmlns:a16="http://schemas.microsoft.com/office/drawing/2014/main" id="{D4465068-3D3A-4C0E-6985-7157D5CBB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Rozdział 39 k.p.k. - </a:t>
            </a:r>
            <a:r>
              <a:rPr lang="pl-PL" i="1" dirty="0">
                <a:solidFill>
                  <a:schemeClr val="bg1"/>
                </a:solidFill>
              </a:rPr>
              <a:t>Akt oskarżenia </a:t>
            </a:r>
            <a:r>
              <a:rPr lang="pl-PL" dirty="0">
                <a:solidFill>
                  <a:schemeClr val="bg1"/>
                </a:solidFill>
              </a:rPr>
              <a:t>(art. 331 i n.),</a:t>
            </a:r>
          </a:p>
          <a:p>
            <a:r>
              <a:rPr lang="pl-PL" dirty="0">
                <a:solidFill>
                  <a:schemeClr val="bg1"/>
                </a:solidFill>
              </a:rPr>
              <a:t>Rozdział 7 </a:t>
            </a:r>
            <a:r>
              <a:rPr lang="pl-PL" dirty="0">
                <a:solidFill>
                  <a:schemeClr val="bg1"/>
                </a:solidFill>
                <a:ea typeface="+mn-lt"/>
                <a:cs typeface="+mn-lt"/>
              </a:rPr>
              <a:t>oddział 3</a:t>
            </a:r>
            <a:r>
              <a:rPr lang="pl-PL" dirty="0">
                <a:solidFill>
                  <a:schemeClr val="bg1"/>
                </a:solidFill>
              </a:rPr>
              <a:t> </a:t>
            </a:r>
            <a:r>
              <a:rPr lang="pl-PL" dirty="0" err="1">
                <a:solidFill>
                  <a:schemeClr val="bg1"/>
                </a:solidFill>
              </a:rPr>
              <a:t>reg.prok</a:t>
            </a:r>
            <a:r>
              <a:rPr lang="pl-PL" dirty="0">
                <a:solidFill>
                  <a:schemeClr val="bg1"/>
                </a:solidFill>
              </a:rPr>
              <a:t>. (§ 224 i n.).</a:t>
            </a:r>
          </a:p>
          <a:p>
            <a:endParaRPr lang="pl-PL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4922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C2C133DC-4D40-D849-92EF-339F8957C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a/o 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A1569A-D66C-4E5A-514B-6B8721913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/>
              <a:t>Art. 331 § 1 k.p.k. </a:t>
            </a:r>
            <a:endParaRPr lang="pl-PL" dirty="0"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pl-PL" dirty="0">
                <a:ea typeface="+mn-lt"/>
                <a:cs typeface="+mn-lt"/>
              </a:rPr>
              <a:t>W</a:t>
            </a:r>
            <a:r>
              <a:rPr lang="pl-PL" dirty="0"/>
              <a:t> ciągu 14 dni od daty zamknięcia </a:t>
            </a:r>
            <a:r>
              <a:rPr lang="pl-PL" dirty="0">
                <a:highlight>
                  <a:srgbClr val="FFFF00"/>
                </a:highlight>
              </a:rPr>
              <a:t>śledztwa</a:t>
            </a:r>
            <a:r>
              <a:rPr lang="pl-PL" dirty="0"/>
              <a:t> albo od otrzymania aktu oskarżenia </a:t>
            </a:r>
            <a:r>
              <a:rPr lang="pl-PL" dirty="0">
                <a:highlight>
                  <a:srgbClr val="00FF00"/>
                </a:highlight>
              </a:rPr>
              <a:t>sporządzonego przez Policję w dochodzeniu</a:t>
            </a:r>
            <a:r>
              <a:rPr lang="pl-PL" dirty="0"/>
              <a:t>, </a:t>
            </a:r>
            <a:r>
              <a:rPr lang="pl-PL" b="1" dirty="0">
                <a:highlight>
                  <a:srgbClr val="FFFF00"/>
                </a:highlight>
              </a:rPr>
              <a:t>prokurator sporządza akt oskarżenia</a:t>
            </a:r>
            <a:r>
              <a:rPr lang="pl-PL" dirty="0"/>
              <a:t> lub </a:t>
            </a:r>
            <a:r>
              <a:rPr lang="pl-PL" b="1" dirty="0">
                <a:highlight>
                  <a:srgbClr val="00FF00"/>
                </a:highlight>
              </a:rPr>
              <a:t>zatwierdza akt oskarżenia sporządzony przez Policję w dochodzeniu</a:t>
            </a:r>
            <a:r>
              <a:rPr lang="pl-PL" dirty="0"/>
              <a:t> i wnosi go do sądu albo sam wydaje postanowienie o umorzeniu, o zawieszeniu albo o uzupełnieniu śledztwa lub dochodzenia.</a:t>
            </a:r>
            <a:r>
              <a:rPr lang="pl-PL" dirty="0">
                <a:ea typeface="+mn-lt"/>
                <a:cs typeface="+mn-lt"/>
              </a:rPr>
              <a:t> </a:t>
            </a:r>
            <a:r>
              <a:rPr lang="pl-PL" dirty="0"/>
              <a:t> </a:t>
            </a:r>
          </a:p>
          <a:p>
            <a:pPr marL="0" indent="0" algn="just">
              <a:buNone/>
            </a:pPr>
            <a:endParaRPr lang="pl-PL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23093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E6AD140-12C2-430E-73F2-C4D2F9FE63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Śledztwo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64C698-1E27-CD1F-B753-26E4B228D2F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pl-PL" dirty="0"/>
              <a:t>Sporządza go prokurator</a:t>
            </a:r>
          </a:p>
          <a:p>
            <a:r>
              <a:rPr lang="pl-PL" dirty="0"/>
              <a:t>Zawiera uzasadnienie (art. 332 § 2 k.p.k.)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8163FB6-499C-6DC6-CFFA-972D99687DF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pl-PL" dirty="0"/>
              <a:t>Sporządza Policja (albo inny organ z art. 312 k.p.k.), zatwierdza go prokurator</a:t>
            </a:r>
          </a:p>
          <a:p>
            <a:r>
              <a:rPr lang="pl-PL" dirty="0"/>
              <a:t>Może nie zawierać uzasadnienia (art. 332 § 3 k.p.k.).</a:t>
            </a:r>
          </a:p>
          <a:p>
            <a:r>
              <a:rPr lang="pl-PL" dirty="0"/>
              <a:t>Prokurator może go sporządzić samodzielnie; wówczas w sprawach </a:t>
            </a:r>
            <a:r>
              <a:rPr lang="pl-PL" dirty="0">
                <a:ea typeface="+mn-lt"/>
                <a:cs typeface="+mn-lt"/>
              </a:rPr>
              <a:t>wieloosobowych, wieloczynowych lub o skomplikowanym stanie faktycznym lub prawnym powinien zawierać uzasadnienie (§ 224 ust. 2 </a:t>
            </a:r>
            <a:r>
              <a:rPr lang="pl-PL" dirty="0" err="1">
                <a:ea typeface="+mn-lt"/>
                <a:cs typeface="+mn-lt"/>
              </a:rPr>
              <a:t>reg.prok</a:t>
            </a:r>
            <a:r>
              <a:rPr lang="pl-PL" dirty="0">
                <a:ea typeface="+mn-lt"/>
                <a:cs typeface="+mn-lt"/>
              </a:rPr>
              <a:t>.).</a:t>
            </a:r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CF92DA6A-D862-49B3-DE47-3B995107FB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l-PL" dirty="0"/>
              <a:t>dochodzenie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6E63581-6678-7919-8DE0-1B58E1EF6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A/o w zależności od formy postępowania przygotowawczego</a:t>
            </a:r>
          </a:p>
        </p:txBody>
      </p:sp>
    </p:spTree>
    <p:extLst>
      <p:ext uri="{BB962C8B-B14F-4D97-AF65-F5344CB8AC3E}">
        <p14:creationId xmlns:p14="http://schemas.microsoft.com/office/powerpoint/2010/main" val="1264974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4A541C06-E4EE-66EE-A1D5-88A428B33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Uzasadnienie a/o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95E67D-2552-BE71-66C3-640C68D87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/>
              <a:t>Art. 332 § 2 k.p.k. </a:t>
            </a:r>
          </a:p>
          <a:p>
            <a:pPr marL="0" indent="0" algn="just">
              <a:buNone/>
            </a:pPr>
            <a:r>
              <a:rPr lang="pl-PL" dirty="0">
                <a:ea typeface="+mn-lt"/>
                <a:cs typeface="+mn-lt"/>
              </a:rPr>
              <a:t>Do aktu oskarżenia dołącza się jego uzasadnienie, przytaczające fakty i dowody, na których oskarżenie się opiera, a w miarę potrzeby wyjaśniające podstawę prawną oskarżenia i omawiające okoliczności, na które powołuje się oskarżony w swej obronie.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6629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468C91-3E49-1484-82C6-2BCE7958E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Załączniki i elementy dodatkowe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68327B-9429-ACAA-7FEF-A7A4AEE45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 algn="just"/>
            <a:r>
              <a:rPr lang="pl-PL" dirty="0"/>
              <a:t>Art. 333 § 1 k.p.k. </a:t>
            </a:r>
            <a:r>
              <a:rPr lang="pl-PL">
                <a:ea typeface="+mn-lt"/>
                <a:cs typeface="+mn-lt"/>
              </a:rPr>
              <a:t>Akt oskarżenia powinien także zawierać:</a:t>
            </a:r>
            <a:endParaRPr lang="pl-PL"/>
          </a:p>
          <a:p>
            <a:pPr marL="0" indent="0" algn="just">
              <a:buNone/>
            </a:pPr>
            <a:r>
              <a:rPr lang="pl-PL" dirty="0"/>
              <a:t>1) </a:t>
            </a:r>
            <a:r>
              <a:rPr lang="pl-PL">
                <a:ea typeface="+mn-lt"/>
                <a:cs typeface="+mn-lt"/>
              </a:rPr>
              <a:t>listę osób, których wezwania oskarżyciel żąda;</a:t>
            </a:r>
          </a:p>
          <a:p>
            <a:pPr marL="0" indent="0" algn="just">
              <a:buNone/>
            </a:pPr>
            <a:r>
              <a:rPr lang="pl-PL" dirty="0"/>
              <a:t>2) </a:t>
            </a:r>
            <a:r>
              <a:rPr lang="pl-PL" dirty="0">
                <a:ea typeface="+mn-lt"/>
                <a:cs typeface="+mn-lt"/>
              </a:rPr>
              <a:t>wykaz innych dowodów, których przeprowadzenia na rozprawie głównej domaga się oskarżyciel.</a:t>
            </a:r>
          </a:p>
          <a:p>
            <a:pPr marL="0" indent="0" algn="just">
              <a:buNone/>
            </a:pPr>
            <a:r>
              <a:rPr lang="pl-PL" dirty="0"/>
              <a:t>§ 2.</a:t>
            </a:r>
            <a:r>
              <a:rPr lang="pl-PL" dirty="0">
                <a:ea typeface="+mn-lt"/>
                <a:cs typeface="+mn-lt"/>
              </a:rPr>
              <a:t> Prokurator może wnieść o zaniechanie wezwania i odczytanie na rozprawie </a:t>
            </a:r>
            <a:r>
              <a:rPr lang="pl-PL">
                <a:ea typeface="+mn-lt"/>
                <a:cs typeface="+mn-lt"/>
              </a:rPr>
              <a:t>zeznań świadków, o których mowa w art. 350a.</a:t>
            </a:r>
          </a:p>
          <a:p>
            <a:pPr marL="0" indent="0" algn="just">
              <a:buNone/>
            </a:pPr>
            <a:r>
              <a:rPr lang="pl-PL" dirty="0"/>
              <a:t>§ 3. </a:t>
            </a:r>
            <a:r>
              <a:rPr lang="pl-PL" dirty="0">
                <a:ea typeface="+mn-lt"/>
                <a:cs typeface="+mn-lt"/>
              </a:rPr>
              <a:t>Do aktu oskarżenia dołącza się, do wiadomości sądu, listę ujawnionych osób pokrzywdzonych z podaniem ich adresów, a także adresy osób, o których mowa w § 1 pkt 1. Należy również podać numery telefonów, telefaksów i adresy poczty elektronicznej osób wskazanych w zdaniu pierwszym, chyba że informacji tych nie można ustalić.</a:t>
            </a:r>
          </a:p>
          <a:p>
            <a:pPr marL="0" indent="0" algn="just">
              <a:buNone/>
            </a:pPr>
            <a:r>
              <a:rPr lang="pl-PL" dirty="0">
                <a:ea typeface="+mn-lt"/>
                <a:cs typeface="+mn-lt"/>
              </a:rPr>
              <a:t>§ 3a. Do aktu oskarżenia dołącza się listę pokrzywdzonych, którzy złożyli wnioski na podstawie </a:t>
            </a:r>
            <a:r>
              <a:rPr lang="pl-PL">
                <a:ea typeface="+mn-lt"/>
                <a:cs typeface="+mn-lt"/>
              </a:rPr>
              <a:t>art. 299a.</a:t>
            </a:r>
          </a:p>
          <a:p>
            <a:pPr marL="0" indent="0" algn="just">
              <a:buNone/>
            </a:pPr>
            <a:r>
              <a:rPr lang="pl-PL">
                <a:ea typeface="+mn-lt"/>
                <a:cs typeface="+mn-lt"/>
              </a:rPr>
              <a:t>(…).</a:t>
            </a:r>
            <a:endParaRPr lang="pl-PL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4013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114B3A-7402-0EB2-4D2E-003EEB85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§ 225 </a:t>
            </a:r>
            <a:r>
              <a:rPr lang="pl-PL" dirty="0" err="1"/>
              <a:t>reg.prok</a:t>
            </a:r>
            <a:r>
              <a:rPr lang="pl-PL" dirty="0"/>
              <a:t>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5A5078-AD8A-D31F-448B-D444B2A8D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W akcie oskarżenia, oprócz tytułu i daty oraz danych wymienionych w </a:t>
            </a:r>
            <a:r>
              <a:rPr lang="pl-PL" dirty="0">
                <a:ea typeface="+mn-lt"/>
                <a:cs typeface="+mn-lt"/>
                <a:hlinkClick r:id="rId2"/>
              </a:rPr>
              <a:t>art. 119 § 1</a:t>
            </a:r>
            <a:r>
              <a:rPr lang="pl-PL" dirty="0">
                <a:ea typeface="+mn-lt"/>
                <a:cs typeface="+mn-lt"/>
              </a:rPr>
              <a:t> k.p.k. i </a:t>
            </a:r>
            <a:r>
              <a:rPr lang="pl-PL" dirty="0">
                <a:ea typeface="+mn-lt"/>
                <a:cs typeface="+mn-lt"/>
                <a:hlinkClick r:id="rId3"/>
              </a:rPr>
              <a:t>art. 332</a:t>
            </a:r>
            <a:r>
              <a:rPr lang="pl-PL" dirty="0">
                <a:ea typeface="+mn-lt"/>
                <a:cs typeface="+mn-lt"/>
              </a:rPr>
              <a:t> k.p.k., należy:</a:t>
            </a:r>
          </a:p>
          <a:p>
            <a:pPr marL="0" indent="0">
              <a:buNone/>
            </a:pPr>
            <a:r>
              <a:rPr lang="pl-PL" dirty="0"/>
              <a:t>1) </a:t>
            </a:r>
            <a:r>
              <a:rPr lang="pl-PL" dirty="0">
                <a:ea typeface="+mn-lt"/>
                <a:cs typeface="+mn-lt"/>
              </a:rPr>
              <a:t>w nagłówku podać imię i nazwisko osoby objętej oskarżeniem, ze wskazaniem kwalifikacji prawnej zarzucanego jej czynu;</a:t>
            </a:r>
          </a:p>
          <a:p>
            <a:pPr marL="0" indent="0">
              <a:buNone/>
            </a:pPr>
            <a:r>
              <a:rPr lang="pl-PL" dirty="0"/>
              <a:t>2) </a:t>
            </a:r>
            <a:r>
              <a:rPr lang="pl-PL" dirty="0">
                <a:ea typeface="+mn-lt"/>
                <a:cs typeface="+mn-lt"/>
              </a:rPr>
              <a:t>w przypadku objęcia oskarżeniem kilku osób, wymienić w kolejności sprawców, podżegaczy, pomocników i inne osoby, których przestępstwo pozostaje w ścisłym związku z przestępstwem sprawcy, zamieszczając po danych o osobie każdego z nich stawiane im zarzuty w zasadzie w porządku chronologicznym tak, aby czyny zagrożone oczywiście surowszymi karami poprzedzały inne zarzuty;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3) w przypadku sporządzenia osobnych konkluzji w odniesieniu do poszczególnych oskarżonych wymienić w każdej z nich imiona i nazwiska wszystkich współsprawców objętych aktem oskarżenia; jeżeli jednak przeciwko współsprawcy toczy się odrębne postępowanie, jego nazwiska nie zamieszcza się w konkluzji, podając je tylko w uzasadnieniu.</a:t>
            </a:r>
          </a:p>
        </p:txBody>
      </p:sp>
    </p:spTree>
    <p:extLst>
      <p:ext uri="{BB962C8B-B14F-4D97-AF65-F5344CB8AC3E}">
        <p14:creationId xmlns:p14="http://schemas.microsoft.com/office/powerpoint/2010/main" val="3973457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C8947F-4DAF-F8E3-6C2D-8C2114439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§ 226 </a:t>
            </a:r>
            <a:r>
              <a:rPr lang="pl-PL" dirty="0" err="1"/>
              <a:t>reg.prok</a:t>
            </a:r>
            <a:r>
              <a:rPr lang="pl-PL" dirty="0"/>
              <a:t>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95331F-C563-2610-7F38-93677A5B3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Wskazanie sądu właściwego do rozpoznania sprawy następuje przez wymienienie nazwy sądu i jego siedziby oraz powołanie przepisów uzasadniających właściwość rzeczową i miejscową.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569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6B60C3-8BA8-CD7D-D9AA-F875D0362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§ 227 </a:t>
            </a:r>
            <a:r>
              <a:rPr lang="pl-PL" dirty="0" err="1"/>
              <a:t>reg.prok</a:t>
            </a:r>
            <a:r>
              <a:rPr lang="pl-PL" dirty="0"/>
              <a:t>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E79EE0-0D43-AA8D-8C88-21D2119C2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1. W uzasadnieniu aktu oskarżenia należy również wskazać, w jakiej części wyłączono sprawy poszczególnych osób lub o poszczególne czyny do odrębnego postępowania lub postępowanie umorzono.</a:t>
            </a:r>
          </a:p>
          <a:p>
            <a:pPr marL="0" indent="0">
              <a:buNone/>
            </a:pPr>
            <a:r>
              <a:rPr lang="pl-PL" dirty="0"/>
              <a:t>2. </a:t>
            </a:r>
            <a:r>
              <a:rPr lang="pl-PL" dirty="0">
                <a:ea typeface="+mn-lt"/>
                <a:cs typeface="+mn-lt"/>
              </a:rPr>
              <a:t>W uzasadnieniu, a także liście, wykazie i wniosku, wymienionych w art. 333 k.p.k., należy podać numery kart akt sprawy dotyczące powołanego dowodu lub osoby.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461440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TF00001246</Template>
  <TotalTime>0</TotalTime>
  <Words>0</Words>
  <Application>Microsoft Office PowerPoint</Application>
  <PresentationFormat>Panoramiczny</PresentationFormat>
  <Paragraphs>0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Parcel</vt:lpstr>
      <vt:lpstr>Akt oskarżenia</vt:lpstr>
      <vt:lpstr>Właściwe przepisy</vt:lpstr>
      <vt:lpstr>Rodzaje a/o </vt:lpstr>
      <vt:lpstr>A/o w zależności od formy postępowania przygotowawczego</vt:lpstr>
      <vt:lpstr>Uzasadnienie a/o</vt:lpstr>
      <vt:lpstr>Załączniki i elementy dodatkowe</vt:lpstr>
      <vt:lpstr>§ 225 reg.prok.</vt:lpstr>
      <vt:lpstr>§ 226 reg.prok.</vt:lpstr>
      <vt:lpstr>§ 227 reg.prok.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134</cp:revision>
  <dcterms:created xsi:type="dcterms:W3CDTF">2022-11-15T19:37:18Z</dcterms:created>
  <dcterms:modified xsi:type="dcterms:W3CDTF">2022-11-27T11:50:46Z</dcterms:modified>
</cp:coreProperties>
</file>