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BE1"/>
          </a:solidFill>
        </a:fill>
      </a:tcStyle>
    </a:wholeTbl>
    <a:band2H>
      <a:tcTxStyle b="def" i="def"/>
      <a:tcStyle>
        <a:tcBdr/>
        <a:fill>
          <a:solidFill>
            <a:srgbClr val="E7EE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1" name="Shape 9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Kształt"/>
          <p:cNvSpPr/>
          <p:nvPr/>
        </p:nvSpPr>
        <p:spPr>
          <a:xfrm>
            <a:off x="2670" y="3175"/>
            <a:ext cx="819657" cy="8191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6" fill="norm" stroke="1" extrusionOk="0">
                <a:moveTo>
                  <a:pt x="21600" y="0"/>
                </a:moveTo>
                <a:cubicBezTo>
                  <a:pt x="21600" y="5730"/>
                  <a:pt x="19324" y="11225"/>
                  <a:pt x="15273" y="15276"/>
                </a:cubicBezTo>
                <a:cubicBezTo>
                  <a:pt x="11222" y="19326"/>
                  <a:pt x="5727" y="21600"/>
                  <a:pt x="0" y="21596"/>
                </a:cubicBezTo>
                <a:cubicBezTo>
                  <a:pt x="4" y="14398"/>
                  <a:pt x="9" y="7199"/>
                  <a:pt x="13" y="0"/>
                </a:cubicBezTo>
                <a:lnTo>
                  <a:pt x="21600" y="0"/>
                </a:lnTo>
                <a:close/>
              </a:path>
            </a:pathLst>
          </a:custGeom>
          <a:solidFill>
            <a:srgbClr val="FEFAF4">
              <a:alpha val="32940"/>
            </a:srgbClr>
          </a:solidFill>
          <a:ln w="3175" cap="rnd">
            <a:solidFill>
              <a:srgbClr val="D2C39E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" name="Koło"/>
          <p:cNvSpPr/>
          <p:nvPr/>
        </p:nvSpPr>
        <p:spPr>
          <a:xfrm>
            <a:off x="168274" y="20636"/>
            <a:ext cx="1703390" cy="1703390"/>
          </a:xfrm>
          <a:prstGeom prst="ellipse">
            <a:avLst/>
          </a:prstGeom>
          <a:ln w="27305" cap="rnd">
            <a:solidFill>
              <a:srgbClr val="FFF6DB"/>
            </a:solidFill>
          </a:ln>
          <a:effectLst>
            <a:outerShdw sx="100000" sy="100000" kx="0" ky="0" algn="b" rotWithShape="0" blurRad="25400" dist="25400" dir="5400000">
              <a:srgbClr val="AFA58D">
                <a:alpha val="84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pic>
        <p:nvPicPr>
          <p:cNvPr id="1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5100" y="1041400"/>
            <a:ext cx="1168400" cy="115570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Prostokąt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9" name="Prostokąt"/>
          <p:cNvSpPr/>
          <p:nvPr/>
        </p:nvSpPr>
        <p:spPr>
          <a:xfrm>
            <a:off x="1014412" y="0"/>
            <a:ext cx="73027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38000" dir="10799999">
              <a:srgbClr val="706B5F">
                <a:alpha val="2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20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ształt"/>
          <p:cNvSpPr/>
          <p:nvPr/>
        </p:nvSpPr>
        <p:spPr>
          <a:xfrm>
            <a:off x="2670" y="3175"/>
            <a:ext cx="819657" cy="8191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6" fill="norm" stroke="1" extrusionOk="0">
                <a:moveTo>
                  <a:pt x="21600" y="0"/>
                </a:moveTo>
                <a:cubicBezTo>
                  <a:pt x="21600" y="5730"/>
                  <a:pt x="19324" y="11225"/>
                  <a:pt x="15273" y="15276"/>
                </a:cubicBezTo>
                <a:cubicBezTo>
                  <a:pt x="11222" y="19326"/>
                  <a:pt x="5727" y="21600"/>
                  <a:pt x="0" y="21596"/>
                </a:cubicBezTo>
                <a:cubicBezTo>
                  <a:pt x="4" y="14398"/>
                  <a:pt x="9" y="7199"/>
                  <a:pt x="13" y="0"/>
                </a:cubicBezTo>
                <a:lnTo>
                  <a:pt x="21600" y="0"/>
                </a:lnTo>
                <a:close/>
              </a:path>
            </a:pathLst>
          </a:custGeom>
          <a:solidFill>
            <a:srgbClr val="FEFAF4">
              <a:alpha val="32940"/>
            </a:srgbClr>
          </a:solidFill>
          <a:ln w="3175" cap="rnd">
            <a:solidFill>
              <a:srgbClr val="D2C39E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" name="Koło"/>
          <p:cNvSpPr/>
          <p:nvPr/>
        </p:nvSpPr>
        <p:spPr>
          <a:xfrm>
            <a:off x="168274" y="20636"/>
            <a:ext cx="1703390" cy="1703390"/>
          </a:xfrm>
          <a:prstGeom prst="ellipse">
            <a:avLst/>
          </a:prstGeom>
          <a:ln w="27305" cap="rnd">
            <a:solidFill>
              <a:srgbClr val="FFF6DB"/>
            </a:solidFill>
          </a:ln>
          <a:effectLst>
            <a:outerShdw sx="100000" sy="100000" kx="0" ky="0" algn="b" rotWithShape="0" blurRad="25400" dist="25400" dir="5400000">
              <a:srgbClr val="AFA58D">
                <a:alpha val="84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pic>
        <p:nvPicPr>
          <p:cNvPr id="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5100" y="1041400"/>
            <a:ext cx="1168400" cy="1155700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Prostokąt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31" name="Prostokąt"/>
          <p:cNvSpPr/>
          <p:nvPr/>
        </p:nvSpPr>
        <p:spPr>
          <a:xfrm>
            <a:off x="1014412" y="0"/>
            <a:ext cx="73027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38000" dir="10799999">
              <a:srgbClr val="706B5F">
                <a:alpha val="2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pic>
        <p:nvPicPr>
          <p:cNvPr id="32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14400" y="1409700"/>
            <a:ext cx="228600" cy="228600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Koło"/>
          <p:cNvSpPr/>
          <p:nvPr/>
        </p:nvSpPr>
        <p:spPr>
          <a:xfrm>
            <a:off x="1157287" y="1344612"/>
            <a:ext cx="63503" cy="65089"/>
          </a:xfrm>
          <a:prstGeom prst="ellipse">
            <a:avLst/>
          </a:prstGeom>
          <a:ln w="12700" cap="rnd">
            <a:solidFill>
              <a:srgbClr val="307F93">
                <a:alpha val="59999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34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2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1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rostokąt"/>
          <p:cNvSpPr/>
          <p:nvPr/>
        </p:nvSpPr>
        <p:spPr>
          <a:xfrm>
            <a:off x="1014411" y="0"/>
            <a:ext cx="812959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60" name="Prostokąt"/>
          <p:cNvSpPr/>
          <p:nvPr/>
        </p:nvSpPr>
        <p:spPr>
          <a:xfrm>
            <a:off x="1014412" y="0"/>
            <a:ext cx="73027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38000" dir="10799999">
              <a:srgbClr val="706B5F">
                <a:alpha val="2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61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2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71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7700" y="965200"/>
            <a:ext cx="4813300" cy="4813300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Prostokąt"/>
          <p:cNvSpPr/>
          <p:nvPr/>
        </p:nvSpPr>
        <p:spPr>
          <a:xfrm rot="19468671">
            <a:off x="396874" y="954087"/>
            <a:ext cx="685801" cy="204789"/>
          </a:xfrm>
          <a:prstGeom prst="rect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</a:ln>
          <a:effectLst>
            <a:outerShdw sx="100000" sy="100000" kx="0" ky="0" algn="b" rotWithShape="0" blurRad="25400" dist="25399" dir="3299946">
              <a:srgbClr val="EBDAB1">
                <a:alpha val="3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81" name="Prostokąt"/>
          <p:cNvSpPr/>
          <p:nvPr/>
        </p:nvSpPr>
        <p:spPr>
          <a:xfrm flipH="1" rot="2103354">
            <a:off x="5003799" y="936625"/>
            <a:ext cx="649290" cy="204788"/>
          </a:xfrm>
          <a:prstGeom prst="rect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</a:ln>
          <a:effectLst>
            <a:outerShdw sx="100000" sy="100000" kx="0" ky="0" algn="b" rotWithShape="0" blurRad="25400" dist="25399" dir="3299946">
              <a:srgbClr val="E7DEC9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82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83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4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wadrat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3" name="Prostokąt"/>
          <p:cNvSpPr/>
          <p:nvPr/>
        </p:nvSpPr>
        <p:spPr>
          <a:xfrm>
            <a:off x="2286000" y="0"/>
            <a:ext cx="762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38000" dir="10799999">
              <a:srgbClr val="706B5F">
                <a:alpha val="2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pic>
        <p:nvPicPr>
          <p:cNvPr id="4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59000" y="2806700"/>
            <a:ext cx="241300" cy="2286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Koło"/>
          <p:cNvSpPr/>
          <p:nvPr/>
        </p:nvSpPr>
        <p:spPr>
          <a:xfrm>
            <a:off x="2408236" y="2746375"/>
            <a:ext cx="63503" cy="63500"/>
          </a:xfrm>
          <a:prstGeom prst="ellipse">
            <a:avLst/>
          </a:prstGeom>
          <a:ln w="12700" cap="rnd">
            <a:solidFill>
              <a:srgbClr val="307F93">
                <a:alpha val="59999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6" name="Tekst tytułowy"/>
          <p:cNvSpPr txBox="1"/>
          <p:nvPr>
            <p:ph type="title"/>
          </p:nvPr>
        </p:nvSpPr>
        <p:spPr>
          <a:xfrm>
            <a:off x="1435100" y="274636"/>
            <a:ext cx="749935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7" name="Treść - poziom 1…"/>
          <p:cNvSpPr txBox="1"/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" name="Numer slajdu"/>
          <p:cNvSpPr txBox="1"/>
          <p:nvPr>
            <p:ph type="sldNum" sz="quarter" idx="2"/>
          </p:nvPr>
        </p:nvSpPr>
        <p:spPr>
          <a:xfrm>
            <a:off x="8705548" y="6512562"/>
            <a:ext cx="273654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b">
            <a:spAutoFit/>
          </a:bodyPr>
          <a:lstStyle>
            <a:lvl1pPr algn="ctr">
              <a:defRPr sz="1200">
                <a:solidFill>
                  <a:srgbClr val="B5A788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300" u="none">
          <a:ln>
            <a:noFill/>
          </a:ln>
          <a:solidFill>
            <a:srgbClr val="572314"/>
          </a:solidFill>
          <a:uFillTx/>
          <a:latin typeface="Gill Sans MT"/>
          <a:ea typeface="Gill Sans MT"/>
          <a:cs typeface="Gill Sans MT"/>
          <a:sym typeface="Gill Sans M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300" u="none">
          <a:ln>
            <a:noFill/>
          </a:ln>
          <a:solidFill>
            <a:srgbClr val="572314"/>
          </a:solidFill>
          <a:uFillTx/>
          <a:latin typeface="Gill Sans MT"/>
          <a:ea typeface="Gill Sans MT"/>
          <a:cs typeface="Gill Sans MT"/>
          <a:sym typeface="Gill Sans M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300" u="none">
          <a:ln>
            <a:noFill/>
          </a:ln>
          <a:solidFill>
            <a:srgbClr val="572314"/>
          </a:solidFill>
          <a:uFillTx/>
          <a:latin typeface="Gill Sans MT"/>
          <a:ea typeface="Gill Sans MT"/>
          <a:cs typeface="Gill Sans MT"/>
          <a:sym typeface="Gill Sans M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300" u="none">
          <a:ln>
            <a:noFill/>
          </a:ln>
          <a:solidFill>
            <a:srgbClr val="572314"/>
          </a:solidFill>
          <a:uFillTx/>
          <a:latin typeface="Gill Sans MT"/>
          <a:ea typeface="Gill Sans MT"/>
          <a:cs typeface="Gill Sans MT"/>
          <a:sym typeface="Gill Sans M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300" u="none">
          <a:ln>
            <a:noFill/>
          </a:ln>
          <a:solidFill>
            <a:srgbClr val="572314"/>
          </a:solidFill>
          <a:uFillTx/>
          <a:latin typeface="Gill Sans MT"/>
          <a:ea typeface="Gill Sans MT"/>
          <a:cs typeface="Gill Sans MT"/>
          <a:sym typeface="Gill Sans M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300" u="none">
          <a:ln>
            <a:noFill/>
          </a:ln>
          <a:solidFill>
            <a:srgbClr val="572314"/>
          </a:solidFill>
          <a:uFillTx/>
          <a:latin typeface="Gill Sans MT"/>
          <a:ea typeface="Gill Sans MT"/>
          <a:cs typeface="Gill Sans MT"/>
          <a:sym typeface="Gill Sans M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300" u="none">
          <a:ln>
            <a:noFill/>
          </a:ln>
          <a:solidFill>
            <a:srgbClr val="572314"/>
          </a:solidFill>
          <a:uFillTx/>
          <a:latin typeface="Gill Sans MT"/>
          <a:ea typeface="Gill Sans MT"/>
          <a:cs typeface="Gill Sans MT"/>
          <a:sym typeface="Gill Sans M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300" u="none">
          <a:ln>
            <a:noFill/>
          </a:ln>
          <a:solidFill>
            <a:srgbClr val="572314"/>
          </a:solidFill>
          <a:uFillTx/>
          <a:latin typeface="Gill Sans MT"/>
          <a:ea typeface="Gill Sans MT"/>
          <a:cs typeface="Gill Sans MT"/>
          <a:sym typeface="Gill Sans M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300" u="none">
          <a:ln>
            <a:noFill/>
          </a:ln>
          <a:solidFill>
            <a:srgbClr val="572314"/>
          </a:solidFill>
          <a:uFillTx/>
          <a:latin typeface="Gill Sans MT"/>
          <a:ea typeface="Gill Sans MT"/>
          <a:cs typeface="Gill Sans MT"/>
          <a:sym typeface="Gill Sans MT"/>
        </a:defRPr>
      </a:lvl9pPr>
    </p:titleStyle>
    <p:bodyStyle>
      <a:lvl1pPr marL="339129" marR="0" indent="-22959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320E04"/>
          </a:solidFill>
          <a:uFillTx/>
          <a:latin typeface="Gill Sans MT"/>
          <a:ea typeface="Gill Sans MT"/>
          <a:cs typeface="Gill Sans MT"/>
          <a:sym typeface="Gill Sans MT"/>
        </a:defRPr>
      </a:lvl1pPr>
      <a:lvl2pPr marL="649853" marR="0" indent="-21964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100000"/>
        <a:buFontTx/>
        <a:buChar char="◦"/>
        <a:tabLst/>
        <a:defRPr b="0" baseline="0" cap="none" i="0" spc="0" strike="noStrike" sz="2600" u="none">
          <a:ln>
            <a:noFill/>
          </a:ln>
          <a:solidFill>
            <a:srgbClr val="320E04"/>
          </a:solidFill>
          <a:uFillTx/>
          <a:latin typeface="Gill Sans MT"/>
          <a:ea typeface="Gill Sans MT"/>
          <a:cs typeface="Gill Sans MT"/>
          <a:sym typeface="Gill Sans MT"/>
        </a:defRPr>
      </a:lvl2pPr>
      <a:lvl3pPr marL="931862" marR="0" indent="-2476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320E04"/>
          </a:solidFill>
          <a:uFillTx/>
          <a:latin typeface="Gill Sans MT"/>
          <a:ea typeface="Gill Sans MT"/>
          <a:cs typeface="Gill Sans MT"/>
          <a:sym typeface="Gill Sans MT"/>
        </a:defRPr>
      </a:lvl3pPr>
      <a:lvl4pPr marL="1175860" marR="0" indent="-22494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320E04"/>
          </a:solidFill>
          <a:uFillTx/>
          <a:latin typeface="Gill Sans MT"/>
          <a:ea typeface="Gill Sans MT"/>
          <a:cs typeface="Gill Sans MT"/>
          <a:sym typeface="Gill Sans MT"/>
        </a:defRPr>
      </a:lvl4pPr>
      <a:lvl5pPr marL="1405112" marR="0" indent="-2637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600" u="none">
          <a:ln>
            <a:noFill/>
          </a:ln>
          <a:solidFill>
            <a:srgbClr val="320E04"/>
          </a:solidFill>
          <a:uFillTx/>
          <a:latin typeface="Gill Sans MT"/>
          <a:ea typeface="Gill Sans MT"/>
          <a:cs typeface="Gill Sans MT"/>
          <a:sym typeface="Gill Sans MT"/>
        </a:defRPr>
      </a:lvl5pPr>
      <a:lvl6pPr marL="0" marR="0" indent="159861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320E04"/>
          </a:solidFill>
          <a:uFillTx/>
          <a:latin typeface="Gill Sans MT"/>
          <a:ea typeface="Gill Sans MT"/>
          <a:cs typeface="Gill Sans MT"/>
          <a:sym typeface="Gill Sans MT"/>
        </a:defRPr>
      </a:lvl6pPr>
      <a:lvl7pPr marL="0" marR="0" indent="205581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320E04"/>
          </a:solidFill>
          <a:uFillTx/>
          <a:latin typeface="Gill Sans MT"/>
          <a:ea typeface="Gill Sans MT"/>
          <a:cs typeface="Gill Sans MT"/>
          <a:sym typeface="Gill Sans MT"/>
        </a:defRPr>
      </a:lvl7pPr>
      <a:lvl8pPr marL="0" marR="0" indent="251301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320E04"/>
          </a:solidFill>
          <a:uFillTx/>
          <a:latin typeface="Gill Sans MT"/>
          <a:ea typeface="Gill Sans MT"/>
          <a:cs typeface="Gill Sans MT"/>
          <a:sym typeface="Gill Sans MT"/>
        </a:defRPr>
      </a:lvl8pPr>
      <a:lvl9pPr marL="0" marR="0" indent="297021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320E04"/>
          </a:solidFill>
          <a:uFillTx/>
          <a:latin typeface="Gill Sans MT"/>
          <a:ea typeface="Gill Sans MT"/>
          <a:cs typeface="Gill Sans MT"/>
          <a:sym typeface="Gill Sans MT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rzepisy prawne"/>
          <p:cNvSpPr txBox="1"/>
          <p:nvPr>
            <p:ph type="title"/>
          </p:nvPr>
        </p:nvSpPr>
        <p:spPr>
          <a:xfrm>
            <a:off x="1435100" y="2700336"/>
            <a:ext cx="7499350" cy="1143002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Przepisy prawne</a:t>
            </a:r>
          </a:p>
        </p:txBody>
      </p:sp>
      <p:sp>
        <p:nvSpPr>
          <p:cNvPr id="94" name="Treść"/>
          <p:cNvSpPr txBox="1"/>
          <p:nvPr>
            <p:ph type="body" idx="1"/>
          </p:nvPr>
        </p:nvSpPr>
        <p:spPr>
          <a:xfrm>
            <a:off x="365125" y="1028700"/>
            <a:ext cx="7499350" cy="4800600"/>
          </a:xfrm>
          <a:prstGeom prst="rect">
            <a:avLst/>
          </a:prstGeom>
        </p:spPr>
        <p:txBody>
          <a:bodyPr lIns="0" tIns="0" rIns="0" bIns="0"/>
          <a:lstStyle/>
          <a:p>
            <a:pPr marL="0" indent="26987">
              <a:buSzTx/>
              <a:buNone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rzepisy nakazujące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Przepisy nakazujące </a:t>
            </a:r>
          </a:p>
        </p:txBody>
      </p:sp>
      <p:sp>
        <p:nvSpPr>
          <p:cNvPr id="121" name="Nakazują coś czynić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Font typeface="Arial"/>
              <a:buChar char="•"/>
            </a:pPr>
            <a:r>
              <a:t>Nakazują coś czynić.  </a:t>
            </a:r>
          </a:p>
          <a:p>
            <a:pPr>
              <a:buFont typeface="Arial"/>
              <a:buChar char="•"/>
            </a:pPr>
            <a:r>
              <a:t>Nakaz wyraża się najczęściej za pomocą takich wyrażeń jak: „musi”, „jest obowiązany”, „wyda”, „określi”, „ma obowiązek”, „powinien”.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circl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rzepisy zakazujące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Przepisy zakazujące </a:t>
            </a:r>
          </a:p>
        </p:txBody>
      </p:sp>
      <p:sp>
        <p:nvSpPr>
          <p:cNvPr id="124" name="Zakazują czynienia czegoś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Zakazują czynienia czegoś. </a:t>
            </a:r>
          </a:p>
          <a:p>
            <a:pPr/>
            <a:r>
              <a:t>Zakaz wyraża się w takich formach słownych, jak: „nie może”, „nie wolno”, „jest zabronione”, „jest zakazane”.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rzepisy zezwalające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Przepisy zezwalające </a:t>
            </a:r>
          </a:p>
        </p:txBody>
      </p:sp>
      <p:sp>
        <p:nvSpPr>
          <p:cNvPr id="127" name="Wśród nich można wyróżnić takie, które zezwalają na dokonywanie jakichś prostych czynności psychofizycznych, np.: „Właściciel gruntu może wejść na grunt sąsiedni w celu usunięcia zwieszających z jego drzewa gałęzi lub owoców”; albo takie, które upoważniają do dokonywania jakichś czynności konwencjonalnych, np. „Rada Ministrów na wniosek Prezesa RM, może uchylić rozporządzenie lub zarządzenie ministra”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8460" indent="-279749" defTabSz="905255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900"/>
            </a:pPr>
            <a:r>
              <a:t>Wśród nich można wyróżnić takie, </a:t>
            </a:r>
            <a:r>
              <a:rPr b="1"/>
              <a:t>które zezwalają na dokonywanie jakichś prostych czynności psychofizycznych</a:t>
            </a:r>
            <a:r>
              <a:t>, np.: „Właściciel gruntu może wejść na grunt sąsiedni w celu usunięcia zwieszających z jego drzewa gałęzi lub owoców”; albo takie, </a:t>
            </a:r>
            <a:r>
              <a:rPr b="1"/>
              <a:t>które upoważniają do dokonywania jakichś czynności konwencjonalnych,</a:t>
            </a:r>
            <a:r>
              <a:t> np. „Rada Ministrów na wniosek Prezesa RM, może uchylić rozporządzenie lub zarządzenie ministra”.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warp dir="ou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ytuł"/>
          <p:cNvSpPr txBox="1"/>
          <p:nvPr>
            <p:ph type="title" idx="4294967295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/>
          <a:p>
            <a:pPr defTabSz="859536">
              <a:defRPr sz="4000">
                <a:effectLst>
                  <a:outerShdw sx="100000" sy="100000" kx="0" ky="0" algn="b" rotWithShape="0" blurRad="12700" dist="23876" dir="2700000">
                    <a:srgbClr val="000000"/>
                  </a:outerShdw>
                </a:effectLst>
              </a:defRPr>
            </a:pPr>
          </a:p>
        </p:txBody>
      </p:sp>
      <p:sp>
        <p:nvSpPr>
          <p:cNvPr id="130" name="Przepisy zezwalające formułuje się z użyciem słów: „może”, „ma prawo”, „może żądać”, „przysługuje roszczenie”, „ma wolność”."/>
          <p:cNvSpPr txBox="1"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392112" indent="-282575">
              <a:defRPr sz="4800"/>
            </a:pPr>
            <a:r>
              <a:t>Przepisy </a:t>
            </a:r>
            <a:r>
              <a:rPr b="1"/>
              <a:t>zezwalające</a:t>
            </a:r>
            <a:r>
              <a:t> formułuje się z użyciem słów: „może”, „ma prawo”, „może żądać”, „przysługuje roszczenie”, „ma wolność”.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Wypowiedzi kreujące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Wypowiedzi kreujące</a:t>
            </a:r>
          </a:p>
        </p:txBody>
      </p:sp>
      <p:sp>
        <p:nvSpPr>
          <p:cNvPr id="133" name="Są to przepisy, które określają zakres obowiązywania określonego aktu prawodawczego w wymiarach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Są to przepisy, które określają zakres obowiązywania określonego aktu prawodawczego w wymiarach: </a:t>
            </a:r>
          </a:p>
          <a:p>
            <a:pPr marL="200025" indent="-90487">
              <a:buSzTx/>
              <a:buNone/>
            </a:pPr>
            <a:r>
              <a:t>- podmiotowym, </a:t>
            </a:r>
          </a:p>
          <a:p>
            <a:pPr>
              <a:buChar char="-"/>
            </a:pPr>
            <a:r>
              <a:t>przedmiotowym i </a:t>
            </a:r>
          </a:p>
          <a:p>
            <a:pPr>
              <a:buChar char="-"/>
            </a:pPr>
            <a:r>
              <a:t>terytorialno – czasowym.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Oceny charakteryzujące"/>
          <p:cNvSpPr txBox="1"/>
          <p:nvPr>
            <p:ph type="title" idx="4294967295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Oceny charakteryzujące</a:t>
            </a:r>
          </a:p>
        </p:txBody>
      </p:sp>
      <p:sp>
        <p:nvSpPr>
          <p:cNvPr id="136" name="Wyrażenia zawarte w akcie prawodawczym, za pomocą których objaśnia się cele aktu, motywy jego wydania, miejsce w systemie prawnym.…"/>
          <p:cNvSpPr txBox="1"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Wyrażenia zawarte w akcie prawodawczym, za pomocą których objaśnia się cele aktu, motywy jego wydania, miejsce w systemie prawnym. </a:t>
            </a:r>
          </a:p>
          <a:p>
            <a:pPr/>
            <a:r>
              <a:t>Mogą być wyodrębnione w postaci </a:t>
            </a:r>
            <a:r>
              <a:rPr b="1"/>
              <a:t>arengi </a:t>
            </a:r>
            <a:r>
              <a:t>albo umieszczone we właściwym tekście aktu prawotwórczego.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 thruBlk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ojęcie przepis prawny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/>
          <a:p>
            <a: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Pojęcie </a:t>
            </a:r>
            <a:r>
              <a:rPr i="1"/>
              <a:t>przepis prawny</a:t>
            </a:r>
          </a:p>
        </p:txBody>
      </p:sp>
      <p:sp>
        <p:nvSpPr>
          <p:cNvPr id="97" name="Przepis prawny to zdanie w sensie gramatycznym (ewentualnie wypowiedź zdaniokształtna) zawarte w tekście prawnym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Przepis prawny to zdanie w sensie gramatycznym (ewentualnie wypowiedź zdaniokształtna) zawarte w tekście prawnym. </a:t>
            </a:r>
          </a:p>
          <a:p>
            <a:pPr/>
            <a:r>
              <a:t>Przepisy (zdania) grupowane są w artykuły, paragrafy, ustępy i inne elementy tekstu prawnego.</a:t>
            </a:r>
          </a:p>
          <a:p>
            <a:pPr/>
            <a:r>
              <a:t>Przepis to podstawowa jednostka tekstu prawnego.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rzepisy odsyłające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Przepisy odsyłające</a:t>
            </a:r>
          </a:p>
        </p:txBody>
      </p:sp>
      <p:sp>
        <p:nvSpPr>
          <p:cNvPr id="100" name="Zawierają zwrot odsyłający do innych aktualnie obowiązujących przepisów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00036" indent="-273050">
              <a:buClr>
                <a:srgbClr val="C32D2E"/>
              </a:buClr>
              <a:buFont typeface="Arial"/>
              <a:buChar char="•"/>
              <a:defRPr sz="2800"/>
            </a:pPr>
            <a:r>
              <a:t>Zawierają zwrot odsyłający do innych aktualnie obowiązujących przepisów. </a:t>
            </a:r>
          </a:p>
          <a:p>
            <a:pPr marL="300036" indent="-273050">
              <a:buClr>
                <a:srgbClr val="C32D2E"/>
              </a:buClr>
              <a:buFont typeface="Arial"/>
              <a:buChar char="•"/>
              <a:defRPr sz="2800"/>
            </a:pPr>
            <a:r>
              <a:t>Ich funkcją jest zapobieganie powtórzeniom, mają zapewnić skrótowość i przejrzystość aktów normatywnych. </a:t>
            </a:r>
          </a:p>
          <a:p>
            <a:pPr marL="300036" indent="-273050">
              <a:buClr>
                <a:srgbClr val="C32D2E"/>
              </a:buClr>
              <a:buFont typeface="Arial"/>
              <a:buChar char="•"/>
              <a:defRPr b="1" sz="2800" u="sng"/>
            </a:pPr>
            <a:r>
              <a:t>Odesłanie</a:t>
            </a:r>
            <a:r>
              <a:rPr b="0" u="none"/>
              <a:t> jest to wskazówka, gdzie w jakim innym przepisie można znaleźć poszukiwane wzory zachowania.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u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ytuł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/>
          <a:p>
            <a:pPr defTabSz="859536">
              <a:defRPr sz="4000">
                <a:effectLst>
                  <a:outerShdw sx="100000" sy="100000" kx="0" ky="0" algn="b" rotWithShape="0" blurRad="12700" dist="23876" dir="2700000">
                    <a:srgbClr val="000000"/>
                  </a:outerShdw>
                </a:effectLst>
              </a:defRPr>
            </a:pPr>
          </a:p>
        </p:txBody>
      </p:sp>
      <p:sp>
        <p:nvSpPr>
          <p:cNvPr id="103" name="Odesłania dzielimy na wewnątrzsystemowe i pozasystemowe. Te ostatnie nakazują wziąć pod uwagę, przy rekonstrukcji dyrektywy zachowania, jakieś reguły pozaprawne (np. zasady współżycia społecznego)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3652" indent="-256665" defTabSz="859536">
              <a:spcBef>
                <a:spcPts val="500"/>
              </a:spcBef>
              <a:buClr>
                <a:srgbClr val="C32D2E"/>
              </a:buClr>
              <a:buFont typeface="Arial"/>
              <a:buChar char="•"/>
              <a:defRPr sz="2200"/>
            </a:pPr>
            <a:r>
              <a:t>Odesłania dzielimy na </a:t>
            </a:r>
            <a:r>
              <a:rPr b="1" i="1"/>
              <a:t>wewnątrzsystemowe</a:t>
            </a:r>
            <a:r>
              <a:rPr b="1"/>
              <a:t> i </a:t>
            </a:r>
            <a:r>
              <a:rPr b="1" i="1"/>
              <a:t>pozasystemowe</a:t>
            </a:r>
            <a:r>
              <a:t>. Te ostatnie nakazują wziąć pod uwagę, przy rekonstrukcji dyrektywy zachowania, jakieś reguły pozaprawne (np. zasady współżycia społecznego).</a:t>
            </a:r>
          </a:p>
          <a:p>
            <a:pPr marL="283652" indent="-256665" defTabSz="859536">
              <a:spcBef>
                <a:spcPts val="500"/>
              </a:spcBef>
              <a:buClr>
                <a:srgbClr val="C32D2E"/>
              </a:buClr>
              <a:buFont typeface="Arial"/>
              <a:buChar char="•"/>
              <a:defRPr b="1" sz="2200"/>
            </a:pPr>
            <a:r>
              <a:t>Przepisy blankietowe </a:t>
            </a:r>
            <a:r>
              <a:rPr b="0"/>
              <a:t>– tzw. przepisy puste, nie ustanawiają żadnej reguły, wskazują organ, który w przyszłości taką regułę ma ustanowić. Zawierają odesłania do przepisów, których nie ustanowiono – najczęściej do aktów wykonawczych (rozporządzeń). </a:t>
            </a:r>
          </a:p>
          <a:p>
            <a:pPr marL="283652" indent="-256665" defTabSz="859536">
              <a:spcBef>
                <a:spcPts val="500"/>
              </a:spcBef>
              <a:buClr>
                <a:srgbClr val="C32D2E"/>
              </a:buClr>
              <a:buFont typeface="Arial"/>
              <a:buChar char="•"/>
              <a:defRPr b="1" sz="2200"/>
            </a:pPr>
            <a:r>
              <a:t>Fikcja prawna – </a:t>
            </a:r>
            <a:r>
              <a:rPr b="0"/>
              <a:t>rodzaj przepisu odsyłającego; założenie, iż w rzeczywistości nieistniejący fakt istnieje i wywołuje określone przez prawo skutki.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Domniemania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Domniemania</a:t>
            </a:r>
          </a:p>
        </p:txBody>
      </p:sp>
      <p:sp>
        <p:nvSpPr>
          <p:cNvPr id="106" name="Domniemania faktyczne – sąd może uznać za ustalone fakty mające istotne znaczenie dla rozstrzyganej sprawy, jeżeli wniosek taki może wyprowadzić z innych ustalonych faktów. Oparte na potocznym doświadczeniu, czy potocznej wiedzy empirycznej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2112" indent="-282575">
              <a:defRPr b="1" sz="2800" u="sng"/>
            </a:pPr>
            <a:r>
              <a:t>Domniemania faktyczne </a:t>
            </a:r>
            <a:r>
              <a:rPr b="0" u="none"/>
              <a:t>– sąd może uznać za ustalone fakty mające istotne znaczenie dla rozstrzyganej sprawy, jeżeli wniosek taki może wyprowadzić z innych ustalonych faktów. Oparte na potocznym doświadczeniu, czy potocznej wiedzy empirycznej.</a:t>
            </a:r>
          </a:p>
          <a:p>
            <a:pPr marL="392112" indent="-282575">
              <a:defRPr b="1" sz="2800" u="sng"/>
            </a:pPr>
            <a:r>
              <a:t>Domniemania prawne </a:t>
            </a:r>
            <a:r>
              <a:rPr b="0" u="none"/>
              <a:t>– rodzaj przepisu prawnego.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cover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Domniemania prawne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Domniemania prawne</a:t>
            </a:r>
          </a:p>
        </p:txBody>
      </p:sp>
      <p:sp>
        <p:nvSpPr>
          <p:cNvPr id="109" name="Domniemanie prawne materialne – na podstawie normy prawnej należy uznać za udowodniony fakt B, jeżeli został udowodniony fakt A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u="sng"/>
            </a:pPr>
            <a:r>
              <a:t>Domniemanie prawne materialne </a:t>
            </a:r>
            <a:r>
              <a:rPr b="0" u="none"/>
              <a:t>– na podstawie normy prawnej należy uznać za udowodniony fakt B, jeżeli został udowodniony fakt A.</a:t>
            </a:r>
            <a:endParaRPr b="0" u="none"/>
          </a:p>
          <a:p>
            <a:pPr>
              <a:defRPr b="1" u="sng"/>
            </a:pPr>
            <a:r>
              <a:t>Domniemania prawne formalne </a:t>
            </a:r>
            <a:r>
              <a:rPr b="0" u="none"/>
              <a:t>– na podstawie normy prawnej należy uznać, że miał miejsce pewien stan faktyczny, dopóki nie zostanie wykazane, że jest lub było inaczej.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rzepisy przejściow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Przepisy przejściowe</a:t>
            </a:r>
          </a:p>
        </p:txBody>
      </p:sp>
      <p:sp>
        <p:nvSpPr>
          <p:cNvPr id="112" name="O charakterze kolizyjnym - rozstrzygają według jakich przepisów – starych, czy nowych – zakończyć postępowanie w sprawach będących w toku, w czasie, gdy dokonano zmiany przepisów; czy utrzymuje się przez jakiś czas instytucje prawne, które znoszone są przez nowe przepisy; jakie przepisy dawne, czy nowe stosować do uprawnień, które powstały w czasie obowiązywania dawnych przepisów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00036" indent="-273050">
              <a:lnSpc>
                <a:spcPct val="90000"/>
              </a:lnSpc>
              <a:buClr>
                <a:srgbClr val="C32D2E"/>
              </a:buClr>
              <a:buFont typeface="Arial"/>
              <a:buChar char="•"/>
              <a:defRPr b="1" sz="3000" u="sng"/>
            </a:pPr>
            <a:r>
              <a:t>O charakterze kolizyjnym </a:t>
            </a:r>
            <a:r>
              <a:rPr b="0"/>
              <a:t>- </a:t>
            </a:r>
            <a:r>
              <a:rPr b="0" sz="2600"/>
              <a:t>r</a:t>
            </a:r>
            <a:r>
              <a:rPr b="0" sz="2600" u="none"/>
              <a:t>ozstrzygają według jakich przepisów – starych, czy nowych – zakończyć postępowanie w sprawach będących w toku, w czasie, gdy dokonano zmiany przepisów; czy utrzymuje się przez jakiś czas instytucje prawne, które znoszone są przez nowe przepisy; jakie przepisy dawne, czy nowe stosować do uprawnień, które powstały w czasie obowiązywania dawnych przepisów.</a:t>
            </a:r>
            <a:endParaRPr sz="2600"/>
          </a:p>
          <a:p>
            <a:pPr marL="300036" indent="-273050">
              <a:lnSpc>
                <a:spcPct val="90000"/>
              </a:lnSpc>
              <a:buClr>
                <a:srgbClr val="C32D2E"/>
              </a:buClr>
              <a:buFont typeface="Arial"/>
              <a:buChar char="•"/>
              <a:defRPr b="1" u="sng"/>
            </a:pPr>
            <a:r>
              <a:t>Ad hoc-</a:t>
            </a:r>
            <a:r>
              <a:rPr i="1"/>
              <a:t> </a:t>
            </a:r>
            <a:r>
              <a:rPr b="0" u="none"/>
              <a:t>wydawane na krótki, z reguły określony czas, w sytuacjach nadzwyczajnych np. </a:t>
            </a:r>
            <a:r>
              <a:rPr b="0" i="1" u="none"/>
              <a:t>klęska żywiołowa.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rzepisy końcowe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Przepisy końcowe</a:t>
            </a:r>
          </a:p>
        </p:txBody>
      </p:sp>
      <p:sp>
        <p:nvSpPr>
          <p:cNvPr id="115" name="Obejmują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00025" indent="-90487">
              <a:buSzTx/>
              <a:buNone/>
            </a:pPr>
            <a:r>
              <a:t>Obejmują:</a:t>
            </a:r>
          </a:p>
          <a:p>
            <a:pPr/>
            <a:r>
              <a:t>Przepisy </a:t>
            </a:r>
            <a:r>
              <a:rPr b="1"/>
              <a:t>uchylające</a:t>
            </a:r>
            <a:endParaRPr b="1"/>
          </a:p>
          <a:p>
            <a:pPr/>
            <a:r>
              <a:t>Przepisy o </a:t>
            </a:r>
            <a:r>
              <a:rPr b="1"/>
              <a:t>wejściu </a:t>
            </a:r>
            <a:r>
              <a:t>aktu normatywnego w życie</a:t>
            </a:r>
          </a:p>
          <a:p>
            <a:pPr/>
            <a:r>
              <a:t>Przepisy o </a:t>
            </a:r>
            <a:r>
              <a:rPr b="1"/>
              <a:t>wygaśnięciu </a:t>
            </a:r>
            <a:r>
              <a:t>mocy aktu normatywnego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strips dir="ru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Definicje legalne"/>
          <p:cNvSpPr txBox="1"/>
          <p:nvPr>
            <p:ph type="title"/>
          </p:nvPr>
        </p:nvSpPr>
        <p:spPr>
          <a:xfrm>
            <a:off x="1435100" y="274637"/>
            <a:ext cx="7499350" cy="11430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Definicje legalne</a:t>
            </a:r>
          </a:p>
        </p:txBody>
      </p:sp>
      <p:sp>
        <p:nvSpPr>
          <p:cNvPr id="118" name="Rodzaj przepisu prawnego, który ma zapewnić precyzję tekstu prawnego, poprzez eliminowanie wieloznaczności oraz zwrotów nieostrych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Rodzaj przepisu prawnego, który ma zapewnić precyzję tekstu prawnego, poprzez eliminowanie wieloznaczności oraz zwrotów nieostrych.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strips dir="ru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Przesilenie">
  <a:themeElements>
    <a:clrScheme name="Przesileni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zesileni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zesilenie">
  <a:themeElements>
    <a:clrScheme name="Przesileni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zesileni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