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7" r:id="rId3"/>
    <p:sldId id="258" r:id="rId4"/>
    <p:sldId id="259" r:id="rId5"/>
    <p:sldId id="261" r:id="rId6"/>
    <p:sldId id="262" r:id="rId7"/>
    <p:sldId id="263" r:id="rId8"/>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smtClean="0"/>
              <a:t>Kliknij, aby edytować styl</a:t>
            </a:r>
            <a:endParaRPr lang="pl-PL"/>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D324D33F-B35F-4ADF-B3F6-F57B7FED3A24}" type="datetimeFigureOut">
              <a:rPr lang="pl-PL" smtClean="0"/>
              <a:t>2019-02-27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D9C5FE3-7534-4959-B52A-1C87C58C411D}" type="slidenum">
              <a:rPr lang="pl-PL" smtClean="0"/>
              <a:t>‹#›</a:t>
            </a:fld>
            <a:endParaRPr lang="pl-PL"/>
          </a:p>
        </p:txBody>
      </p:sp>
    </p:spTree>
    <p:extLst>
      <p:ext uri="{BB962C8B-B14F-4D97-AF65-F5344CB8AC3E}">
        <p14:creationId xmlns:p14="http://schemas.microsoft.com/office/powerpoint/2010/main" val="764798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D324D33F-B35F-4ADF-B3F6-F57B7FED3A24}" type="datetimeFigureOut">
              <a:rPr lang="pl-PL" smtClean="0"/>
              <a:t>2019-02-27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D9C5FE3-7534-4959-B52A-1C87C58C411D}" type="slidenum">
              <a:rPr lang="pl-PL" smtClean="0"/>
              <a:t>‹#›</a:t>
            </a:fld>
            <a:endParaRPr lang="pl-PL"/>
          </a:p>
        </p:txBody>
      </p:sp>
    </p:spTree>
    <p:extLst>
      <p:ext uri="{BB962C8B-B14F-4D97-AF65-F5344CB8AC3E}">
        <p14:creationId xmlns:p14="http://schemas.microsoft.com/office/powerpoint/2010/main" val="3494915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D324D33F-B35F-4ADF-B3F6-F57B7FED3A24}" type="datetimeFigureOut">
              <a:rPr lang="pl-PL" smtClean="0"/>
              <a:t>2019-02-27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D9C5FE3-7534-4959-B52A-1C87C58C411D}" type="slidenum">
              <a:rPr lang="pl-PL" smtClean="0"/>
              <a:t>‹#›</a:t>
            </a:fld>
            <a:endParaRPr lang="pl-PL"/>
          </a:p>
        </p:txBody>
      </p:sp>
    </p:spTree>
    <p:extLst>
      <p:ext uri="{BB962C8B-B14F-4D97-AF65-F5344CB8AC3E}">
        <p14:creationId xmlns:p14="http://schemas.microsoft.com/office/powerpoint/2010/main" val="543483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D324D33F-B35F-4ADF-B3F6-F57B7FED3A24}" type="datetimeFigureOut">
              <a:rPr lang="pl-PL" smtClean="0"/>
              <a:t>2019-02-27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D9C5FE3-7534-4959-B52A-1C87C58C411D}" type="slidenum">
              <a:rPr lang="pl-PL" smtClean="0"/>
              <a:t>‹#›</a:t>
            </a:fld>
            <a:endParaRPr lang="pl-PL"/>
          </a:p>
        </p:txBody>
      </p:sp>
    </p:spTree>
    <p:extLst>
      <p:ext uri="{BB962C8B-B14F-4D97-AF65-F5344CB8AC3E}">
        <p14:creationId xmlns:p14="http://schemas.microsoft.com/office/powerpoint/2010/main" val="2978810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smtClean="0"/>
              <a:t>Kliknij, aby edytować styl</a:t>
            </a:r>
            <a:endParaRPr lang="pl-PL"/>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D324D33F-B35F-4ADF-B3F6-F57B7FED3A24}" type="datetimeFigureOut">
              <a:rPr lang="pl-PL" smtClean="0"/>
              <a:t>2019-02-27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CD9C5FE3-7534-4959-B52A-1C87C58C411D}" type="slidenum">
              <a:rPr lang="pl-PL" smtClean="0"/>
              <a:t>‹#›</a:t>
            </a:fld>
            <a:endParaRPr lang="pl-PL"/>
          </a:p>
        </p:txBody>
      </p:sp>
    </p:spTree>
    <p:extLst>
      <p:ext uri="{BB962C8B-B14F-4D97-AF65-F5344CB8AC3E}">
        <p14:creationId xmlns:p14="http://schemas.microsoft.com/office/powerpoint/2010/main" val="3919735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838200" y="1825625"/>
            <a:ext cx="51816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6172200" y="1825625"/>
            <a:ext cx="51816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D324D33F-B35F-4ADF-B3F6-F57B7FED3A24}" type="datetimeFigureOut">
              <a:rPr lang="pl-PL" smtClean="0"/>
              <a:t>2019-02-27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CD9C5FE3-7534-4959-B52A-1C87C58C411D}" type="slidenum">
              <a:rPr lang="pl-PL" smtClean="0"/>
              <a:t>‹#›</a:t>
            </a:fld>
            <a:endParaRPr lang="pl-PL"/>
          </a:p>
        </p:txBody>
      </p:sp>
    </p:spTree>
    <p:extLst>
      <p:ext uri="{BB962C8B-B14F-4D97-AF65-F5344CB8AC3E}">
        <p14:creationId xmlns:p14="http://schemas.microsoft.com/office/powerpoint/2010/main" val="2757755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smtClean="0"/>
              <a:t>Kliknij, aby edytować styl</a:t>
            </a:r>
            <a:endParaRPr lang="pl-PL"/>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D324D33F-B35F-4ADF-B3F6-F57B7FED3A24}" type="datetimeFigureOut">
              <a:rPr lang="pl-PL" smtClean="0"/>
              <a:t>2019-02-27</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CD9C5FE3-7534-4959-B52A-1C87C58C411D}" type="slidenum">
              <a:rPr lang="pl-PL" smtClean="0"/>
              <a:t>‹#›</a:t>
            </a:fld>
            <a:endParaRPr lang="pl-PL"/>
          </a:p>
        </p:txBody>
      </p:sp>
    </p:spTree>
    <p:extLst>
      <p:ext uri="{BB962C8B-B14F-4D97-AF65-F5344CB8AC3E}">
        <p14:creationId xmlns:p14="http://schemas.microsoft.com/office/powerpoint/2010/main" val="216637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D324D33F-B35F-4ADF-B3F6-F57B7FED3A24}" type="datetimeFigureOut">
              <a:rPr lang="pl-PL" smtClean="0"/>
              <a:t>2019-02-27</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CD9C5FE3-7534-4959-B52A-1C87C58C411D}" type="slidenum">
              <a:rPr lang="pl-PL" smtClean="0"/>
              <a:t>‹#›</a:t>
            </a:fld>
            <a:endParaRPr lang="pl-PL"/>
          </a:p>
        </p:txBody>
      </p:sp>
    </p:spTree>
    <p:extLst>
      <p:ext uri="{BB962C8B-B14F-4D97-AF65-F5344CB8AC3E}">
        <p14:creationId xmlns:p14="http://schemas.microsoft.com/office/powerpoint/2010/main" val="35507721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D324D33F-B35F-4ADF-B3F6-F57B7FED3A24}" type="datetimeFigureOut">
              <a:rPr lang="pl-PL" smtClean="0"/>
              <a:t>2019-02-27</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CD9C5FE3-7534-4959-B52A-1C87C58C411D}" type="slidenum">
              <a:rPr lang="pl-PL" smtClean="0"/>
              <a:t>‹#›</a:t>
            </a:fld>
            <a:endParaRPr lang="pl-PL"/>
          </a:p>
        </p:txBody>
      </p:sp>
    </p:spTree>
    <p:extLst>
      <p:ext uri="{BB962C8B-B14F-4D97-AF65-F5344CB8AC3E}">
        <p14:creationId xmlns:p14="http://schemas.microsoft.com/office/powerpoint/2010/main" val="2166423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pl-PL"/>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D324D33F-B35F-4ADF-B3F6-F57B7FED3A24}" type="datetimeFigureOut">
              <a:rPr lang="pl-PL" smtClean="0"/>
              <a:t>2019-02-27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CD9C5FE3-7534-4959-B52A-1C87C58C411D}" type="slidenum">
              <a:rPr lang="pl-PL" smtClean="0"/>
              <a:t>‹#›</a:t>
            </a:fld>
            <a:endParaRPr lang="pl-PL"/>
          </a:p>
        </p:txBody>
      </p:sp>
    </p:spTree>
    <p:extLst>
      <p:ext uri="{BB962C8B-B14F-4D97-AF65-F5344CB8AC3E}">
        <p14:creationId xmlns:p14="http://schemas.microsoft.com/office/powerpoint/2010/main" val="2918945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pl-PL"/>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D324D33F-B35F-4ADF-B3F6-F57B7FED3A24}" type="datetimeFigureOut">
              <a:rPr lang="pl-PL" smtClean="0"/>
              <a:t>2019-02-27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CD9C5FE3-7534-4959-B52A-1C87C58C411D}" type="slidenum">
              <a:rPr lang="pl-PL" smtClean="0"/>
              <a:t>‹#›</a:t>
            </a:fld>
            <a:endParaRPr lang="pl-PL"/>
          </a:p>
        </p:txBody>
      </p:sp>
    </p:spTree>
    <p:extLst>
      <p:ext uri="{BB962C8B-B14F-4D97-AF65-F5344CB8AC3E}">
        <p14:creationId xmlns:p14="http://schemas.microsoft.com/office/powerpoint/2010/main" val="3449662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24D33F-B35F-4ADF-B3F6-F57B7FED3A24}" type="datetimeFigureOut">
              <a:rPr lang="pl-PL" smtClean="0"/>
              <a:t>2019-02-27</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9C5FE3-7534-4959-B52A-1C87C58C411D}" type="slidenum">
              <a:rPr lang="pl-PL" smtClean="0"/>
              <a:t>‹#›</a:t>
            </a:fld>
            <a:endParaRPr lang="pl-PL"/>
          </a:p>
        </p:txBody>
      </p:sp>
    </p:spTree>
    <p:extLst>
      <p:ext uri="{BB962C8B-B14F-4D97-AF65-F5344CB8AC3E}">
        <p14:creationId xmlns:p14="http://schemas.microsoft.com/office/powerpoint/2010/main" val="31123705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ymbol zastępczy zawartości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230190" cy="7287419"/>
          </a:xfrm>
        </p:spPr>
      </p:pic>
      <p:sp>
        <p:nvSpPr>
          <p:cNvPr id="5" name="pole tekstowe 4"/>
          <p:cNvSpPr txBox="1"/>
          <p:nvPr/>
        </p:nvSpPr>
        <p:spPr>
          <a:xfrm>
            <a:off x="1120462" y="0"/>
            <a:ext cx="9311425" cy="2554545"/>
          </a:xfrm>
          <a:prstGeom prst="rect">
            <a:avLst/>
          </a:prstGeom>
          <a:noFill/>
        </p:spPr>
        <p:txBody>
          <a:bodyPr wrap="square" rtlCol="0">
            <a:spAutoFit/>
          </a:bodyPr>
          <a:lstStyle/>
          <a:p>
            <a:pPr algn="ctr"/>
            <a:r>
              <a:rPr lang="pl-PL" sz="8000" b="1" dirty="0" smtClean="0">
                <a:solidFill>
                  <a:schemeClr val="bg1">
                    <a:lumMod val="65000"/>
                  </a:schemeClr>
                </a:solidFill>
                <a:latin typeface="Baskerville Old Face" panose="02020602080505020303" pitchFamily="18" charset="0"/>
              </a:rPr>
              <a:t>ROZWÓJ KRYMINALISTYKI</a:t>
            </a:r>
            <a:endParaRPr lang="pl-PL" sz="8000" b="1" dirty="0">
              <a:solidFill>
                <a:schemeClr val="bg1">
                  <a:lumMod val="65000"/>
                </a:schemeClr>
              </a:solidFill>
              <a:latin typeface="Baskerville Old Face" panose="02020602080505020303" pitchFamily="18" charset="0"/>
            </a:endParaRPr>
          </a:p>
        </p:txBody>
      </p:sp>
    </p:spTree>
    <p:extLst>
      <p:ext uri="{BB962C8B-B14F-4D97-AF65-F5344CB8AC3E}">
        <p14:creationId xmlns:p14="http://schemas.microsoft.com/office/powerpoint/2010/main" val="2574548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236336"/>
            <a:ext cx="10515600" cy="690943"/>
          </a:xfrm>
        </p:spPr>
        <p:txBody>
          <a:bodyPr>
            <a:normAutofit fontScale="90000"/>
          </a:bodyPr>
          <a:lstStyle/>
          <a:p>
            <a:pPr algn="ctr"/>
            <a:r>
              <a:rPr lang="pl-PL" dirty="0" smtClean="0">
                <a:latin typeface="Baskerville Old Face" panose="02020602080505020303" pitchFamily="18" charset="0"/>
              </a:rPr>
              <a:t>KRYMINALISTYKA</a:t>
            </a:r>
            <a:endParaRPr lang="pl-PL" dirty="0">
              <a:latin typeface="Baskerville Old Face" panose="02020602080505020303" pitchFamily="18" charset="0"/>
            </a:endParaRPr>
          </a:p>
        </p:txBody>
      </p:sp>
      <p:sp>
        <p:nvSpPr>
          <p:cNvPr id="3" name="Symbol zastępczy zawartości 2"/>
          <p:cNvSpPr>
            <a:spLocks noGrp="1"/>
          </p:cNvSpPr>
          <p:nvPr>
            <p:ph idx="1"/>
          </p:nvPr>
        </p:nvSpPr>
        <p:spPr>
          <a:xfrm>
            <a:off x="476518" y="798489"/>
            <a:ext cx="11487955" cy="5821251"/>
          </a:xfrm>
        </p:spPr>
        <p:txBody>
          <a:bodyPr>
            <a:normAutofit fontScale="92500" lnSpcReduction="10000"/>
          </a:bodyPr>
          <a:lstStyle/>
          <a:p>
            <a:pPr algn="just">
              <a:buFont typeface="Wingdings" panose="05000000000000000000" pitchFamily="2" charset="2"/>
              <a:buChar char="Ø"/>
            </a:pPr>
            <a:r>
              <a:rPr lang="pl-PL" dirty="0" smtClean="0">
                <a:latin typeface="Baskerville Old Face" panose="02020602080505020303" pitchFamily="18" charset="0"/>
              </a:rPr>
              <a:t>Kryminalistyka jest nauką stosunkowo młodą, bowiem jej początki sięgają XIX w. </a:t>
            </a:r>
          </a:p>
          <a:p>
            <a:pPr algn="just">
              <a:buFont typeface="Wingdings" panose="05000000000000000000" pitchFamily="2" charset="2"/>
              <a:buChar char="Ø"/>
            </a:pPr>
            <a:r>
              <a:rPr lang="pl-PL" dirty="0" smtClean="0">
                <a:latin typeface="Baskerville Old Face" panose="02020602080505020303" pitchFamily="18" charset="0"/>
              </a:rPr>
              <a:t>Czynności organów ścigania zmierzające do wykrycia i ujęcia sprawcy przestępstwa były podejmowane od czasu, kiedy pojawiło się przestępstwo jako zjawisko społeczne, jednakże początki kryminalistyki jako dyscypliny naukowej datuje się w XIX w. </a:t>
            </a:r>
          </a:p>
          <a:p>
            <a:pPr algn="just">
              <a:buFont typeface="Wingdings" panose="05000000000000000000" pitchFamily="2" charset="2"/>
              <a:buChar char="Ø"/>
            </a:pPr>
            <a:r>
              <a:rPr lang="pl-PL" dirty="0" smtClean="0">
                <a:latin typeface="Baskerville Old Face" panose="02020602080505020303" pitchFamily="18" charset="0"/>
              </a:rPr>
              <a:t>W XIX wieku nastąpił burzliwy rozwój techniki, medycyny, biologii czy chemii. Wszystkie osiągnięcia tych nauk wykorzystywane były do walki z przestępczością. Powstawały także metody ściśle związane z kryminalistyką, np. daktyloskopia. </a:t>
            </a:r>
          </a:p>
          <a:p>
            <a:pPr algn="just">
              <a:buFont typeface="Wingdings" panose="05000000000000000000" pitchFamily="2" charset="2"/>
              <a:buChar char="Ø"/>
            </a:pPr>
            <a:r>
              <a:rPr lang="pl-PL" dirty="0">
                <a:latin typeface="Baskerville Old Face" panose="02020602080505020303" pitchFamily="18" charset="0"/>
              </a:rPr>
              <a:t>Niektóre z metod identyfikacji, opracowanych przez medyków sądowych już na początku XIX wieku, znajdują zastosowanie do dnia dzisiejszego. </a:t>
            </a:r>
            <a:endParaRPr lang="pl-PL" dirty="0" smtClean="0">
              <a:latin typeface="Baskerville Old Face" panose="02020602080505020303" pitchFamily="18" charset="0"/>
            </a:endParaRPr>
          </a:p>
          <a:p>
            <a:pPr algn="just">
              <a:buFont typeface="Wingdings" panose="05000000000000000000" pitchFamily="2" charset="2"/>
              <a:buChar char="Ø"/>
            </a:pPr>
            <a:r>
              <a:rPr lang="pl-PL" dirty="0" smtClean="0">
                <a:latin typeface="Baskerville Old Face" panose="02020602080505020303" pitchFamily="18" charset="0"/>
              </a:rPr>
              <a:t>W 1893 r. ukazuje się pierwszy podręcznik kryminalistyki- „</a:t>
            </a:r>
            <a:r>
              <a:rPr lang="pl-PL" i="1" dirty="0" smtClean="0">
                <a:latin typeface="Baskerville Old Face" panose="02020602080505020303" pitchFamily="18" charset="0"/>
              </a:rPr>
              <a:t>Podręcznik dla sędziego śledczego</a:t>
            </a:r>
            <a:r>
              <a:rPr lang="pl-PL" dirty="0" smtClean="0">
                <a:latin typeface="Baskerville Old Face" panose="02020602080505020303" pitchFamily="18" charset="0"/>
              </a:rPr>
              <a:t>”, napisany przez Hansa Grossa. Uznaje się, że wydanie tego podręcznika zapoczątkowało nowoczesne rozumienie kryminalistyki jako odrębnej dziedziny nauki. </a:t>
            </a:r>
            <a:endParaRPr lang="pl-PL" dirty="0" smtClean="0">
              <a:latin typeface="Baskerville Old Face" panose="02020602080505020303" pitchFamily="18" charset="0"/>
            </a:endParaRPr>
          </a:p>
          <a:p>
            <a:pPr algn="just">
              <a:buFont typeface="Wingdings" panose="05000000000000000000" pitchFamily="2" charset="2"/>
              <a:buChar char="Ø"/>
            </a:pPr>
            <a:r>
              <a:rPr lang="pl-PL" dirty="0">
                <a:latin typeface="Baskerville Old Face" panose="02020602080505020303" pitchFamily="18" charset="0"/>
              </a:rPr>
              <a:t>„</a:t>
            </a:r>
            <a:r>
              <a:rPr lang="pl-PL" i="1" dirty="0">
                <a:latin typeface="Baskerville Old Face" panose="02020602080505020303" pitchFamily="18" charset="0"/>
              </a:rPr>
              <a:t>Kryminalistyka- zgodnie ze swoją naturą – powinna wkraczać tam, gdzie prawo karne- także zgodnie ze swoją naturą- niczego więcej nauczyć nie może</a:t>
            </a:r>
            <a:r>
              <a:rPr lang="pl-PL" dirty="0">
                <a:latin typeface="Baskerville Old Face" panose="02020602080505020303" pitchFamily="18" charset="0"/>
              </a:rPr>
              <a:t>.”</a:t>
            </a:r>
          </a:p>
          <a:p>
            <a:pPr>
              <a:buFont typeface="Wingdings" panose="05000000000000000000" pitchFamily="2" charset="2"/>
              <a:buChar char="Ø"/>
            </a:pPr>
            <a:endParaRPr lang="pl-PL" dirty="0" smtClean="0">
              <a:latin typeface="Baskerville Old Face" panose="02020602080505020303" pitchFamily="18" charset="0"/>
            </a:endParaRPr>
          </a:p>
          <a:p>
            <a:pPr>
              <a:buFont typeface="Wingdings" panose="05000000000000000000" pitchFamily="2" charset="2"/>
              <a:buChar char="Ø"/>
            </a:pPr>
            <a:endParaRPr lang="pl-PL" dirty="0"/>
          </a:p>
          <a:p>
            <a:pPr>
              <a:buFont typeface="Wingdings" panose="05000000000000000000" pitchFamily="2" charset="2"/>
              <a:buChar char="Ø"/>
            </a:pPr>
            <a:endParaRPr lang="pl-PL" dirty="0"/>
          </a:p>
          <a:p>
            <a:pPr>
              <a:buFont typeface="Wingdings" panose="05000000000000000000" pitchFamily="2" charset="2"/>
              <a:buChar char="Ø"/>
            </a:pPr>
            <a:endParaRPr lang="pl-PL" dirty="0" smtClean="0">
              <a:latin typeface="Baskerville Old Face" panose="02020602080505020303" pitchFamily="18" charset="0"/>
            </a:endParaRPr>
          </a:p>
        </p:txBody>
      </p:sp>
    </p:spTree>
    <p:extLst>
      <p:ext uri="{BB962C8B-B14F-4D97-AF65-F5344CB8AC3E}">
        <p14:creationId xmlns:p14="http://schemas.microsoft.com/office/powerpoint/2010/main" val="19152355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59663" y="94669"/>
            <a:ext cx="10515600" cy="1325563"/>
          </a:xfrm>
        </p:spPr>
        <p:txBody>
          <a:bodyPr/>
          <a:lstStyle/>
          <a:p>
            <a:pPr algn="ctr"/>
            <a:r>
              <a:rPr lang="pl-PL" dirty="0" smtClean="0">
                <a:latin typeface="Baskerville Old Face" panose="02020602080505020303" pitchFamily="18" charset="0"/>
              </a:rPr>
              <a:t>POCZĄTKI KRYMINALISTYKI POLSKIEJ</a:t>
            </a:r>
            <a:endParaRPr lang="pl-PL" dirty="0">
              <a:latin typeface="Baskerville Old Face" panose="02020602080505020303" pitchFamily="18" charset="0"/>
            </a:endParaRPr>
          </a:p>
        </p:txBody>
      </p:sp>
      <p:sp>
        <p:nvSpPr>
          <p:cNvPr id="3" name="Symbol zastępczy zawartości 2"/>
          <p:cNvSpPr>
            <a:spLocks noGrp="1"/>
          </p:cNvSpPr>
          <p:nvPr>
            <p:ph idx="1"/>
          </p:nvPr>
        </p:nvSpPr>
        <p:spPr>
          <a:xfrm>
            <a:off x="386364" y="1420232"/>
            <a:ext cx="11462197" cy="4858510"/>
          </a:xfrm>
        </p:spPr>
        <p:txBody>
          <a:bodyPr>
            <a:normAutofit/>
          </a:bodyPr>
          <a:lstStyle/>
          <a:p>
            <a:pPr algn="just">
              <a:buFont typeface="Wingdings" panose="05000000000000000000" pitchFamily="2" charset="2"/>
              <a:buChar char="Ø"/>
            </a:pPr>
            <a:r>
              <a:rPr lang="pl-PL" dirty="0" smtClean="0">
                <a:latin typeface="Baskerville Old Face" panose="02020602080505020303" pitchFamily="18" charset="0"/>
              </a:rPr>
              <a:t>Kiedy rodziła się kryminalistyka, Polska była pod panowaniem zaborców. Na jej terytorium nie było placówek naukowych zajmujących się kryminalistyką. Istniały tylko jednostki usługowe podporządkowane ówczesnym organom ścigania, np. Wydział Rejestracyjny warszawskiej policji politycznej czy Biuro Rejestracyjne policji w Warszawie. </a:t>
            </a:r>
          </a:p>
          <a:p>
            <a:pPr algn="just">
              <a:buFont typeface="Wingdings" panose="05000000000000000000" pitchFamily="2" charset="2"/>
              <a:buChar char="Ø"/>
            </a:pPr>
            <a:r>
              <a:rPr lang="pl-PL" dirty="0" smtClean="0">
                <a:latin typeface="Baskerville Old Face" panose="02020602080505020303" pitchFamily="18" charset="0"/>
              </a:rPr>
              <a:t>Na początku XX w. kryminalistykę jako naukę uprawiali przede wszystkim medycy sądowi. Swoją działalnością naukowo-badawczą przyczynili się do rozwoju kryminalistyki. Jednym z bardziej znanych był Leon Wachholz (1867-1942), profesor Wydziału Lekarskiego Uniwersytetu Jagiellońskiego, członek Polskiej Akademii Umiejętności i wiceprezes Międzynarodowej Akademii Medycyny Sądowej. </a:t>
            </a:r>
            <a:endParaRPr lang="pl-PL" dirty="0">
              <a:latin typeface="Baskerville Old Face" panose="02020602080505020303" pitchFamily="18" charset="0"/>
            </a:endParaRPr>
          </a:p>
        </p:txBody>
      </p:sp>
      <p:pic>
        <p:nvPicPr>
          <p:cNvPr id="4" name="Obraz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78604" y="5600163"/>
            <a:ext cx="1436370" cy="1066800"/>
          </a:xfrm>
          <a:prstGeom prst="rect">
            <a:avLst/>
          </a:prstGeom>
        </p:spPr>
      </p:pic>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7896" y="94669"/>
            <a:ext cx="1159099" cy="1159099"/>
          </a:xfrm>
          <a:prstGeom prst="rect">
            <a:avLst/>
          </a:prstGeom>
        </p:spPr>
      </p:pic>
    </p:spTree>
    <p:extLst>
      <p:ext uri="{BB962C8B-B14F-4D97-AF65-F5344CB8AC3E}">
        <p14:creationId xmlns:p14="http://schemas.microsoft.com/office/powerpoint/2010/main" val="4117926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40913" y="837127"/>
            <a:ext cx="11320529" cy="6207617"/>
          </a:xfrm>
        </p:spPr>
        <p:txBody>
          <a:bodyPr>
            <a:normAutofit/>
          </a:bodyPr>
          <a:lstStyle/>
          <a:p>
            <a:pPr algn="just">
              <a:buFont typeface="Wingdings" panose="05000000000000000000" pitchFamily="2" charset="2"/>
              <a:buChar char="Ø"/>
            </a:pPr>
            <a:r>
              <a:rPr lang="pl-PL" sz="3200" dirty="0" smtClean="0">
                <a:latin typeface="Baskerville Old Face" panose="02020602080505020303" pitchFamily="18" charset="0"/>
              </a:rPr>
              <a:t>Kryminalistyka jako samodzielna nauka rozwijała się w okresie międzywojennym, a było to związane z utworzeniem w 1927 roku w Warszawie Laboratorium Kryminalistycznego Centrali Służby Śledczej, którym kierował pierwszy niewywodzący się z kręgów medycyny sądowej kryminalistyk- Władysław Sobolewski.</a:t>
            </a:r>
          </a:p>
          <a:p>
            <a:pPr algn="just">
              <a:buFont typeface="Wingdings" panose="05000000000000000000" pitchFamily="2" charset="2"/>
              <a:buChar char="Ø"/>
            </a:pPr>
            <a:r>
              <a:rPr lang="pl-PL" sz="3200" dirty="0" smtClean="0">
                <a:latin typeface="Baskerville Old Face" panose="02020602080505020303" pitchFamily="18" charset="0"/>
              </a:rPr>
              <a:t>W okresie międzywojennym na żadnym z polskich uniwersytetów nie było katedry kryminalistyki. Pierwsza taka katedra powstała w 1956 roku na Uniwersytecie Warszawskim, kolejną był powołany do życia w 1963 roku Zakład Kryminalistyki Uniwersytetu Jagiellońskiego.  </a:t>
            </a:r>
          </a:p>
          <a:p>
            <a:pPr marL="0" indent="0" algn="just">
              <a:buNone/>
            </a:pPr>
            <a:r>
              <a:rPr lang="pl-PL" sz="3200" dirty="0" smtClean="0">
                <a:latin typeface="Baskerville Old Face" panose="02020602080505020303" pitchFamily="18" charset="0"/>
              </a:rPr>
              <a:t> </a:t>
            </a:r>
            <a:endParaRPr lang="pl-PL" sz="3200" dirty="0">
              <a:latin typeface="Baskerville Old Face" panose="02020602080505020303" pitchFamily="18" charset="0"/>
            </a:endParaRPr>
          </a:p>
        </p:txBody>
      </p:sp>
      <p:pic>
        <p:nvPicPr>
          <p:cNvPr id="4" name="Obraz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4961" y="4893972"/>
            <a:ext cx="1791996" cy="1964028"/>
          </a:xfrm>
          <a:prstGeom prst="rect">
            <a:avLst/>
          </a:prstGeom>
        </p:spPr>
      </p:pic>
    </p:spTree>
    <p:extLst>
      <p:ext uri="{BB962C8B-B14F-4D97-AF65-F5344CB8AC3E}">
        <p14:creationId xmlns:p14="http://schemas.microsoft.com/office/powerpoint/2010/main" val="5031722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36938" y="197118"/>
            <a:ext cx="10515600" cy="1325563"/>
          </a:xfrm>
        </p:spPr>
        <p:txBody>
          <a:bodyPr/>
          <a:lstStyle/>
          <a:p>
            <a:pPr algn="ctr"/>
            <a:r>
              <a:rPr lang="pl-PL" dirty="0" smtClean="0">
                <a:latin typeface="Baskerville Old Face" panose="02020602080505020303" pitchFamily="18" charset="0"/>
              </a:rPr>
              <a:t>       DEFINICJA KRYMINALISTYKI</a:t>
            </a:r>
            <a:endParaRPr lang="pl-PL" dirty="0">
              <a:latin typeface="Baskerville Old Face" panose="02020602080505020303" pitchFamily="18" charset="0"/>
            </a:endParaRPr>
          </a:p>
        </p:txBody>
      </p:sp>
      <p:sp>
        <p:nvSpPr>
          <p:cNvPr id="3" name="Symbol zastępczy zawartości 2"/>
          <p:cNvSpPr>
            <a:spLocks noGrp="1"/>
          </p:cNvSpPr>
          <p:nvPr>
            <p:ph idx="1"/>
          </p:nvPr>
        </p:nvSpPr>
        <p:spPr>
          <a:xfrm>
            <a:off x="321972" y="1745088"/>
            <a:ext cx="11539470" cy="5112912"/>
          </a:xfrm>
        </p:spPr>
        <p:txBody>
          <a:bodyPr>
            <a:normAutofit/>
          </a:bodyPr>
          <a:lstStyle/>
          <a:p>
            <a:pPr algn="just">
              <a:buFont typeface="Wingdings" panose="05000000000000000000" pitchFamily="2" charset="2"/>
              <a:buChar char="Ø"/>
            </a:pPr>
            <a:r>
              <a:rPr lang="pl-PL" dirty="0" smtClean="0">
                <a:latin typeface="Baskerville Old Face" panose="02020602080505020303" pitchFamily="18" charset="0"/>
              </a:rPr>
              <a:t>Brak jednoznacznego pojmowania definicji kryminalistyki.</a:t>
            </a:r>
          </a:p>
          <a:p>
            <a:pPr algn="just">
              <a:buFont typeface="Wingdings" panose="05000000000000000000" pitchFamily="2" charset="2"/>
              <a:buChar char="ü"/>
            </a:pPr>
            <a:r>
              <a:rPr lang="pl-PL" dirty="0">
                <a:latin typeface="Baskerville Old Face" panose="02020602080505020303" pitchFamily="18" charset="0"/>
              </a:rPr>
              <a:t> I</a:t>
            </a:r>
            <a:r>
              <a:rPr lang="pl-PL" dirty="0" smtClean="0">
                <a:latin typeface="Baskerville Old Face" panose="02020602080505020303" pitchFamily="18" charset="0"/>
              </a:rPr>
              <a:t>stnieje pogląd, że kryminalistyka jest nauką lub wiedzą zajmującą się wykrywaniem przestępstw oraz ściganiem ich sprawców. Zgodnie z takim rozumowaniem kryminalistykę rozumie się jako </a:t>
            </a:r>
            <a:r>
              <a:rPr lang="pl-PL" u="sng" dirty="0" smtClean="0">
                <a:latin typeface="Baskerville Old Face" panose="02020602080505020303" pitchFamily="18" charset="0"/>
              </a:rPr>
              <a:t>jedynie techniczne </a:t>
            </a:r>
            <a:r>
              <a:rPr lang="pl-PL" dirty="0" smtClean="0">
                <a:latin typeface="Baskerville Old Face" panose="02020602080505020303" pitchFamily="18" charset="0"/>
              </a:rPr>
              <a:t>metody dochodzenia przestępstw, stosowanie środków fizyko-chemicznych umożliwiających ujawnienie śladów i ustalenie sprawcy oraz wykonywania ekspertyz kryminalistycznych. Przy takim rozumowaniu kryminalistyki, poza zakresem pozostaje cała sfera taktyki, zasad i reguł działania organów ścigania. </a:t>
            </a:r>
          </a:p>
          <a:p>
            <a:pPr algn="just">
              <a:buFont typeface="Wingdings" panose="05000000000000000000" pitchFamily="2" charset="2"/>
              <a:buChar char="ü"/>
            </a:pPr>
            <a:r>
              <a:rPr lang="pl-PL" dirty="0" smtClean="0">
                <a:latin typeface="Baskerville Old Face" panose="02020602080505020303" pitchFamily="18" charset="0"/>
              </a:rPr>
              <a:t> Druga grupa poglądów na kryminalistykę zakłada, że nauka ta obejmuje cały zakres wiedzy, czyli zarówno technikę jak i taktykę kryminalistyczną. Zwolennikami takiego podejścia są np. B. Hołyst, J. Widacki, T. Hanausek.</a:t>
            </a:r>
          </a:p>
          <a:p>
            <a:pPr>
              <a:buFont typeface="Wingdings" panose="05000000000000000000" pitchFamily="2" charset="2"/>
              <a:buChar char="ü"/>
            </a:pPr>
            <a:endParaRPr lang="pl-PL" dirty="0" smtClean="0">
              <a:latin typeface="Baskerville Old Face" panose="02020602080505020303" pitchFamily="18" charset="0"/>
            </a:endParaRPr>
          </a:p>
        </p:txBody>
      </p:sp>
      <p:pic>
        <p:nvPicPr>
          <p:cNvPr id="4" name="Obraz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1533" y="0"/>
            <a:ext cx="2305452" cy="1300275"/>
          </a:xfrm>
          <a:prstGeom prst="rect">
            <a:avLst/>
          </a:prstGeom>
        </p:spPr>
      </p:pic>
    </p:spTree>
    <p:extLst>
      <p:ext uri="{BB962C8B-B14F-4D97-AF65-F5344CB8AC3E}">
        <p14:creationId xmlns:p14="http://schemas.microsoft.com/office/powerpoint/2010/main" val="8373697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31819" y="460464"/>
            <a:ext cx="11616743" cy="6210792"/>
          </a:xfrm>
        </p:spPr>
        <p:txBody>
          <a:bodyPr>
            <a:normAutofit lnSpcReduction="10000"/>
          </a:bodyPr>
          <a:lstStyle/>
          <a:p>
            <a:pPr algn="just">
              <a:buFont typeface="Wingdings" panose="05000000000000000000" pitchFamily="2" charset="2"/>
              <a:buChar char="Ø"/>
            </a:pPr>
            <a:r>
              <a:rPr lang="pl-PL" dirty="0" smtClean="0">
                <a:latin typeface="Baskerville Old Face" panose="02020602080505020303" pitchFamily="18" charset="0"/>
              </a:rPr>
              <a:t>T. Hanausek, uwzględniając możliwie najlepiej wszystkie aspekty pojęcia kryminalistyki określa ją jako naukę o </a:t>
            </a:r>
            <a:r>
              <a:rPr lang="pl-PL" u="sng" dirty="0" smtClean="0">
                <a:latin typeface="Baskerville Old Face" panose="02020602080505020303" pitchFamily="18" charset="0"/>
              </a:rPr>
              <a:t>taktycznych</a:t>
            </a:r>
            <a:r>
              <a:rPr lang="pl-PL" dirty="0" smtClean="0">
                <a:latin typeface="Baskerville Old Face" panose="02020602080505020303" pitchFamily="18" charset="0"/>
              </a:rPr>
              <a:t> zasadach i sposobach oraz </a:t>
            </a:r>
            <a:r>
              <a:rPr lang="pl-PL" u="sng" dirty="0" smtClean="0">
                <a:latin typeface="Baskerville Old Face" panose="02020602080505020303" pitchFamily="18" charset="0"/>
              </a:rPr>
              <a:t>technicznych</a:t>
            </a:r>
            <a:r>
              <a:rPr lang="pl-PL" dirty="0" smtClean="0">
                <a:latin typeface="Baskerville Old Face" panose="02020602080505020303" pitchFamily="18" charset="0"/>
              </a:rPr>
              <a:t> metodach i środkach rozpoznawania i wykrywania prawnie określonych, ujemnych zjawisk społecznych, a w szczególności przestępstw i ich sprawców oraz udowadniania istnienia lub braku związku pomiędzy osobami i zdarzeniami, a także zapobiegania przestępstwom i innym niekorzystnym zjawiskom.</a:t>
            </a:r>
          </a:p>
          <a:p>
            <a:pPr algn="just"/>
            <a:r>
              <a:rPr lang="pl-PL" i="1" dirty="0">
                <a:latin typeface="Baskerville Old Face" panose="02020602080505020303" pitchFamily="18" charset="0"/>
              </a:rPr>
              <a:t>t</a:t>
            </a:r>
            <a:r>
              <a:rPr lang="pl-PL" i="1" dirty="0" smtClean="0">
                <a:latin typeface="Baskerville Old Face" panose="02020602080505020303" pitchFamily="18" charset="0"/>
              </a:rPr>
              <a:t>echnika kryminalistyczna- </a:t>
            </a:r>
            <a:r>
              <a:rPr lang="pl-PL" dirty="0" smtClean="0">
                <a:latin typeface="Baskerville Old Face" panose="02020602080505020303" pitchFamily="18" charset="0"/>
              </a:rPr>
              <a:t>obejmuje metody, środki i sposoby wykorzystywania zdobyczy innych nauk do realizacji własnych zadań kryminalistyki, np. utrwalanie </a:t>
            </a:r>
            <a:r>
              <a:rPr lang="pl-PL" dirty="0">
                <a:latin typeface="Baskerville Old Face" panose="02020602080505020303" pitchFamily="18" charset="0"/>
              </a:rPr>
              <a:t>wypowiedzi osób przy pomocy różnych </a:t>
            </a:r>
            <a:r>
              <a:rPr lang="pl-PL" dirty="0" smtClean="0">
                <a:latin typeface="Baskerville Old Face" panose="02020602080505020303" pitchFamily="18" charset="0"/>
              </a:rPr>
              <a:t>technik (magnetofon, kamera wideo), środki fizyczne stosowane w celu wykrycia sprawcy (ujawnienie śladów linii papilarnych przy użyciu proszków daktyloskopijnych).</a:t>
            </a:r>
          </a:p>
          <a:p>
            <a:pPr algn="just"/>
            <a:r>
              <a:rPr lang="pl-PL" i="1" dirty="0">
                <a:latin typeface="Baskerville Old Face" panose="02020602080505020303" pitchFamily="18" charset="0"/>
              </a:rPr>
              <a:t>t</a:t>
            </a:r>
            <a:r>
              <a:rPr lang="pl-PL" i="1" dirty="0" smtClean="0">
                <a:latin typeface="Baskerville Old Face" panose="02020602080505020303" pitchFamily="18" charset="0"/>
              </a:rPr>
              <a:t>aktyka kryminalistyczna- </a:t>
            </a:r>
            <a:r>
              <a:rPr lang="pl-PL" dirty="0" smtClean="0">
                <a:latin typeface="Baskerville Old Face" panose="02020602080505020303" pitchFamily="18" charset="0"/>
              </a:rPr>
              <a:t>celowe, efektywne, skuteczne i zgodne z prawem metody działania zmierzające do osiągnięcia celów określonych zadaniami i funkcjami kryminalistyki, np. taktyka sprawnego wykrycia </a:t>
            </a:r>
            <a:r>
              <a:rPr lang="pl-PL" smtClean="0">
                <a:latin typeface="Baskerville Old Face" panose="02020602080505020303" pitchFamily="18" charset="0"/>
              </a:rPr>
              <a:t>sprawcy </a:t>
            </a:r>
            <a:r>
              <a:rPr lang="pl-PL" smtClean="0">
                <a:latin typeface="Baskerville Old Face" panose="02020602080505020303" pitchFamily="18" charset="0"/>
              </a:rPr>
              <a:t>(przesłuchania</a:t>
            </a:r>
            <a:r>
              <a:rPr lang="pl-PL" dirty="0">
                <a:latin typeface="Baskerville Old Face" panose="02020602080505020303" pitchFamily="18" charset="0"/>
              </a:rPr>
              <a:t>)</a:t>
            </a:r>
            <a:endParaRPr lang="pl-PL" dirty="0" smtClean="0">
              <a:latin typeface="Baskerville Old Face" panose="02020602080505020303" pitchFamily="18" charset="0"/>
            </a:endParaRPr>
          </a:p>
          <a:p>
            <a:endParaRPr lang="pl-PL" dirty="0" smtClean="0">
              <a:latin typeface="Baskerville Old Face" panose="02020602080505020303" pitchFamily="18" charset="0"/>
            </a:endParaRPr>
          </a:p>
        </p:txBody>
      </p:sp>
    </p:spTree>
    <p:extLst>
      <p:ext uri="{BB962C8B-B14F-4D97-AF65-F5344CB8AC3E}">
        <p14:creationId xmlns:p14="http://schemas.microsoft.com/office/powerpoint/2010/main" val="1631105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3653" y="210579"/>
            <a:ext cx="10515600" cy="1325563"/>
          </a:xfrm>
        </p:spPr>
        <p:txBody>
          <a:bodyPr/>
          <a:lstStyle/>
          <a:p>
            <a:pPr algn="ctr"/>
            <a:r>
              <a:rPr lang="pl-PL" dirty="0" smtClean="0">
                <a:latin typeface="Baskerville Old Face" panose="02020602080505020303" pitchFamily="18" charset="0"/>
              </a:rPr>
              <a:t>FUKNCJE KRYMINALISTYKI</a:t>
            </a:r>
            <a:endParaRPr lang="pl-PL" dirty="0">
              <a:latin typeface="Baskerville Old Face" panose="02020602080505020303" pitchFamily="18" charset="0"/>
            </a:endParaRPr>
          </a:p>
        </p:txBody>
      </p:sp>
      <p:sp>
        <p:nvSpPr>
          <p:cNvPr id="3" name="Symbol zastępczy zawartości 2"/>
          <p:cNvSpPr>
            <a:spLocks noGrp="1"/>
          </p:cNvSpPr>
          <p:nvPr>
            <p:ph idx="1"/>
          </p:nvPr>
        </p:nvSpPr>
        <p:spPr>
          <a:xfrm>
            <a:off x="257577" y="1339402"/>
            <a:ext cx="11668259" cy="5383369"/>
          </a:xfrm>
        </p:spPr>
        <p:txBody>
          <a:bodyPr>
            <a:normAutofit lnSpcReduction="10000"/>
          </a:bodyPr>
          <a:lstStyle/>
          <a:p>
            <a:pPr algn="just">
              <a:buFont typeface="Wingdings" panose="05000000000000000000" pitchFamily="2" charset="2"/>
              <a:buChar char="Ø"/>
            </a:pPr>
            <a:r>
              <a:rPr lang="pl-PL" i="1" dirty="0" smtClean="0">
                <a:latin typeface="Baskerville Old Face" panose="02020602080505020303" pitchFamily="18" charset="0"/>
              </a:rPr>
              <a:t>Funkcja rozpoznawcza- </a:t>
            </a:r>
            <a:r>
              <a:rPr lang="pl-PL" dirty="0" smtClean="0">
                <a:latin typeface="Baskerville Old Face" panose="02020602080505020303" pitchFamily="18" charset="0"/>
              </a:rPr>
              <a:t>opracowywanie metod i środków służących do uzyskiwania możliwie największej liczby informacji o miejscach, przedmiotach, osobach, itp.</a:t>
            </a:r>
          </a:p>
          <a:p>
            <a:pPr algn="just">
              <a:buFont typeface="Wingdings" panose="05000000000000000000" pitchFamily="2" charset="2"/>
              <a:buChar char="Ø"/>
            </a:pPr>
            <a:r>
              <a:rPr lang="pl-PL" i="1" dirty="0" smtClean="0">
                <a:latin typeface="Baskerville Old Face" panose="02020602080505020303" pitchFamily="18" charset="0"/>
              </a:rPr>
              <a:t>Funkcja wykrywcza- </a:t>
            </a:r>
            <a:r>
              <a:rPr lang="pl-PL" dirty="0" smtClean="0">
                <a:latin typeface="Baskerville Old Face" panose="02020602080505020303" pitchFamily="18" charset="0"/>
              </a:rPr>
              <a:t>związana z najważniejszym celem kryminalistyki- wykryciem zdarzenia, jego sprawców, mechanizmu powstawania określonych zjawisk lub ich zmian. Jest nierozerwalnie związana z funkcją rozpoznawczą, gdyż konkretyzuje wiedzę zdobytą podczas rozpoznania.</a:t>
            </a:r>
          </a:p>
          <a:p>
            <a:pPr algn="just">
              <a:buFont typeface="Wingdings" panose="05000000000000000000" pitchFamily="2" charset="2"/>
              <a:buChar char="Ø"/>
            </a:pPr>
            <a:r>
              <a:rPr lang="pl-PL" i="1" dirty="0" smtClean="0">
                <a:latin typeface="Baskerville Old Face" panose="02020602080505020303" pitchFamily="18" charset="0"/>
              </a:rPr>
              <a:t>Funkcja dowodowa- </a:t>
            </a:r>
            <a:r>
              <a:rPr lang="pl-PL" dirty="0" smtClean="0">
                <a:latin typeface="Baskerville Old Face" panose="02020602080505020303" pitchFamily="18" charset="0"/>
              </a:rPr>
              <a:t>zadaniem podejmowanych działań jest zgromadzenie materiału mającego walory dowodowe, który pozwoli na przedstawienie określonych wniosków procesowych.</a:t>
            </a:r>
          </a:p>
          <a:p>
            <a:pPr algn="just">
              <a:buFont typeface="Wingdings" panose="05000000000000000000" pitchFamily="2" charset="2"/>
              <a:buChar char="Ø"/>
            </a:pPr>
            <a:r>
              <a:rPr lang="pl-PL" i="1" dirty="0" smtClean="0">
                <a:latin typeface="Baskerville Old Face" panose="02020602080505020303" pitchFamily="18" charset="0"/>
              </a:rPr>
              <a:t>Funkcja zapobiegawcza</a:t>
            </a:r>
            <a:r>
              <a:rPr lang="pl-PL" dirty="0" smtClean="0">
                <a:latin typeface="Baskerville Old Face" panose="02020602080505020303" pitchFamily="18" charset="0"/>
              </a:rPr>
              <a:t>- podejmowanie działań w kierunku neutralizacji czynników zagrażających, rozpoznawanie środowisk kryminogennych, a także zapobieganie przewidywanym zagrożeniom, np. poprzez obserwację określonych osób lub miejsc.</a:t>
            </a:r>
          </a:p>
          <a:p>
            <a:pPr marL="0" indent="0">
              <a:buNone/>
            </a:pPr>
            <a:endParaRPr lang="pl-PL" dirty="0">
              <a:latin typeface="Baskerville Old Face" panose="02020602080505020303" pitchFamily="18" charset="0"/>
            </a:endParaRPr>
          </a:p>
        </p:txBody>
      </p:sp>
    </p:spTree>
    <p:extLst>
      <p:ext uri="{BB962C8B-B14F-4D97-AF65-F5344CB8AC3E}">
        <p14:creationId xmlns:p14="http://schemas.microsoft.com/office/powerpoint/2010/main" val="3900366633"/>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1098</TotalTime>
  <Words>658</Words>
  <Application>Microsoft Office PowerPoint</Application>
  <PresentationFormat>Panoramiczny</PresentationFormat>
  <Paragraphs>28</Paragraphs>
  <Slides>7</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7</vt:i4>
      </vt:variant>
    </vt:vector>
  </HeadingPairs>
  <TitlesOfParts>
    <vt:vector size="13" baseType="lpstr">
      <vt:lpstr>Arial</vt:lpstr>
      <vt:lpstr>Baskerville Old Face</vt:lpstr>
      <vt:lpstr>Calibri</vt:lpstr>
      <vt:lpstr>Calibri Light</vt:lpstr>
      <vt:lpstr>Wingdings</vt:lpstr>
      <vt:lpstr>Motyw pakietu Office</vt:lpstr>
      <vt:lpstr>Prezentacja programu PowerPoint</vt:lpstr>
      <vt:lpstr>KRYMINALISTYKA</vt:lpstr>
      <vt:lpstr>POCZĄTKI KRYMINALISTYKI POLSKIEJ</vt:lpstr>
      <vt:lpstr>Prezentacja programu PowerPoint</vt:lpstr>
      <vt:lpstr>       DEFINICJA KRYMINALISTYKI</vt:lpstr>
      <vt:lpstr>Prezentacja programu PowerPoint</vt:lpstr>
      <vt:lpstr>FUKNCJE KRYMINALISTYKI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ROZWÓJ KRYMINALISTYKI</dc:title>
  <dc:creator>Patrycja</dc:creator>
  <cp:lastModifiedBy>Patrycja</cp:lastModifiedBy>
  <cp:revision>23</cp:revision>
  <dcterms:created xsi:type="dcterms:W3CDTF">2017-02-19T17:48:05Z</dcterms:created>
  <dcterms:modified xsi:type="dcterms:W3CDTF">2019-02-27T21:33:03Z</dcterms:modified>
</cp:coreProperties>
</file>