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handoutMasterIdLst>
    <p:handoutMasterId r:id="rId67"/>
  </p:handoutMasterIdLst>
  <p:sldIdLst>
    <p:sldId id="257" r:id="rId2"/>
    <p:sldId id="299" r:id="rId3"/>
    <p:sldId id="317" r:id="rId4"/>
    <p:sldId id="309" r:id="rId5"/>
    <p:sldId id="385" r:id="rId6"/>
    <p:sldId id="378" r:id="rId7"/>
    <p:sldId id="356" r:id="rId8"/>
    <p:sldId id="379" r:id="rId9"/>
    <p:sldId id="328" r:id="rId10"/>
    <p:sldId id="319" r:id="rId11"/>
    <p:sldId id="318" r:id="rId12"/>
    <p:sldId id="386" r:id="rId13"/>
    <p:sldId id="320" r:id="rId14"/>
    <p:sldId id="321" r:id="rId15"/>
    <p:sldId id="322" r:id="rId16"/>
    <p:sldId id="311" r:id="rId17"/>
    <p:sldId id="323" r:id="rId18"/>
    <p:sldId id="373" r:id="rId19"/>
    <p:sldId id="374" r:id="rId20"/>
    <p:sldId id="375" r:id="rId21"/>
    <p:sldId id="376" r:id="rId22"/>
    <p:sldId id="377" r:id="rId23"/>
    <p:sldId id="324" r:id="rId24"/>
    <p:sldId id="387" r:id="rId25"/>
    <p:sldId id="325" r:id="rId26"/>
    <p:sldId id="350" r:id="rId27"/>
    <p:sldId id="326" r:id="rId28"/>
    <p:sldId id="259" r:id="rId29"/>
    <p:sldId id="327" r:id="rId30"/>
    <p:sldId id="380" r:id="rId31"/>
    <p:sldId id="261" r:id="rId32"/>
    <p:sldId id="301" r:id="rId33"/>
    <p:sldId id="329" r:id="rId34"/>
    <p:sldId id="330" r:id="rId35"/>
    <p:sldId id="263" r:id="rId36"/>
    <p:sldId id="265" r:id="rId37"/>
    <p:sldId id="331" r:id="rId38"/>
    <p:sldId id="298" r:id="rId39"/>
    <p:sldId id="332" r:id="rId40"/>
    <p:sldId id="333" r:id="rId41"/>
    <p:sldId id="334" r:id="rId42"/>
    <p:sldId id="335" r:id="rId43"/>
    <p:sldId id="389" r:id="rId44"/>
    <p:sldId id="337" r:id="rId45"/>
    <p:sldId id="338" r:id="rId46"/>
    <p:sldId id="339" r:id="rId47"/>
    <p:sldId id="340" r:id="rId48"/>
    <p:sldId id="342" r:id="rId49"/>
    <p:sldId id="343" r:id="rId50"/>
    <p:sldId id="344" r:id="rId51"/>
    <p:sldId id="382" r:id="rId52"/>
    <p:sldId id="345" r:id="rId53"/>
    <p:sldId id="346" r:id="rId54"/>
    <p:sldId id="347" r:id="rId55"/>
    <p:sldId id="348" r:id="rId56"/>
    <p:sldId id="258" r:id="rId57"/>
    <p:sldId id="390" r:id="rId58"/>
    <p:sldId id="314" r:id="rId59"/>
    <p:sldId id="336" r:id="rId60"/>
    <p:sldId id="352" r:id="rId61"/>
    <p:sldId id="353" r:id="rId62"/>
    <p:sldId id="354" r:id="rId63"/>
    <p:sldId id="384" r:id="rId64"/>
    <p:sldId id="316" r:id="rId65"/>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0EFE6CA-A54C-4273-A59C-B2C2032B8F23}" type="datetimeFigureOut">
              <a:rPr lang="pl-PL" smtClean="0"/>
              <a:pPr/>
              <a:t>2022-12-20</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0748964-38DB-488B-BC61-8C60784F7936}" type="slidenum">
              <a:rPr lang="pl-PL" smtClean="0"/>
              <a:pPr/>
              <a:t>‹#›</a:t>
            </a:fld>
            <a:endParaRPr lang="pl-PL"/>
          </a:p>
        </p:txBody>
      </p:sp>
    </p:spTree>
    <p:extLst>
      <p:ext uri="{BB962C8B-B14F-4D97-AF65-F5344CB8AC3E}">
        <p14:creationId xmlns:p14="http://schemas.microsoft.com/office/powerpoint/2010/main" val="617669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2022-12-20</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28</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72D85D8-BD79-4B6A-AF38-51CD001DEDC7}" type="datetime1">
              <a:rPr lang="pl-PL" smtClean="0"/>
              <a:pPr/>
              <a:t>2022-12-20</a:t>
            </a:fld>
            <a:endParaRPr lang="pl-PL"/>
          </a:p>
        </p:txBody>
      </p:sp>
      <p:sp>
        <p:nvSpPr>
          <p:cNvPr id="17" name="Footer Placeholder 16"/>
          <p:cNvSpPr>
            <a:spLocks noGrp="1"/>
          </p:cNvSpPr>
          <p:nvPr>
            <p:ph type="ftr" sz="quarter" idx="11"/>
          </p:nvPr>
        </p:nvSpPr>
        <p:spPr/>
        <p:txBody>
          <a:bodyPr/>
          <a:lstStyle/>
          <a:p>
            <a:r>
              <a:rPr lang="pl-PL" smtClean="0"/>
              <a:t>SPODO</a:t>
            </a:r>
            <a:endParaRPr lang="pl-PL"/>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2022-12-20</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2022-12-20</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2022-12-20</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2022-12-20</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2022-12-20</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2022-12-20</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2D85D8-BD79-4B6A-AF38-51CD001DEDC7}" type="datetime1">
              <a:rPr lang="pl-PL" smtClean="0"/>
              <a:pPr/>
              <a:t>2022-12-20</a:t>
            </a:fld>
            <a:endParaRPr lang="pl-PL"/>
          </a:p>
        </p:txBody>
      </p:sp>
      <p:sp>
        <p:nvSpPr>
          <p:cNvPr id="4" name="Footer Placeholder 3"/>
          <p:cNvSpPr>
            <a:spLocks noGrp="1"/>
          </p:cNvSpPr>
          <p:nvPr>
            <p:ph type="ftr" sz="quarter" idx="11"/>
          </p:nvPr>
        </p:nvSpPr>
        <p:spPr/>
        <p:txBody>
          <a:bodyPr/>
          <a:lstStyle/>
          <a:p>
            <a:r>
              <a:rPr lang="pl-PL" smtClean="0"/>
              <a:t>SPODO</a:t>
            </a:r>
            <a:endParaRPr lang="pl-PL"/>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2022-12-20</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2022-12-20</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2022-12-20</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2022-12-20</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smtClean="0"/>
              <a:t>SPODO</a:t>
            </a:r>
            <a:endParaRPr lang="pl-P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1052736"/>
            <a:ext cx="8352928" cy="3888432"/>
          </a:xfrm>
        </p:spPr>
        <p:txBody>
          <a:bodyPr>
            <a:normAutofit fontScale="90000"/>
          </a:bodyPr>
          <a:lstStyle/>
          <a:p>
            <a:r>
              <a:rPr lang="pl-PL" sz="6700" b="1" dirty="0" smtClean="0"/>
              <a:t/>
            </a:r>
            <a:br>
              <a:rPr lang="pl-PL" sz="6700" b="1" dirty="0" smtClean="0"/>
            </a:br>
            <a:r>
              <a:rPr lang="pl-PL" sz="6700" dirty="0"/>
              <a:t/>
            </a:r>
            <a:br>
              <a:rPr lang="pl-PL" sz="6700" dirty="0"/>
            </a:br>
            <a:r>
              <a:rPr lang="pl-PL" sz="6700" b="1" dirty="0" smtClean="0"/>
              <a:t>Wnioskowy tryb udostępnienia informacji publicznej</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smtClean="0"/>
              <a:t>     Art. 3 ust. 1 pkt 1 </a:t>
            </a:r>
            <a:r>
              <a:rPr lang="pl-PL" dirty="0" err="1" smtClean="0"/>
              <a:t>udip</a:t>
            </a:r>
            <a:r>
              <a:rPr lang="pl-PL" dirty="0" smtClean="0"/>
              <a:t>, art. 10 ust. 1 </a:t>
            </a:r>
            <a:r>
              <a:rPr lang="pl-PL" dirty="0" err="1" smtClean="0"/>
              <a:t>udip</a:t>
            </a:r>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Kiedy tryb wnioskowy?</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Punktem wyjścia dla </a:t>
            </a:r>
            <a:r>
              <a:rPr lang="pl-PL" dirty="0" smtClean="0"/>
              <a:t>uruchomienia trybu wnioskowego jest </a:t>
            </a:r>
            <a:r>
              <a:rPr lang="pl-PL" dirty="0"/>
              <a:t>uznanie, </a:t>
            </a:r>
            <a:r>
              <a:rPr lang="pl-PL" b="1" dirty="0"/>
              <a:t>że zainteresowany nie ma możliwości innego pozyskania informacji publicznej, jak tylko w drodze indywidualnego ubiegania się o jej </a:t>
            </a:r>
            <a:r>
              <a:rPr lang="pl-PL" b="1" dirty="0" smtClean="0"/>
              <a:t>udostępnienie i</a:t>
            </a:r>
            <a:r>
              <a:rPr lang="pl-PL" dirty="0" smtClean="0"/>
              <a:t> wskutek merytorycznego rozpatrzenia wniosku podmiotu zainteresowanego.</a:t>
            </a:r>
          </a:p>
        </p:txBody>
      </p:sp>
    </p:spTree>
    <p:extLst>
      <p:ext uri="{BB962C8B-B14F-4D97-AF65-F5344CB8AC3E}">
        <p14:creationId xmlns:p14="http://schemas.microsoft.com/office/powerpoint/2010/main" val="720733250"/>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Tryb wnioskowy</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W tym </a:t>
            </a:r>
            <a:r>
              <a:rPr lang="pl-PL" dirty="0" smtClean="0"/>
              <a:t>występowanie </a:t>
            </a:r>
            <a:r>
              <a:rPr lang="pl-PL" dirty="0"/>
              <a:t>zasady pierwszeństwa udostępnienia informacji w BIP oraz w </a:t>
            </a:r>
            <a:r>
              <a:rPr lang="pl-PL" dirty="0" smtClean="0"/>
              <a:t>portalu danych (art</a:t>
            </a:r>
            <a:r>
              <a:rPr lang="pl-PL" dirty="0"/>
              <a:t>. 10 </a:t>
            </a:r>
            <a:r>
              <a:rPr lang="pl-PL" dirty="0" smtClean="0"/>
              <a:t>ust. 1 </a:t>
            </a:r>
            <a:r>
              <a:rPr lang="pl-PL" dirty="0" err="1" smtClean="0"/>
              <a:t>u.d.i.p</a:t>
            </a:r>
            <a:r>
              <a:rPr lang="pl-PL" dirty="0"/>
              <a:t>.) czyni z tradycyjnego (co do zasady) trybu wnioskowego – </a:t>
            </a:r>
            <a:r>
              <a:rPr lang="pl-PL" b="1" dirty="0"/>
              <a:t>postępowanie fakultatywne (</a:t>
            </a:r>
            <a:r>
              <a:rPr lang="pl-PL" b="1" dirty="0" smtClean="0"/>
              <a:t>uzupełniające, postępowanie II planu). </a:t>
            </a:r>
          </a:p>
          <a:p>
            <a:pPr marL="0" indent="0" algn="just">
              <a:buNone/>
            </a:pPr>
            <a:endParaRPr lang="pl-PL" b="1" dirty="0"/>
          </a:p>
        </p:txBody>
      </p:sp>
    </p:spTree>
    <p:extLst>
      <p:ext uri="{BB962C8B-B14F-4D97-AF65-F5344CB8AC3E}">
        <p14:creationId xmlns:p14="http://schemas.microsoft.com/office/powerpoint/2010/main" val="1076652489"/>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Tryb wnioskowy</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a:t>Wewnętrzne różnicowanie trybu wnioskowego prowadzi do konstatacji o występowaniu nie tylko jego wąskiej </a:t>
            </a:r>
            <a:r>
              <a:rPr lang="pl-PL" dirty="0" smtClean="0"/>
              <a:t>postaci (art. 3 ust. 1 pkt. 1 </a:t>
            </a:r>
            <a:r>
              <a:rPr lang="pl-PL" dirty="0" err="1" smtClean="0"/>
              <a:t>u.d.i.p</a:t>
            </a:r>
            <a:r>
              <a:rPr lang="pl-PL" dirty="0" smtClean="0"/>
              <a:t>.), </a:t>
            </a:r>
            <a:r>
              <a:rPr lang="pl-PL" dirty="0"/>
              <a:t>ale i również obejmującej swymi ramami szerszą interpretację opierającą się na konstytucyjnie ukształtowanym dostępie do dokumentu (a wedle ustawy), wglądzie do dokumentu urzędowego (art. 3 ust. 1 pkt. 2 </a:t>
            </a:r>
            <a:r>
              <a:rPr lang="pl-PL" dirty="0" err="1"/>
              <a:t>u.d.i.p</a:t>
            </a:r>
            <a:r>
              <a:rPr lang="pl-PL" dirty="0"/>
              <a:t>. art. 6 ust. 1 pkt. 4  lit. a </a:t>
            </a:r>
            <a:r>
              <a:rPr lang="pl-PL" dirty="0" err="1"/>
              <a:t>u.d.i.p</a:t>
            </a:r>
            <a:r>
              <a:rPr lang="pl-PL" dirty="0"/>
              <a:t>. -  jego zawartości i postaci. </a:t>
            </a:r>
          </a:p>
          <a:p>
            <a:pPr algn="just"/>
            <a:r>
              <a:rPr lang="pl-PL" dirty="0"/>
              <a:t>Ponadto obejmuje prawo do uzyskania kopii informacji, albo jej wydruku czy przeniesienia  na </a:t>
            </a:r>
            <a:r>
              <a:rPr lang="pl-PL" dirty="0" smtClean="0"/>
              <a:t>odpowiedni, powszechnie </a:t>
            </a:r>
            <a:r>
              <a:rPr lang="pl-PL" dirty="0"/>
              <a:t>stosowany nośnik (art. 12 ust. 2 </a:t>
            </a:r>
            <a:r>
              <a:rPr lang="pl-PL" dirty="0" err="1"/>
              <a:t>u.d.i.p</a:t>
            </a:r>
            <a:r>
              <a:rPr lang="pl-PL" dirty="0"/>
              <a:t>.) </a:t>
            </a:r>
          </a:p>
          <a:p>
            <a:pPr algn="just"/>
            <a:r>
              <a:rPr lang="pl-PL" dirty="0"/>
              <a:t>Prawo </a:t>
            </a:r>
            <a:r>
              <a:rPr lang="pl-PL" dirty="0" smtClean="0"/>
              <a:t>dostępu do informacji realizowane w trybie wnioskowym  </a:t>
            </a:r>
            <a:r>
              <a:rPr lang="pl-PL" dirty="0"/>
              <a:t>nie obejmuje prawa do żądania poświadczenia za zgodność z oryginałem przygotowanej kopii. Poświadczenie kopii za zgodność z oryginałem nadaje tej kopii mocy dokumentu urzędowego. Może być dokonane przez organ, ale wówczas wiąże się z pobraniem opłaty skarbowej. Wówczas nie jest to forma udostępniania informacji publicznej, nie stanowi elementu składowego procesu udostępniania wiedzy publicznej.</a:t>
            </a:r>
          </a:p>
          <a:p>
            <a:pPr algn="just"/>
            <a:endParaRPr lang="pl-PL" dirty="0"/>
          </a:p>
        </p:txBody>
      </p:sp>
    </p:spTree>
    <p:extLst>
      <p:ext uri="{BB962C8B-B14F-4D97-AF65-F5344CB8AC3E}">
        <p14:creationId xmlns:p14="http://schemas.microsoft.com/office/powerpoint/2010/main" val="191352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smtClean="0"/>
              <a:t>Wgląd do dokumentu urzędowego (szerokie rozumienie trybu wnioskowego)</a:t>
            </a:r>
            <a:endParaRPr lang="pl-PL" sz="3200"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smtClean="0"/>
              <a:t>Potocznie </a:t>
            </a:r>
            <a:r>
              <a:rPr lang="pl-PL" dirty="0"/>
              <a:t>interpretowany wgląd do </a:t>
            </a:r>
            <a:r>
              <a:rPr lang="pl-PL" dirty="0" smtClean="0"/>
              <a:t>dokumentacji (do dokumentu urzędowego) </a:t>
            </a:r>
            <a:r>
              <a:rPr lang="pl-PL" dirty="0"/>
              <a:t>może sprowadzać się:</a:t>
            </a:r>
          </a:p>
          <a:p>
            <a:pPr algn="just"/>
            <a:r>
              <a:rPr lang="pl-PL" dirty="0"/>
              <a:t>1.	do udostępnienia danych na podstawie jego zawartości – niebezpośredni dostęp do zawartości dokumentu; opiera się wyłącznie na czynności podmiotu zobowiązanego informacyjnie;</a:t>
            </a:r>
          </a:p>
          <a:p>
            <a:pPr algn="just"/>
            <a:r>
              <a:rPr lang="pl-PL" dirty="0"/>
              <a:t>2.	do udostępnienia samej zawartości </a:t>
            </a:r>
            <a:r>
              <a:rPr lang="pl-PL" dirty="0" smtClean="0"/>
              <a:t>i postaci w </a:t>
            </a:r>
            <a:r>
              <a:rPr lang="pl-PL" dirty="0"/>
              <a:t>siedzibie, w urzędzie podmiotu zobowiązanego informacyjnie, na miejscu, w ogólnie obowiązującym czasie urzędowania podmiotu, w obecności jego urzędnika (pracownika) dla zabezpieczenia dokumentacji przed jej zniknięciem, uszkodzeniem, zniszczeniem, czy też zmodyfikowaniem zawartości przez tzw. korzystającego.  </a:t>
            </a:r>
            <a:r>
              <a:rPr lang="pl-PL" dirty="0" smtClean="0"/>
              <a:t>A zatem </a:t>
            </a:r>
            <a:r>
              <a:rPr lang="pl-PL" dirty="0"/>
              <a:t>d</a:t>
            </a:r>
            <a:r>
              <a:rPr lang="pl-PL" dirty="0" smtClean="0"/>
              <a:t>ostęp </a:t>
            </a:r>
            <a:r>
              <a:rPr lang="pl-PL" dirty="0"/>
              <a:t>do treści i postaci dokumentu urzędowego opiera się na czynności podmiotu zobowiązanego informacyjnie i samodzielnym zapoznawaniu się z zawartością dokumentacji – tzw. „filtrowanie” wszystkich informacji i gromadzenie tych, które są objęte faktycznym oczekiwaniem informacyjnym (samodzielne kopiowanie lub też żądanie wykonania i wydania kopii papierowej, bądź też elektronicznej z jedoczesnym jej doręczeniem).</a:t>
            </a:r>
          </a:p>
          <a:p>
            <a:pPr algn="just"/>
            <a:endParaRPr lang="pl-PL" dirty="0"/>
          </a:p>
        </p:txBody>
      </p:sp>
    </p:spTree>
    <p:extLst>
      <p:ext uri="{BB962C8B-B14F-4D97-AF65-F5344CB8AC3E}">
        <p14:creationId xmlns:p14="http://schemas.microsoft.com/office/powerpoint/2010/main" val="2151020562"/>
      </p:ext>
    </p:extLst>
  </p:cSld>
  <p:clrMapOvr>
    <a:masterClrMapping/>
  </p:clrMapOvr>
  <p:transition>
    <p:wipe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Dokument urzędowy</a:t>
            </a:r>
            <a:endParaRPr lang="pl-PL" b="1" dirty="0"/>
          </a:p>
        </p:txBody>
      </p:sp>
      <p:sp>
        <p:nvSpPr>
          <p:cNvPr id="3" name="Symbol zastępczy zawartości 2"/>
          <p:cNvSpPr>
            <a:spLocks noGrp="1"/>
          </p:cNvSpPr>
          <p:nvPr>
            <p:ph idx="1"/>
          </p:nvPr>
        </p:nvSpPr>
        <p:spPr/>
        <p:txBody>
          <a:bodyPr/>
          <a:lstStyle/>
          <a:p>
            <a:pPr marL="0" indent="0" algn="just">
              <a:buNone/>
            </a:pPr>
            <a:r>
              <a:rPr lang="pl-PL" dirty="0"/>
              <a:t>Adekwatnie do zawartości art. 6 ust. 2 </a:t>
            </a:r>
            <a:r>
              <a:rPr lang="pl-PL" dirty="0" err="1"/>
              <a:t>u.d.i.p</a:t>
            </a:r>
            <a:r>
              <a:rPr lang="pl-PL" dirty="0"/>
              <a:t>. dokumentem urzędowym w rozumieniu ustawy jest treść oświadczenia woli lub wiedzy utrwalona i podpisana w dowolnej formie przez funkcjonariusza publicznego w rozumieniu k.k. w ramach jego kompetencji, skierowana do innego podmiotu lub też złożona do akt sprawy.</a:t>
            </a:r>
          </a:p>
        </p:txBody>
      </p:sp>
    </p:spTree>
    <p:extLst>
      <p:ext uri="{BB962C8B-B14F-4D97-AF65-F5344CB8AC3E}">
        <p14:creationId xmlns:p14="http://schemas.microsoft.com/office/powerpoint/2010/main" val="1918219975"/>
      </p:ext>
    </p:extLst>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Odformalizowanie trybu wnioskowego</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Uregulowania odnoszące się do trybu wnioskowego </a:t>
            </a:r>
            <a:r>
              <a:rPr lang="pl-PL" dirty="0" smtClean="0"/>
              <a:t>są </a:t>
            </a:r>
            <a:r>
              <a:rPr lang="pl-PL" b="1" dirty="0"/>
              <a:t>fragmentaryczne oraz mało precyzyjne</a:t>
            </a:r>
            <a:r>
              <a:rPr lang="pl-PL" dirty="0"/>
              <a:t>. To pozwala na zajęcie stanowiska o tzw. </a:t>
            </a:r>
            <a:r>
              <a:rPr lang="pl-PL" b="1" dirty="0"/>
              <a:t>odformalizowanym charakterze przedmiotowej procedury. </a:t>
            </a:r>
            <a:endParaRPr lang="pl-PL" b="1" dirty="0" smtClean="0"/>
          </a:p>
          <a:p>
            <a:pPr marL="0" indent="0" algn="just">
              <a:buNone/>
            </a:pPr>
            <a:r>
              <a:rPr lang="pl-PL" dirty="0" smtClean="0"/>
              <a:t>Ustawodawca jednak nie odsyła w tym zakresie do uregulowań KPA, należy więc przyjąć że procedura dostępu do informacji publicznej uregulowana jest w ustawie w sposób kompleksowy.</a:t>
            </a:r>
          </a:p>
          <a:p>
            <a:pPr marL="0" indent="0" algn="just">
              <a:buNone/>
            </a:pPr>
            <a:r>
              <a:rPr lang="pl-PL" dirty="0" smtClean="0"/>
              <a:t>Niemniej jednak nie należy zapominać, że </a:t>
            </a:r>
            <a:r>
              <a:rPr lang="pl-PL" dirty="0" err="1" smtClean="0"/>
              <a:t>udip</a:t>
            </a:r>
            <a:r>
              <a:rPr lang="pl-PL" dirty="0" smtClean="0"/>
              <a:t> nie formułuje zasad postępowania w związku z wnioskami niekompletnymi (kwestia ich uzupełniania), z wnioskami powtarzającymi się czy też z wnioskami uciążliwymi. W dwóch ostatnich przypadkach należy przyjąć, że dla potrzeb prawidłowego postępowania podmioty zobowiązane informacyjnie powinny prowadzić rejestry wniosków o udzielenie informacji publicznej, tak aby móc się zabezpieczyć przed wielokrotnym udzielaniem odpowiedzi na te same pytania tym samym wnioskodawcom.</a:t>
            </a:r>
            <a:endParaRPr lang="pl-PL" dirty="0"/>
          </a:p>
        </p:txBody>
      </p:sp>
    </p:spTree>
    <p:extLst>
      <p:ext uri="{BB962C8B-B14F-4D97-AF65-F5344CB8AC3E}">
        <p14:creationId xmlns:p14="http://schemas.microsoft.com/office/powerpoint/2010/main" val="1081807863"/>
      </p:ext>
    </p:extLst>
  </p:cSld>
  <p:clrMapOvr>
    <a:masterClrMapping/>
  </p:clrMapOvr>
  <p:transition>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FORMA WNIOSKU</a:t>
            </a:r>
            <a:endParaRPr lang="pl-PL" b="1" dirty="0"/>
          </a:p>
        </p:txBody>
      </p:sp>
      <p:sp>
        <p:nvSpPr>
          <p:cNvPr id="3" name="Symbol zastępczy zawartości 2"/>
          <p:cNvSpPr>
            <a:spLocks noGrp="1"/>
          </p:cNvSpPr>
          <p:nvPr>
            <p:ph idx="1"/>
          </p:nvPr>
        </p:nvSpPr>
        <p:spPr/>
        <p:txBody>
          <a:bodyPr>
            <a:normAutofit fontScale="40000" lnSpcReduction="20000"/>
          </a:bodyPr>
          <a:lstStyle/>
          <a:p>
            <a:pPr algn="just"/>
            <a:r>
              <a:rPr lang="pl-PL" sz="4200" dirty="0" smtClean="0"/>
              <a:t>Forma wniosku jest dowolna – może być: pisemna, ustna, „elektroniczna”; </a:t>
            </a:r>
            <a:r>
              <a:rPr lang="pl-PL" sz="4200" dirty="0"/>
              <a:t>Dopuszczalność skorzystania z każdej </a:t>
            </a:r>
            <a:r>
              <a:rPr lang="pl-PL" sz="4200" dirty="0" smtClean="0"/>
              <a:t>formy, </a:t>
            </a:r>
            <a:r>
              <a:rPr lang="pl-PL" sz="4200" dirty="0"/>
              <a:t>z każdego prawnie przewidzianego </a:t>
            </a:r>
            <a:r>
              <a:rPr lang="pl-PL" sz="4200" dirty="0" smtClean="0"/>
              <a:t>sposobu komunikowania się  </a:t>
            </a:r>
            <a:r>
              <a:rPr lang="pl-PL" sz="4200" dirty="0"/>
              <a:t>i każdego dopuszczalnego nośnika, jeśli chodzi o doręczenie zobowiązanemu roszczenia </a:t>
            </a:r>
            <a:r>
              <a:rPr lang="pl-PL" sz="4200" dirty="0" smtClean="0"/>
              <a:t>informacyjnego</a:t>
            </a:r>
            <a:r>
              <a:rPr lang="pl-PL" sz="4200" dirty="0"/>
              <a:t>;</a:t>
            </a:r>
            <a:endParaRPr lang="pl-PL" sz="4200" dirty="0" smtClean="0"/>
          </a:p>
          <a:p>
            <a:pPr algn="just"/>
            <a:r>
              <a:rPr lang="pl-PL" sz="4200" u="sng" dirty="0" smtClean="0"/>
              <a:t>Ustne udostępnienie informacji </a:t>
            </a:r>
            <a:r>
              <a:rPr lang="pl-PL" sz="4200" dirty="0" smtClean="0"/>
              <a:t>wymaga udokumentowania – pisemnego potwierdzenia (sporządzenia notatki służbowej) </a:t>
            </a:r>
            <a:r>
              <a:rPr lang="pl-PL" sz="4200" u="sng" dirty="0" smtClean="0"/>
              <a:t>dla zabezpieczenia się przed zarzutem bezczynności;</a:t>
            </a:r>
            <a:r>
              <a:rPr lang="pl-PL" sz="4200" dirty="0" smtClean="0"/>
              <a:t> Powinna posiadać ona co najmniej 3 elementy: przedmiot pytania (o co pyta zainteresowany), sposób oraz formę udostępnienia, czas udostępnienia.</a:t>
            </a:r>
          </a:p>
          <a:p>
            <a:pPr algn="just"/>
            <a:r>
              <a:rPr lang="pl-PL" sz="4200" dirty="0" smtClean="0"/>
              <a:t>Co </a:t>
            </a:r>
            <a:r>
              <a:rPr lang="pl-PL" sz="4200" dirty="0"/>
              <a:t>do </a:t>
            </a:r>
            <a:r>
              <a:rPr lang="pl-PL" sz="4200" dirty="0" smtClean="0"/>
              <a:t>zasady występuje </a:t>
            </a:r>
            <a:r>
              <a:rPr lang="pl-PL" sz="4200" dirty="0"/>
              <a:t>dopuszczalność wyboru </a:t>
            </a:r>
            <a:r>
              <a:rPr lang="pl-PL" sz="4200" dirty="0" smtClean="0"/>
              <a:t>formy wnioskowania  i sposobu udostępnienia </a:t>
            </a:r>
            <a:r>
              <a:rPr lang="pl-PL" sz="4200" dirty="0"/>
              <a:t>informacji publicznej przez zainteresowanego informacyjnie (w myśl zasady alternatywności – </a:t>
            </a:r>
            <a:r>
              <a:rPr lang="pl-PL" sz="4200" dirty="0" smtClean="0"/>
              <a:t>wiąże się to też z tzw. zamiennością </a:t>
            </a:r>
            <a:r>
              <a:rPr lang="pl-PL" sz="4200" dirty="0"/>
              <a:t>stosowanych form i </a:t>
            </a:r>
            <a:r>
              <a:rPr lang="pl-PL" sz="4200" dirty="0" smtClean="0"/>
              <a:t>środków).</a:t>
            </a:r>
          </a:p>
          <a:p>
            <a:pPr algn="just"/>
            <a:r>
              <a:rPr lang="pl-PL" sz="4200" dirty="0" smtClean="0"/>
              <a:t>Wnioskodawca nie musi  powoływać się w swoim wniosku na uregulowania konstytucji, czy też na odpowiednie przepisy </a:t>
            </a:r>
            <a:r>
              <a:rPr lang="pl-PL" sz="4200" dirty="0" err="1" smtClean="0"/>
              <a:t>u.d.i.p</a:t>
            </a:r>
            <a:r>
              <a:rPr lang="pl-PL" sz="4200" dirty="0" smtClean="0"/>
              <a:t>., czy na przepisy szczególne (nie musi wskazywać podstawy prawnej); </a:t>
            </a:r>
          </a:p>
          <a:p>
            <a:pPr algn="just"/>
            <a:r>
              <a:rPr lang="pl-PL" sz="4200" dirty="0" smtClean="0"/>
              <a:t>Dla prawidłowego odczytania wniosku, nie ma znaczenia jego nazwa czy tytuł, ale treść pisma. Pracownik powinien analizować pismo pod kątem jego zawartości, a nie kierować się tytułem, czy nazwą.</a:t>
            </a:r>
          </a:p>
          <a:p>
            <a:endParaRPr lang="pl-PL" sz="4200" dirty="0" smtClean="0"/>
          </a:p>
          <a:p>
            <a:endParaRPr lang="pl-PL" dirty="0" smtClean="0"/>
          </a:p>
        </p:txBody>
      </p:sp>
    </p:spTree>
    <p:extLst>
      <p:ext uri="{BB962C8B-B14F-4D97-AF65-F5344CB8AC3E}">
        <p14:creationId xmlns:p14="http://schemas.microsoft.com/office/powerpoint/2010/main" val="1915902454"/>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Podpis na wniosku</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smtClean="0"/>
              <a:t>Od strony formalnej nie ma konieczności </a:t>
            </a:r>
            <a:r>
              <a:rPr lang="pl-PL" dirty="0"/>
              <a:t>opatrywania roszczenia informacyjnego (wniosku) </a:t>
            </a:r>
            <a:r>
              <a:rPr lang="pl-PL" dirty="0" smtClean="0"/>
              <a:t>jakimkolwiek podpisem: </a:t>
            </a:r>
            <a:r>
              <a:rPr lang="pl-PL" dirty="0"/>
              <a:t>własnoręcznym, </a:t>
            </a:r>
            <a:r>
              <a:rPr lang="pl-PL" dirty="0" smtClean="0"/>
              <a:t>elektronicznym (osobistym kwalifikowanym, weryfikowanym profilem zaufanym), automatyczną stopką </a:t>
            </a:r>
            <a:r>
              <a:rPr lang="pl-PL" dirty="0"/>
              <a:t>w e-mailu. Wnioskodawca nie musi  ujawniać informacji o </a:t>
            </a:r>
            <a:r>
              <a:rPr lang="pl-PL" dirty="0" smtClean="0"/>
              <a:t>sobie. </a:t>
            </a:r>
            <a:r>
              <a:rPr lang="pl-PL" dirty="0"/>
              <a:t>N</a:t>
            </a:r>
            <a:r>
              <a:rPr lang="pl-PL" dirty="0" smtClean="0"/>
              <a:t>a </a:t>
            </a:r>
            <a:r>
              <a:rPr lang="pl-PL" dirty="0"/>
              <a:t>etapie składania wniosku może pozostawać anonimowy licząc na pozytywne załatwienie sprawy</a:t>
            </a:r>
            <a:r>
              <a:rPr lang="pl-PL" dirty="0" smtClean="0"/>
              <a:t>;</a:t>
            </a:r>
          </a:p>
          <a:p>
            <a:pPr marL="0" indent="0" algn="just">
              <a:buNone/>
            </a:pPr>
            <a:r>
              <a:rPr lang="pl-PL" dirty="0" smtClean="0"/>
              <a:t>Innego </a:t>
            </a:r>
            <a:r>
              <a:rPr lang="pl-PL" dirty="0"/>
              <a:t>rodzaju stanowisko można by zająć z punktu widzenia grzecznościowego. Można bowiem uznać, że racjonalnie działająca jednostka, ubiegająca się o informację publiczną nie powinna wstydzić się swoich zamiarów i swoich działań, albowiem prawo do poszukiwania i zdobywania wiedzy jest jej zagwarantowane konstytucyjnie. </a:t>
            </a:r>
            <a:endParaRPr lang="pl-PL" dirty="0" smtClean="0"/>
          </a:p>
          <a:p>
            <a:pPr marL="0" indent="0" algn="just">
              <a:buNone/>
            </a:pPr>
            <a:r>
              <a:rPr lang="pl-PL" dirty="0" smtClean="0"/>
              <a:t>Przeciwne </a:t>
            </a:r>
            <a:r>
              <a:rPr lang="pl-PL" dirty="0"/>
              <a:t>stanowisko można by zająć, gdy pobudki, którymi kieruje się jednostka ubiegająca o informacje są zupełnie odmienne, gdy w grę wchodzi jedynie utrudnienie czy też sparaliżowanie działalności podmiotów publicznych. Tego rodzaju osoby najczęściej pragną się ukrywać, chcą ukrywać swoją tożsamość przy jednoczesnym podkreślaniu rangi swojego działania jako nakierowanego na ochronę interesu publicznego – </a:t>
            </a:r>
            <a:r>
              <a:rPr lang="pl-PL" dirty="0" smtClean="0"/>
              <a:t> działania dla potrzeb </a:t>
            </a:r>
            <a:r>
              <a:rPr lang="pl-PL" dirty="0"/>
              <a:t>ogółu </a:t>
            </a:r>
            <a:r>
              <a:rPr lang="pl-PL" dirty="0" smtClean="0"/>
              <a:t>społeczeństwa.</a:t>
            </a:r>
            <a:endParaRPr lang="pl-PL" dirty="0"/>
          </a:p>
        </p:txBody>
      </p:sp>
    </p:spTree>
    <p:extLst>
      <p:ext uri="{BB962C8B-B14F-4D97-AF65-F5344CB8AC3E}">
        <p14:creationId xmlns:p14="http://schemas.microsoft.com/office/powerpoint/2010/main" val="221830615"/>
      </p:ext>
    </p:extLst>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Anonimowość</a:t>
            </a:r>
            <a:endParaRPr lang="pl-PL" b="1" dirty="0"/>
          </a:p>
        </p:txBody>
      </p:sp>
      <p:sp>
        <p:nvSpPr>
          <p:cNvPr id="3" name="Symbol zastępczy zawartości 2"/>
          <p:cNvSpPr>
            <a:spLocks noGrp="1"/>
          </p:cNvSpPr>
          <p:nvPr>
            <p:ph idx="1"/>
          </p:nvPr>
        </p:nvSpPr>
        <p:spPr/>
        <p:txBody>
          <a:bodyPr>
            <a:normAutofit fontScale="92500"/>
          </a:bodyPr>
          <a:lstStyle/>
          <a:p>
            <a:pPr marL="0" indent="0" algn="just">
              <a:buNone/>
            </a:pPr>
            <a:r>
              <a:rPr lang="pl-PL" dirty="0"/>
              <a:t>Każdy anonimowy wnioskodawca musi jednak być </a:t>
            </a:r>
            <a:r>
              <a:rPr lang="pl-PL" dirty="0" smtClean="0"/>
              <a:t>świadomy, </a:t>
            </a:r>
            <a:r>
              <a:rPr lang="pl-PL" dirty="0"/>
              <a:t>iż brak jego identyfikacji na kolejnych etapach postępowania wnioskowego może utrudnić jego pozytywne </a:t>
            </a:r>
            <a:r>
              <a:rPr lang="pl-PL" dirty="0" smtClean="0"/>
              <a:t>zakończenie, </a:t>
            </a:r>
            <a:r>
              <a:rPr lang="pl-PL" b="1" dirty="0"/>
              <a:t>a nawet doprowadzić do pozostawienia sprawy bez rozpoznania</a:t>
            </a:r>
            <a:r>
              <a:rPr lang="pl-PL" dirty="0"/>
              <a:t>. </a:t>
            </a:r>
            <a:endParaRPr lang="pl-PL" dirty="0" smtClean="0"/>
          </a:p>
          <a:p>
            <a:pPr marL="0" indent="0" algn="just">
              <a:buNone/>
            </a:pPr>
            <a:r>
              <a:rPr lang="pl-PL" dirty="0" smtClean="0"/>
              <a:t>Istotne </a:t>
            </a:r>
            <a:r>
              <a:rPr lang="pl-PL" dirty="0"/>
              <a:t>znaczenie posiada czy wnioskujący podał  w swym wniosku jakiekolwiek dane umożliwiające podmiotowi zobowiązanemu przekazanie odpowiedzi na wniosek (adres e-mail, adres do korespondencji</a:t>
            </a:r>
            <a:r>
              <a:rPr lang="pl-PL" dirty="0" smtClean="0"/>
              <a:t>) - dokonanie czynności materialno- technicznej .</a:t>
            </a:r>
            <a:endParaRPr lang="pl-PL" dirty="0"/>
          </a:p>
          <a:p>
            <a:endParaRPr lang="pl-PL" dirty="0"/>
          </a:p>
        </p:txBody>
      </p:sp>
    </p:spTree>
    <p:extLst>
      <p:ext uri="{BB962C8B-B14F-4D97-AF65-F5344CB8AC3E}">
        <p14:creationId xmlns:p14="http://schemas.microsoft.com/office/powerpoint/2010/main" val="2866710656"/>
      </p:ext>
    </p:extLst>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Anonimowość</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r>
              <a:rPr lang="pl-PL" dirty="0"/>
              <a:t>Organ zobowiązany ma jednak prawo domagać się danych, które pozwolą na należyte określenie podmiotu wobec którego mają być podjęte czynności związane z realizacją wniosku;</a:t>
            </a:r>
          </a:p>
          <a:p>
            <a:pPr algn="just"/>
            <a:r>
              <a:rPr lang="pl-PL" dirty="0"/>
              <a:t>Ujawnienie danych jest niezbędne w </a:t>
            </a:r>
            <a:r>
              <a:rPr lang="pl-PL" dirty="0" smtClean="0"/>
              <a:t>sytuacji,  </a:t>
            </a:r>
            <a:r>
              <a:rPr lang="pl-PL" dirty="0"/>
              <a:t>gdy podmiot zobowiązany  przygotowuje się  do wydania decyzji administracyjnej; </a:t>
            </a:r>
          </a:p>
          <a:p>
            <a:pPr algn="just"/>
            <a:r>
              <a:rPr lang="pl-PL" dirty="0"/>
              <a:t>Niektóre wyroki sądów administracyjnych wskazują, że taki obowiązek ma również miejsce w sytuacji wysyłania powiadomienia o konieczności uiszczenia opłaty tytułem udostępnienia informacji.</a:t>
            </a:r>
          </a:p>
        </p:txBody>
      </p:sp>
    </p:spTree>
    <p:extLst>
      <p:ext uri="{BB962C8B-B14F-4D97-AF65-F5344CB8AC3E}">
        <p14:creationId xmlns:p14="http://schemas.microsoft.com/office/powerpoint/2010/main" val="45810549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a:bodyPr>
          <a:lstStyle/>
          <a:p>
            <a:r>
              <a:rPr lang="pl-PL" b="1" dirty="0" smtClean="0"/>
              <a:t>Tryb wnioskowy </a:t>
            </a:r>
            <a:endParaRPr lang="pl-PL" b="1" dirty="0"/>
          </a:p>
        </p:txBody>
      </p:sp>
      <p:sp>
        <p:nvSpPr>
          <p:cNvPr id="6" name="Symbol zastępczy zawartości 5"/>
          <p:cNvSpPr>
            <a:spLocks noGrp="1"/>
          </p:cNvSpPr>
          <p:nvPr>
            <p:ph idx="1"/>
          </p:nvPr>
        </p:nvSpPr>
        <p:spPr/>
        <p:txBody>
          <a:bodyPr>
            <a:normAutofit/>
          </a:bodyPr>
          <a:lstStyle/>
          <a:p>
            <a:pPr marL="0" indent="0" algn="just">
              <a:buNone/>
            </a:pPr>
            <a:endParaRPr lang="pl-PL" dirty="0"/>
          </a:p>
          <a:p>
            <a:pPr marL="0" indent="0" algn="just">
              <a:buNone/>
            </a:pPr>
            <a:r>
              <a:rPr lang="pl-PL" dirty="0" smtClean="0"/>
              <a:t>Art. 2. Każdemu  przysługuje</a:t>
            </a:r>
            <a:r>
              <a:rPr lang="pl-PL" dirty="0"/>
              <a:t>,  </a:t>
            </a:r>
            <a:r>
              <a:rPr lang="pl-PL" dirty="0" smtClean="0"/>
              <a:t>z zastrzeżeniem art. 5 (ograniczenia dostępności - zasada ograniczonego dostępu do informacji publicznej),  </a:t>
            </a:r>
            <a:r>
              <a:rPr lang="pl-PL" dirty="0"/>
              <a:t>prawo  dostępu  do </a:t>
            </a:r>
            <a:r>
              <a:rPr lang="pl-PL" dirty="0" smtClean="0"/>
              <a:t>informacji </a:t>
            </a:r>
            <a:r>
              <a:rPr lang="pl-PL" dirty="0"/>
              <a:t>publicznej, zwane dalej „</a:t>
            </a:r>
            <a:r>
              <a:rPr lang="pl-PL" dirty="0" smtClean="0"/>
              <a:t>prawem </a:t>
            </a:r>
            <a:r>
              <a:rPr lang="pl-PL" dirty="0"/>
              <a:t>do informacji publicznej</a:t>
            </a:r>
            <a:r>
              <a:rPr lang="pl-PL" dirty="0" smtClean="0"/>
              <a:t>”. Od  </a:t>
            </a:r>
            <a:r>
              <a:rPr lang="pl-PL" dirty="0"/>
              <a:t>osoby  wykonującej  prawo  do  informacji  publicznej  nie  wolno  </a:t>
            </a:r>
            <a:r>
              <a:rPr lang="pl-PL" dirty="0" smtClean="0"/>
              <a:t>żądać wykazania </a:t>
            </a:r>
            <a:r>
              <a:rPr lang="pl-PL" dirty="0"/>
              <a:t>interesu prawnego lub </a:t>
            </a:r>
            <a:r>
              <a:rPr lang="pl-PL" dirty="0" smtClean="0"/>
              <a:t>faktycznego (zasada bezwarunkowego udostępnienia).</a:t>
            </a:r>
            <a:endParaRPr lang="pl-PL" dirty="0"/>
          </a:p>
        </p:txBody>
      </p:sp>
    </p:spTree>
    <p:extLst>
      <p:ext uri="{BB962C8B-B14F-4D97-AF65-F5344CB8AC3E}">
        <p14:creationId xmlns:p14="http://schemas.microsoft.com/office/powerpoint/2010/main" val="1164325164"/>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Kiedy wnioskodawca musi się ujawnić?</a:t>
            </a:r>
            <a:endParaRPr lang="pl-PL" b="1" dirty="0"/>
          </a:p>
        </p:txBody>
      </p:sp>
      <p:sp>
        <p:nvSpPr>
          <p:cNvPr id="3" name="Symbol zastępczy zawartości 2"/>
          <p:cNvSpPr>
            <a:spLocks noGrp="1"/>
          </p:cNvSpPr>
          <p:nvPr>
            <p:ph idx="1"/>
          </p:nvPr>
        </p:nvSpPr>
        <p:spPr/>
        <p:txBody>
          <a:bodyPr>
            <a:normAutofit fontScale="85000" lnSpcReduction="10000"/>
          </a:bodyPr>
          <a:lstStyle/>
          <a:p>
            <a:pPr algn="just"/>
            <a:r>
              <a:rPr lang="pl-PL" dirty="0"/>
              <a:t>Identyfikacja wnioskodawcy jest wymagana w sytuacji gdy podmiot zobowiązany stwierdza, że zachodzi konieczność wydania decyzji </a:t>
            </a:r>
            <a:r>
              <a:rPr lang="pl-PL" dirty="0" smtClean="0"/>
              <a:t>administracyjnej:</a:t>
            </a:r>
            <a:endParaRPr lang="pl-PL" dirty="0"/>
          </a:p>
          <a:p>
            <a:pPr marL="0" indent="0" algn="just">
              <a:buNone/>
            </a:pPr>
            <a:r>
              <a:rPr lang="pl-PL" dirty="0"/>
              <a:t>Decyzji odmawiającej ze względu na potrzebę ochrony określonego dobra chronionego przepisem szczególnym - art. 5 </a:t>
            </a:r>
            <a:r>
              <a:rPr lang="pl-PL" dirty="0" err="1"/>
              <a:t>u.d.i.p</a:t>
            </a:r>
            <a:r>
              <a:rPr lang="pl-PL" dirty="0"/>
              <a:t> lub w związku z niewykazaniem przez </a:t>
            </a:r>
            <a:r>
              <a:rPr lang="pl-PL" dirty="0" smtClean="0"/>
              <a:t>zainteresowanego </a:t>
            </a:r>
            <a:r>
              <a:rPr lang="pl-PL" dirty="0"/>
              <a:t>szczególnej istotności dla interesu publicznego w związku z informacją przetworzoną;</a:t>
            </a:r>
          </a:p>
          <a:p>
            <a:pPr marL="0" indent="0" algn="just">
              <a:buNone/>
            </a:pPr>
            <a:r>
              <a:rPr lang="pl-PL" dirty="0"/>
              <a:t>Decyzji umarzającej w związku z  wycofaniem wniosku, bądź też z brakiem zmiany formy lub sposobu przy użyciu których informacja może być udostępniona z uwagi na możliwości techniczne podmiotu zobowiązanego. </a:t>
            </a:r>
            <a:endParaRPr lang="pl-PL" dirty="0" smtClean="0"/>
          </a:p>
          <a:p>
            <a:endParaRPr lang="pl-PL" dirty="0"/>
          </a:p>
        </p:txBody>
      </p:sp>
    </p:spTree>
    <p:extLst>
      <p:ext uri="{BB962C8B-B14F-4D97-AF65-F5344CB8AC3E}">
        <p14:creationId xmlns:p14="http://schemas.microsoft.com/office/powerpoint/2010/main" val="3839642796"/>
      </p:ext>
    </p:extLst>
  </p:cSld>
  <p:clrMapOvr>
    <a:masterClrMapping/>
  </p:clrMapOvr>
  <p:transition>
    <p:wipe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Kiedy wnioskodawca musi się ujawnić?</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a:t>Od momentu gdy podmiot zobowiązany ustalił konieczność wydania decyzji administracyjnej postępowanie wszczęte  na wniosek wchodzi w fazę postępowania regulowanego ściśle przepisami KPA;</a:t>
            </a:r>
          </a:p>
          <a:p>
            <a:pPr algn="just"/>
            <a:r>
              <a:rPr lang="pl-PL" dirty="0"/>
              <a:t>Art. 107 kpa określa składniki typowej decyzji administracyjnej, jednym z nich jest oznaczenie strony – stron postępowania;</a:t>
            </a:r>
          </a:p>
          <a:p>
            <a:pPr algn="just"/>
            <a:r>
              <a:rPr lang="pl-PL" dirty="0"/>
              <a:t>Nie istnieje zatem możliwość wydania decyzji anonimowej, gdyż stoi to w sprzeczności z istotą decyzji administracyjnej jako aktu konkretnego i indywidualnego o ściśle określonym adresacie  do którego skierowane jest władcze rozstrzygnięcie organu.</a:t>
            </a:r>
          </a:p>
          <a:p>
            <a:endParaRPr lang="pl-PL" dirty="0"/>
          </a:p>
        </p:txBody>
      </p:sp>
    </p:spTree>
    <p:extLst>
      <p:ext uri="{BB962C8B-B14F-4D97-AF65-F5344CB8AC3E}">
        <p14:creationId xmlns:p14="http://schemas.microsoft.com/office/powerpoint/2010/main" val="1322407720"/>
      </p:ext>
    </p:extLst>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Kiedy wnioskodawca musi się ujawnić?</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Podmiot zobowiązany do którego wpłynął wniosek anonimowy  w sytuacji zaistnienia potrzeby  wydania decyzji administracyjnej musi wezwać wnioskodawcę do uzupełnienia braków formalnych w terminie 7 dni pod rygorem pozostawienia  wniosku bez rozpoznania. Pismo to można uznać za czynność materialno - techniczną korzystającą z formuły wezwania, o którym mowa w art. 64 par. 2 KPA.</a:t>
            </a:r>
          </a:p>
          <a:p>
            <a:endParaRPr lang="pl-PL" dirty="0"/>
          </a:p>
        </p:txBody>
      </p:sp>
    </p:spTree>
    <p:extLst>
      <p:ext uri="{BB962C8B-B14F-4D97-AF65-F5344CB8AC3E}">
        <p14:creationId xmlns:p14="http://schemas.microsoft.com/office/powerpoint/2010/main" val="4197642392"/>
      </p:ext>
    </p:extLst>
  </p:cSld>
  <p:clrMapOvr>
    <a:masterClrMapping/>
  </p:clrMapOvr>
  <p:transition>
    <p:pull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Formularze wniosku</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B</a:t>
            </a:r>
            <a:r>
              <a:rPr lang="pl-PL" dirty="0" smtClean="0"/>
              <a:t>rak </a:t>
            </a:r>
            <a:r>
              <a:rPr lang="pl-PL" dirty="0"/>
              <a:t>istnienia jednoznacznie określonego wzoru wniosku, a przede wszystkim obligatoryjności nim posługiwania się przez jednostkę zainteresowaną </a:t>
            </a:r>
            <a:r>
              <a:rPr lang="pl-PL" u="sng" dirty="0"/>
              <a:t>- wniosek może przybierać dowolną formę i </a:t>
            </a:r>
            <a:r>
              <a:rPr lang="pl-PL" u="sng" dirty="0" smtClean="0"/>
              <a:t>postać oraz może się wiązać z rozmaitymi nośnikami  </a:t>
            </a:r>
            <a:r>
              <a:rPr lang="pl-PL" dirty="0"/>
              <a:t>wedle uznania zainteresowanego. </a:t>
            </a:r>
            <a:endParaRPr lang="pl-PL" dirty="0" smtClean="0"/>
          </a:p>
          <a:p>
            <a:pPr marL="0" indent="0" algn="just">
              <a:buNone/>
            </a:pPr>
            <a:r>
              <a:rPr lang="pl-PL" dirty="0" smtClean="0"/>
              <a:t>Istnienie </a:t>
            </a:r>
            <a:r>
              <a:rPr lang="pl-PL" dirty="0"/>
              <a:t>uprzednio opracowanego formularza udostępniania informacji w trybie wnioskowym nie jest sprzeczne z prawem, ale i jednocześnie nie obliguje do korzystania z możliwości jakie daje jego ustanowienie i nie warunkuje realizacji procesu udostępnienia. </a:t>
            </a:r>
            <a:endParaRPr lang="pl-PL" dirty="0" smtClean="0"/>
          </a:p>
          <a:p>
            <a:pPr marL="0" indent="0" algn="just">
              <a:buNone/>
            </a:pPr>
            <a:r>
              <a:rPr lang="pl-PL" dirty="0" smtClean="0"/>
              <a:t>W </a:t>
            </a:r>
            <a:r>
              <a:rPr lang="pl-PL" dirty="0"/>
              <a:t>swoim założeniu ma usprawnić działanie podmiotów zobowiązanych informacyjnie i jednocześnie ułatwić zaspokojenie roszczeń informacyjnych samym </a:t>
            </a:r>
            <a:r>
              <a:rPr lang="pl-PL" dirty="0" smtClean="0"/>
              <a:t>wnioskodawcom. </a:t>
            </a:r>
          </a:p>
          <a:p>
            <a:pPr marL="0" indent="0" algn="just">
              <a:buNone/>
            </a:pPr>
            <a:r>
              <a:rPr lang="pl-PL" dirty="0" smtClean="0"/>
              <a:t>Zamieszczenie formularza np. na stronie BIP danego podmiotu zobowiązanego informacyjnie powinno wiązać się z jednoczesnym zamieszczeniem informacji, że korzystanie z niniejszego nie jest obowiązkiem a wnioski przedłożone bez wykorzystania formularzy też będą podlegały rozpoznaniu (na takich samych zasadach, w żaden sposób nie będą dyskryminowane).  </a:t>
            </a:r>
          </a:p>
        </p:txBody>
      </p:sp>
    </p:spTree>
    <p:extLst>
      <p:ext uri="{BB962C8B-B14F-4D97-AF65-F5344CB8AC3E}">
        <p14:creationId xmlns:p14="http://schemas.microsoft.com/office/powerpoint/2010/main" val="1625937755"/>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Formularze wniosku</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a:t>Przy rozpatrywaniu wniosku podmiot zobowiązany nie kieruje się nazwą, tytułem </a:t>
            </a:r>
            <a:r>
              <a:rPr lang="pl-PL" dirty="0" smtClean="0"/>
              <a:t>pisma, </a:t>
            </a:r>
            <a:r>
              <a:rPr lang="pl-PL" dirty="0"/>
              <a:t>ale analizuje jego zawartość. </a:t>
            </a:r>
            <a:endParaRPr lang="pl-PL" dirty="0" smtClean="0"/>
          </a:p>
          <a:p>
            <a:pPr algn="just"/>
            <a:r>
              <a:rPr lang="pl-PL" dirty="0" smtClean="0"/>
              <a:t>Nierzadko </a:t>
            </a:r>
            <a:r>
              <a:rPr lang="pl-PL" dirty="0"/>
              <a:t>jednak  w praktyce ich treść uniemożliwia ustalenie  o co zainteresowanemu chodzi.  </a:t>
            </a:r>
            <a:r>
              <a:rPr lang="pl-PL" dirty="0" err="1"/>
              <a:t>Udip</a:t>
            </a:r>
            <a:r>
              <a:rPr lang="pl-PL" dirty="0"/>
              <a:t> nie reguluje kwestii przeprowadzenia </a:t>
            </a:r>
            <a:r>
              <a:rPr lang="pl-PL" dirty="0" smtClean="0"/>
              <a:t>postępowania </a:t>
            </a:r>
            <a:r>
              <a:rPr lang="pl-PL" dirty="0"/>
              <a:t>wyjaśniającego w tym zakresie. Niemniej jednak  należy przyjąć że gdy zobowiązanym jest organ władzy publicznej wówczas powinien przeprowadzić postępowanie wyjaśniające  i gdy upewni się że chodzi o postępowanie </a:t>
            </a:r>
            <a:r>
              <a:rPr lang="pl-PL" dirty="0" err="1"/>
              <a:t>ws</a:t>
            </a:r>
            <a:r>
              <a:rPr lang="pl-PL" dirty="0"/>
              <a:t>. udostepnienia informacji publicznej  powinien w dalszej kolejności  kierować się regulacjami </a:t>
            </a:r>
            <a:r>
              <a:rPr lang="pl-PL" dirty="0" err="1"/>
              <a:t>udip</a:t>
            </a:r>
            <a:r>
              <a:rPr lang="pl-PL" dirty="0"/>
              <a:t>.</a:t>
            </a:r>
          </a:p>
          <a:p>
            <a:endParaRPr lang="pl-PL" dirty="0"/>
          </a:p>
          <a:p>
            <a:endParaRPr lang="pl-PL" dirty="0"/>
          </a:p>
        </p:txBody>
      </p:sp>
    </p:spTree>
    <p:extLst>
      <p:ext uri="{BB962C8B-B14F-4D97-AF65-F5344CB8AC3E}">
        <p14:creationId xmlns:p14="http://schemas.microsoft.com/office/powerpoint/2010/main" val="3037338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Uzasadnienie wniosku</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Brak </a:t>
            </a:r>
            <a:r>
              <a:rPr lang="pl-PL" dirty="0"/>
              <a:t>konieczności legitymowania się interesem prawnym, czy też faktycznym w procesie ubiegania się o informację publiczną, brak konieczności uzasadniania swojego roszczenia informacyjnego (wyjątek jak uprzednio wskazano dotyczy jedynie informacji przetworzonej</a:t>
            </a:r>
            <a:r>
              <a:rPr lang="pl-PL" dirty="0" smtClean="0"/>
              <a:t>) (zasada bezwarunkowego udostępnienia informacji).</a:t>
            </a:r>
            <a:endParaRPr lang="pl-PL" dirty="0"/>
          </a:p>
        </p:txBody>
      </p:sp>
    </p:spTree>
    <p:extLst>
      <p:ext uri="{BB962C8B-B14F-4D97-AF65-F5344CB8AC3E}">
        <p14:creationId xmlns:p14="http://schemas.microsoft.com/office/powerpoint/2010/main" val="2455963086"/>
      </p:ext>
    </p:extLst>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Język w którym sporządzony ma być wniosek</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Postępowanie wszczęte  na wniosek w trybie </a:t>
            </a:r>
            <a:r>
              <a:rPr lang="pl-PL" dirty="0" err="1" smtClean="0"/>
              <a:t>u.d.i.p</a:t>
            </a:r>
            <a:r>
              <a:rPr lang="pl-PL" dirty="0" smtClean="0"/>
              <a:t>. ma toczyć się w języku urzędowym jakim jest język polski. W takim też języku powinien zostać wniesiony wniosek, jako właściwym języku w którym ma toczyć się postępowanie przed organem administracji publicznej. W przypadku złożenia wniosku w innym języku </a:t>
            </a:r>
            <a:r>
              <a:rPr lang="pl-PL" u="sng" dirty="0" smtClean="0"/>
              <a:t>powinien nastąpić jego zwrot z adnotacją, że wniosek powinien zostać złożony w języku polskim.</a:t>
            </a:r>
            <a:r>
              <a:rPr lang="pl-PL" dirty="0" smtClean="0"/>
              <a:t> </a:t>
            </a:r>
            <a:r>
              <a:rPr lang="pl-PL" u="sng" dirty="0" smtClean="0"/>
              <a:t>W takiej sytuacji wystarczy zwykłe pismo powiadamiające</a:t>
            </a:r>
            <a:r>
              <a:rPr lang="pl-PL" dirty="0" smtClean="0"/>
              <a:t>.</a:t>
            </a:r>
          </a:p>
          <a:p>
            <a:pPr marL="0" indent="0" algn="just">
              <a:buNone/>
            </a:pPr>
            <a:r>
              <a:rPr lang="pl-PL" dirty="0" smtClean="0"/>
              <a:t>Ustawa dopuszcza wniesienie pisma w języku pomocniczym  (języku mniejszości narodowej i etnicznej oraz społeczności posługującej się językiem regionalnym ). Wniesienie pisma w takim języku nie stanowi braku  skutkującego  pozostawieniem pisma bez rozpoznania. Procedura odwoławcza odbywa się wyłącznie w języku urzędowym, czyli języku polskim.</a:t>
            </a:r>
          </a:p>
          <a:p>
            <a:pPr marL="0" indent="0" algn="just">
              <a:buNone/>
            </a:pPr>
            <a:r>
              <a:rPr lang="pl-PL" dirty="0" smtClean="0"/>
              <a:t>Podobnie sytuacja wygląda jeśli chodzi o język </a:t>
            </a:r>
            <a:r>
              <a:rPr lang="pl-PL" dirty="0" err="1" smtClean="0"/>
              <a:t>Braille”a</a:t>
            </a:r>
            <a:r>
              <a:rPr lang="pl-PL" dirty="0" smtClean="0"/>
              <a:t>. Należy dołożyć wszelkich starań, aby uczynić zadość żądaniu wnioskującego o udzielenie informacji publicznej. </a:t>
            </a:r>
            <a:endParaRPr lang="pl-PL" dirty="0"/>
          </a:p>
        </p:txBody>
      </p:sp>
    </p:spTree>
    <p:extLst>
      <p:ext uri="{BB962C8B-B14F-4D97-AF65-F5344CB8AC3E}">
        <p14:creationId xmlns:p14="http://schemas.microsoft.com/office/powerpoint/2010/main" val="999012998"/>
      </p:ext>
    </p:extLst>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Oznaczenie informacji udostępnianej </a:t>
            </a:r>
            <a:endParaRPr lang="pl-PL" b="1" dirty="0"/>
          </a:p>
        </p:txBody>
      </p:sp>
      <p:sp>
        <p:nvSpPr>
          <p:cNvPr id="3" name="Symbol zastępczy zawartości 2"/>
          <p:cNvSpPr>
            <a:spLocks noGrp="1"/>
          </p:cNvSpPr>
          <p:nvPr>
            <p:ph idx="1"/>
          </p:nvPr>
        </p:nvSpPr>
        <p:spPr/>
        <p:txBody>
          <a:bodyPr/>
          <a:lstStyle/>
          <a:p>
            <a:pPr marL="0" indent="0" algn="just">
              <a:buNone/>
            </a:pPr>
            <a:r>
              <a:rPr lang="pl-PL" dirty="0"/>
              <a:t>Jak wynika z brzmienia art. 12 ust. 1 </a:t>
            </a:r>
            <a:r>
              <a:rPr lang="pl-PL" dirty="0" err="1"/>
              <a:t>u.d.i.p</a:t>
            </a:r>
            <a:r>
              <a:rPr lang="pl-PL" dirty="0"/>
              <a:t>. informacje publiczne udostępniane są </a:t>
            </a:r>
            <a:r>
              <a:rPr lang="pl-PL" dirty="0" smtClean="0"/>
              <a:t>oznaczane: 1. danymi </a:t>
            </a:r>
            <a:r>
              <a:rPr lang="pl-PL" dirty="0"/>
              <a:t>określającymi podmiot udostępniający informację, </a:t>
            </a:r>
            <a:r>
              <a:rPr lang="pl-PL" dirty="0" smtClean="0"/>
              <a:t>2. danymi </a:t>
            </a:r>
            <a:r>
              <a:rPr lang="pl-PL" dirty="0"/>
              <a:t>określającymi tożsamość osoby, która utworzyła informację lub odpowiada za jej treść, </a:t>
            </a:r>
            <a:r>
              <a:rPr lang="pl-PL" dirty="0" smtClean="0"/>
              <a:t>3. danymi </a:t>
            </a:r>
            <a:r>
              <a:rPr lang="pl-PL" dirty="0"/>
              <a:t>określającymi tożsamość osoby, która udostępniała informację oraz </a:t>
            </a:r>
            <a:r>
              <a:rPr lang="pl-PL" dirty="0" smtClean="0"/>
              <a:t>4. datę </a:t>
            </a:r>
            <a:r>
              <a:rPr lang="pl-PL" dirty="0"/>
              <a:t>udostępnienia. </a:t>
            </a:r>
          </a:p>
        </p:txBody>
      </p:sp>
    </p:spTree>
    <p:extLst>
      <p:ext uri="{BB962C8B-B14F-4D97-AF65-F5344CB8AC3E}">
        <p14:creationId xmlns:p14="http://schemas.microsoft.com/office/powerpoint/2010/main" val="3248883479"/>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a:t/>
            </a:r>
            <a:br>
              <a:rPr lang="pl-PL" b="1" dirty="0"/>
            </a:br>
            <a:r>
              <a:rPr lang="pl-PL" b="1" dirty="0" smtClean="0"/>
              <a:t>Tryb wnioskowy</a:t>
            </a:r>
            <a:r>
              <a:rPr lang="pl-PL" b="1" dirty="0"/>
              <a:t/>
            </a:r>
            <a:br>
              <a:rPr lang="pl-PL" b="1" dirty="0"/>
            </a:br>
            <a:endParaRPr lang="pl-PL" b="1" dirty="0"/>
          </a:p>
        </p:txBody>
      </p:sp>
      <p:sp>
        <p:nvSpPr>
          <p:cNvPr id="3" name="Symbol zastępczy zawartości 2"/>
          <p:cNvSpPr>
            <a:spLocks noGrp="1"/>
          </p:cNvSpPr>
          <p:nvPr>
            <p:ph idx="1"/>
          </p:nvPr>
        </p:nvSpPr>
        <p:spPr>
          <a:xfrm>
            <a:off x="251520" y="1844824"/>
            <a:ext cx="8805664" cy="4525963"/>
          </a:xfrm>
        </p:spPr>
        <p:txBody>
          <a:bodyPr>
            <a:normAutofit fontScale="70000" lnSpcReduction="20000"/>
          </a:bodyPr>
          <a:lstStyle/>
          <a:p>
            <a:pPr algn="just"/>
            <a:r>
              <a:rPr lang="pl-PL" dirty="0" smtClean="0"/>
              <a:t>Podmiot zobowiązany informacyjnie ma obowiązek udostępnienia informacji, którą ma w posiadaniu (art. 4 ust. 3 </a:t>
            </a:r>
            <a:r>
              <a:rPr lang="pl-PL" dirty="0" err="1" smtClean="0"/>
              <a:t>u.d.i.p</a:t>
            </a:r>
            <a:r>
              <a:rPr lang="pl-PL" dirty="0" smtClean="0"/>
              <a:t>.). Nie ma obowiązku poszukiwania informacji (tzw. dokonywania kwerendy u innych organów). Nie ma również obowiązku przekazywania wniosku do podmiotu właściwego – tego, który posiada oczekiwaną informację (tak jak to wynika z art. 65 KPA); Procedurę </a:t>
            </a:r>
            <a:r>
              <a:rPr lang="pl-PL" dirty="0"/>
              <a:t>administracyjną wedle uregulowań KPA stosuje się dopiero od momentu wydania </a:t>
            </a:r>
            <a:r>
              <a:rPr lang="pl-PL" dirty="0" smtClean="0"/>
              <a:t>decyzji </a:t>
            </a:r>
            <a:r>
              <a:rPr lang="pl-PL" dirty="0"/>
              <a:t>administracyjnej</a:t>
            </a:r>
            <a:r>
              <a:rPr lang="pl-PL" dirty="0" smtClean="0"/>
              <a:t>;</a:t>
            </a:r>
          </a:p>
          <a:p>
            <a:pPr algn="just"/>
            <a:r>
              <a:rPr lang="pl-PL" dirty="0" smtClean="0"/>
              <a:t>Sam musi ustosunkować się do wniosku i w tym celu dokonać weryfikacji posiadanej informacji oraz zbadać czy może ona by udostępniona w trybie </a:t>
            </a:r>
            <a:r>
              <a:rPr lang="pl-PL" dirty="0" err="1" smtClean="0"/>
              <a:t>u.d.i.p</a:t>
            </a:r>
            <a:r>
              <a:rPr lang="pl-PL" dirty="0" smtClean="0"/>
              <a:t>. (np. czy to informacja publiczna, czy znajduje się w  jego posiadaniu, czy podlega udostępnieniu w oparciu o uregulowania </a:t>
            </a:r>
            <a:r>
              <a:rPr lang="pl-PL" dirty="0" err="1" smtClean="0"/>
              <a:t>udip</a:t>
            </a:r>
            <a:r>
              <a:rPr lang="pl-PL" dirty="0" smtClean="0"/>
              <a:t> czy na podstawie przepisów szczególnych, czy nie zachodzą ograniczenia udostępnienia z art. 5 </a:t>
            </a:r>
            <a:r>
              <a:rPr lang="pl-PL" dirty="0" err="1" smtClean="0"/>
              <a:t>u.d.i.p</a:t>
            </a:r>
            <a:r>
              <a:rPr lang="pl-PL" dirty="0" smtClean="0"/>
              <a:t>., czy nie była już uprzednio udostępniona temu samemu wnioskodawcy, czy nie znajduje się w BIP lub portalu danych);</a:t>
            </a:r>
          </a:p>
        </p:txBody>
      </p:sp>
    </p:spTree>
  </p:cSld>
  <p:clrMapOvr>
    <a:masterClrMapping/>
  </p:clrMapOvr>
  <p:transition>
    <p:wipe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Tryb wnioskowy</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Udostępnienie informacji na wniosek zwalnia organ z ponownego udostępniania informacji w trybie wnioskowym, wystarczy powiadomienie o uprzednim udostępnieniu informacji publicznej;</a:t>
            </a:r>
          </a:p>
          <a:p>
            <a:pPr algn="just"/>
            <a:r>
              <a:rPr lang="pl-PL" dirty="0" smtClean="0"/>
              <a:t>Nie ma również obowiązku udostępniania informacji w innych formach i przy użyciu innych sposobów.</a:t>
            </a:r>
            <a:endParaRPr lang="pl-PL" dirty="0"/>
          </a:p>
        </p:txBody>
      </p:sp>
    </p:spTree>
    <p:extLst>
      <p:ext uri="{BB962C8B-B14F-4D97-AF65-F5344CB8AC3E}">
        <p14:creationId xmlns:p14="http://schemas.microsoft.com/office/powerpoint/2010/main" val="303366977"/>
      </p:ext>
    </p:extLst>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Prawo do informacji publicznej</a:t>
            </a:r>
            <a:endParaRPr lang="pl-PL" b="1" dirty="0"/>
          </a:p>
        </p:txBody>
      </p:sp>
      <p:sp>
        <p:nvSpPr>
          <p:cNvPr id="3" name="Symbol zastępczy zawartości 2"/>
          <p:cNvSpPr>
            <a:spLocks noGrp="1"/>
          </p:cNvSpPr>
          <p:nvPr>
            <p:ph idx="1"/>
          </p:nvPr>
        </p:nvSpPr>
        <p:spPr/>
        <p:txBody>
          <a:bodyPr>
            <a:normAutofit fontScale="92500"/>
          </a:bodyPr>
          <a:lstStyle/>
          <a:p>
            <a:pPr algn="just"/>
            <a:r>
              <a:rPr lang="pl-PL" dirty="0"/>
              <a:t>W myśl art. 3 ust. 1 pkt. 1 </a:t>
            </a:r>
            <a:r>
              <a:rPr lang="pl-PL" dirty="0" err="1"/>
              <a:t>u.d.i.p</a:t>
            </a:r>
            <a:r>
              <a:rPr lang="pl-PL" dirty="0"/>
              <a:t>. </a:t>
            </a:r>
            <a:r>
              <a:rPr lang="pl-PL" dirty="0" smtClean="0"/>
              <a:t>„</a:t>
            </a:r>
            <a:r>
              <a:rPr lang="pl-PL" dirty="0"/>
              <a:t>prawo do informacji publicznej obejmuje uprawnienie do uzyskiwania informacji </a:t>
            </a:r>
            <a:r>
              <a:rPr lang="pl-PL" dirty="0" smtClean="0"/>
              <a:t>publicznej …. </a:t>
            </a:r>
            <a:endParaRPr lang="pl-PL" dirty="0"/>
          </a:p>
          <a:p>
            <a:pPr algn="just"/>
            <a:r>
              <a:rPr lang="pl-PL" dirty="0" smtClean="0"/>
              <a:t>Brzmienie przywołanej </a:t>
            </a:r>
            <a:r>
              <a:rPr lang="pl-PL" dirty="0"/>
              <a:t>regulacji z jednej strony stanowi punkt wyjścia dla interpretowania prawnie dopuszczalnych </a:t>
            </a:r>
            <a:r>
              <a:rPr lang="pl-PL" dirty="0" smtClean="0"/>
              <a:t>form realizacji </a:t>
            </a:r>
            <a:r>
              <a:rPr lang="pl-PL" dirty="0"/>
              <a:t>dostępu do informacji </a:t>
            </a:r>
            <a:r>
              <a:rPr lang="pl-PL" dirty="0" smtClean="0"/>
              <a:t>publicznej (uprawnień z których może skorzystać zainteresowany), </a:t>
            </a:r>
            <a:r>
              <a:rPr lang="pl-PL" dirty="0"/>
              <a:t>z drugiej zaś w związku z art. 10 i art. 14 </a:t>
            </a:r>
            <a:r>
              <a:rPr lang="pl-PL" dirty="0" err="1"/>
              <a:t>u.d.i.p</a:t>
            </a:r>
            <a:r>
              <a:rPr lang="pl-PL" dirty="0"/>
              <a:t>. </a:t>
            </a:r>
            <a:r>
              <a:rPr lang="pl-PL" b="1" dirty="0" smtClean="0"/>
              <a:t>determinuje </a:t>
            </a:r>
            <a:r>
              <a:rPr lang="pl-PL" b="1" dirty="0"/>
              <a:t>występowanie wnioskowego ubiegania się o udostępnienie informacji publicznej. </a:t>
            </a:r>
          </a:p>
        </p:txBody>
      </p:sp>
    </p:spTree>
    <p:extLst>
      <p:ext uri="{BB962C8B-B14F-4D97-AF65-F5344CB8AC3E}">
        <p14:creationId xmlns:p14="http://schemas.microsoft.com/office/powerpoint/2010/main" val="1317810719"/>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Wnioski proste, złożone i inne</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Wnioski proste związane z jednym, konkretnym działaniem podmiotu zobowiązanego;</a:t>
            </a:r>
          </a:p>
          <a:p>
            <a:pPr algn="just"/>
            <a:r>
              <a:rPr lang="pl-PL" dirty="0" smtClean="0"/>
              <a:t>Wnioski złożone: takie, które wymagają od podmiotu zobowiązanego łączenia różnych sposobów  działania  - rozmaitych czynności materialno technicznych na potrzeby ich merytorycznego rozpatrzenia oraz wnioski dotyczące jednoczesnego udostępniania informacji prostej i przetworzonej.</a:t>
            </a:r>
          </a:p>
          <a:p>
            <a:pPr algn="just"/>
            <a:r>
              <a:rPr lang="pl-PL" dirty="0" smtClean="0"/>
              <a:t>Można również </a:t>
            </a:r>
            <a:r>
              <a:rPr lang="pl-PL" dirty="0"/>
              <a:t>wyróżnić </a:t>
            </a:r>
            <a:r>
              <a:rPr lang="pl-PL" dirty="0" smtClean="0"/>
              <a:t>wnioski takie </a:t>
            </a:r>
            <a:r>
              <a:rPr lang="pl-PL" dirty="0"/>
              <a:t>które ze względu na swoją treść mają charakter powtarzający się , niepoważny lub nawet </a:t>
            </a:r>
            <a:r>
              <a:rPr lang="pl-PL" dirty="0" smtClean="0"/>
              <a:t>obraźliwy.</a:t>
            </a:r>
            <a:endParaRPr lang="pl-PL" dirty="0"/>
          </a:p>
          <a:p>
            <a:pPr algn="just"/>
            <a:endParaRPr lang="pl-PL" dirty="0"/>
          </a:p>
        </p:txBody>
      </p:sp>
    </p:spTree>
    <p:extLst>
      <p:ext uri="{BB962C8B-B14F-4D97-AF65-F5344CB8AC3E}">
        <p14:creationId xmlns:p14="http://schemas.microsoft.com/office/powerpoint/2010/main" val="1395173328"/>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Warunki udostępnienia</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a:t>Udostępnianie informacji publicznej na wniosek następuje </a:t>
            </a:r>
            <a:r>
              <a:rPr lang="pl-PL" b="1" dirty="0" smtClean="0"/>
              <a:t>w sposób i w formie  </a:t>
            </a:r>
            <a:r>
              <a:rPr lang="pl-PL" b="1" dirty="0"/>
              <a:t>zgodnych  </a:t>
            </a:r>
            <a:r>
              <a:rPr lang="pl-PL" b="1" dirty="0" smtClean="0"/>
              <a:t>z wnioskiem</a:t>
            </a:r>
            <a:r>
              <a:rPr lang="pl-PL" dirty="0"/>
              <a:t>, chyba że środki techniczne, którymi dysponuje </a:t>
            </a:r>
            <a:r>
              <a:rPr lang="pl-PL" dirty="0" smtClean="0"/>
              <a:t>podmiot  zobowiązany  </a:t>
            </a:r>
            <a:r>
              <a:rPr lang="pl-PL" dirty="0"/>
              <a:t>do  </a:t>
            </a:r>
            <a:r>
              <a:rPr lang="pl-PL" dirty="0" smtClean="0"/>
              <a:t>udostępnienia</a:t>
            </a:r>
            <a:r>
              <a:rPr lang="pl-PL" dirty="0"/>
              <a:t>,  nie  </a:t>
            </a:r>
            <a:r>
              <a:rPr lang="pl-PL" dirty="0" smtClean="0"/>
              <a:t>dają możliwości  udostępnienia  </a:t>
            </a:r>
            <a:r>
              <a:rPr lang="pl-PL" dirty="0"/>
              <a:t>informacji </a:t>
            </a:r>
            <a:r>
              <a:rPr lang="pl-PL" dirty="0" smtClean="0"/>
              <a:t>w sposób i w formie </a:t>
            </a:r>
            <a:r>
              <a:rPr lang="pl-PL" dirty="0"/>
              <a:t>określonych we </a:t>
            </a:r>
            <a:r>
              <a:rPr lang="pl-PL" dirty="0" smtClean="0"/>
              <a:t>wniosku (art. 14 ust. 1 </a:t>
            </a:r>
            <a:r>
              <a:rPr lang="pl-PL" dirty="0" err="1" smtClean="0"/>
              <a:t>udip</a:t>
            </a:r>
            <a:r>
              <a:rPr lang="pl-PL" dirty="0" smtClean="0"/>
              <a:t>);</a:t>
            </a:r>
          </a:p>
          <a:p>
            <a:pPr marL="0" indent="0" algn="just">
              <a:buNone/>
            </a:pPr>
            <a:r>
              <a:rPr lang="pl-PL" dirty="0"/>
              <a:t>Jeżeli informacja publiczna nie może być udostępniona </a:t>
            </a:r>
            <a:r>
              <a:rPr lang="pl-PL" dirty="0" smtClean="0"/>
              <a:t>w sposób </a:t>
            </a:r>
            <a:r>
              <a:rPr lang="pl-PL" dirty="0"/>
              <a:t>lub </a:t>
            </a:r>
            <a:r>
              <a:rPr lang="pl-PL" dirty="0" smtClean="0"/>
              <a:t>w formie określonych  </a:t>
            </a:r>
            <a:r>
              <a:rPr lang="pl-PL" dirty="0"/>
              <a:t>we  wniosku,  podmiot  obowiązany  do  </a:t>
            </a:r>
            <a:r>
              <a:rPr lang="pl-PL" dirty="0" smtClean="0"/>
              <a:t>udostępnienia powiadamia pisemnie wnioskodawcę o </a:t>
            </a:r>
            <a:r>
              <a:rPr lang="pl-PL" dirty="0" smtClean="0">
                <a:effectLst>
                  <a:outerShdw blurRad="38100" dist="38100" dir="2700000" algn="tl">
                    <a:srgbClr val="000000">
                      <a:alpha val="43137"/>
                    </a:srgbClr>
                  </a:outerShdw>
                </a:effectLst>
              </a:rPr>
              <a:t>przyczynach </a:t>
            </a:r>
            <a:r>
              <a:rPr lang="pl-PL" dirty="0">
                <a:effectLst>
                  <a:outerShdw blurRad="38100" dist="38100" dir="2700000" algn="tl">
                    <a:srgbClr val="000000">
                      <a:alpha val="43137"/>
                    </a:srgbClr>
                  </a:outerShdw>
                </a:effectLst>
              </a:rPr>
              <a:t>braku możliwości udostępnienia </a:t>
            </a:r>
            <a:r>
              <a:rPr lang="pl-PL" dirty="0" smtClean="0">
                <a:effectLst>
                  <a:outerShdw blurRad="38100" dist="38100" dir="2700000" algn="tl">
                    <a:srgbClr val="000000">
                      <a:alpha val="43137"/>
                    </a:srgbClr>
                  </a:outerShdw>
                </a:effectLst>
              </a:rPr>
              <a:t>informacji </a:t>
            </a:r>
            <a:r>
              <a:rPr lang="pl-PL" b="1" dirty="0" smtClean="0"/>
              <a:t>zgodnie z wnioskiem i wskazuje</a:t>
            </a:r>
            <a:r>
              <a:rPr lang="pl-PL" b="1" dirty="0"/>
              <a:t>, </a:t>
            </a:r>
            <a:r>
              <a:rPr lang="pl-PL" b="1" dirty="0" smtClean="0"/>
              <a:t>w jaki </a:t>
            </a:r>
            <a:r>
              <a:rPr lang="pl-PL" b="1" dirty="0"/>
              <a:t>sposób lub </a:t>
            </a:r>
            <a:r>
              <a:rPr lang="pl-PL" b="1" dirty="0" smtClean="0"/>
              <a:t>w jakiej </a:t>
            </a:r>
            <a:r>
              <a:rPr lang="pl-PL" b="1" dirty="0"/>
              <a:t>formie informacja może </a:t>
            </a:r>
            <a:r>
              <a:rPr lang="pl-PL" b="1" dirty="0" smtClean="0"/>
              <a:t>być  </a:t>
            </a:r>
            <a:r>
              <a:rPr lang="pl-PL" b="1" dirty="0"/>
              <a:t>udostępniona  niezwłocznie.</a:t>
            </a:r>
            <a:r>
              <a:rPr lang="pl-PL" dirty="0"/>
              <a:t>  </a:t>
            </a:r>
            <a:r>
              <a:rPr lang="pl-PL" dirty="0" smtClean="0"/>
              <a:t>W takim  </a:t>
            </a:r>
            <a:r>
              <a:rPr lang="pl-PL" dirty="0"/>
              <a:t>przypadku,  jeżeli  </a:t>
            </a:r>
            <a:r>
              <a:rPr lang="pl-PL" dirty="0" smtClean="0"/>
              <a:t>w terminie  14 dni od powiadomienia  </a:t>
            </a:r>
            <a:r>
              <a:rPr lang="pl-PL" dirty="0"/>
              <a:t>wnioskodawca  nie  </a:t>
            </a:r>
            <a:r>
              <a:rPr lang="pl-PL" dirty="0" smtClean="0"/>
              <a:t>złoży  </a:t>
            </a:r>
            <a:r>
              <a:rPr lang="pl-PL" dirty="0"/>
              <a:t>wniosku  </a:t>
            </a:r>
            <a:r>
              <a:rPr lang="pl-PL" dirty="0" smtClean="0"/>
              <a:t>o udostępnienie  informacji w sposób </a:t>
            </a:r>
            <a:r>
              <a:rPr lang="pl-PL" dirty="0"/>
              <a:t>lub </a:t>
            </a:r>
            <a:r>
              <a:rPr lang="pl-PL" dirty="0" smtClean="0"/>
              <a:t>w formie </a:t>
            </a:r>
            <a:r>
              <a:rPr lang="pl-PL" dirty="0"/>
              <a:t>wskazanych </a:t>
            </a:r>
            <a:r>
              <a:rPr lang="pl-PL" dirty="0" smtClean="0"/>
              <a:t>w powiadomieniu (nowego wniosku), </a:t>
            </a:r>
            <a:r>
              <a:rPr lang="pl-PL" dirty="0"/>
              <a:t>postępowanie </a:t>
            </a:r>
            <a:r>
              <a:rPr lang="pl-PL" dirty="0" smtClean="0"/>
              <a:t>o udostępnienie informacji </a:t>
            </a:r>
            <a:r>
              <a:rPr lang="pl-PL" dirty="0"/>
              <a:t>umarza </a:t>
            </a:r>
            <a:r>
              <a:rPr lang="pl-PL" dirty="0" smtClean="0"/>
              <a:t>się (decyzja administracyjna).</a:t>
            </a:r>
            <a:endParaRPr lang="pl-PL" dirty="0"/>
          </a:p>
          <a:p>
            <a:pPr marL="0" indent="0" algn="just">
              <a:buNone/>
            </a:pPr>
            <a:endParaRPr lang="pl-PL" dirty="0" smtClean="0"/>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Termin udostępnienia informacji publicznej </a:t>
            </a:r>
            <a:endParaRPr lang="pl-PL" b="1" dirty="0"/>
          </a:p>
        </p:txBody>
      </p:sp>
      <p:sp>
        <p:nvSpPr>
          <p:cNvPr id="3" name="Symbol zastępczy zawartości 2"/>
          <p:cNvSpPr>
            <a:spLocks noGrp="1"/>
          </p:cNvSpPr>
          <p:nvPr>
            <p:ph idx="1"/>
          </p:nvPr>
        </p:nvSpPr>
        <p:spPr>
          <a:xfrm>
            <a:off x="457200" y="1700808"/>
            <a:ext cx="8229600" cy="4525963"/>
          </a:xfrm>
        </p:spPr>
        <p:txBody>
          <a:bodyPr>
            <a:noAutofit/>
          </a:bodyPr>
          <a:lstStyle/>
          <a:p>
            <a:pPr marL="0" indent="0" algn="just">
              <a:buNone/>
            </a:pPr>
            <a:r>
              <a:rPr lang="pl-PL" sz="2000" dirty="0" smtClean="0"/>
              <a:t>Art. 3 ust. 2 </a:t>
            </a:r>
            <a:r>
              <a:rPr lang="pl-PL" sz="2000" dirty="0" err="1" smtClean="0"/>
              <a:t>udip</a:t>
            </a:r>
            <a:r>
              <a:rPr lang="pl-PL" sz="2000" dirty="0"/>
              <a:t>: </a:t>
            </a:r>
            <a:r>
              <a:rPr lang="pl-PL" sz="2000" dirty="0" smtClean="0"/>
              <a:t>Prawo  </a:t>
            </a:r>
            <a:r>
              <a:rPr lang="pl-PL" sz="2000" dirty="0"/>
              <a:t>do  informacji  publicznej  obejmuje  uprawnienie  do  </a:t>
            </a:r>
            <a:r>
              <a:rPr lang="pl-PL" sz="2000" b="1" dirty="0"/>
              <a:t>niezwłocznego uzyskania  informacji  publicznej </a:t>
            </a:r>
            <a:r>
              <a:rPr lang="pl-PL" sz="2000" dirty="0"/>
              <a:t> zawierającej  </a:t>
            </a:r>
            <a:r>
              <a:rPr lang="pl-PL" sz="2000" b="1" dirty="0"/>
              <a:t>aktualną</a:t>
            </a:r>
            <a:r>
              <a:rPr lang="pl-PL" sz="2000" dirty="0"/>
              <a:t>  wiedzę  </a:t>
            </a:r>
            <a:r>
              <a:rPr lang="pl-PL" sz="2000" dirty="0" smtClean="0"/>
              <a:t>o sprawach </a:t>
            </a:r>
            <a:r>
              <a:rPr lang="pl-PL" sz="2000" dirty="0"/>
              <a:t>publicznych</a:t>
            </a:r>
            <a:r>
              <a:rPr lang="pl-PL" sz="2000" dirty="0" smtClean="0"/>
              <a:t>. Chodzi o aktualność z czasu wytworzenia i udostępnienia informacji.</a:t>
            </a:r>
          </a:p>
          <a:p>
            <a:pPr marL="0" indent="0" algn="just">
              <a:buNone/>
            </a:pPr>
            <a:r>
              <a:rPr lang="pl-PL" sz="2000" dirty="0" smtClean="0"/>
              <a:t>Art. 10 ust. </a:t>
            </a:r>
            <a:r>
              <a:rPr lang="pl-PL" sz="2000" dirty="0"/>
              <a:t>2 </a:t>
            </a:r>
            <a:r>
              <a:rPr lang="pl-PL" sz="2000" dirty="0" err="1"/>
              <a:t>udip</a:t>
            </a:r>
            <a:r>
              <a:rPr lang="pl-PL" sz="2000" dirty="0" smtClean="0"/>
              <a:t>: Informacja  </a:t>
            </a:r>
            <a:r>
              <a:rPr lang="pl-PL" sz="2000" dirty="0"/>
              <a:t>publiczna,  która  może  być  </a:t>
            </a:r>
            <a:r>
              <a:rPr lang="pl-PL" sz="2000" b="1" dirty="0"/>
              <a:t>niezwłocznie</a:t>
            </a:r>
            <a:r>
              <a:rPr lang="pl-PL" sz="2000" dirty="0"/>
              <a:t>  udostępniona,  jest udostępniana </a:t>
            </a:r>
            <a:r>
              <a:rPr lang="pl-PL" sz="2000" dirty="0" smtClean="0"/>
              <a:t>w formie </a:t>
            </a:r>
            <a:r>
              <a:rPr lang="pl-PL" sz="2000" dirty="0"/>
              <a:t>ustnej lub pisemnej bez pisemnego </a:t>
            </a:r>
            <a:r>
              <a:rPr lang="pl-PL" sz="2000" dirty="0" smtClean="0"/>
              <a:t>wniosku (zasada szybkości).</a:t>
            </a:r>
          </a:p>
          <a:p>
            <a:pPr marL="0" indent="0" algn="just">
              <a:buNone/>
            </a:pPr>
            <a:r>
              <a:rPr lang="pl-PL" sz="2000" dirty="0" smtClean="0"/>
              <a:t>Art. 13 ust. </a:t>
            </a:r>
            <a:r>
              <a:rPr lang="pl-PL" sz="2000" dirty="0"/>
              <a:t>1 </a:t>
            </a:r>
            <a:r>
              <a:rPr lang="pl-PL" sz="2000" dirty="0" err="1" smtClean="0"/>
              <a:t>udip</a:t>
            </a:r>
            <a:r>
              <a:rPr lang="pl-PL" sz="2000" dirty="0" smtClean="0"/>
              <a:t>: Udostępnianie  </a:t>
            </a:r>
            <a:r>
              <a:rPr lang="pl-PL" sz="2000" dirty="0"/>
              <a:t>informacji  publicznej  na  wniosek  następuje  </a:t>
            </a:r>
            <a:r>
              <a:rPr lang="pl-PL" sz="2000" b="1" dirty="0"/>
              <a:t>bez zbędnej zwłoki</a:t>
            </a:r>
            <a:r>
              <a:rPr lang="pl-PL" sz="2000" dirty="0"/>
              <a:t>, nie później jednak niż </a:t>
            </a:r>
            <a:r>
              <a:rPr lang="pl-PL" sz="2000" dirty="0" smtClean="0"/>
              <a:t>w terminie 14 dni </a:t>
            </a:r>
            <a:r>
              <a:rPr lang="pl-PL" sz="2000" dirty="0"/>
              <a:t>od dnia złożenia wniosku, </a:t>
            </a:r>
            <a:endParaRPr lang="pl-PL" sz="2000" dirty="0" smtClean="0"/>
          </a:p>
        </p:txBody>
      </p:sp>
    </p:spTree>
    <p:extLst>
      <p:ext uri="{BB962C8B-B14F-4D97-AF65-F5344CB8AC3E}">
        <p14:creationId xmlns:p14="http://schemas.microsoft.com/office/powerpoint/2010/main" val="2832422650"/>
      </p:ext>
    </p:extLst>
  </p:cSld>
  <p:clrMapOvr>
    <a:masterClrMapping/>
  </p:clrMapOvr>
  <p:transition>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Terminy</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b="1" dirty="0"/>
              <a:t>TERMINY PODSTAWOWE</a:t>
            </a:r>
          </a:p>
          <a:p>
            <a:pPr algn="just"/>
            <a:r>
              <a:rPr lang="pl-PL" dirty="0"/>
              <a:t>- Udostępnienie powinno nastąpić </a:t>
            </a:r>
            <a:r>
              <a:rPr lang="pl-PL" dirty="0" smtClean="0"/>
              <a:t>niezwłocznie (najszybciej </a:t>
            </a:r>
            <a:r>
              <a:rPr lang="pl-PL" dirty="0"/>
              <a:t>jak to jest możliwe przy uwzględnieniu warunków osobowo-technicznych danego podmiotu) – najczęściej termin ten ma zastosowanie, wówczas gdy „przedłożony”  jest ustny wniosek oraz ustne </a:t>
            </a:r>
            <a:r>
              <a:rPr lang="pl-PL" dirty="0" smtClean="0"/>
              <a:t>udostępnienie, tzw. negatywna klauzula wnioskowego trybu udzielania </a:t>
            </a:r>
            <a:r>
              <a:rPr lang="pl-PL" dirty="0"/>
              <a:t>informacji publicznej: </a:t>
            </a:r>
            <a:r>
              <a:rPr lang="pl-PL" dirty="0" smtClean="0"/>
              <a:t>„</a:t>
            </a:r>
            <a:r>
              <a:rPr lang="pl-PL" i="1" dirty="0" smtClean="0"/>
              <a:t>Informacja  publiczna,  która  może  być  niezwłocznie  udostępniona,  jest udostępniana w formie ustnej lub pisemnej </a:t>
            </a:r>
            <a:r>
              <a:rPr lang="pl-PL" b="1" i="1" dirty="0" smtClean="0"/>
              <a:t>bez pisemnego wniosku</a:t>
            </a:r>
            <a:r>
              <a:rPr lang="pl-PL" dirty="0" smtClean="0"/>
              <a:t>”. Chodzi o to aby czas pozostawiony zobowiązanemu  do udostępnienia informacji został ograniczony do minimum.  Przyjmuje się że w art. 10 ust. 2 </a:t>
            </a:r>
            <a:r>
              <a:rPr lang="pl-PL" dirty="0" err="1" smtClean="0"/>
              <a:t>udip</a:t>
            </a:r>
            <a:r>
              <a:rPr lang="pl-PL" dirty="0" smtClean="0"/>
              <a:t> chodzi o udostępnienie  informacji, które ze względu na swój charakter mają znaczenie dla funkcjonowania zobowiązanego, nie zostały upublicznione w BIP i bez konieczności weryfikacji mogą być udostępnione natychmiast.</a:t>
            </a:r>
            <a:endParaRPr lang="pl-PL" dirty="0"/>
          </a:p>
          <a:p>
            <a:pPr algn="just"/>
            <a:r>
              <a:rPr lang="pl-PL" dirty="0"/>
              <a:t>- Udostępnienie </a:t>
            </a:r>
            <a:r>
              <a:rPr lang="pl-PL" dirty="0" smtClean="0"/>
              <a:t>powinno </a:t>
            </a:r>
            <a:r>
              <a:rPr lang="pl-PL" dirty="0"/>
              <a:t>nastąpić </a:t>
            </a:r>
            <a:r>
              <a:rPr lang="pl-PL" dirty="0" smtClean="0"/>
              <a:t>bez zbędnej zwłoki, w </a:t>
            </a:r>
            <a:r>
              <a:rPr lang="pl-PL" dirty="0"/>
              <a:t>terminie 14 dni od dnia przedłożenia wniosku</a:t>
            </a:r>
          </a:p>
          <a:p>
            <a:pPr marL="0" indent="0" algn="just">
              <a:buNone/>
            </a:pPr>
            <a:r>
              <a:rPr lang="pl-PL" b="1" dirty="0"/>
              <a:t>TERMIN DODATKOWY</a:t>
            </a:r>
          </a:p>
          <a:p>
            <a:pPr algn="just"/>
            <a:r>
              <a:rPr lang="pl-PL" dirty="0"/>
              <a:t>Nie później  niż w ciągu 2 miesięcy od dnia przedłożenia </a:t>
            </a:r>
            <a:r>
              <a:rPr lang="pl-PL" dirty="0" smtClean="0"/>
              <a:t>wniosku;</a:t>
            </a:r>
            <a:endParaRPr lang="pl-PL" dirty="0"/>
          </a:p>
          <a:p>
            <a:pPr algn="just"/>
            <a:r>
              <a:rPr lang="pl-PL" dirty="0"/>
              <a:t>W zakresie zasad dotyczących sposobów liczenia terminów stosuje się uregulowania </a:t>
            </a:r>
            <a:r>
              <a:rPr lang="pl-PL" dirty="0" smtClean="0"/>
              <a:t>KPA;  </a:t>
            </a:r>
            <a:endParaRPr lang="pl-PL" dirty="0"/>
          </a:p>
          <a:p>
            <a:pPr algn="just"/>
            <a:r>
              <a:rPr lang="pl-PL" dirty="0"/>
              <a:t>Np. </a:t>
            </a:r>
            <a:r>
              <a:rPr lang="pl-PL" dirty="0" smtClean="0"/>
              <a:t>dnia złożenia </a:t>
            </a:r>
            <a:r>
              <a:rPr lang="pl-PL" dirty="0"/>
              <a:t>wniosku nie bierze się pod uwagę  do obliczenia -  owego 14 dniowego terminu na udostępnienie informacji publicznej.</a:t>
            </a:r>
          </a:p>
          <a:p>
            <a:endParaRPr lang="pl-PL" dirty="0"/>
          </a:p>
        </p:txBody>
      </p:sp>
    </p:spTree>
    <p:extLst>
      <p:ext uri="{BB962C8B-B14F-4D97-AF65-F5344CB8AC3E}">
        <p14:creationId xmlns:p14="http://schemas.microsoft.com/office/powerpoint/2010/main" val="284322270"/>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Niezwłocznie a bez zbędnej zwłoki</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Pojęcia nie są tożsame, przemawia za tym nie tylko reguła wykładni zgodnie z którą różne terminy występujące w obrębie jednego aktu powinny posiadać odmienne znaczenie, ale także wykładnia celowościowa art. 10 ust. 2 i art. 13 </a:t>
            </a:r>
            <a:r>
              <a:rPr lang="pl-PL" dirty="0" err="1" smtClean="0"/>
              <a:t>u.d.i.p</a:t>
            </a:r>
            <a:r>
              <a:rPr lang="pl-PL" dirty="0" smtClean="0"/>
              <a:t>. (przepis o charakterze proceduralnym). Tym samym:</a:t>
            </a:r>
          </a:p>
          <a:p>
            <a:pPr marL="0" indent="0" algn="just">
              <a:buNone/>
            </a:pPr>
            <a:r>
              <a:rPr lang="pl-PL" dirty="0" smtClean="0"/>
              <a:t>1. Niezwłocznie - nie może być żadnej zwłoki niezależnie od tego czy uzasadniona czy nieuzasadniona – nie ma tutaj żadnego stopniowania,  niezwłoczność liczy się w godzinach. </a:t>
            </a:r>
            <a:r>
              <a:rPr lang="pl-PL" b="1" dirty="0" smtClean="0"/>
              <a:t>Nie jest to jednak równoznaczne z nakazem rozpatrywania wniosków o udostępnienie informacji  w pierwszej kolejności, jako priorytetowych o specjalnym znaczeniu. </a:t>
            </a:r>
          </a:p>
          <a:p>
            <a:pPr marL="0" indent="0" algn="just">
              <a:buNone/>
            </a:pPr>
            <a:r>
              <a:rPr lang="pl-PL" dirty="0" smtClean="0"/>
              <a:t>2. bez zbędnej zwłoki liczy się co do zasady w dniach.</a:t>
            </a:r>
          </a:p>
          <a:p>
            <a:pPr marL="0" indent="0" algn="just">
              <a:buNone/>
            </a:pPr>
            <a:r>
              <a:rPr lang="pl-PL" b="1" dirty="0" smtClean="0"/>
              <a:t>Bez zbędnej zwłoki  nakazuje rozpatrywanie wniosku wnikliwie i szybko, posługując się przy tym najprostszymi środkami, by zadośćuczynić żądaniu wnioskodawcy zarówno co do sposobu jak i formy udostępnienia informacji (art. 12 KPA).  </a:t>
            </a:r>
            <a:endParaRPr lang="pl-PL" b="1" dirty="0"/>
          </a:p>
        </p:txBody>
      </p:sp>
    </p:spTree>
    <p:extLst>
      <p:ext uri="{BB962C8B-B14F-4D97-AF65-F5344CB8AC3E}">
        <p14:creationId xmlns:p14="http://schemas.microsoft.com/office/powerpoint/2010/main" val="3508975193"/>
      </p:ext>
    </p:extLst>
  </p:cSld>
  <p:clrMapOvr>
    <a:masterClrMapping/>
  </p:clrMapOvr>
  <p:transition>
    <p:wipe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Opóźnienie w procesie udostępnienia informacji publicznej </a:t>
            </a:r>
            <a:endParaRPr lang="pl-PL" sz="3200" b="1" dirty="0"/>
          </a:p>
        </p:txBody>
      </p:sp>
      <p:sp>
        <p:nvSpPr>
          <p:cNvPr id="3" name="Symbol zastępczy zawartości 2"/>
          <p:cNvSpPr>
            <a:spLocks noGrp="1"/>
          </p:cNvSpPr>
          <p:nvPr>
            <p:ph idx="1"/>
          </p:nvPr>
        </p:nvSpPr>
        <p:spPr>
          <a:xfrm>
            <a:off x="323528" y="1412776"/>
            <a:ext cx="8496944" cy="5112568"/>
          </a:xfrm>
        </p:spPr>
        <p:txBody>
          <a:bodyPr>
            <a:noAutofit/>
          </a:bodyPr>
          <a:lstStyle/>
          <a:p>
            <a:pPr algn="just"/>
            <a:r>
              <a:rPr lang="pl-PL" sz="2000" dirty="0"/>
              <a:t>Jeżeli  informacja  publiczna  nie  może  być  udostępniona  </a:t>
            </a:r>
            <a:r>
              <a:rPr lang="pl-PL" sz="2000" dirty="0" smtClean="0"/>
              <a:t>w </a:t>
            </a:r>
            <a:r>
              <a:rPr lang="pl-PL" sz="2000" b="1" dirty="0" smtClean="0"/>
              <a:t>terminie podstawowym </a:t>
            </a:r>
            <a:r>
              <a:rPr lang="pl-PL" sz="2000" dirty="0" smtClean="0"/>
              <a:t>podmiot </a:t>
            </a:r>
            <a:r>
              <a:rPr lang="pl-PL" sz="2000" dirty="0"/>
              <a:t>obowiązany do jej udostępnienia powiadamia </a:t>
            </a:r>
            <a:r>
              <a:rPr lang="pl-PL" sz="2000" dirty="0" smtClean="0"/>
              <a:t>w tym terminie </a:t>
            </a:r>
            <a:r>
              <a:rPr lang="pl-PL" sz="2000" b="1" dirty="0" smtClean="0"/>
              <a:t>(14 DNI):  </a:t>
            </a:r>
            <a:r>
              <a:rPr lang="pl-PL" sz="2000" dirty="0" smtClean="0"/>
              <a:t>o opóźnieniu,  o powodach </a:t>
            </a:r>
            <a:r>
              <a:rPr lang="pl-PL" sz="2000" dirty="0"/>
              <a:t>opóźnienia </a:t>
            </a:r>
            <a:r>
              <a:rPr lang="pl-PL" sz="2000" dirty="0" smtClean="0"/>
              <a:t> </a:t>
            </a:r>
            <a:r>
              <a:rPr lang="pl-PL" sz="2000" b="1" dirty="0" smtClean="0"/>
              <a:t>(uzasadnienie)  </a:t>
            </a:r>
            <a:r>
              <a:rPr lang="pl-PL" sz="2000" dirty="0" smtClean="0"/>
              <a:t>oraz o terminie</a:t>
            </a:r>
            <a:r>
              <a:rPr lang="pl-PL" sz="2000" dirty="0"/>
              <a:t>,  </a:t>
            </a:r>
            <a:r>
              <a:rPr lang="pl-PL" sz="2000" dirty="0" smtClean="0"/>
              <a:t>w jakim </a:t>
            </a:r>
            <a:r>
              <a:rPr lang="pl-PL" sz="2000" dirty="0"/>
              <a:t>udostępni </a:t>
            </a:r>
            <a:r>
              <a:rPr lang="pl-PL" sz="2000" dirty="0" smtClean="0"/>
              <a:t>informację</a:t>
            </a:r>
            <a:r>
              <a:rPr lang="pl-PL" sz="2000" dirty="0"/>
              <a:t>, nie </a:t>
            </a:r>
            <a:r>
              <a:rPr lang="pl-PL" sz="2000" dirty="0" smtClean="0"/>
              <a:t>dłuższym </a:t>
            </a:r>
            <a:r>
              <a:rPr lang="pl-PL" sz="2000" dirty="0"/>
              <a:t>jednak niż </a:t>
            </a:r>
            <a:r>
              <a:rPr lang="pl-PL" sz="2000" dirty="0" smtClean="0"/>
              <a:t>2 miesiące </a:t>
            </a:r>
            <a:r>
              <a:rPr lang="pl-PL" sz="2000" dirty="0"/>
              <a:t>od dnia złożenia </a:t>
            </a:r>
            <a:r>
              <a:rPr lang="pl-PL" sz="2000" dirty="0" smtClean="0"/>
              <a:t>wniosku; </a:t>
            </a:r>
            <a:r>
              <a:rPr lang="pl-PL" sz="2000" b="1" dirty="0" smtClean="0"/>
              <a:t>POWIADOMIENE nie może mieć ogólnikowego charakteru; powody wskazane w powiadomieniu muszą być bezpośrednio związane z opóźnieniem np. wiele pytań zawartych we wniosku oraz niemożność jednoczesnego ustalenia na nie odpowiedzi;</a:t>
            </a:r>
          </a:p>
          <a:p>
            <a:pPr algn="just"/>
            <a:r>
              <a:rPr lang="pl-PL" sz="2000" dirty="0" smtClean="0"/>
              <a:t>Istnieje dopuszczalność wielokrotnego przedłużania terminu nie dłużej jednak niż ponad 2 miesiące od dnia pierwszego złożenia wniosku.</a:t>
            </a:r>
            <a:endParaRPr lang="pl-PL" sz="2000" dirty="0"/>
          </a:p>
        </p:txBody>
      </p:sp>
    </p:spTree>
  </p:cSld>
  <p:clrMapOvr>
    <a:masterClrMapping/>
  </p:clrMapOvr>
  <p:transition>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Bezczynność</a:t>
            </a:r>
            <a:endParaRPr lang="pl-PL" b="1" dirty="0"/>
          </a:p>
        </p:txBody>
      </p:sp>
      <p:sp>
        <p:nvSpPr>
          <p:cNvPr id="3" name="Symbol zastępczy zawartości 2"/>
          <p:cNvSpPr>
            <a:spLocks noGrp="1"/>
          </p:cNvSpPr>
          <p:nvPr>
            <p:ph idx="1"/>
          </p:nvPr>
        </p:nvSpPr>
        <p:spPr>
          <a:xfrm>
            <a:off x="457200" y="1600200"/>
            <a:ext cx="8229600" cy="4781128"/>
          </a:xfrm>
        </p:spPr>
        <p:txBody>
          <a:bodyPr>
            <a:normAutofit fontScale="92500"/>
          </a:bodyPr>
          <a:lstStyle/>
          <a:p>
            <a:pPr marL="0" indent="0" algn="just">
              <a:buNone/>
            </a:pPr>
            <a:r>
              <a:rPr lang="pl-PL" dirty="0" smtClean="0"/>
              <a:t>Przekroczenie prawnie przewidzianych terminów </a:t>
            </a:r>
            <a:r>
              <a:rPr lang="pl-PL" b="1" dirty="0" smtClean="0"/>
              <a:t>skutkuje bezczynnością na które przysługuje skarga bez konieczności uprzedniego wezwania do usunięcia naruszenia prawa.</a:t>
            </a:r>
          </a:p>
          <a:p>
            <a:pPr marL="0" indent="0" algn="just">
              <a:buNone/>
            </a:pPr>
            <a:r>
              <a:rPr lang="pl-PL" b="1" dirty="0" smtClean="0"/>
              <a:t>Inne przypadki bezczynności: Nieudostępnienie </a:t>
            </a:r>
            <a:r>
              <a:rPr lang="pl-PL" b="1" dirty="0"/>
              <a:t>informacji (1. całkowite milczenie, 2. częściowe tylko udostępnienie, 3. udostępnienie innej informacji niż oczekiwana lub informacji wymijającej), 4. m.in. brak powiadomienia o nieposiadaniu informacji, 5. brak decyzji odmownej </a:t>
            </a:r>
            <a:r>
              <a:rPr lang="pl-PL" b="1" dirty="0" smtClean="0"/>
              <a:t>np. ze </a:t>
            </a:r>
            <a:r>
              <a:rPr lang="pl-PL" b="1" dirty="0"/>
              <a:t>względu na zawartość art. 5 </a:t>
            </a:r>
            <a:r>
              <a:rPr lang="pl-PL" b="1" dirty="0" err="1" smtClean="0"/>
              <a:t>u.d.i.p</a:t>
            </a:r>
            <a:r>
              <a:rPr lang="pl-PL" b="1" dirty="0" smtClean="0"/>
              <a:t>.</a:t>
            </a:r>
            <a:endParaRPr lang="pl-PL" b="1" dirty="0"/>
          </a:p>
        </p:txBody>
      </p:sp>
    </p:spTree>
  </p:cSld>
  <p:clrMapOvr>
    <a:masterClrMapping/>
  </p:clrMapOvr>
  <p:transition>
    <p:pull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Powiadomienie o nieposiadaniu informacji publicznej</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Brak powiadomienia o nieposiadaniu informacji publicznej skutkuje stanem bezczynności; </a:t>
            </a:r>
          </a:p>
          <a:p>
            <a:pPr marL="0" indent="0" algn="just">
              <a:buNone/>
            </a:pPr>
            <a:r>
              <a:rPr lang="pl-PL" dirty="0" smtClean="0"/>
              <a:t>Powiadomienie takie powinno zawierać informację  dlaczego organ nie posiada żądanych informacji; </a:t>
            </a:r>
          </a:p>
          <a:p>
            <a:pPr marL="0" indent="0" algn="just">
              <a:buNone/>
            </a:pPr>
            <a:r>
              <a:rPr lang="pl-PL" dirty="0" smtClean="0"/>
              <a:t>Jeżeli organ nie podaje żadnych informacji, które wskazywałby na to że nie posiada żądanej informacji (nie wskazuje na żadne okoliczności) może narazić się na zarzut bezczynności.</a:t>
            </a:r>
            <a:endParaRPr lang="pl-PL" dirty="0"/>
          </a:p>
        </p:txBody>
      </p:sp>
    </p:spTree>
    <p:extLst>
      <p:ext uri="{BB962C8B-B14F-4D97-AF65-F5344CB8AC3E}">
        <p14:creationId xmlns:p14="http://schemas.microsoft.com/office/powerpoint/2010/main" val="748581439"/>
      </p:ext>
    </p:extLst>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Brak bezczynności</a:t>
            </a:r>
            <a:endParaRPr lang="pl-PL" b="1" dirty="0"/>
          </a:p>
        </p:txBody>
      </p:sp>
      <p:sp>
        <p:nvSpPr>
          <p:cNvPr id="3" name="Symbol zastępczy zawartości 2"/>
          <p:cNvSpPr>
            <a:spLocks noGrp="1"/>
          </p:cNvSpPr>
          <p:nvPr>
            <p:ph idx="1"/>
          </p:nvPr>
        </p:nvSpPr>
        <p:spPr/>
        <p:txBody>
          <a:bodyPr>
            <a:normAutofit fontScale="25000" lnSpcReduction="20000"/>
          </a:bodyPr>
          <a:lstStyle/>
          <a:p>
            <a:pPr algn="just">
              <a:buNone/>
            </a:pPr>
            <a:r>
              <a:rPr lang="pl-PL" b="1" dirty="0" smtClean="0"/>
              <a:t> </a:t>
            </a:r>
            <a:r>
              <a:rPr lang="pl-PL" sz="5500" b="1" dirty="0" smtClean="0"/>
              <a:t>-       </a:t>
            </a:r>
            <a:r>
              <a:rPr lang="pl-PL" sz="5500" dirty="0" smtClean="0"/>
              <a:t>Udostępnienie informacji – czynność materialno-techniczna;</a:t>
            </a:r>
          </a:p>
          <a:p>
            <a:pPr algn="just">
              <a:buFontTx/>
              <a:buChar char="-"/>
            </a:pPr>
            <a:r>
              <a:rPr lang="pl-PL" sz="5500" dirty="0" smtClean="0"/>
              <a:t>Powiadomienie o nieposiadaniu ze wskazaniem okoliczności uwidaczniających fakt nieposiadania;</a:t>
            </a:r>
          </a:p>
          <a:p>
            <a:pPr algn="just">
              <a:buFontTx/>
              <a:buChar char="-"/>
            </a:pPr>
            <a:r>
              <a:rPr lang="pl-PL" sz="5500" dirty="0" smtClean="0"/>
              <a:t>Powiadomienie, iż oczekiwana informacja nie jest informacją publiczna, ale prywatną, lub informacją o własnych sprawach zainteresowanego (</a:t>
            </a:r>
            <a:r>
              <a:rPr lang="pl-PL" sz="5500" dirty="0" err="1" smtClean="0"/>
              <a:t>u.d.i.p</a:t>
            </a:r>
            <a:r>
              <a:rPr lang="pl-PL" sz="5500" dirty="0" smtClean="0"/>
              <a:t>. nie może być podstawą do otrzymania informacji we własnej sprawie);</a:t>
            </a:r>
          </a:p>
          <a:p>
            <a:pPr algn="just">
              <a:buFontTx/>
              <a:buChar char="-"/>
            </a:pPr>
            <a:r>
              <a:rPr lang="pl-PL" sz="5500" dirty="0" smtClean="0"/>
              <a:t>Powiadomienie, że już wcześniej informacja była zainteresowanemu udostępniona;</a:t>
            </a:r>
          </a:p>
          <a:p>
            <a:pPr algn="just">
              <a:buFontTx/>
              <a:buChar char="-"/>
            </a:pPr>
            <a:r>
              <a:rPr lang="pl-PL" sz="5500" dirty="0" smtClean="0"/>
              <a:t>Powiadomienie, że informacja znajduje się w  BIP  wraz ze wskazaniem gdzie ona się konkretnie znajduje;</a:t>
            </a:r>
          </a:p>
          <a:p>
            <a:pPr algn="just">
              <a:buFontTx/>
              <a:buChar char="-"/>
            </a:pPr>
            <a:r>
              <a:rPr lang="pl-PL" sz="5500" dirty="0" smtClean="0"/>
              <a:t>Powiadomienie, że w tym zakresie zastosowanie mają przepisy szczególne;</a:t>
            </a:r>
          </a:p>
          <a:p>
            <a:pPr algn="just">
              <a:buFontTx/>
              <a:buChar char="-"/>
            </a:pPr>
            <a:r>
              <a:rPr lang="pl-PL" sz="5500" dirty="0" smtClean="0"/>
              <a:t>Wydanie decyzji odmownej ze wskazaniem na zawartość art. 5 </a:t>
            </a:r>
            <a:r>
              <a:rPr lang="pl-PL" sz="5500" dirty="0" err="1" smtClean="0"/>
              <a:t>u.d.i.p</a:t>
            </a:r>
            <a:r>
              <a:rPr lang="pl-PL" sz="5500" dirty="0" smtClean="0"/>
              <a:t>. lub w związku z niewykazaniem szczególnej istotności dla interesu publicznego;</a:t>
            </a:r>
          </a:p>
          <a:p>
            <a:pPr algn="just">
              <a:buFontTx/>
              <a:buChar char="-"/>
            </a:pPr>
            <a:r>
              <a:rPr lang="pl-PL" sz="5500" dirty="0" smtClean="0"/>
              <a:t>Wydanie decyzji umarzającej postępowanie, wówczas gdy podmiot nie może udostępnić  w formie i przy użyciu wskazanego we wniosku sposobu udostępnienia wraz ze wskazaniem w jaki sposób może to uczynić, a zainteresowany w terminie 14 dni od dnia powiadomienia nie </a:t>
            </a:r>
            <a:r>
              <a:rPr lang="pl-PL" sz="5500" u="sng" dirty="0" smtClean="0"/>
              <a:t>wystąpi z nowym wnioskiem. Powiadomienie w tym zakresie obejmuje wskazanie powodów ze względu na które nie może zachować się adekwatnie do treści przedłożonego wniosku oraz określenie tzw. innego sposobu i formy w której może być zrealizowany procesu udostępnienia; </a:t>
            </a:r>
            <a:r>
              <a:rPr lang="pl-PL" sz="5500" dirty="0" smtClean="0"/>
              <a:t>oraz wydanie decyzji w sytuacji wycofania wniosku przez zainteresowanego</a:t>
            </a:r>
            <a:r>
              <a:rPr lang="pl-PL" sz="5500" u="sng" dirty="0" smtClean="0"/>
              <a:t>.</a:t>
            </a:r>
            <a:endParaRPr lang="pl-PL" sz="5500" u="sng" dirty="0"/>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Sposoby zakończenia postępowania na wniosek </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1. </a:t>
            </a:r>
            <a:r>
              <a:rPr lang="pl-PL" b="1" dirty="0" smtClean="0"/>
              <a:t>udzielenie informacji publicznej co do zasady zgodnie z intencją zainteresowanego wg. formy i sposobu określonego przez wnioskodawcę </a:t>
            </a:r>
            <a:r>
              <a:rPr lang="pl-PL" dirty="0" smtClean="0"/>
              <a:t>(czynność materialnotechniczna, działanie faktyczne realizowane na podstawie prawa, zmierzające do wywołania określonych skutków prawnych poprzez faktyczne zachowanie a nie zmiany w porządku prawnym, wykazujące w sobie pewien element władczości); </a:t>
            </a:r>
            <a:endParaRPr lang="pl-PL" dirty="0"/>
          </a:p>
        </p:txBody>
      </p:sp>
    </p:spTree>
    <p:extLst>
      <p:ext uri="{BB962C8B-B14F-4D97-AF65-F5344CB8AC3E}">
        <p14:creationId xmlns:p14="http://schemas.microsoft.com/office/powerpoint/2010/main" val="2387441320"/>
      </p:ext>
    </p:extLst>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100" b="1" dirty="0" smtClean="0"/>
              <a:t>Art. 10 ust. 1 </a:t>
            </a:r>
            <a:r>
              <a:rPr lang="pl-PL" sz="3100" b="1" dirty="0" err="1" smtClean="0"/>
              <a:t>u.d.i.p</a:t>
            </a:r>
            <a:r>
              <a:rPr lang="pl-PL" sz="3100" b="1" dirty="0" smtClean="0"/>
              <a:t> - zasada pierwszeństwa trybu bezwnioskowego</a:t>
            </a:r>
            <a:r>
              <a:rPr lang="pl-PL" b="1" dirty="0" smtClean="0"/>
              <a:t/>
            </a:r>
            <a:br>
              <a:rPr lang="pl-PL" b="1" dirty="0" smtClean="0"/>
            </a:br>
            <a:endParaRPr lang="pl-PL" b="1" dirty="0"/>
          </a:p>
        </p:txBody>
      </p:sp>
      <p:sp>
        <p:nvSpPr>
          <p:cNvPr id="3" name="Symbol zastępczy zawartości 2"/>
          <p:cNvSpPr>
            <a:spLocks noGrp="1"/>
          </p:cNvSpPr>
          <p:nvPr>
            <p:ph idx="1"/>
          </p:nvPr>
        </p:nvSpPr>
        <p:spPr>
          <a:xfrm>
            <a:off x="428744" y="1556792"/>
            <a:ext cx="8229600" cy="4525963"/>
          </a:xfrm>
        </p:spPr>
        <p:txBody>
          <a:bodyPr>
            <a:normAutofit fontScale="62500" lnSpcReduction="20000"/>
          </a:bodyPr>
          <a:lstStyle/>
          <a:p>
            <a:pPr marL="0" indent="0" algn="just">
              <a:buNone/>
            </a:pPr>
            <a:r>
              <a:rPr lang="pl-PL" dirty="0" smtClean="0"/>
              <a:t>Art. 10. Informacja </a:t>
            </a:r>
            <a:r>
              <a:rPr lang="pl-PL" dirty="0"/>
              <a:t>publiczna, która nie została udostępniona </a:t>
            </a:r>
            <a:r>
              <a:rPr lang="pl-PL" b="1" dirty="0" smtClean="0"/>
              <a:t>w Biuletynie Informacji </a:t>
            </a:r>
            <a:r>
              <a:rPr lang="pl-PL" b="1" dirty="0"/>
              <a:t>Publicznej </a:t>
            </a:r>
            <a:r>
              <a:rPr lang="pl-PL" b="1" dirty="0" smtClean="0"/>
              <a:t>lub portalu danych (uprzednio w centralnym repozytorium) </a:t>
            </a:r>
            <a:r>
              <a:rPr lang="pl-PL" b="1" u="sng" dirty="0" smtClean="0"/>
              <a:t>i  (dodatkowo nie znajduje się w obiegu publicznym, nie była uprzednio </a:t>
            </a:r>
            <a:r>
              <a:rPr lang="pl-PL" b="1" u="sng" dirty="0" err="1" smtClean="0"/>
              <a:t>juz</a:t>
            </a:r>
            <a:r>
              <a:rPr lang="pl-PL" b="1" u="sng" dirty="0" smtClean="0"/>
              <a:t> udostępniana w trybie wnioskowym)</a:t>
            </a:r>
            <a:r>
              <a:rPr lang="pl-PL" dirty="0" smtClean="0"/>
              <a:t>, </a:t>
            </a:r>
            <a:r>
              <a:rPr lang="pl-PL" dirty="0"/>
              <a:t>jest udostępniana na </a:t>
            </a:r>
            <a:r>
              <a:rPr lang="pl-PL" dirty="0" smtClean="0"/>
              <a:t>wniosek. </a:t>
            </a:r>
          </a:p>
          <a:p>
            <a:pPr marL="0" indent="0" algn="just">
              <a:buNone/>
            </a:pPr>
            <a:r>
              <a:rPr lang="pl-PL" dirty="0" smtClean="0"/>
              <a:t>(Art. 10 ust. 2 </a:t>
            </a:r>
            <a:r>
              <a:rPr lang="pl-PL" dirty="0" err="1" smtClean="0"/>
              <a:t>udip</a:t>
            </a:r>
            <a:r>
              <a:rPr lang="pl-PL" dirty="0" smtClean="0"/>
              <a:t>) Informacja  </a:t>
            </a:r>
            <a:r>
              <a:rPr lang="pl-PL" dirty="0"/>
              <a:t>publiczna,  która  może  być  niezwłocznie  udostępniona,  jest </a:t>
            </a:r>
            <a:r>
              <a:rPr lang="pl-PL" dirty="0" smtClean="0"/>
              <a:t>udostępniana w formie </a:t>
            </a:r>
            <a:r>
              <a:rPr lang="pl-PL" dirty="0"/>
              <a:t>ustnej lub pisemnej </a:t>
            </a:r>
            <a:r>
              <a:rPr lang="pl-PL" u="sng" dirty="0" smtClean="0"/>
              <a:t>bez </a:t>
            </a:r>
            <a:r>
              <a:rPr lang="pl-PL" u="sng" dirty="0"/>
              <a:t>pisemnego </a:t>
            </a:r>
            <a:r>
              <a:rPr lang="pl-PL" u="sng" dirty="0" smtClean="0"/>
              <a:t>wniosku </a:t>
            </a:r>
            <a:r>
              <a:rPr lang="pl-PL" dirty="0" smtClean="0"/>
              <a:t>(też wniosek ustny, np. przez telefon).</a:t>
            </a:r>
          </a:p>
          <a:p>
            <a:pPr marL="0" indent="0" algn="just">
              <a:buNone/>
            </a:pPr>
            <a:r>
              <a:rPr lang="pl-PL" dirty="0" smtClean="0"/>
              <a:t>Jeśli informacja jest udostępniona w BIP lub portalu danych podmiot zobowiązany nie musi jej udostępniać w żaden inny sposób </a:t>
            </a:r>
            <a:r>
              <a:rPr lang="pl-PL" dirty="0"/>
              <a:t>nawet wówczas gdy jednostka nie ma dostępu do </a:t>
            </a:r>
            <a:r>
              <a:rPr lang="pl-PL" dirty="0" smtClean="0"/>
              <a:t>Internetu </a:t>
            </a:r>
            <a:r>
              <a:rPr lang="pl-PL" dirty="0"/>
              <a:t>(</a:t>
            </a:r>
            <a:r>
              <a:rPr lang="pl-PL" dirty="0" smtClean="0"/>
              <a:t>wówczas zawiadomienie o powszechnym udostępnieniu i konkretnym miejscu udostępnienia). </a:t>
            </a:r>
            <a:r>
              <a:rPr lang="pl-PL" dirty="0"/>
              <a:t>B</a:t>
            </a:r>
            <a:r>
              <a:rPr lang="pl-PL" dirty="0" smtClean="0"/>
              <a:t>rak zawiadomienia zwykłym pismem determinuje stan bezczynności podlegający zaskarżeniu bez uprzedniego wezwania do usunięcia naruszenia prawa</a:t>
            </a:r>
            <a:r>
              <a:rPr lang="pl-PL" dirty="0"/>
              <a:t>). </a:t>
            </a:r>
            <a:endParaRPr lang="pl-PL" dirty="0" smtClean="0"/>
          </a:p>
          <a:p>
            <a:pPr marL="0" indent="0" algn="just">
              <a:buNone/>
            </a:pPr>
            <a:r>
              <a:rPr lang="pl-PL" dirty="0" smtClean="0"/>
              <a:t>Podmiot </a:t>
            </a:r>
            <a:r>
              <a:rPr lang="pl-PL" dirty="0"/>
              <a:t>zobowiązany nie ma obowiązku  dokonywania wydruków z BIP i przesyłania zainteresowanemu.</a:t>
            </a:r>
          </a:p>
          <a:p>
            <a:pPr marL="0" indent="0" algn="just">
              <a:buNone/>
            </a:pPr>
            <a:endParaRPr lang="pl-PL" dirty="0" smtClean="0"/>
          </a:p>
        </p:txBody>
      </p:sp>
    </p:spTree>
    <p:extLst>
      <p:ext uri="{BB962C8B-B14F-4D97-AF65-F5344CB8AC3E}">
        <p14:creationId xmlns:p14="http://schemas.microsoft.com/office/powerpoint/2010/main" val="4082239430"/>
      </p:ext>
    </p:extLst>
  </p:cSld>
  <p:clrMapOvr>
    <a:masterClrMapping/>
  </p:clrMapOvr>
  <p:transition>
    <p:wipe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Sposoby zakończenia postępowania na wniosek</a:t>
            </a:r>
            <a:endParaRPr lang="pl-PL" b="1" dirty="0"/>
          </a:p>
        </p:txBody>
      </p:sp>
      <p:sp>
        <p:nvSpPr>
          <p:cNvPr id="3" name="Symbol zastępczy zawartości 2"/>
          <p:cNvSpPr>
            <a:spLocks noGrp="1"/>
          </p:cNvSpPr>
          <p:nvPr>
            <p:ph idx="1"/>
          </p:nvPr>
        </p:nvSpPr>
        <p:spPr/>
        <p:txBody>
          <a:bodyPr/>
          <a:lstStyle/>
          <a:p>
            <a:pPr algn="just"/>
            <a:r>
              <a:rPr lang="pl-PL" dirty="0" smtClean="0"/>
              <a:t>2. </a:t>
            </a:r>
            <a:r>
              <a:rPr lang="pl-PL" b="1" dirty="0" smtClean="0"/>
              <a:t>Wydanie decyzji administracyjnej o odmowie udostępnienia informacji publicznej</a:t>
            </a:r>
            <a:r>
              <a:rPr lang="pl-PL" dirty="0" smtClean="0"/>
              <a:t>: wówczas gdy zachodzą przesłanki z art. 5 </a:t>
            </a:r>
            <a:r>
              <a:rPr lang="pl-PL" dirty="0" err="1" smtClean="0"/>
              <a:t>u.d.i.p</a:t>
            </a:r>
            <a:r>
              <a:rPr lang="pl-PL" dirty="0" smtClean="0"/>
              <a:t>., albo z uwagi na niewykazanie przesłanki szczególnej istotności potrzebnej dla udostępnienia informacji przetworzonej.</a:t>
            </a:r>
            <a:endParaRPr lang="pl-PL" dirty="0"/>
          </a:p>
        </p:txBody>
      </p:sp>
    </p:spTree>
    <p:extLst>
      <p:ext uri="{BB962C8B-B14F-4D97-AF65-F5344CB8AC3E}">
        <p14:creationId xmlns:p14="http://schemas.microsoft.com/office/powerpoint/2010/main" val="942910580"/>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Sposoby zakończenia postępowania na wniosek</a:t>
            </a:r>
            <a:endParaRPr lang="pl-PL" b="1" dirty="0"/>
          </a:p>
        </p:txBody>
      </p:sp>
      <p:sp>
        <p:nvSpPr>
          <p:cNvPr id="3" name="Symbol zastępczy zawartości 2"/>
          <p:cNvSpPr>
            <a:spLocks noGrp="1"/>
          </p:cNvSpPr>
          <p:nvPr>
            <p:ph idx="1"/>
          </p:nvPr>
        </p:nvSpPr>
        <p:spPr/>
        <p:txBody>
          <a:bodyPr/>
          <a:lstStyle/>
          <a:p>
            <a:pPr algn="just"/>
            <a:r>
              <a:rPr lang="pl-PL" dirty="0" smtClean="0"/>
              <a:t>3. </a:t>
            </a:r>
            <a:r>
              <a:rPr lang="pl-PL" b="1" dirty="0" smtClean="0"/>
              <a:t>wydanie decyzji umarzającej postępowanie w sytuacji wycofania wniosku przez zainteresowanego , </a:t>
            </a:r>
            <a:r>
              <a:rPr lang="pl-PL" dirty="0" smtClean="0"/>
              <a:t>jak również wówczas gdy wnioskodawca nie zwróci się ponownie od udostępnienie informacji przy użyciu formy i sposobu , który jest możliwy do zrealizowania po uprzednim powiadomieniu o niniejszym fakcie przez podmiot zobowiązany informacyjnie.</a:t>
            </a:r>
            <a:endParaRPr lang="pl-PL" dirty="0"/>
          </a:p>
        </p:txBody>
      </p:sp>
    </p:spTree>
    <p:extLst>
      <p:ext uri="{BB962C8B-B14F-4D97-AF65-F5344CB8AC3E}">
        <p14:creationId xmlns:p14="http://schemas.microsoft.com/office/powerpoint/2010/main" val="965973939"/>
      </p:ext>
    </p:extLst>
  </p:cSld>
  <p:clrMapOvr>
    <a:masterClrMapping/>
  </p:clrMapOvr>
  <p:transition>
    <p:wipe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Dodatkowo</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smtClean="0"/>
              <a:t>W postępowaniu mogą pojawić się liczne powiadomienia ze strony podmiotu zobowiązanego:</a:t>
            </a:r>
          </a:p>
          <a:p>
            <a:pPr algn="just"/>
            <a:r>
              <a:rPr lang="pl-PL" b="1" dirty="0" smtClean="0"/>
              <a:t>Powiadomienie o nieposiadaniu informacji publicznej </a:t>
            </a:r>
            <a:r>
              <a:rPr lang="pl-PL" dirty="0" smtClean="0"/>
              <a:t>w tym i również wówczas, gdy do posiadania był zobowiązany ale z przyczyn  obiektywnych, niezależnych nie jest w ich posiadaniu, np. na skutek zniszczenia akt ;</a:t>
            </a:r>
          </a:p>
          <a:p>
            <a:pPr algn="just"/>
            <a:r>
              <a:rPr lang="pl-PL" b="1" dirty="0" smtClean="0"/>
              <a:t>Powiadomienie o niewykazywaniu</a:t>
            </a:r>
            <a:r>
              <a:rPr lang="pl-PL" dirty="0" smtClean="0"/>
              <a:t> przez informację oczekiwaną znamion informacji publicznej;</a:t>
            </a:r>
          </a:p>
          <a:p>
            <a:pPr algn="just"/>
            <a:r>
              <a:rPr lang="pl-PL" b="1" dirty="0" smtClean="0"/>
              <a:t>Powiadomienie, </a:t>
            </a:r>
            <a:r>
              <a:rPr lang="pl-PL" b="1" dirty="0"/>
              <a:t>że już wcześniej informacja </a:t>
            </a:r>
            <a:r>
              <a:rPr lang="pl-PL" dirty="0"/>
              <a:t>była zainteresowanemu </a:t>
            </a:r>
            <a:r>
              <a:rPr lang="pl-PL" dirty="0" smtClean="0"/>
              <a:t>udostępniona;</a:t>
            </a:r>
          </a:p>
          <a:p>
            <a:pPr algn="just"/>
            <a:r>
              <a:rPr lang="pl-PL" b="1" dirty="0" smtClean="0"/>
              <a:t>Powiadomienie, że dostęp do informacji publicznej </a:t>
            </a:r>
            <a:r>
              <a:rPr lang="pl-PL" dirty="0" smtClean="0"/>
              <a:t>w tej konkretnej sytuacji jest regulowany przepisami szczególnymi w  związku z art. 1 ust. 2 </a:t>
            </a:r>
            <a:r>
              <a:rPr lang="pl-PL" dirty="0" err="1" smtClean="0"/>
              <a:t>udip</a:t>
            </a:r>
            <a:r>
              <a:rPr lang="pl-PL" dirty="0"/>
              <a:t>: </a:t>
            </a:r>
            <a:r>
              <a:rPr lang="pl-PL" i="1" dirty="0" smtClean="0"/>
              <a:t>Przepisy  </a:t>
            </a:r>
            <a:r>
              <a:rPr lang="pl-PL" i="1" dirty="0"/>
              <a:t>ustawy  nie  naruszają  przepisów  innych  ustaw  określających odmienne  zasady  </a:t>
            </a:r>
            <a:r>
              <a:rPr lang="pl-PL" i="1" dirty="0" smtClean="0"/>
              <a:t>i tryb </a:t>
            </a:r>
            <a:r>
              <a:rPr lang="pl-PL" i="1" dirty="0"/>
              <a:t>dostępu do informacji będących informacjami </a:t>
            </a:r>
            <a:r>
              <a:rPr lang="pl-PL" i="1" dirty="0" smtClean="0"/>
              <a:t>publicznymi…</a:t>
            </a:r>
            <a:r>
              <a:rPr lang="pl-PL" dirty="0" smtClean="0"/>
              <a:t>,</a:t>
            </a:r>
            <a:endParaRPr lang="pl-PL" dirty="0"/>
          </a:p>
          <a:p>
            <a:pPr algn="just"/>
            <a:r>
              <a:rPr lang="pl-PL" b="1" dirty="0" smtClean="0"/>
              <a:t>Powiadomienie, </a:t>
            </a:r>
            <a:r>
              <a:rPr lang="pl-PL" b="1" dirty="0"/>
              <a:t>że informacja znajduje się w  BIP  </a:t>
            </a:r>
            <a:r>
              <a:rPr lang="pl-PL" dirty="0" smtClean="0"/>
              <a:t>lub portalu danych wraz </a:t>
            </a:r>
            <a:r>
              <a:rPr lang="pl-PL" dirty="0"/>
              <a:t>ze </a:t>
            </a:r>
            <a:r>
              <a:rPr lang="pl-PL" dirty="0" smtClean="0"/>
              <a:t>wskazaniem, </a:t>
            </a:r>
            <a:r>
              <a:rPr lang="pl-PL" dirty="0"/>
              <a:t>gdzie ona się konkretnie </a:t>
            </a:r>
            <a:r>
              <a:rPr lang="pl-PL" dirty="0" smtClean="0"/>
              <a:t>znajduje. </a:t>
            </a:r>
            <a:endParaRPr lang="pl-PL" dirty="0"/>
          </a:p>
          <a:p>
            <a:pPr marL="137160" indent="0" algn="just">
              <a:buNone/>
            </a:pPr>
            <a:r>
              <a:rPr lang="pl-PL" u="sng" dirty="0" smtClean="0"/>
              <a:t>Teoretycznie tego rodzaju powiadomienie może przybierać również formę ustnej odpowiedzi udzielonej (niezwłocznie) w biurze podawczym, która co do zasady powinna łączyć się z obowiązkiem sporządzenia notatki służbowej.</a:t>
            </a:r>
          </a:p>
          <a:p>
            <a:pPr marL="0" indent="0" algn="just">
              <a:buNone/>
            </a:pPr>
            <a:r>
              <a:rPr lang="pl-PL" u="sng" dirty="0" smtClean="0"/>
              <a:t>Przyjmuje się (choć z literalnego brzmienia </a:t>
            </a:r>
            <a:r>
              <a:rPr lang="pl-PL" u="sng" dirty="0" err="1" smtClean="0"/>
              <a:t>udip</a:t>
            </a:r>
            <a:r>
              <a:rPr lang="pl-PL" u="sng" dirty="0" smtClean="0"/>
              <a:t>) to nie wynika, że wraz z powiadomieniem powinno nastąpić wytłumaczenie dlaczego podmiot zobowiązany tak twierdzi(tak jak </a:t>
            </a:r>
            <a:r>
              <a:rPr lang="pl-PL" u="sng" dirty="0"/>
              <a:t>to </a:t>
            </a:r>
            <a:r>
              <a:rPr lang="pl-PL" u="sng" dirty="0" smtClean="0"/>
              <a:t>określił w powiadomieniu).</a:t>
            </a:r>
            <a:endParaRPr lang="pl-PL" u="sng" dirty="0"/>
          </a:p>
        </p:txBody>
      </p:sp>
    </p:spTree>
    <p:extLst>
      <p:ext uri="{BB962C8B-B14F-4D97-AF65-F5344CB8AC3E}">
        <p14:creationId xmlns:p14="http://schemas.microsoft.com/office/powerpoint/2010/main" val="2416632797"/>
      </p:ext>
    </p:extLst>
  </p:cSld>
  <p:clrMapOvr>
    <a:masterClrMapping/>
  </p:clrMapOvr>
  <p:transition>
    <p:pull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Kontaktowanie się z wnioskodawcą</a:t>
            </a:r>
            <a:endParaRPr lang="pl-PL" b="1" dirty="0"/>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smtClean="0"/>
              <a:t>Przy kierowaniu pism zawiadamiających forma kontaktu z wnioskodawcą powinna być taka sama jaką on się posłużył przy przedkładaniu swojego wniosku: poczta tradycyjna, faks, poczta elektroniczna, telefon, ale udostępnienie powinno występować w takiej formie i przy użyciu sposobu na który wskazał sam wnioskodawca (co do zasady), jeśli tego nie uczynił to teoretycznie z racji braku uregulowania w </a:t>
            </a:r>
            <a:r>
              <a:rPr lang="pl-PL" dirty="0" err="1" smtClean="0"/>
              <a:t>udip</a:t>
            </a:r>
            <a:r>
              <a:rPr lang="pl-PL" dirty="0" smtClean="0"/>
              <a:t> w tym zakresie podmiot mógłby zastosować każdą dowolną formę i sposób, ale z racji tego, że wnioskodawca może pozostawać anonimowy a przynajmniej nie musi być w pełni zidentyfikowany ta forma i sposób którymi posłużył się sam wnioskodawca może być jedyną i najczęściej jest jedyną, która wchodzi w grę.</a:t>
            </a:r>
            <a:endParaRPr lang="pl-PL" dirty="0"/>
          </a:p>
        </p:txBody>
      </p:sp>
    </p:spTree>
    <p:extLst>
      <p:ext uri="{BB962C8B-B14F-4D97-AF65-F5344CB8AC3E}">
        <p14:creationId xmlns:p14="http://schemas.microsoft.com/office/powerpoint/2010/main" val="1853188920"/>
      </p:ext>
    </p:extLst>
  </p:cSld>
  <p:clrMapOvr>
    <a:masterClrMapping/>
  </p:clrMapOvr>
  <p:transition>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kontroli instancyjnej i sądowej kontroli</a:t>
            </a:r>
            <a:endParaRPr lang="pl-PL" b="1" dirty="0"/>
          </a:p>
        </p:txBody>
      </p:sp>
      <p:sp>
        <p:nvSpPr>
          <p:cNvPr id="3" name="Symbol zastępczy zawartości 2"/>
          <p:cNvSpPr>
            <a:spLocks noGrp="1"/>
          </p:cNvSpPr>
          <p:nvPr>
            <p:ph idx="1"/>
          </p:nvPr>
        </p:nvSpPr>
        <p:spPr/>
        <p:txBody>
          <a:bodyPr>
            <a:normAutofit fontScale="47500" lnSpcReduction="20000"/>
          </a:bodyPr>
          <a:lstStyle/>
          <a:p>
            <a:pPr algn="just"/>
            <a:r>
              <a:rPr lang="pl-PL" dirty="0"/>
              <a:t>Postępowanie w przedmiocie udostępnienia informacji od momentu wydania decyzji administracyjnej jest właściwym postępowaniem administracyjnym, do którego zastosowanie posiadają uregulowania </a:t>
            </a:r>
            <a:r>
              <a:rPr lang="pl-PL" dirty="0" smtClean="0"/>
              <a:t>KPA </a:t>
            </a:r>
            <a:r>
              <a:rPr lang="pl-PL" dirty="0"/>
              <a:t>z pewnymi jego modyfikacjami</a:t>
            </a:r>
            <a:r>
              <a:rPr lang="pl-PL" dirty="0" smtClean="0"/>
              <a:t>.</a:t>
            </a:r>
          </a:p>
          <a:p>
            <a:pPr algn="just"/>
            <a:r>
              <a:rPr lang="pl-PL" dirty="0"/>
              <a:t>W tym zakresie występują odmienności (art. 16 </a:t>
            </a:r>
            <a:r>
              <a:rPr lang="pl-PL" dirty="0" err="1"/>
              <a:t>u.d.i.p</a:t>
            </a:r>
            <a:r>
              <a:rPr lang="pl-PL" dirty="0"/>
              <a:t>.): odwołanie od decyzji rozpoznaje się w terminie 14 dni; uzasadnienie decyzji o odmowie udostępnienia informacji zawiera także imiona, nazwiska i funkcje  osób,  które  zajęły  stanowisko  w toku  postępowaniu o udostępnienie informacji, oraz </a:t>
            </a:r>
            <a:r>
              <a:rPr lang="pl-PL" b="1" dirty="0"/>
              <a:t>oznaczenie podmiotów, ze względu na których dobra, wydano decyzję o odmowie udostępnienia informacji. </a:t>
            </a:r>
            <a:r>
              <a:rPr lang="pl-PL" b="1" dirty="0" smtClean="0"/>
              <a:t>Ten element wywołuje wątpliwości w doktrynie, albowiem określenie podmiotu ze względu na którego dobro (np. prywatność) odmówiono dostępu tak naprawdę przekreśla realizację ochrony prawa do prywatności. Ma to rację bytu jedynie w zakresie tajemnicy przedsiębiorcy. Ich oznaczenie i wskazanie  nie będzie bowiem sprzeczne z charakterem i przesłankami dokonywanej odmowy. Z kolei jeśli chodzi o uzasadnienie , w zakresie ograniczenia  z  uwagi na regulacje </a:t>
            </a:r>
            <a:r>
              <a:rPr lang="pl-PL" b="1" dirty="0" err="1" smtClean="0"/>
              <a:t>uoin</a:t>
            </a:r>
            <a:r>
              <a:rPr lang="pl-PL" b="1" dirty="0" smtClean="0"/>
              <a:t> zasadnym wydaje się właśnie pominięcie wskazania imion , nazwisk i funkcji osób które zajęły stanowisko  w sprawie (ze względu na bezpieczeństwo i porządek publiczny w państwie).</a:t>
            </a:r>
          </a:p>
          <a:p>
            <a:pPr algn="just"/>
            <a:r>
              <a:rPr lang="pl-PL" dirty="0"/>
              <a:t>Przyjęcie decyzji jako formy odmownego rozstrzygnięcia w sprawie o udostępnienie informacji publicznej posiada w tym wypadku szczególne znaczenie. Dzięki niniejszemu jednostka zainteresowana informacyjnie dysponuje silniejszymi gwarancjami dochodzenia przysługujących jej uprawnień.  W myśl art. 15 </a:t>
            </a:r>
            <a:r>
              <a:rPr lang="pl-PL" dirty="0" smtClean="0"/>
              <a:t>KPA </a:t>
            </a:r>
            <a:r>
              <a:rPr lang="pl-PL" dirty="0"/>
              <a:t>postępowanie administracyjne jest co najmniej dwuinstancyjne. </a:t>
            </a:r>
            <a:endParaRPr lang="pl-PL" dirty="0" smtClean="0"/>
          </a:p>
          <a:p>
            <a:pPr algn="just"/>
            <a:r>
              <a:rPr lang="pl-PL" dirty="0" smtClean="0"/>
              <a:t>Zawartość </a:t>
            </a:r>
            <a:r>
              <a:rPr lang="pl-PL" dirty="0"/>
              <a:t>przywołanej regulacji nawiązuje bezsprzecznie do przyznania jednostce uprawnienia w zakresie formalnego sprzeciwiania się zachowaniu podmiotu zobowiązanego informacyjnie. Może ono przybierać formę całkowitej bierności podmiotu zobowiązanego, może przejawiać się w bezzasadnym odmawianiu informacji, czy też sprowadzać się do innego, niezgodnego z oczekiwaniami zainteresowanego – informowania jednostki (pismo powiadamiające). Reguła kontroli instancyjnej wyrasta z konstytucyjnej zasady demokratycznego państwa prawnego (art. 2) oraz z zasady praworządności (art. 7).  Ich istnienie determinuje przysługujące jednostkom prawo do obrony i prawo do zaskarżania rozstrzygnięć (decyzji administracyjnych) niezgodnych, czy też naruszających prawo. </a:t>
            </a:r>
          </a:p>
        </p:txBody>
      </p:sp>
    </p:spTree>
    <p:extLst>
      <p:ext uri="{BB962C8B-B14F-4D97-AF65-F5344CB8AC3E}">
        <p14:creationId xmlns:p14="http://schemas.microsoft.com/office/powerpoint/2010/main" val="4125523971"/>
      </p:ext>
    </p:extLst>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instancyjnej</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W obrębie procedury związanej z ustosunkowaniem się strony zobowiązanej do roszczenia informacyjnego, forma (bezwzględnie pisemnej) decyzji administracyjnej występuje w sytuacji:</a:t>
            </a:r>
          </a:p>
          <a:p>
            <a:pPr algn="just"/>
            <a:r>
              <a:rPr lang="pl-PL" dirty="0"/>
              <a:t>1.	odmowy udostępnienia danych publicznych z powołaniem się na prawnie dopuszczalne ograniczenia w dostępie do wiedzy publicznej (art. </a:t>
            </a:r>
            <a:r>
              <a:rPr lang="pl-PL" dirty="0" smtClean="0"/>
              <a:t>5 </a:t>
            </a:r>
            <a:r>
              <a:rPr lang="pl-PL" dirty="0" err="1" smtClean="0"/>
              <a:t>u.d.i.p</a:t>
            </a:r>
            <a:r>
              <a:rPr lang="pl-PL" dirty="0" smtClean="0"/>
              <a:t>.);</a:t>
            </a:r>
            <a:endParaRPr lang="pl-PL" dirty="0"/>
          </a:p>
          <a:p>
            <a:pPr algn="just"/>
            <a:r>
              <a:rPr lang="pl-PL" dirty="0"/>
              <a:t>2.	odmowy udostępnienia, ze względu na fakt niewykazania przez zainteresowanego określonego poziomu istotności dla interesu </a:t>
            </a:r>
            <a:r>
              <a:rPr lang="pl-PL" dirty="0" smtClean="0"/>
              <a:t>publicznego;</a:t>
            </a:r>
            <a:endParaRPr lang="pl-PL" dirty="0"/>
          </a:p>
          <a:p>
            <a:pPr algn="just"/>
            <a:r>
              <a:rPr lang="pl-PL" dirty="0"/>
              <a:t>3.	umorzenia postępowania w sytuacji wycofania wniosku przez </a:t>
            </a:r>
            <a:r>
              <a:rPr lang="pl-PL" dirty="0" smtClean="0"/>
              <a:t>zainteresowanego; </a:t>
            </a:r>
            <a:r>
              <a:rPr lang="pl-PL" dirty="0"/>
              <a:t>Warto w tym miejscu </a:t>
            </a:r>
            <a:r>
              <a:rPr lang="pl-PL" dirty="0" smtClean="0"/>
              <a:t>podkreślić, </a:t>
            </a:r>
            <a:r>
              <a:rPr lang="pl-PL" dirty="0"/>
              <a:t>że dopuszczalność wydania decyzji umarzającej w związku z tzw. wycofaniem wniosku przez zainteresowanego nie została uregulowana </a:t>
            </a:r>
            <a:r>
              <a:rPr lang="pl-PL" dirty="0" smtClean="0"/>
              <a:t>przez </a:t>
            </a:r>
            <a:r>
              <a:rPr lang="pl-PL" dirty="0"/>
              <a:t>ustawodawcę na gruncie </a:t>
            </a:r>
            <a:r>
              <a:rPr lang="pl-PL" dirty="0" err="1" smtClean="0"/>
              <a:t>u.d.i.p</a:t>
            </a:r>
            <a:r>
              <a:rPr lang="pl-PL" dirty="0" smtClean="0"/>
              <a:t>. </a:t>
            </a:r>
            <a:r>
              <a:rPr lang="pl-PL" b="1" dirty="0"/>
              <a:t>Stanowi wytwór doktryny i orzecznictwa, w obrębie którego uwidaczniają się również stanowiska odmiennego wyrazu. </a:t>
            </a:r>
            <a:r>
              <a:rPr lang="pl-PL" dirty="0"/>
              <a:t>Jak wskazuje K. Kędzierska w tego rodzaju sytuacji nie można mówić o dopuszczalności wydania postanowienia o umorzeniu postępowania, albowiem uregulowania </a:t>
            </a:r>
            <a:r>
              <a:rPr lang="pl-PL" dirty="0" err="1"/>
              <a:t>u.d.i.p</a:t>
            </a:r>
            <a:r>
              <a:rPr lang="pl-PL" dirty="0"/>
              <a:t>. nie przewidują takiej formy zakończenia postępowania, a jedynym dostępnym organowi zobowiązanemu informacyjnie sposobem zakończenia przedmiotowej procedury </a:t>
            </a:r>
            <a:r>
              <a:rPr lang="pl-PL" b="1" dirty="0"/>
              <a:t>jest odłożenie sprawy ad - acta; </a:t>
            </a:r>
          </a:p>
          <a:p>
            <a:pPr algn="just"/>
            <a:r>
              <a:rPr lang="pl-PL" dirty="0"/>
              <a:t>4.	umorzenia postępowania w związku ze stanem bezczynności po stronie zainteresowanego, co do określenia „nowego” sposobu, „nowej” formy wnioskowania - adekwatnej do możliwości technicznych podmiotu zobowiązanego informacyjnie. Chodzi w tym wypadku o sytuację, gdy spełnienie oczekiwania informacyjnego wedle pierwotnej wersji wniosku zainteresowanego nie może mieć </a:t>
            </a:r>
            <a:r>
              <a:rPr lang="pl-PL" dirty="0" smtClean="0"/>
              <a:t>miejsca. </a:t>
            </a:r>
            <a:endParaRPr lang="pl-PL" dirty="0"/>
          </a:p>
        </p:txBody>
      </p:sp>
    </p:spTree>
    <p:extLst>
      <p:ext uri="{BB962C8B-B14F-4D97-AF65-F5344CB8AC3E}">
        <p14:creationId xmlns:p14="http://schemas.microsoft.com/office/powerpoint/2010/main" val="3969215887"/>
      </p:ext>
    </p:extLst>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instancyjnej</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Stosownie do zawartości art. 16 </a:t>
            </a:r>
            <a:r>
              <a:rPr lang="pl-PL" dirty="0" err="1"/>
              <a:t>u.d.i.p</a:t>
            </a:r>
            <a:r>
              <a:rPr lang="pl-PL" dirty="0"/>
              <a:t> </a:t>
            </a:r>
            <a:r>
              <a:rPr lang="pl-PL" dirty="0" smtClean="0"/>
              <a:t>odmowa </a:t>
            </a:r>
            <a:r>
              <a:rPr lang="pl-PL" dirty="0"/>
              <a:t>udostępnienia informacji publicznej oraz umorzenie postępowania o udostępnienie informacji publicznej przez organ władzy publicznej następuje w drodze decyzji. W związku z szerokim kwalifikowaniem tzw. strony zobowiązanej informacyjnie, w zakresie odmowy występującej po stronie podmiotów administrujących (podmiotów prywatnych niezaliczonych do katalogu określonego treścią art. </a:t>
            </a:r>
            <a:r>
              <a:rPr lang="pl-PL" dirty="0" smtClean="0"/>
              <a:t>5 par. 2 pkt. 3 </a:t>
            </a:r>
            <a:r>
              <a:rPr lang="pl-PL" dirty="0"/>
              <a:t>k.p.a.) obowiązuje zasada odpowiedniego stosowania uregulowań k.p.a. </a:t>
            </a:r>
          </a:p>
        </p:txBody>
      </p:sp>
    </p:spTree>
    <p:extLst>
      <p:ext uri="{BB962C8B-B14F-4D97-AF65-F5344CB8AC3E}">
        <p14:creationId xmlns:p14="http://schemas.microsoft.com/office/powerpoint/2010/main" val="2264464051"/>
      </p:ext>
    </p:extLst>
  </p:cSld>
  <p:clrMapOvr>
    <a:masterClrMapping/>
  </p:clrMapOvr>
  <p:transition>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instancyjnej</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Odwołanie wnosi się w terminie 14 dni od dnia doręczenia </a:t>
            </a:r>
            <a:r>
              <a:rPr lang="pl-PL" dirty="0" smtClean="0"/>
              <a:t>rozstrzygnięcia </a:t>
            </a:r>
            <a:r>
              <a:rPr lang="pl-PL" dirty="0"/>
              <a:t>do organu wyższego stopnia za pomocą podmiotu, który wydał decyzję w sprawie o udostępnienie informacji publicznej. Jeżeli rozstrzygającym postępowanie jest podmiot administrujący, przysługującym środkiem zaskarżenia jest </a:t>
            </a:r>
            <a:r>
              <a:rPr lang="pl-PL" u="sng" dirty="0"/>
              <a:t>wniosek o ponowne rozpoznanie sprawy skierowany do podmiotu, który wydał rozstrzygnięcie w postępowaniu</a:t>
            </a:r>
            <a:r>
              <a:rPr lang="pl-PL" dirty="0"/>
              <a:t>.</a:t>
            </a:r>
          </a:p>
        </p:txBody>
      </p:sp>
    </p:spTree>
    <p:extLst>
      <p:ext uri="{BB962C8B-B14F-4D97-AF65-F5344CB8AC3E}">
        <p14:creationId xmlns:p14="http://schemas.microsoft.com/office/powerpoint/2010/main" val="2249003236"/>
      </p:ext>
    </p:extLst>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sądowej kontroli</a:t>
            </a:r>
            <a:endParaRPr lang="pl-PL" b="1" dirty="0"/>
          </a:p>
        </p:txBody>
      </p:sp>
      <p:sp>
        <p:nvSpPr>
          <p:cNvPr id="3" name="Symbol zastępczy zawartości 2"/>
          <p:cNvSpPr>
            <a:spLocks noGrp="1"/>
          </p:cNvSpPr>
          <p:nvPr>
            <p:ph idx="1"/>
          </p:nvPr>
        </p:nvSpPr>
        <p:spPr>
          <a:xfrm>
            <a:off x="611560" y="1417638"/>
            <a:ext cx="8229600" cy="4525963"/>
          </a:xfrm>
        </p:spPr>
        <p:txBody>
          <a:bodyPr>
            <a:normAutofit lnSpcReduction="10000"/>
          </a:bodyPr>
          <a:lstStyle/>
          <a:p>
            <a:pPr marL="0" indent="0" algn="just">
              <a:buNone/>
            </a:pPr>
            <a:r>
              <a:rPr lang="pl-PL" dirty="0"/>
              <a:t>Brzmienie art. 16 § 2 k.p.a. wskazuje, że decyzje administracyjne mogą być zaskarżane do sądu administracyjnego z powodu ich niezgodności z prawem, na </a:t>
            </a:r>
            <a:r>
              <a:rPr lang="pl-PL" u="sng" dirty="0"/>
              <a:t>zasadach i w trybie określonym w odrębnej ustawie. </a:t>
            </a:r>
            <a:endParaRPr lang="pl-PL" u="sng" dirty="0" smtClean="0"/>
          </a:p>
          <a:p>
            <a:pPr marL="0" indent="0" algn="just">
              <a:buNone/>
            </a:pPr>
            <a:r>
              <a:rPr lang="pl-PL" dirty="0" smtClean="0"/>
              <a:t>Z </a:t>
            </a:r>
            <a:r>
              <a:rPr lang="pl-PL" dirty="0"/>
              <a:t>kolei treść art. 21 </a:t>
            </a:r>
            <a:r>
              <a:rPr lang="pl-PL" dirty="0" err="1"/>
              <a:t>u.d.i.p</a:t>
            </a:r>
            <a:r>
              <a:rPr lang="pl-PL" dirty="0"/>
              <a:t>. </a:t>
            </a:r>
            <a:r>
              <a:rPr lang="pl-PL" dirty="0" smtClean="0"/>
              <a:t>określa</a:t>
            </a:r>
            <a:r>
              <a:rPr lang="pl-PL" dirty="0"/>
              <a:t>, że do skarg administracyjnych rozpatrywanych w postępowaniach o udostępnienie informacji publicznej stosuje się przepisy ustawy z dnia 30 sierpnia 2002 r., - Prawo o postępowaniu przed sądami </a:t>
            </a:r>
            <a:r>
              <a:rPr lang="pl-PL" dirty="0" smtClean="0"/>
              <a:t>administracyjnymi.</a:t>
            </a:r>
            <a:endParaRPr lang="pl-PL" dirty="0"/>
          </a:p>
        </p:txBody>
      </p:sp>
    </p:spTree>
    <p:extLst>
      <p:ext uri="{BB962C8B-B14F-4D97-AF65-F5344CB8AC3E}">
        <p14:creationId xmlns:p14="http://schemas.microsoft.com/office/powerpoint/2010/main" val="372955428"/>
      </p:ext>
    </p:extLst>
  </p:cSld>
  <p:clrMapOvr>
    <a:masterClrMapping/>
  </p:clrMapOvr>
  <p:transition>
    <p:pull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sądowej kontroli</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a:t>W obrębie postępowań związanych z realizacją prawa dostępu do wiedzy publicznej można dokonać wyodrębnienia trojakiej kategorii skarg administracyjnych:</a:t>
            </a:r>
          </a:p>
          <a:p>
            <a:pPr algn="just"/>
            <a:r>
              <a:rPr lang="pl-PL" dirty="0"/>
              <a:t>1.	</a:t>
            </a:r>
            <a:r>
              <a:rPr lang="pl-PL" b="1" dirty="0"/>
              <a:t>skargę na </a:t>
            </a:r>
            <a:r>
              <a:rPr lang="pl-PL" b="1" dirty="0" smtClean="0"/>
              <a:t>decyzję administracyjną </a:t>
            </a:r>
            <a:r>
              <a:rPr lang="pl-PL" dirty="0"/>
              <a:t>(</a:t>
            </a:r>
            <a:r>
              <a:rPr lang="pl-PL" dirty="0" smtClean="0"/>
              <a:t>odmawiającą </a:t>
            </a:r>
            <a:r>
              <a:rPr lang="pl-PL" dirty="0"/>
              <a:t>udostępnienia, o umorzeniu postępowania w przedmiocie udostępnienia informacji publicznej);</a:t>
            </a:r>
          </a:p>
          <a:p>
            <a:pPr algn="just"/>
            <a:r>
              <a:rPr lang="pl-PL" dirty="0"/>
              <a:t>2.	</a:t>
            </a:r>
            <a:r>
              <a:rPr lang="pl-PL" b="1" dirty="0"/>
              <a:t>skargę na bezczynność podmiotu zobowiązanego informacyjnie</a:t>
            </a:r>
            <a:r>
              <a:rPr lang="pl-PL" dirty="0"/>
              <a:t>, będącą pewnego rodzaju protestem (sprzeciwem) wobec nieuzasadnionej „bierności” podmiotu zobowiązanego. Pozostaje ona w ścisłym związku z prawem do żądania udzielenia przez sąd ochrony prawnej, która ma doprowadzić do wymuszenia aktywności po stronie podmiotu obarczonego obowiązkami informacyjnymi.  Dopuszczalność jej wniesienia aktywizuje się wówczas gdy:</a:t>
            </a:r>
          </a:p>
          <a:p>
            <a:pPr algn="just"/>
            <a:r>
              <a:rPr lang="pl-PL" dirty="0"/>
              <a:t>- nie ma żadnej reakcji na żądanie skierowane przez zainteresowanego informacyjnie, tj. wówczas gdy: </a:t>
            </a:r>
          </a:p>
          <a:p>
            <a:pPr algn="just"/>
            <a:r>
              <a:rPr lang="pl-PL" dirty="0"/>
              <a:t>a)	</a:t>
            </a:r>
          </a:p>
        </p:txBody>
      </p:sp>
    </p:spTree>
    <p:extLst>
      <p:ext uri="{BB962C8B-B14F-4D97-AF65-F5344CB8AC3E}">
        <p14:creationId xmlns:p14="http://schemas.microsoft.com/office/powerpoint/2010/main" val="3072005074"/>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Tryb wnioskowy</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a:t>Co do zasady przyjmuje się, że podmiot zobowiązany może odesłać do BIP nawet wówczas gdy tej informacji jeszcze nie ma w BIP pod </a:t>
            </a:r>
            <a:r>
              <a:rPr lang="pl-PL" dirty="0" smtClean="0"/>
              <a:t>warunkiem, </a:t>
            </a:r>
            <a:r>
              <a:rPr lang="pl-PL" dirty="0"/>
              <a:t>że zamieści tę informację w BIP w terminie 14 dni od dnia wpłynięcia wniosku (w  ustawowym terminie na realizację wniosku).</a:t>
            </a:r>
          </a:p>
          <a:p>
            <a:pPr algn="just"/>
            <a:r>
              <a:rPr lang="pl-PL" dirty="0"/>
              <a:t>W takiej sytuacji udostępnienie informacji znajdującej się w BIP w trybie wnioskowym jest możnością – pozostaje to w ścisłym związku z zasadą równego dostępu do informacji </a:t>
            </a:r>
            <a:r>
              <a:rPr lang="pl-PL" dirty="0" smtClean="0"/>
              <a:t>publicznej </a:t>
            </a:r>
            <a:r>
              <a:rPr lang="pl-PL" dirty="0"/>
              <a:t>ze wzgl. na chorobę, inwalidztwo, wiek itp.). </a:t>
            </a:r>
            <a:endParaRPr lang="pl-PL" dirty="0" smtClean="0"/>
          </a:p>
          <a:p>
            <a:pPr algn="just"/>
            <a:r>
              <a:rPr lang="pl-PL" dirty="0" smtClean="0"/>
              <a:t>Jeżeli </a:t>
            </a:r>
            <a:r>
              <a:rPr lang="pl-PL" dirty="0"/>
              <a:t>częściowo informacja jest w BIP a częściowo nie  -, wówczas powinno nastąpić odesłanie do BIP za pomocą powiadomienia i powinno nastąpić częściowe udostępnienie w trybie wnioskowym (należy wniosek merytorycznie rozpatrzyć).</a:t>
            </a:r>
          </a:p>
          <a:p>
            <a:pPr algn="just"/>
            <a:r>
              <a:rPr lang="pl-PL" dirty="0"/>
              <a:t>Nie można jednak odsyłać do innych stron internetowych niebędących stronami </a:t>
            </a:r>
            <a:r>
              <a:rPr lang="pl-PL" dirty="0" smtClean="0"/>
              <a:t>BIP, ani do innych stron BIP które nie są stroną podmiotu do którego wpłynął wniosek.</a:t>
            </a:r>
            <a:endParaRPr lang="pl-PL" dirty="0"/>
          </a:p>
        </p:txBody>
      </p:sp>
    </p:spTree>
    <p:extLst>
      <p:ext uri="{BB962C8B-B14F-4D97-AF65-F5344CB8AC3E}">
        <p14:creationId xmlns:p14="http://schemas.microsoft.com/office/powerpoint/2010/main" val="40890556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fontScale="90000"/>
          </a:bodyPr>
          <a:lstStyle/>
          <a:p>
            <a:r>
              <a:rPr lang="pl-PL" b="1" dirty="0" smtClean="0"/>
              <a:t>Zasada kontroli sądowej</a:t>
            </a:r>
            <a:endParaRPr lang="pl-PL" b="1" dirty="0"/>
          </a:p>
        </p:txBody>
      </p:sp>
      <p:sp>
        <p:nvSpPr>
          <p:cNvPr id="3" name="Symbol zastępczy zawartości 2"/>
          <p:cNvSpPr>
            <a:spLocks noGrp="1"/>
          </p:cNvSpPr>
          <p:nvPr>
            <p:ph idx="1"/>
          </p:nvPr>
        </p:nvSpPr>
        <p:spPr>
          <a:xfrm>
            <a:off x="457200" y="980728"/>
            <a:ext cx="8229600" cy="5328632"/>
          </a:xfrm>
        </p:spPr>
        <p:txBody>
          <a:bodyPr>
            <a:noAutofit/>
          </a:bodyPr>
          <a:lstStyle/>
          <a:p>
            <a:pPr algn="just"/>
            <a:r>
              <a:rPr lang="pl-PL" sz="1600" dirty="0" smtClean="0"/>
              <a:t>a) </a:t>
            </a:r>
            <a:r>
              <a:rPr lang="pl-PL" sz="1600" b="1" dirty="0" smtClean="0"/>
              <a:t>nie </a:t>
            </a:r>
            <a:r>
              <a:rPr lang="pl-PL" sz="1600" b="1" dirty="0"/>
              <a:t>dochodzi do udostępnienia </a:t>
            </a:r>
            <a:r>
              <a:rPr lang="pl-PL" sz="1600" dirty="0"/>
              <a:t>(brak czynności materialno - technicznej po stronie podmiotu zobowiązanego informacyjnie);</a:t>
            </a:r>
          </a:p>
          <a:p>
            <a:pPr algn="just"/>
            <a:r>
              <a:rPr lang="pl-PL" sz="1600" dirty="0"/>
              <a:t>b)	</a:t>
            </a:r>
            <a:r>
              <a:rPr lang="pl-PL" sz="1600" b="1" dirty="0"/>
              <a:t>brak odmowy udostępnienia ze względu na konieczność ochrony szczególnych wartości, bądź też ze względu na brak wykazania istotności dla interesu publicznego w związku z oczekiwaniem informacji przetworzonej; </a:t>
            </a:r>
            <a:r>
              <a:rPr lang="pl-PL" sz="1600" dirty="0"/>
              <a:t>Brak decyzji administracyjnej – odmawiającej, czy też umarzającej postępowanie skutkuje stanem bezczynności. </a:t>
            </a:r>
            <a:r>
              <a:rPr lang="pl-PL" sz="1600" u="sng" dirty="0"/>
              <a:t>W obrębie postępowania o udzielenie informacji publicznej brak wydania decyzji administracyjnej nie jest równoznaczny z pozytywnym rozstrzygnięciem sprawy po stronie zainteresowanego informacyjnie – nie oznacza tzw. </a:t>
            </a:r>
            <a:r>
              <a:rPr lang="pl-PL" sz="1600" u="sng" dirty="0" err="1"/>
              <a:t>konkludentnego</a:t>
            </a:r>
            <a:r>
              <a:rPr lang="pl-PL" sz="1600" u="sng" dirty="0"/>
              <a:t> – milczącego przyzwolenia (aprobaty) na realizację procesu udostępnienia </a:t>
            </a:r>
            <a:r>
              <a:rPr lang="pl-PL" sz="1600" u="sng" dirty="0" smtClean="0"/>
              <a:t>Realizacja </a:t>
            </a:r>
            <a:r>
              <a:rPr lang="pl-PL" sz="1600" u="sng" dirty="0"/>
              <a:t>zobowiązania informacyjnego następuje w drodze czynności materialno – technicznej (faktycznego działania). Jest ona przejawem odejścia od naczelnej zasady postępowania przed organami administracji publicznej wedle to której: „wola organu w zakresie praw i obowiązków musi być wyrażona w formie pisemnej lub ustnej decyzji administracyjnej (tzw. formalny przejaw woli organu), chyba że przepis szczególny stanowi inaczej” ;</a:t>
            </a:r>
          </a:p>
          <a:p>
            <a:pPr algn="just"/>
            <a:r>
              <a:rPr lang="pl-PL" sz="1600" dirty="0"/>
              <a:t>c)	</a:t>
            </a:r>
            <a:r>
              <a:rPr lang="pl-PL" sz="1600" b="1" dirty="0"/>
              <a:t>brak powiadomienia</a:t>
            </a:r>
            <a:r>
              <a:rPr lang="pl-PL" sz="1600" dirty="0"/>
              <a:t> o nieposiadaniu informacji publicznej, lub też o nieposiadaniu przez informację statusu wiedzy publicznej, brak powiadomienia, iż podmiot będący adresatem nie jest zobowiązanym informacyjnie , brak powiadomienia iż informacja została już upubliczniona w trybie poza – wnioskowym (zgodnie z zasadą pierwszeństwa), brak powiadomienia o posiadaniu w </a:t>
            </a:r>
            <a:r>
              <a:rPr lang="pl-PL" sz="1600" dirty="0" smtClean="0"/>
              <a:t>tym </a:t>
            </a:r>
            <a:r>
              <a:rPr lang="pl-PL" sz="1600" dirty="0"/>
              <a:t>przypadku zastosowania odrębnych </a:t>
            </a:r>
            <a:r>
              <a:rPr lang="pl-PL" sz="1600" dirty="0" smtClean="0"/>
              <a:t>przepisów.</a:t>
            </a:r>
            <a:endParaRPr lang="pl-PL" sz="1600" dirty="0"/>
          </a:p>
        </p:txBody>
      </p:sp>
    </p:spTree>
    <p:extLst>
      <p:ext uri="{BB962C8B-B14F-4D97-AF65-F5344CB8AC3E}">
        <p14:creationId xmlns:p14="http://schemas.microsoft.com/office/powerpoint/2010/main" val="2264896198"/>
      </p:ext>
    </p:extLst>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Inne powiadomienia</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Powiadomienie </a:t>
            </a:r>
            <a:r>
              <a:rPr lang="pl-PL" dirty="0"/>
              <a:t>o niemożności zachowania terminu niezwłocznego (art. 10 ust. 2 </a:t>
            </a:r>
            <a:r>
              <a:rPr lang="pl-PL" dirty="0" err="1"/>
              <a:t>u.d.i.p</a:t>
            </a:r>
            <a:r>
              <a:rPr lang="pl-PL" dirty="0"/>
              <a:t>.) </a:t>
            </a:r>
            <a:endParaRPr lang="pl-PL" dirty="0" smtClean="0"/>
          </a:p>
          <a:p>
            <a:pPr algn="just"/>
            <a:r>
              <a:rPr lang="pl-PL" dirty="0" smtClean="0"/>
              <a:t>Powiadomienie </a:t>
            </a:r>
            <a:r>
              <a:rPr lang="pl-PL" dirty="0"/>
              <a:t>o niemożności dotrzymania - 14 dniowego terminu na realizację zobowiązania informacyjnego (o opóźnieniu procesu udostępnienia – art. 13 ust. 2 </a:t>
            </a:r>
            <a:r>
              <a:rPr lang="pl-PL" dirty="0" err="1"/>
              <a:t>u.d.i.p</a:t>
            </a:r>
            <a:r>
              <a:rPr lang="pl-PL" dirty="0" smtClean="0"/>
              <a:t>.) w tych przypadkach niedoręczenie ich przed upływem 14 dni może skutkować stanem bezczynności (jeśli jednocześnie nie ma innej aktywności) </a:t>
            </a:r>
          </a:p>
          <a:p>
            <a:pPr algn="just"/>
            <a:r>
              <a:rPr lang="pl-PL" dirty="0" smtClean="0"/>
              <a:t>Powiadomienie </a:t>
            </a:r>
            <a:r>
              <a:rPr lang="pl-PL" dirty="0"/>
              <a:t>o konieczności uiszczenia kosztów dodatkowych lub związanych z procesem przekształcenia z jednoczesnym określeniem ich </a:t>
            </a:r>
            <a:r>
              <a:rPr lang="pl-PL" dirty="0" smtClean="0"/>
              <a:t>wysokości</a:t>
            </a:r>
            <a:r>
              <a:rPr lang="pl-PL" dirty="0"/>
              <a:t> </a:t>
            </a:r>
            <a:r>
              <a:rPr lang="pl-PL" u="sng" dirty="0" smtClean="0"/>
              <a:t>(niedoręczenie tego powiadomienia nie skutkuje stanem bezczynności prowadzi jedynie do braku ustalenia opłat).</a:t>
            </a:r>
            <a:endParaRPr lang="pl-PL" u="sng" dirty="0"/>
          </a:p>
        </p:txBody>
      </p:sp>
    </p:spTree>
    <p:extLst>
      <p:ext uri="{BB962C8B-B14F-4D97-AF65-F5344CB8AC3E}">
        <p14:creationId xmlns:p14="http://schemas.microsoft.com/office/powerpoint/2010/main" val="2597695958"/>
      </p:ext>
    </p:extLst>
  </p:cSld>
  <p:clrMapOvr>
    <a:masterClrMapping/>
  </p:clrMapOvr>
  <p:transition>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sądowej</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dirty="0"/>
              <a:t> -  </a:t>
            </a:r>
            <a:r>
              <a:rPr lang="pl-PL" b="1" dirty="0" smtClean="0"/>
              <a:t>reakcja podmiotu zobowiązanego jest ale </a:t>
            </a:r>
            <a:r>
              <a:rPr lang="pl-PL" b="1" dirty="0"/>
              <a:t>informacja upubliczniona nie spełnia oczekiwań informacyjnych, albowiem </a:t>
            </a:r>
          </a:p>
          <a:p>
            <a:pPr algn="just"/>
            <a:r>
              <a:rPr lang="pl-PL" dirty="0"/>
              <a:t>a)	nie została w pełni udostępniona (jest tylko fragmentem wiedzy objętej żądaniem informacyjnym, nie spełnia właściwego oczekiwania informacyjnego jednostki);</a:t>
            </a:r>
          </a:p>
          <a:p>
            <a:pPr algn="just"/>
            <a:r>
              <a:rPr lang="pl-PL" dirty="0"/>
              <a:t>b)	odpowiedź jest niejednoznaczna, zwodnicza, wprowadzająca zamęt znaczeniowy;</a:t>
            </a:r>
          </a:p>
          <a:p>
            <a:pPr algn="just"/>
            <a:r>
              <a:rPr lang="pl-PL" dirty="0"/>
              <a:t>c)	</a:t>
            </a:r>
            <a:r>
              <a:rPr lang="pl-PL" u="sng" dirty="0"/>
              <a:t>odpowiedź błędnie wskazuje na fakt „niebycia” informacją publiczną, mimo iż wyczerpuje znamiona tego rodzaju danych biorąc pod uwagę jej aspekty przedmiotowe i </a:t>
            </a:r>
            <a:r>
              <a:rPr lang="pl-PL" u="sng" dirty="0" smtClean="0"/>
              <a:t>podmiotowe (stanowiska mniejszościowe)</a:t>
            </a:r>
            <a:endParaRPr lang="pl-PL" u="sng" dirty="0"/>
          </a:p>
          <a:p>
            <a:pPr marL="0" indent="0" algn="just">
              <a:buNone/>
            </a:pPr>
            <a:r>
              <a:rPr lang="pl-PL" dirty="0"/>
              <a:t>Wniesienie skargi administracyjnej w związku z bezczynnością podmiotu zobowiązanego informacyjnie - jak wskazał w jednym z wyroków Naczelny Sąd Administracyjny:  „…</a:t>
            </a:r>
            <a:r>
              <a:rPr lang="pl-PL" b="1" dirty="0"/>
              <a:t>nie musi być poprzedzone żadnym środkiem zaskarżenia (zażaleniem, wezwaniem do usunięcia naruszenia prawa na drodze </a:t>
            </a:r>
            <a:r>
              <a:rPr lang="pl-PL" b="1" dirty="0" smtClean="0"/>
              <a:t>administracyjnej).</a:t>
            </a:r>
            <a:endParaRPr lang="pl-PL" b="1" dirty="0"/>
          </a:p>
        </p:txBody>
      </p:sp>
    </p:spTree>
    <p:extLst>
      <p:ext uri="{BB962C8B-B14F-4D97-AF65-F5344CB8AC3E}">
        <p14:creationId xmlns:p14="http://schemas.microsoft.com/office/powerpoint/2010/main" val="1614401987"/>
      </p:ext>
    </p:extLst>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22114"/>
          </a:xfrm>
        </p:spPr>
        <p:txBody>
          <a:bodyPr/>
          <a:lstStyle/>
          <a:p>
            <a:r>
              <a:rPr lang="pl-PL" b="1" dirty="0" smtClean="0"/>
              <a:t>Zasada kontroli sądowej</a:t>
            </a:r>
            <a:endParaRPr lang="pl-PL" b="1" dirty="0"/>
          </a:p>
        </p:txBody>
      </p:sp>
      <p:sp>
        <p:nvSpPr>
          <p:cNvPr id="3" name="Symbol zastępczy zawartości 2"/>
          <p:cNvSpPr>
            <a:spLocks noGrp="1"/>
          </p:cNvSpPr>
          <p:nvPr>
            <p:ph idx="1"/>
          </p:nvPr>
        </p:nvSpPr>
        <p:spPr>
          <a:xfrm>
            <a:off x="518864" y="1052736"/>
            <a:ext cx="8229600" cy="5102027"/>
          </a:xfrm>
        </p:spPr>
        <p:txBody>
          <a:bodyPr>
            <a:noAutofit/>
          </a:bodyPr>
          <a:lstStyle/>
          <a:p>
            <a:pPr algn="just"/>
            <a:r>
              <a:rPr lang="pl-PL" sz="1600" dirty="0"/>
              <a:t>3.	</a:t>
            </a:r>
            <a:r>
              <a:rPr lang="pl-PL" sz="1400" b="1" dirty="0"/>
              <a:t>Skargę na inne akty lub czynności z zakresu administracji publicznej lub też skargę na postanowienie</a:t>
            </a:r>
            <a:r>
              <a:rPr lang="pl-PL" sz="1400" dirty="0"/>
              <a:t>, jeżeli koszty związane z procesem udostępnienia zostały określone odpowiednio  - </a:t>
            </a:r>
            <a:r>
              <a:rPr lang="pl-PL" sz="1400" b="1" dirty="0"/>
              <a:t>a) w formie pisma </a:t>
            </a:r>
            <a:r>
              <a:rPr lang="pl-PL" sz="1400" dirty="0"/>
              <a:t>(zarządzenia, powiadomienia, wezwania – ogólnie określając aktu stwierdzającego obowiązek  poniesienia opłaty, z jedoczesnym określeniem jej wysokości) ,  </a:t>
            </a:r>
            <a:r>
              <a:rPr lang="pl-PL" sz="1400" b="1" dirty="0"/>
              <a:t>b) bądź też </a:t>
            </a:r>
            <a:r>
              <a:rPr lang="pl-PL" sz="1400" b="1" dirty="0" smtClean="0"/>
              <a:t>postanowienia. </a:t>
            </a:r>
            <a:r>
              <a:rPr lang="pl-PL" sz="1400" dirty="0"/>
              <a:t>	</a:t>
            </a:r>
            <a:endParaRPr lang="pl-PL" sz="1400" dirty="0" smtClean="0"/>
          </a:p>
          <a:p>
            <a:pPr algn="just"/>
            <a:r>
              <a:rPr lang="pl-PL" sz="1400" dirty="0" smtClean="0"/>
              <a:t>Aby </a:t>
            </a:r>
            <a:r>
              <a:rPr lang="pl-PL" sz="1400" dirty="0"/>
              <a:t>tego rodzaju pismo – powiadomienie o wysokości opłaty w związku z udostępnieniem informacji publicznej można było uznać za tzw. inny akt z zakresu administracji publicznej odnoszący się do uprawnień lub obowiązków, względem którego przysługuje skarga do sądu administracyjnego (zob. art. 3 § 2  pkt. 4 </a:t>
            </a:r>
            <a:r>
              <a:rPr lang="pl-PL" sz="1400" dirty="0" err="1"/>
              <a:t>u.p.p.s.a</a:t>
            </a:r>
            <a:r>
              <a:rPr lang="pl-PL" sz="1400" dirty="0"/>
              <a:t>.) należy przeanalizować następujące wymagania: </a:t>
            </a:r>
            <a:r>
              <a:rPr lang="pl-PL" sz="1400" dirty="0" smtClean="0"/>
              <a:t>1. pismo </a:t>
            </a:r>
            <a:r>
              <a:rPr lang="pl-PL" sz="1400" dirty="0"/>
              <a:t>nie może być decyzją ani postanowieniem, </a:t>
            </a:r>
            <a:r>
              <a:rPr lang="pl-PL" sz="1400" dirty="0" smtClean="0"/>
              <a:t>2. musi </a:t>
            </a:r>
            <a:r>
              <a:rPr lang="pl-PL" sz="1400" dirty="0"/>
              <a:t>wyróżniać się podwójną konkretnością co do osoby i sprawy, </a:t>
            </a:r>
            <a:r>
              <a:rPr lang="pl-PL" sz="1400" dirty="0" smtClean="0"/>
              <a:t>3.  musi </a:t>
            </a:r>
            <a:r>
              <a:rPr lang="pl-PL" sz="1400" dirty="0"/>
              <a:t>posiadać publicznoprawny charakter – dotyczyć sprawy z zakresu administracji publicznej (w jej materialnym rozumieniu</a:t>
            </a:r>
            <a:r>
              <a:rPr lang="pl-PL" sz="1400" dirty="0" smtClean="0"/>
              <a:t>), 4.  </a:t>
            </a:r>
            <a:r>
              <a:rPr lang="pl-PL" sz="1400" dirty="0"/>
              <a:t>musi być skierowane do podmiotu usytuowanego na zewnątrz aparatu administracyjnego – podmiotu niezwiązanego organizacyjnie z podmiotem zobowiązanym informacyjnie, jak również jemu </a:t>
            </a:r>
            <a:r>
              <a:rPr lang="pl-PL" sz="1400" dirty="0" smtClean="0"/>
              <a:t>niepodporządkowanemu, 5. musi </a:t>
            </a:r>
            <a:r>
              <a:rPr lang="pl-PL" sz="1400" dirty="0"/>
              <a:t>dotyczyć uprawnienia </a:t>
            </a:r>
            <a:r>
              <a:rPr lang="pl-PL" sz="1400" dirty="0" smtClean="0"/>
              <a:t>lub obowiązku prawnie </a:t>
            </a:r>
            <a:r>
              <a:rPr lang="pl-PL" sz="1400" dirty="0"/>
              <a:t>regulowanego</a:t>
            </a:r>
            <a:r>
              <a:rPr lang="pl-PL" sz="1400" b="1" dirty="0"/>
              <a:t>.  </a:t>
            </a:r>
            <a:r>
              <a:rPr lang="pl-PL" sz="1400" b="1" u="sng" dirty="0"/>
              <a:t>Chodzi w tym wypadku o akt będący formą realizacji prawa, podejmowaną wówczas gdy stosunek prawny jest już ukształtowany i nie wymaga dalszej konkretyzacji. Nie może być podjęty w ramach postępowania uregulowanego treścią k.p.a., bądź też </a:t>
            </a:r>
            <a:r>
              <a:rPr lang="pl-PL" sz="1400" b="1" u="sng" dirty="0" err="1"/>
              <a:t>o.p</a:t>
            </a:r>
            <a:r>
              <a:rPr lang="pl-PL" sz="1400" b="1" u="sng" dirty="0"/>
              <a:t>.  </a:t>
            </a:r>
            <a:endParaRPr lang="pl-PL" sz="1400" b="1" u="sng" dirty="0" smtClean="0"/>
          </a:p>
          <a:p>
            <a:pPr algn="just"/>
            <a:r>
              <a:rPr lang="pl-PL" sz="1400" b="1" dirty="0" smtClean="0"/>
              <a:t>W doktrynie prezentowany jest pogląd, że czynności zobowiązanego w postaci rozmaitych powiadomień  są czynnościami materialno-technicznymi z zakresu administracji publicznej i z tego właśnie powodu  mogą zostać podane weryfikacji  przez sąd administracyjny (chodzi o skargę z </a:t>
            </a:r>
            <a:r>
              <a:rPr lang="en-US" sz="1400" b="1" dirty="0" smtClean="0"/>
              <a:t>art</a:t>
            </a:r>
            <a:r>
              <a:rPr lang="en-US" sz="1400" b="1" dirty="0"/>
              <a:t>. 3 § 2  pkt. 4 </a:t>
            </a:r>
            <a:r>
              <a:rPr lang="en-US" sz="1400" b="1" dirty="0" err="1"/>
              <a:t>u.p.p.s.a</a:t>
            </a:r>
            <a:r>
              <a:rPr lang="pl-PL" sz="1400" b="1" dirty="0" smtClean="0"/>
              <a:t> .) – skargę na czynność z zakresu administracji publicznej.</a:t>
            </a:r>
            <a:endParaRPr lang="pl-PL" sz="1400" b="1" dirty="0"/>
          </a:p>
        </p:txBody>
      </p:sp>
    </p:spTree>
    <p:extLst>
      <p:ext uri="{BB962C8B-B14F-4D97-AF65-F5344CB8AC3E}">
        <p14:creationId xmlns:p14="http://schemas.microsoft.com/office/powerpoint/2010/main" val="738032120"/>
      </p:ext>
    </p:extLst>
  </p:cSld>
  <p:clrMapOvr>
    <a:masterClrMapping/>
  </p:clrMapOvr>
  <p:transition>
    <p:wipe di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sądowej</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Ponadto jak wskazują J. Ruszewski i P. </a:t>
            </a:r>
            <a:r>
              <a:rPr lang="pl-PL" dirty="0" err="1"/>
              <a:t>Sitniewski</a:t>
            </a:r>
            <a:r>
              <a:rPr lang="pl-PL" dirty="0"/>
              <a:t> dopuszczalność wniesienia skargi administracyjnej ma miejsce również wówczas, gdy podmiot zainteresowany stwierdza iż w prowadzonym postępowaniu o udzielenie informacji publicznej </a:t>
            </a:r>
            <a:r>
              <a:rPr lang="pl-PL" u="sng" dirty="0"/>
              <a:t>doszło do pogwałcenia przepisów natury proceduralnej, związanych z prawidłowością wydania decyzji administracyjnej, lub też wówczas gdy naruszono ogólne zasady postępowania uregulowane treścią </a:t>
            </a:r>
            <a:r>
              <a:rPr lang="pl-PL" u="sng" dirty="0" err="1"/>
              <a:t>k.p.a</a:t>
            </a:r>
            <a:r>
              <a:rPr lang="pl-PL" u="sng" dirty="0"/>
              <a:t> (art. 6 </a:t>
            </a:r>
            <a:r>
              <a:rPr lang="pl-PL" u="sng" dirty="0" smtClean="0"/>
              <a:t>– 16).</a:t>
            </a:r>
            <a:endParaRPr lang="pl-PL" u="sng" dirty="0"/>
          </a:p>
        </p:txBody>
      </p:sp>
    </p:spTree>
    <p:extLst>
      <p:ext uri="{BB962C8B-B14F-4D97-AF65-F5344CB8AC3E}">
        <p14:creationId xmlns:p14="http://schemas.microsoft.com/office/powerpoint/2010/main" val="774545166"/>
      </p:ext>
    </p:extLst>
  </p:cSld>
  <p:clrMapOvr>
    <a:masterClrMapping/>
  </p:clrMapOvr>
  <p:transition>
    <p:pull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sądowej</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W myśl art. 53 </a:t>
            </a:r>
            <a:r>
              <a:rPr lang="pl-PL" dirty="0" err="1" smtClean="0"/>
              <a:t>u.p.p.s.a</a:t>
            </a:r>
            <a:r>
              <a:rPr lang="pl-PL" dirty="0"/>
              <a:t>. skargę wnosi się w terminie 30 dni od dnia otrzymania rozstrzygnięcia w sprawie. Skargę wnosi się za pośrednictwem podmiotu zobowiązanego informacyjnie, którego działanie lub bezczynność stanowi przedmiot zaskarżenia. Przekazanie akt sprawy oraz skargi do sądu administracyjnego następuje w ciągu 15 dni od dnia otrzymania środka zaskarżenia. Skargę rozpatruje się w terminie 30 dni od dnia otrzymania akt wraz z odpowiedzią na skargę (art. 21 </a:t>
            </a:r>
            <a:r>
              <a:rPr lang="pl-PL" dirty="0" err="1" smtClean="0"/>
              <a:t>u.d.i.p</a:t>
            </a:r>
            <a:r>
              <a:rPr lang="pl-PL" dirty="0" smtClean="0"/>
              <a:t>.). </a:t>
            </a:r>
            <a:r>
              <a:rPr lang="pl-PL" dirty="0"/>
              <a:t>Tego rodzaju uregulowanie w sposób wyraźny uwidacznia odmienność względem </a:t>
            </a:r>
            <a:r>
              <a:rPr lang="pl-PL" dirty="0" err="1"/>
              <a:t>u.p.p.s.a</a:t>
            </a:r>
            <a:r>
              <a:rPr lang="pl-PL" dirty="0" smtClean="0"/>
              <a:t>.),</a:t>
            </a:r>
          </a:p>
          <a:p>
            <a:pPr marL="0" indent="0" algn="just">
              <a:buNone/>
            </a:pPr>
            <a:r>
              <a:rPr lang="pl-PL" dirty="0" smtClean="0"/>
              <a:t>Skargę może wnieść wnioskodawca, któremu odmówiono dostępu albo wobec którego żądania okazano bezczynność, jak również druga strona postępowania,  czyli organ zobowiązany.</a:t>
            </a:r>
            <a:endParaRPr lang="pl-PL" dirty="0"/>
          </a:p>
        </p:txBody>
      </p:sp>
    </p:spTree>
    <p:extLst>
      <p:ext uri="{BB962C8B-B14F-4D97-AF65-F5344CB8AC3E}">
        <p14:creationId xmlns:p14="http://schemas.microsoft.com/office/powerpoint/2010/main" val="3034178851"/>
      </p:ext>
    </p:extLst>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Koszty udostępnienia</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a:t>Jeżeli </a:t>
            </a:r>
            <a:r>
              <a:rPr lang="pl-PL" dirty="0" smtClean="0"/>
              <a:t>w wyniku  </a:t>
            </a:r>
            <a:r>
              <a:rPr lang="pl-PL" dirty="0"/>
              <a:t>udostępnienia  informacji  publicznej  na  wniosek, </a:t>
            </a:r>
            <a:r>
              <a:rPr lang="pl-PL" dirty="0" smtClean="0"/>
              <a:t>podmiot obowiązany </a:t>
            </a:r>
            <a:r>
              <a:rPr lang="pl-PL" dirty="0"/>
              <a:t>do udostępnienia ma ponieść </a:t>
            </a:r>
            <a:r>
              <a:rPr lang="pl-PL" dirty="0" smtClean="0"/>
              <a:t>dodatkowe </a:t>
            </a:r>
            <a:r>
              <a:rPr lang="pl-PL" dirty="0"/>
              <a:t>koszty związane ze wskazanym we wniosku sposobem udostępnienia lub </a:t>
            </a:r>
            <a:r>
              <a:rPr lang="pl-PL" dirty="0" smtClean="0"/>
              <a:t>koniecznością </a:t>
            </a:r>
            <a:r>
              <a:rPr lang="pl-PL" dirty="0"/>
              <a:t>przekształcenia informacji </a:t>
            </a:r>
            <a:r>
              <a:rPr lang="pl-PL" dirty="0" smtClean="0"/>
              <a:t>w formę </a:t>
            </a:r>
            <a:r>
              <a:rPr lang="pl-PL" dirty="0"/>
              <a:t>wskazaną we wniosku, podmiot ten </a:t>
            </a:r>
            <a:r>
              <a:rPr lang="pl-PL" dirty="0" smtClean="0"/>
              <a:t>może </a:t>
            </a:r>
            <a:r>
              <a:rPr lang="pl-PL" dirty="0"/>
              <a:t>pobrać od wnioskodawcy opłatę </a:t>
            </a:r>
            <a:r>
              <a:rPr lang="pl-PL" dirty="0" smtClean="0"/>
              <a:t>w wysokości odpowiadającej </a:t>
            </a:r>
            <a:r>
              <a:rPr lang="pl-PL" dirty="0"/>
              <a:t>tym kosztom.</a:t>
            </a:r>
          </a:p>
          <a:p>
            <a:pPr algn="just"/>
            <a:r>
              <a:rPr lang="pl-PL" dirty="0" smtClean="0"/>
              <a:t>Podmiot   w terminie   14 dni  </a:t>
            </a:r>
            <a:r>
              <a:rPr lang="pl-PL" dirty="0"/>
              <a:t>od  dnia  złożenia </a:t>
            </a:r>
            <a:r>
              <a:rPr lang="pl-PL" dirty="0" smtClean="0"/>
              <a:t>wniosku</a:t>
            </a:r>
            <a:r>
              <a:rPr lang="pl-PL" dirty="0"/>
              <a:t>, powiadomi wnioskodawcę o wysokości opłaty. Udostępnienie informacji </a:t>
            </a:r>
            <a:r>
              <a:rPr lang="pl-PL" dirty="0" smtClean="0"/>
              <a:t>zgodnie   z wnioskiem  </a:t>
            </a:r>
            <a:r>
              <a:rPr lang="pl-PL" dirty="0"/>
              <a:t>następuje  po  upływie  </a:t>
            </a:r>
            <a:r>
              <a:rPr lang="pl-PL" dirty="0" smtClean="0"/>
              <a:t>14 dni   </a:t>
            </a:r>
            <a:r>
              <a:rPr lang="pl-PL" dirty="0"/>
              <a:t>od   dnia   powiadomienia </a:t>
            </a:r>
            <a:r>
              <a:rPr lang="pl-PL" dirty="0" smtClean="0"/>
              <a:t>wnioskodawcy</a:t>
            </a:r>
            <a:r>
              <a:rPr lang="pl-PL" dirty="0"/>
              <a:t>,  chyba </a:t>
            </a:r>
            <a:r>
              <a:rPr lang="pl-PL" dirty="0" smtClean="0"/>
              <a:t>że </a:t>
            </a:r>
            <a:r>
              <a:rPr lang="pl-PL" dirty="0"/>
              <a:t>wnioskodawca dokona </a:t>
            </a:r>
            <a:r>
              <a:rPr lang="pl-PL" dirty="0" smtClean="0"/>
              <a:t>w tym  </a:t>
            </a:r>
            <a:r>
              <a:rPr lang="pl-PL" dirty="0"/>
              <a:t>terminie  zmiany  wniosku </a:t>
            </a:r>
            <a:r>
              <a:rPr lang="pl-PL" dirty="0" smtClean="0"/>
              <a:t>w zakresie </a:t>
            </a:r>
            <a:r>
              <a:rPr lang="pl-PL" dirty="0"/>
              <a:t>sposobu lub formy udostępnienia </a:t>
            </a:r>
            <a:r>
              <a:rPr lang="pl-PL" dirty="0" smtClean="0"/>
              <a:t>informacji, </a:t>
            </a:r>
            <a:r>
              <a:rPr lang="pl-PL" dirty="0"/>
              <a:t>albo wycofa wniosek.</a:t>
            </a:r>
            <a:endParaRPr lang="pl-PL" dirty="0" smtClean="0"/>
          </a:p>
          <a:p>
            <a:endParaRPr lang="pl-PL" dirty="0" smtClean="0"/>
          </a:p>
        </p:txBody>
      </p:sp>
    </p:spTree>
  </p:cSld>
  <p:clrMapOvr>
    <a:masterClrMapping/>
  </p:clrMapOvr>
  <p:transition>
    <p:wip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Koszty udostępnienia </a:t>
            </a:r>
            <a:endParaRPr lang="pl-PL" b="1" dirty="0"/>
          </a:p>
        </p:txBody>
      </p:sp>
      <p:sp>
        <p:nvSpPr>
          <p:cNvPr id="3" name="Symbol zastępczy zawartości 2"/>
          <p:cNvSpPr>
            <a:spLocks noGrp="1"/>
          </p:cNvSpPr>
          <p:nvPr>
            <p:ph idx="1"/>
          </p:nvPr>
        </p:nvSpPr>
        <p:spPr>
          <a:xfrm>
            <a:off x="214282" y="1412776"/>
            <a:ext cx="8643998" cy="5112568"/>
          </a:xfrm>
        </p:spPr>
        <p:txBody>
          <a:bodyPr>
            <a:normAutofit fontScale="77500" lnSpcReduction="20000"/>
          </a:bodyPr>
          <a:lstStyle/>
          <a:p>
            <a:pPr marL="0" indent="0" algn="just">
              <a:buNone/>
            </a:pPr>
            <a:r>
              <a:rPr lang="pl-PL" sz="2000" dirty="0"/>
              <a:t>Generalną zasadą jest bezpłatność – udostępnienie jest nieodpłatne, ale to nie oznacza, że jest bez -  kosztowe. </a:t>
            </a:r>
          </a:p>
          <a:p>
            <a:pPr marL="0" indent="0" algn="just">
              <a:buNone/>
            </a:pPr>
            <a:r>
              <a:rPr lang="pl-PL" sz="2000" dirty="0"/>
              <a:t>Wnioskodawca jednak nie może być obciążony kosztami tylko dlatego, że złożył wniosek. Jakiekolwiek próby wprowadzenia opłat za złożenie wniosku są nielegalne. </a:t>
            </a:r>
          </a:p>
          <a:p>
            <a:pPr marL="0" indent="0" algn="just">
              <a:buNone/>
            </a:pPr>
            <a:r>
              <a:rPr lang="pl-PL" sz="2000" dirty="0"/>
              <a:t>Wyjątki:</a:t>
            </a:r>
          </a:p>
          <a:p>
            <a:pPr marL="0" indent="0" algn="just">
              <a:buNone/>
            </a:pPr>
            <a:r>
              <a:rPr lang="pl-PL" sz="2000" dirty="0"/>
              <a:t>Tzw. dodatkowe koszty w związku  z przyjętych we wniosku sposobem udostępnienia (mogą być osobowe i materialne); </a:t>
            </a:r>
            <a:r>
              <a:rPr lang="pl-PL" sz="2000" dirty="0" smtClean="0"/>
              <a:t>Koszty </a:t>
            </a:r>
            <a:r>
              <a:rPr lang="pl-PL" sz="2000" dirty="0"/>
              <a:t>osobowe: koszty związane  z dodatkową pracą pracowników (koszty nadgodzin, koszty zatrudnienia dodatkowej osoby);</a:t>
            </a:r>
          </a:p>
          <a:p>
            <a:pPr marL="0" indent="0" algn="just">
              <a:buNone/>
            </a:pPr>
            <a:r>
              <a:rPr lang="pl-PL" sz="2000" dirty="0"/>
              <a:t>Koszty materialne: koszty nośników; </a:t>
            </a:r>
            <a:endParaRPr lang="pl-PL" sz="2000" dirty="0" smtClean="0"/>
          </a:p>
          <a:p>
            <a:pPr marL="0" indent="0" algn="just">
              <a:buNone/>
            </a:pPr>
            <a:r>
              <a:rPr lang="pl-PL" sz="2000" dirty="0" smtClean="0"/>
              <a:t>Koszty </a:t>
            </a:r>
            <a:r>
              <a:rPr lang="pl-PL" sz="2000" dirty="0"/>
              <a:t>ustalane poprzez ustalenie kwoty granicznej powyżej, której trzeba uiścić należności lub poprzez wskazanie granicznej liczy stron wydruku, ksero powyżej której trzeba uiścić należność</a:t>
            </a:r>
            <a:r>
              <a:rPr lang="pl-PL" sz="2000" dirty="0" smtClean="0"/>
              <a:t>.</a:t>
            </a:r>
            <a:endParaRPr lang="pl-PL" sz="2000" dirty="0"/>
          </a:p>
          <a:p>
            <a:pPr marL="0" indent="0" algn="just">
              <a:buNone/>
            </a:pPr>
            <a:r>
              <a:rPr lang="pl-PL" sz="2000" dirty="0"/>
              <a:t>Koszty procesu przekształcenia i koszty przetworzenia (mogą być tylko materialne);</a:t>
            </a:r>
          </a:p>
          <a:p>
            <a:pPr marL="0" indent="0" algn="just">
              <a:buNone/>
            </a:pPr>
            <a:r>
              <a:rPr lang="pl-PL" sz="2000" dirty="0"/>
              <a:t>UDIP nie odnosi się nie tylko co do sposobu wymierzenia opłaty, ale i co do wysokości tych kosztów, z tego też względu organy ustalają cenniki określające koszt usługi kopiowania, wydruku, przeniesienia na płytę, ale niedopuszczalne są  cenniki wynagrodzenia dla osoby, która przygotowała i udostępnia informację w związku z procesem przetworzenia.  </a:t>
            </a:r>
          </a:p>
          <a:p>
            <a:pPr marL="0" indent="0" algn="just">
              <a:buNone/>
            </a:pPr>
            <a:r>
              <a:rPr lang="pl-PL" sz="2000" dirty="0"/>
              <a:t>Z treści </a:t>
            </a:r>
            <a:r>
              <a:rPr lang="pl-PL" sz="2000" dirty="0" err="1"/>
              <a:t>udip</a:t>
            </a:r>
            <a:r>
              <a:rPr lang="pl-PL" sz="2000" dirty="0"/>
              <a:t> wynika, że opłata związana z kosztami nie jest </a:t>
            </a:r>
            <a:r>
              <a:rPr lang="pl-PL" sz="2000" dirty="0" smtClean="0"/>
              <a:t>opłatą </a:t>
            </a:r>
            <a:r>
              <a:rPr lang="pl-PL" sz="2000" dirty="0"/>
              <a:t>administracyjną, kancelaryjną  bądź inną która wiąże się z realizacją  określonych obowiązków  lub czynności przez podmiot zobowiązany. Gdyby tak miało być to ustawodawca zdecydowałby się na określenie jej ryczałtowanego charakteru  lub odesłałby do regulacji szczególnych w tym zakresie.</a:t>
            </a:r>
          </a:p>
        </p:txBody>
      </p:sp>
    </p:spTree>
    <p:extLst>
      <p:ext uri="{BB962C8B-B14F-4D97-AF65-F5344CB8AC3E}">
        <p14:creationId xmlns:p14="http://schemas.microsoft.com/office/powerpoint/2010/main" val="3190193986"/>
      </p:ext>
    </p:extLst>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Koszty udostępnienia </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Podmiot zobowiązany  powinien udostępnić informację publiczną, niezależnie od tego czy uprawniony uiścił opłatę, czy też nie.</a:t>
            </a:r>
          </a:p>
          <a:p>
            <a:pPr algn="just"/>
            <a:r>
              <a:rPr lang="pl-PL" dirty="0" smtClean="0"/>
              <a:t>Należność ewentualna podlega ściągnięciu w postępowaniu egzekucyjnym; </a:t>
            </a:r>
            <a:r>
              <a:rPr lang="pl-PL" b="1" dirty="0" smtClean="0"/>
              <a:t>Podstawa prawna art. 265 KPA zgodnie z którym  wszelkie nieuiszczone w terminie opłaty i koszty postępowania oraz inne należności wynikłe z tego postępowania podlegają ściągnięciu w trybie przepisów o egzekucji administracyjnej świadczeń pieniężnych.</a:t>
            </a:r>
          </a:p>
          <a:p>
            <a:pPr algn="just"/>
            <a:r>
              <a:rPr lang="pl-PL" dirty="0" smtClean="0"/>
              <a:t>Forma naliczenia opłaty: </a:t>
            </a:r>
            <a:r>
              <a:rPr lang="pl-PL" dirty="0" err="1" smtClean="0"/>
              <a:t>udip</a:t>
            </a:r>
            <a:r>
              <a:rPr lang="pl-PL" dirty="0" smtClean="0"/>
              <a:t> nie reguluje niniejszej materii</a:t>
            </a:r>
          </a:p>
          <a:p>
            <a:pPr algn="just"/>
            <a:r>
              <a:rPr lang="pl-PL" dirty="0" smtClean="0"/>
              <a:t>2 stanowiska: określenie opłaty i obowiązku jej poniesienia następuje postanowieniem na które przysługuje zażalenie i skarga lub też aktem stwierdzającym obowiązek poniesienia opłaty (stanowisko dominujące)  oraz określającym </a:t>
            </a:r>
            <a:r>
              <a:rPr lang="pl-PL" dirty="0"/>
              <a:t>j</a:t>
            </a:r>
            <a:r>
              <a:rPr lang="pl-PL" dirty="0" smtClean="0"/>
              <a:t>ej wysokość; </a:t>
            </a:r>
          </a:p>
          <a:p>
            <a:pPr algn="just"/>
            <a:r>
              <a:rPr lang="pl-PL" dirty="0" smtClean="0"/>
              <a:t>Akt może przybierać rozmaite nazwy: zarządzenie, zawiadomienie, wezwanie, informacja;</a:t>
            </a:r>
          </a:p>
          <a:p>
            <a:pPr algn="just"/>
            <a:r>
              <a:rPr lang="pl-PL" dirty="0" smtClean="0"/>
              <a:t>Akt podlega zaskarżeniu skargą administracyjną.</a:t>
            </a:r>
            <a:endParaRPr lang="pl-PL" dirty="0"/>
          </a:p>
        </p:txBody>
      </p:sp>
    </p:spTree>
    <p:extLst>
      <p:ext uri="{BB962C8B-B14F-4D97-AF65-F5344CB8AC3E}">
        <p14:creationId xmlns:p14="http://schemas.microsoft.com/office/powerpoint/2010/main" val="3885819603"/>
      </p:ext>
    </p:extLst>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Koszty udostępnienia</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Uregulowania </a:t>
            </a:r>
            <a:r>
              <a:rPr lang="pl-PL" dirty="0" err="1" smtClean="0"/>
              <a:t>u.d.i.p</a:t>
            </a:r>
            <a:r>
              <a:rPr lang="pl-PL" dirty="0" smtClean="0"/>
              <a:t>. są lakoniczne, jeśli chodzi o kwestię naliczania i uiszczania opłat  inaczej niż w zakresie udostępniania informacji o środowisku i jego ochronie, tam wysokość opłat jest regulowana w drodze aktu wykonawczego.</a:t>
            </a:r>
          </a:p>
          <a:p>
            <a:pPr marL="0" indent="0" algn="just">
              <a:buNone/>
            </a:pPr>
            <a:r>
              <a:rPr lang="pl-PL" dirty="0" smtClean="0"/>
              <a:t>Z tego też powodu zdarza się, że podmioty zobowiązane tworzą sobie cenniki opłat, które w pełni egzekwują od wnioskodawcy nie bacząc na jakiekolwiek zasady prawne.</a:t>
            </a:r>
            <a:endParaRPr lang="pl-PL" dirty="0"/>
          </a:p>
        </p:txBody>
      </p:sp>
    </p:spTree>
    <p:extLst>
      <p:ext uri="{BB962C8B-B14F-4D97-AF65-F5344CB8AC3E}">
        <p14:creationId xmlns:p14="http://schemas.microsoft.com/office/powerpoint/2010/main" val="2917313427"/>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Biuletyn Informacji Publicznej</a:t>
            </a:r>
            <a:endParaRPr lang="pl-PL" b="1" dirty="0"/>
          </a:p>
        </p:txBody>
      </p:sp>
      <p:sp>
        <p:nvSpPr>
          <p:cNvPr id="3" name="Symbol zastępczy zawartości 2"/>
          <p:cNvSpPr>
            <a:spLocks noGrp="1"/>
          </p:cNvSpPr>
          <p:nvPr>
            <p:ph idx="1"/>
          </p:nvPr>
        </p:nvSpPr>
        <p:spPr/>
        <p:txBody>
          <a:bodyPr>
            <a:normAutofit/>
          </a:bodyPr>
          <a:lstStyle/>
          <a:p>
            <a:pPr algn="just"/>
            <a:r>
              <a:rPr lang="pl-PL" dirty="0"/>
              <a:t>BIP - Podstawowe źródło informacji publicznej,</a:t>
            </a:r>
          </a:p>
          <a:p>
            <a:pPr algn="just"/>
            <a:r>
              <a:rPr lang="pl-PL" dirty="0" smtClean="0"/>
              <a:t>Nie </a:t>
            </a:r>
            <a:r>
              <a:rPr lang="pl-PL" dirty="0"/>
              <a:t>zwalnia z zobowiązania informacyjnego odesłanie do strony BIP nieutworzonej i nieprowadzonej przez podmiot do którego wpłynął </a:t>
            </a:r>
            <a:r>
              <a:rPr lang="pl-PL" dirty="0" smtClean="0"/>
              <a:t>wniosek.</a:t>
            </a:r>
            <a:endParaRPr lang="pl-PL" dirty="0"/>
          </a:p>
          <a:p>
            <a:endParaRPr lang="pl-PL" dirty="0"/>
          </a:p>
        </p:txBody>
      </p:sp>
    </p:spTree>
    <p:extLst>
      <p:ext uri="{BB962C8B-B14F-4D97-AF65-F5344CB8AC3E}">
        <p14:creationId xmlns:p14="http://schemas.microsoft.com/office/powerpoint/2010/main" val="2949089264"/>
      </p:ext>
    </p:extLst>
  </p:cSld>
  <p:clrMapOvr>
    <a:masterClrMapping/>
  </p:clrMapOvr>
  <p:transition>
    <p:wedg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odpowiedzialności osobistej </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smtClean="0"/>
              <a:t>Treść art. 23 </a:t>
            </a:r>
            <a:r>
              <a:rPr lang="pl-PL" dirty="0" err="1" smtClean="0"/>
              <a:t>u.d.i.p</a:t>
            </a:r>
            <a:r>
              <a:rPr lang="pl-PL" dirty="0" smtClean="0"/>
              <a:t>. wskazuje, że kto bez podstawy prawnej, wbrew ciążącemu na nim zobowiązaniu informacyjnemu nie udostępnia informacji publicznej podlega grzywnie, karze ograniczenia wolności, bądź też pozbawienia wolności do roku. Sądem właściwym w tym zakresie jest sąd powszechny (procedura karna), Karalność przestępstwa ustaje po 5 latach od popełnienia a jeżeli przed ich upływem wszczęto postępowanie  z upływem 10 lat  od zakończenia tego okresu tj. z upływem 15 lat od popełnienia czynu zabronionego. Niezależnie od tej odpowiedzialności nieudostępnienie informacji może wiązać się z odpowiedzialnością dyscyplinarną pracownika  lub porządkową. Może być zakwalifikowane jako ciężkie naruszenie obowiązków pracowniczych i skutkować rozwiązaniem stosunku pracy bez wypowiedzenia.</a:t>
            </a:r>
          </a:p>
          <a:p>
            <a:pPr marL="0" indent="0" algn="just">
              <a:buNone/>
            </a:pPr>
            <a:r>
              <a:rPr lang="pl-PL" dirty="0" smtClean="0"/>
              <a:t>Zarówno </a:t>
            </a:r>
            <a:r>
              <a:rPr lang="pl-PL" dirty="0"/>
              <a:t>grzywna, ograniczenie wolności, czy też pozbawienie wolności stanowią środki obrony interesu prawnego – informacyjnego jednostki, występujące obok prawa do wniesienia odwołania, wniosku o ponowne rozpoznanie sprawy, czy też skargi administracyjnej, jak również obok środków o charakterze ustrojowym, które pozostają w ścisłym związku z prawnie gwarantowanymi formami i sposobami ubiegania się o informację publiczną</a:t>
            </a:r>
            <a:r>
              <a:rPr lang="pl-PL" dirty="0" smtClean="0"/>
              <a:t>.</a:t>
            </a:r>
          </a:p>
          <a:p>
            <a:pPr marL="0" indent="0" algn="just">
              <a:buNone/>
            </a:pPr>
            <a:r>
              <a:rPr lang="pl-PL" dirty="0" smtClean="0"/>
              <a:t>Ten czyn zabroniony może być realizowany we współsprawstwie. W grę wchodzi w tym wypadku również sprawstwo polecające. Może to być czyn umyślny  objęty zamiarem bezpośrednim jak ewentualnym.</a:t>
            </a:r>
          </a:p>
          <a:p>
            <a:pPr marL="0" indent="0" algn="just">
              <a:buNone/>
            </a:pPr>
            <a:r>
              <a:rPr lang="pl-PL" b="1" dirty="0" smtClean="0"/>
              <a:t>II stanowiska :</a:t>
            </a:r>
          </a:p>
          <a:p>
            <a:pPr marL="0" indent="0" algn="just">
              <a:buNone/>
            </a:pPr>
            <a:r>
              <a:rPr lang="pl-PL" dirty="0" smtClean="0"/>
              <a:t>Odpowiedzialność karna z art. 23 </a:t>
            </a:r>
            <a:r>
              <a:rPr lang="pl-PL" dirty="0" err="1" smtClean="0"/>
              <a:t>udip</a:t>
            </a:r>
            <a:r>
              <a:rPr lang="pl-PL" dirty="0" smtClean="0"/>
              <a:t> odnosi się do każdego sposobu udostępniania informacji publicznej (A. Matusiak)</a:t>
            </a:r>
          </a:p>
          <a:p>
            <a:pPr marL="0" indent="0" algn="just">
              <a:buNone/>
            </a:pPr>
            <a:r>
              <a:rPr lang="pl-PL" dirty="0" smtClean="0"/>
              <a:t>Odpowiedzialność karna z art. 23 </a:t>
            </a:r>
            <a:r>
              <a:rPr lang="pl-PL" dirty="0" err="1" smtClean="0"/>
              <a:t>udip</a:t>
            </a:r>
            <a:r>
              <a:rPr lang="pl-PL" dirty="0" smtClean="0"/>
              <a:t> nie odnosi się do każdego sposobu, ale tylko do trybu wnioskowego B. Pietrzak)  </a:t>
            </a:r>
            <a:endParaRPr lang="pl-PL" dirty="0"/>
          </a:p>
        </p:txBody>
      </p:sp>
    </p:spTree>
    <p:extLst>
      <p:ext uri="{BB962C8B-B14F-4D97-AF65-F5344CB8AC3E}">
        <p14:creationId xmlns:p14="http://schemas.microsoft.com/office/powerpoint/2010/main" val="2188243983"/>
      </p:ext>
    </p:extLst>
  </p:cSld>
  <p:clrMapOvr>
    <a:masterClrMapping/>
  </p:clrMapOvr>
  <p:transition>
    <p:wedg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odpowiedzialności osobistej</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Sama </a:t>
            </a:r>
            <a:r>
              <a:rPr lang="pl-PL" dirty="0"/>
              <a:t>niezasadna odmowa udostępnienia, czy też całkowite milczenie, bądź też inna forma bezczynności podmiotu zobowiązanego informacyjnie, nie prowadzą do automatycznego uznania jego winy i wymierzenia na „sprawcy” sankcji karnych. Ma ono miejsce wówczas, gdy podmiot zobowiązany informacyjnie (naruszający uregulowania </a:t>
            </a:r>
            <a:r>
              <a:rPr lang="pl-PL" dirty="0" err="1"/>
              <a:t>u.d.i.p</a:t>
            </a:r>
            <a:r>
              <a:rPr lang="pl-PL" dirty="0"/>
              <a:t>.) ignoruje również rozstrzygnięcie sądu administracyjnego orzekającego na korzyść strony uprawnionej informacyjnie. Tym samym zawiadomienie do prokuratury powinno mieć miejsce dopiero wówczas, gdy dochodzi do wyczerpania przez zainteresowanego wszystkich innych przysługujących mu możliwości obrony (prawnie gwarantowanych środków ochrony interesu informacyjnego jednostki: ustrojowych, procesowych – w szczególności zaś procesowych).</a:t>
            </a:r>
          </a:p>
        </p:txBody>
      </p:sp>
    </p:spTree>
    <p:extLst>
      <p:ext uri="{BB962C8B-B14F-4D97-AF65-F5344CB8AC3E}">
        <p14:creationId xmlns:p14="http://schemas.microsoft.com/office/powerpoint/2010/main" val="1306631658"/>
      </p:ext>
    </p:extLst>
  </p:cSld>
  <p:clrMapOvr>
    <a:masterClrMapping/>
  </p:clrMapOvr>
  <p:transition>
    <p:pull dir="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odpowiedzialności osobistej</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T. Aleksandrowicz wskazuje, że </a:t>
            </a:r>
            <a:r>
              <a:rPr lang="pl-PL" dirty="0" smtClean="0"/>
              <a:t>do </a:t>
            </a:r>
            <a:r>
              <a:rPr lang="pl-PL" dirty="0"/>
              <a:t>grupy osób odpowiedzialnych z racji uchylania się od realizacji zobowiązania informacyjnego) można z pewnością zaliczyć osobę kierującą podmiotem zobowiązanym informacyjnie na mocy </a:t>
            </a:r>
            <a:r>
              <a:rPr lang="pl-PL" dirty="0" err="1"/>
              <a:t>u.d.i.p</a:t>
            </a:r>
            <a:r>
              <a:rPr lang="pl-PL" dirty="0"/>
              <a:t>., osobę upoważnioną do tego przez kierownika, która służbowo zajmuje się upublicznianiem danych wyczerpujących znamiona wiedzy publicznej, jak również obu jednocześnie (wówczas, gdy brak pomiędzy nimi współdziałania w rozumieniu art. 18 k.k</a:t>
            </a:r>
            <a:r>
              <a:rPr lang="pl-PL" dirty="0" smtClean="0"/>
              <a:t>.). </a:t>
            </a:r>
          </a:p>
          <a:p>
            <a:pPr marL="0" indent="0" algn="just">
              <a:buNone/>
            </a:pPr>
            <a:r>
              <a:rPr lang="pl-PL" dirty="0" smtClean="0"/>
              <a:t>Sam </a:t>
            </a:r>
            <a:r>
              <a:rPr lang="pl-PL" dirty="0"/>
              <a:t>podmiot zobowiązany informacyjnie (w drodze regulacji wewnętrznych) </a:t>
            </a:r>
            <a:r>
              <a:rPr lang="pl-PL" dirty="0" smtClean="0"/>
              <a:t>powinien rozstrzygać </a:t>
            </a:r>
            <a:r>
              <a:rPr lang="pl-PL" dirty="0"/>
              <a:t>o tym, kto w jego strukturze, jest upoważniony do realizacji zobowiązań informacyjnych i jednocześnie ponosi odpowiedzialność tytułem „niesłusznego” nieudostępnienia informacji publicznej (bezczynności), nieuzasadnionego odmówienia dostępu, czy też umorzenia przedmiotowej procedury.</a:t>
            </a:r>
          </a:p>
        </p:txBody>
      </p:sp>
    </p:spTree>
    <p:extLst>
      <p:ext uri="{BB962C8B-B14F-4D97-AF65-F5344CB8AC3E}">
        <p14:creationId xmlns:p14="http://schemas.microsoft.com/office/powerpoint/2010/main" val="1714535170"/>
      </p:ext>
    </p:extLst>
  </p:cSld>
  <p:clrMapOvr>
    <a:masterClrMapping/>
  </p:clrMapOvr>
  <p:transition>
    <p:dissolv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 PYTANIE: Jak </a:t>
            </a:r>
            <a:r>
              <a:rPr lang="pl-PL" sz="2000" dirty="0"/>
              <a:t>wskazuje ustawodawca w terminie niezwłocznym udostępnieniu podlega informacja publiczna:</a:t>
            </a:r>
          </a:p>
        </p:txBody>
      </p:sp>
      <p:sp>
        <p:nvSpPr>
          <p:cNvPr id="3" name="Symbol zastępczy zawartości 2"/>
          <p:cNvSpPr>
            <a:spLocks noGrp="1"/>
          </p:cNvSpPr>
          <p:nvPr>
            <p:ph idx="1"/>
          </p:nvPr>
        </p:nvSpPr>
        <p:spPr/>
        <p:txBody>
          <a:bodyPr/>
          <a:lstStyle/>
          <a:p>
            <a:pPr algn="just"/>
            <a:r>
              <a:rPr lang="pl-PL" dirty="0"/>
              <a:t>a. w trybie bezwnioskowym poprzez bezpośredni wgląd do informacji i w trybie wnioskowym; </a:t>
            </a:r>
          </a:p>
          <a:p>
            <a:pPr algn="just"/>
            <a:r>
              <a:rPr lang="pl-PL" dirty="0"/>
              <a:t>b. zarówno w formie pisemnej jak i ustnej na podstawie ustnego wniosku;</a:t>
            </a:r>
          </a:p>
          <a:p>
            <a:pPr algn="just"/>
            <a:r>
              <a:rPr lang="pl-PL" dirty="0"/>
              <a:t>c. zarówno pisemnie jak i ustnie jedynie na podstawie pisemnego wniosku.</a:t>
            </a:r>
          </a:p>
          <a:p>
            <a:pPr algn="just"/>
            <a:endParaRPr lang="pl-PL" dirty="0"/>
          </a:p>
        </p:txBody>
      </p:sp>
    </p:spTree>
    <p:extLst>
      <p:ext uri="{BB962C8B-B14F-4D97-AF65-F5344CB8AC3E}">
        <p14:creationId xmlns:p14="http://schemas.microsoft.com/office/powerpoint/2010/main" val="4501045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Literatura</a:t>
            </a:r>
            <a:endParaRPr lang="pl-PL" dirty="0"/>
          </a:p>
        </p:txBody>
      </p:sp>
      <p:sp>
        <p:nvSpPr>
          <p:cNvPr id="3" name="Symbol zastępczy zawartości 2"/>
          <p:cNvSpPr>
            <a:spLocks noGrp="1"/>
          </p:cNvSpPr>
          <p:nvPr>
            <p:ph idx="1"/>
          </p:nvPr>
        </p:nvSpPr>
        <p:spPr/>
        <p:txBody>
          <a:bodyPr>
            <a:normAutofit fontScale="47500" lnSpcReduction="20000"/>
          </a:bodyPr>
          <a:lstStyle/>
          <a:p>
            <a:r>
              <a:rPr lang="pl-PL" dirty="0" smtClean="0"/>
              <a:t>1</a:t>
            </a:r>
            <a:r>
              <a:rPr lang="pl-PL" dirty="0"/>
              <a:t>.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a:t>
            </a:r>
            <a:r>
              <a:rPr lang="pl-PL" dirty="0" smtClean="0"/>
              <a:t>publicznej, Komentarz</a:t>
            </a:r>
            <a:r>
              <a:rPr lang="pl-PL" dirty="0"/>
              <a:t>, Warszawa </a:t>
            </a:r>
            <a:r>
              <a:rPr lang="pl-PL" dirty="0" smtClean="0"/>
              <a:t>2010</a:t>
            </a:r>
          </a:p>
          <a:p>
            <a:r>
              <a:rPr lang="pl-PL" dirty="0" smtClean="0"/>
              <a:t>10. P. Szustakiewicz (red.), Dostęp do informacji publicznej, Warszawa 2016</a:t>
            </a:r>
          </a:p>
          <a:p>
            <a:r>
              <a:rPr lang="pl-PL" dirty="0" smtClean="0"/>
              <a:t>11.A. </a:t>
            </a:r>
            <a:r>
              <a:rPr lang="pl-PL" dirty="0" err="1" smtClean="0"/>
              <a:t>Gałąch</a:t>
            </a:r>
            <a:r>
              <a:rPr lang="pl-PL" dirty="0" smtClean="0"/>
              <a:t>, K. Kędzierska, A. Lipiński, B. Opaliński, B. Pietrzak, P. Szustakiewicz, A. </a:t>
            </a:r>
            <a:r>
              <a:rPr lang="pl-PL" dirty="0" err="1" smtClean="0"/>
              <a:t>Zolotar</a:t>
            </a:r>
            <a:r>
              <a:rPr lang="pl-PL" dirty="0" smtClean="0"/>
              <a:t>- Wiśniewska, Dostęp do informacji publicznej a prawo do prywatności, Warszawa 2015,</a:t>
            </a:r>
          </a:p>
          <a:p>
            <a:r>
              <a:rPr lang="pl-PL" dirty="0" smtClean="0"/>
              <a:t>12. P. </a:t>
            </a:r>
            <a:r>
              <a:rPr lang="pl-PL" dirty="0" err="1" smtClean="0"/>
              <a:t>Sitniewski</a:t>
            </a:r>
            <a:r>
              <a:rPr lang="pl-PL" dirty="0" smtClean="0"/>
              <a:t>, Dostęp do informacji publicznej. Pytanie i odpowiedz. Wzory pism, Warszawa 2016,</a:t>
            </a:r>
          </a:p>
          <a:p>
            <a:r>
              <a:rPr lang="pl-PL" dirty="0" smtClean="0"/>
              <a:t>13. P. </a:t>
            </a:r>
            <a:r>
              <a:rPr lang="pl-PL" dirty="0" err="1" smtClean="0"/>
              <a:t>Sitniewski</a:t>
            </a:r>
            <a:r>
              <a:rPr lang="pl-PL" dirty="0" smtClean="0"/>
              <a:t>, Ustawa o ponownym wykorzystywaniu informacji sektora publicznego. Komentarz, Warszawa 2017,</a:t>
            </a:r>
          </a:p>
          <a:p>
            <a:endParaRPr lang="pl-PL" dirty="0"/>
          </a:p>
          <a:p>
            <a:endParaRPr lang="pl-PL" dirty="0"/>
          </a:p>
          <a:p>
            <a:endParaRPr lang="pl-PL" dirty="0"/>
          </a:p>
        </p:txBody>
      </p:sp>
    </p:spTree>
    <p:extLst>
      <p:ext uri="{BB962C8B-B14F-4D97-AF65-F5344CB8AC3E}">
        <p14:creationId xmlns:p14="http://schemas.microsoft.com/office/powerpoint/2010/main" val="3008328227"/>
      </p:ext>
    </p:extLst>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Portal danych od 8.12.2021 r.</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Portal danych -  prowadzony przez ministra  właściwego ds. informatyzacji  powszechnie dostępny system teleinformatyczny przeznaczony do udostępniania informacji sektora publicznego w celu ponownego jej wykorzystywania oraz danych prywatnych  w celu wykorzystywania  (art. 2 pkt 13 ustawy z dnia 11 sierpnia 2021 r. o otwartych danych i ponownym wykorzystywaniu informacji sektora publicznego (Dz. U. z 2021 r., poz. 1641).</a:t>
            </a:r>
            <a:endParaRPr lang="pl-PL" dirty="0"/>
          </a:p>
        </p:txBody>
      </p:sp>
    </p:spTree>
    <p:extLst>
      <p:ext uri="{BB962C8B-B14F-4D97-AF65-F5344CB8AC3E}">
        <p14:creationId xmlns:p14="http://schemas.microsoft.com/office/powerpoint/2010/main" val="1171501415"/>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Inne tryby bezwnioskowe – nieobjęte zasadą pierwszeństwa</a:t>
            </a:r>
          </a:p>
        </p:txBody>
      </p:sp>
      <p:sp>
        <p:nvSpPr>
          <p:cNvPr id="3" name="Symbol zastępczy zawartości 2"/>
          <p:cNvSpPr>
            <a:spLocks noGrp="1"/>
          </p:cNvSpPr>
          <p:nvPr>
            <p:ph idx="1"/>
          </p:nvPr>
        </p:nvSpPr>
        <p:spPr/>
        <p:txBody>
          <a:bodyPr>
            <a:normAutofit/>
          </a:bodyPr>
          <a:lstStyle/>
          <a:p>
            <a:pPr algn="just"/>
            <a:r>
              <a:rPr lang="pl-PL" dirty="0"/>
              <a:t>wyłożenie lub wywieszenie informacji  w miejscach ogólnie dostępnych;</a:t>
            </a:r>
          </a:p>
          <a:p>
            <a:pPr algn="just"/>
            <a:r>
              <a:rPr lang="pl-PL" dirty="0"/>
              <a:t> </a:t>
            </a:r>
            <a:r>
              <a:rPr lang="pl-PL" dirty="0" smtClean="0"/>
              <a:t>zainstalowanie </a:t>
            </a:r>
            <a:r>
              <a:rPr lang="pl-PL" dirty="0"/>
              <a:t>w miejscach ogólnie dostępnych urządzeń umożliwiających zapoznanie się z </a:t>
            </a:r>
            <a:r>
              <a:rPr lang="pl-PL" dirty="0" smtClean="0"/>
              <a:t>informacją publiczną;</a:t>
            </a:r>
            <a:endParaRPr lang="pl-PL" dirty="0"/>
          </a:p>
          <a:p>
            <a:pPr algn="just"/>
            <a:r>
              <a:rPr lang="pl-PL" dirty="0" smtClean="0"/>
              <a:t>Częściowo: wstęp  </a:t>
            </a:r>
            <a:r>
              <a:rPr lang="pl-PL" dirty="0"/>
              <a:t>na  posiedzenia  organów,  </a:t>
            </a:r>
            <a:r>
              <a:rPr lang="pl-PL" dirty="0" smtClean="0"/>
              <a:t>kolegialnych, pochodzących </a:t>
            </a:r>
            <a:r>
              <a:rPr lang="pl-PL" dirty="0"/>
              <a:t>z wyborów powszechnych i </a:t>
            </a:r>
            <a:r>
              <a:rPr lang="pl-PL" u="sng" dirty="0"/>
              <a:t>bezpośrednich</a:t>
            </a:r>
            <a:r>
              <a:rPr lang="pl-PL" dirty="0"/>
              <a:t> </a:t>
            </a:r>
            <a:r>
              <a:rPr lang="pl-PL" dirty="0" smtClean="0"/>
              <a:t>…</a:t>
            </a:r>
            <a:endParaRPr lang="pl-PL" dirty="0"/>
          </a:p>
          <a:p>
            <a:endParaRPr lang="pl-PL" dirty="0"/>
          </a:p>
        </p:txBody>
      </p:sp>
    </p:spTree>
    <p:extLst>
      <p:ext uri="{BB962C8B-B14F-4D97-AF65-F5344CB8AC3E}">
        <p14:creationId xmlns:p14="http://schemas.microsoft.com/office/powerpoint/2010/main" val="2420858888"/>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Tryb bezwnioskowy a wnioskowy</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Zamieszczenie informacji w BIP nie uprawnia podmiotu do tego, aby zachował całkowite milczenie wobec przedłożonego wniosku, </a:t>
            </a:r>
            <a:r>
              <a:rPr lang="pl-PL" b="1" dirty="0" smtClean="0"/>
              <a:t>ma on wówczas wskazać zainteresowanemu w sposób dokładny miejsce gdzie ta informacja się znajduje w BIP (powiadomienie);</a:t>
            </a:r>
          </a:p>
          <a:p>
            <a:pPr algn="just"/>
            <a:r>
              <a:rPr lang="pl-PL" u="sng" dirty="0" smtClean="0"/>
              <a:t>Adres BIP jest informacją publiczną</a:t>
            </a:r>
            <a:r>
              <a:rPr lang="pl-PL" dirty="0" smtClean="0"/>
              <a:t>, podobnie jak informacje o BIP i </a:t>
            </a:r>
            <a:r>
              <a:rPr lang="pl-PL" b="1" dirty="0" smtClean="0"/>
              <a:t>one mogą być udostępniane na wniosek.</a:t>
            </a:r>
            <a:endParaRPr lang="pl-PL" b="1" dirty="0"/>
          </a:p>
        </p:txBody>
      </p:sp>
    </p:spTree>
    <p:extLst>
      <p:ext uri="{BB962C8B-B14F-4D97-AF65-F5344CB8AC3E}">
        <p14:creationId xmlns:p14="http://schemas.microsoft.com/office/powerpoint/2010/main" val="2848789622"/>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4464</TotalTime>
  <Words>6138</Words>
  <Application>Microsoft Office PowerPoint</Application>
  <PresentationFormat>Pokaz na ekranie (4:3)</PresentationFormat>
  <Paragraphs>259</Paragraphs>
  <Slides>64</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64</vt:i4>
      </vt:variant>
    </vt:vector>
  </HeadingPairs>
  <TitlesOfParts>
    <vt:vector size="71" baseType="lpstr">
      <vt:lpstr>Book Antiqua</vt:lpstr>
      <vt:lpstr>Calibri</vt:lpstr>
      <vt:lpstr>Lucida Sans</vt:lpstr>
      <vt:lpstr>Wingdings</vt:lpstr>
      <vt:lpstr>Wingdings 2</vt:lpstr>
      <vt:lpstr>Wingdings 3</vt:lpstr>
      <vt:lpstr>Apex</vt:lpstr>
      <vt:lpstr>  Wnioskowy tryb udostępnienia informacji publicznej</vt:lpstr>
      <vt:lpstr>Tryb wnioskowy </vt:lpstr>
      <vt:lpstr>Prawo do informacji publicznej</vt:lpstr>
      <vt:lpstr>Art. 10 ust. 1 u.d.i.p - zasada pierwszeństwa trybu bezwnioskowego </vt:lpstr>
      <vt:lpstr>Tryb wnioskowy</vt:lpstr>
      <vt:lpstr>Biuletyn Informacji Publicznej</vt:lpstr>
      <vt:lpstr>Portal danych od 8.12.2021 r.</vt:lpstr>
      <vt:lpstr>Inne tryby bezwnioskowe – nieobjęte zasadą pierwszeństwa</vt:lpstr>
      <vt:lpstr>Tryb bezwnioskowy a wnioskowy</vt:lpstr>
      <vt:lpstr>Kiedy tryb wnioskowy?</vt:lpstr>
      <vt:lpstr>Tryb wnioskowy</vt:lpstr>
      <vt:lpstr>Tryb wnioskowy</vt:lpstr>
      <vt:lpstr>Wgląd do dokumentu urzędowego (szerokie rozumienie trybu wnioskowego)</vt:lpstr>
      <vt:lpstr>Dokument urzędowy</vt:lpstr>
      <vt:lpstr>Odformalizowanie trybu wnioskowego</vt:lpstr>
      <vt:lpstr>FORMA WNIOSKU</vt:lpstr>
      <vt:lpstr>Podpis na wniosku</vt:lpstr>
      <vt:lpstr>Anonimowość</vt:lpstr>
      <vt:lpstr>Anonimowość</vt:lpstr>
      <vt:lpstr>Kiedy wnioskodawca musi się ujawnić?</vt:lpstr>
      <vt:lpstr>Kiedy wnioskodawca musi się ujawnić?</vt:lpstr>
      <vt:lpstr>Kiedy wnioskodawca musi się ujawnić?</vt:lpstr>
      <vt:lpstr>Formularze wniosku</vt:lpstr>
      <vt:lpstr>Formularze wniosku</vt:lpstr>
      <vt:lpstr>Uzasadnienie wniosku</vt:lpstr>
      <vt:lpstr>Język w którym sporządzony ma być wniosek</vt:lpstr>
      <vt:lpstr>Oznaczenie informacji udostępnianej </vt:lpstr>
      <vt:lpstr>  Tryb wnioskowy </vt:lpstr>
      <vt:lpstr>Tryb wnioskowy</vt:lpstr>
      <vt:lpstr>Wnioski proste, złożone i inne</vt:lpstr>
      <vt:lpstr>Warunki udostępnienia</vt:lpstr>
      <vt:lpstr>Termin udostępnienia informacji publicznej </vt:lpstr>
      <vt:lpstr>Terminy</vt:lpstr>
      <vt:lpstr>Niezwłocznie a bez zbędnej zwłoki</vt:lpstr>
      <vt:lpstr>Opóźnienie w procesie udostępnienia informacji publicznej </vt:lpstr>
      <vt:lpstr>Bezczynność</vt:lpstr>
      <vt:lpstr>Powiadomienie o nieposiadaniu informacji publicznej</vt:lpstr>
      <vt:lpstr>Brak bezczynności</vt:lpstr>
      <vt:lpstr>Sposoby zakończenia postępowania na wniosek </vt:lpstr>
      <vt:lpstr>Sposoby zakończenia postępowania na wniosek</vt:lpstr>
      <vt:lpstr>Sposoby zakończenia postępowania na wniosek</vt:lpstr>
      <vt:lpstr>Dodatkowo</vt:lpstr>
      <vt:lpstr>Kontaktowanie się z wnioskodawcą</vt:lpstr>
      <vt:lpstr>Zasada kontroli instancyjnej i sądowej kontroli</vt:lpstr>
      <vt:lpstr>Zasada kontroli instancyjnej</vt:lpstr>
      <vt:lpstr>Zasada kontroli instancyjnej</vt:lpstr>
      <vt:lpstr>Zasada kontroli instancyjnej</vt:lpstr>
      <vt:lpstr>Zasada sądowej kontroli</vt:lpstr>
      <vt:lpstr>Zasada sądowej kontroli</vt:lpstr>
      <vt:lpstr>Zasada kontroli sądowej</vt:lpstr>
      <vt:lpstr>Inne powiadomienia</vt:lpstr>
      <vt:lpstr>Zasada kontroli sądowej</vt:lpstr>
      <vt:lpstr>Zasada kontroli sądowej</vt:lpstr>
      <vt:lpstr>Zasada kontroli sądowej</vt:lpstr>
      <vt:lpstr>Zasada kontroli sądowej</vt:lpstr>
      <vt:lpstr>Koszty udostępnienia</vt:lpstr>
      <vt:lpstr>Koszty udostępnienia </vt:lpstr>
      <vt:lpstr>Koszty udostępnienia </vt:lpstr>
      <vt:lpstr>Koszty udostępnienia</vt:lpstr>
      <vt:lpstr>Zasada odpowiedzialności osobistej </vt:lpstr>
      <vt:lpstr>Zasada odpowiedzialności osobistej</vt:lpstr>
      <vt:lpstr>Zasada odpowiedzialności osobistej</vt:lpstr>
      <vt:lpstr> PYTANIE: Jak wskazuje ustawodawca w terminie niezwłocznym udostępnieniu podlega informacja publiczna:</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355</cp:revision>
  <cp:lastPrinted>2022-12-01T11:12:29Z</cp:lastPrinted>
  <dcterms:created xsi:type="dcterms:W3CDTF">2012-03-01T14:48:30Z</dcterms:created>
  <dcterms:modified xsi:type="dcterms:W3CDTF">2022-12-20T12:46:15Z</dcterms:modified>
</cp:coreProperties>
</file>