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81" r:id="rId6"/>
    <p:sldId id="260" r:id="rId7"/>
    <p:sldId id="261" r:id="rId8"/>
    <p:sldId id="282" r:id="rId9"/>
    <p:sldId id="262" r:id="rId10"/>
    <p:sldId id="263" r:id="rId11"/>
    <p:sldId id="264" r:id="rId12"/>
    <p:sldId id="265" r:id="rId13"/>
    <p:sldId id="266" r:id="rId14"/>
    <p:sldId id="267" r:id="rId15"/>
    <p:sldId id="268" r:id="rId16"/>
    <p:sldId id="269" r:id="rId17"/>
    <p:sldId id="283" r:id="rId18"/>
    <p:sldId id="270" r:id="rId19"/>
    <p:sldId id="272" r:id="rId20"/>
    <p:sldId id="273" r:id="rId21"/>
    <p:sldId id="274" r:id="rId22"/>
    <p:sldId id="275" r:id="rId23"/>
    <p:sldId id="276" r:id="rId24"/>
    <p:sldId id="277" r:id="rId25"/>
    <p:sldId id="284" r:id="rId26"/>
    <p:sldId id="271" r:id="rId27"/>
    <p:sldId id="279" r:id="rId28"/>
    <p:sldId id="278" r:id="rId29"/>
    <p:sldId id="285" r:id="rId30"/>
    <p:sldId id="280" r:id="rId3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yl jasny 3 — Ak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3296810-A885-4BE3-A3E7-6D5BEEA58F35}" styleName="Styl pośredni 2 — Ak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Styl ciemny 1 — Ak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B1032C-EA38-4F05-BA0D-38AFFFC7BED3}" styleName="Styl jasny 3 — Ak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Styl pośredni 1 — Ak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Styl pośredni 4 — Ak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0" d="100"/>
          <a:sy n="60" d="100"/>
        </p:scale>
        <p:origin x="1388" y="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733A67D5-2147-436D-A6AB-6A749471FCF5}" type="datetimeFigureOut">
              <a:rPr lang="pl-PL" smtClean="0"/>
              <a:t>02.01.2023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733A67D5-2147-436D-A6AB-6A749471FCF5}" type="datetimeFigureOut">
              <a:rPr lang="pl-PL" smtClean="0"/>
              <a:t>02.01.2023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733A67D5-2147-436D-A6AB-6A749471FCF5}" type="datetimeFigureOut">
              <a:rPr lang="pl-PL" smtClean="0"/>
              <a:t>02.01.2023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733A67D5-2147-436D-A6AB-6A749471FCF5}" type="datetimeFigureOut">
              <a:rPr lang="pl-PL" smtClean="0"/>
              <a:t>02.01.2023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733A67D5-2147-436D-A6AB-6A749471FCF5}" type="datetimeFigureOut">
              <a:rPr lang="pl-PL" smtClean="0"/>
              <a:t>02.01.2023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733A67D5-2147-436D-A6AB-6A749471FCF5}" type="datetimeFigureOut">
              <a:rPr lang="pl-PL" smtClean="0"/>
              <a:t>02.01.2023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733A67D5-2147-436D-A6AB-6A749471FCF5}" type="datetimeFigureOut">
              <a:rPr lang="pl-PL" smtClean="0"/>
              <a:t>02.01.2023</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733A67D5-2147-436D-A6AB-6A749471FCF5}" type="datetimeFigureOut">
              <a:rPr lang="pl-PL" smtClean="0"/>
              <a:t>02.01.2023</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733A67D5-2147-436D-A6AB-6A749471FCF5}" type="datetimeFigureOut">
              <a:rPr lang="pl-PL" smtClean="0"/>
              <a:t>02.01.2023</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733A67D5-2147-436D-A6AB-6A749471FCF5}" type="datetimeFigureOut">
              <a:rPr lang="pl-PL" smtClean="0"/>
              <a:t>02.01.2023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733A67D5-2147-436D-A6AB-6A749471FCF5}" type="datetimeFigureOut">
              <a:rPr lang="pl-PL" smtClean="0"/>
              <a:t>02.01.2023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65000"/>
            <a:alpha val="50000"/>
          </a:schemeClr>
        </a:soli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3A67D5-2147-436D-A6AB-6A749471FCF5}" type="datetimeFigureOut">
              <a:rPr lang="pl-PL" smtClean="0"/>
              <a:t>02.01.2023</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A5FE41-7AD7-4750-B615-822E61FC038C}"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a:t>Prawo karne materialne</a:t>
            </a:r>
            <a:br>
              <a:rPr lang="pl-PL" dirty="0"/>
            </a:br>
            <a:r>
              <a:rPr lang="pl-PL" sz="3600" dirty="0"/>
              <a:t>Typizacja przestępstw</a:t>
            </a:r>
            <a:endParaRPr lang="pl-PL" dirty="0"/>
          </a:p>
        </p:txBody>
      </p:sp>
      <p:sp>
        <p:nvSpPr>
          <p:cNvPr id="3" name="Podtytuł 2"/>
          <p:cNvSpPr>
            <a:spLocks noGrp="1"/>
          </p:cNvSpPr>
          <p:nvPr>
            <p:ph type="subTitle" idx="1"/>
          </p:nvPr>
        </p:nvSpPr>
        <p:spPr/>
        <p:txBody>
          <a:bodyPr>
            <a:normAutofit/>
          </a:bodyPr>
          <a:lstStyle/>
          <a:p>
            <a:r>
              <a:rPr lang="pl-PL" sz="2800" dirty="0">
                <a:solidFill>
                  <a:schemeClr val="tx1"/>
                </a:solidFill>
              </a:rPr>
              <a:t>dr Alicja Limburska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8F94C6-DF6B-459B-AA2A-616AE5CD2268}"/>
              </a:ext>
            </a:extLst>
          </p:cNvPr>
          <p:cNvSpPr>
            <a:spLocks noGrp="1"/>
          </p:cNvSpPr>
          <p:nvPr>
            <p:ph type="title"/>
          </p:nvPr>
        </p:nvSpPr>
        <p:spPr/>
        <p:txBody>
          <a:bodyPr/>
          <a:lstStyle/>
          <a:p>
            <a:r>
              <a:rPr lang="pl-PL" sz="4000" dirty="0"/>
              <a:t>Strona</a:t>
            </a:r>
            <a:r>
              <a:rPr lang="pl-PL" dirty="0"/>
              <a:t> podmiotowa</a:t>
            </a:r>
          </a:p>
        </p:txBody>
      </p:sp>
      <p:sp>
        <p:nvSpPr>
          <p:cNvPr id="4" name="pole tekstowe 3">
            <a:extLst>
              <a:ext uri="{FF2B5EF4-FFF2-40B4-BE49-F238E27FC236}">
                <a16:creationId xmlns:a16="http://schemas.microsoft.com/office/drawing/2014/main" id="{8966A0D3-2205-40E3-AEBD-F3582D93A8B2}"/>
              </a:ext>
            </a:extLst>
          </p:cNvPr>
          <p:cNvSpPr txBox="1"/>
          <p:nvPr/>
        </p:nvSpPr>
        <p:spPr>
          <a:xfrm>
            <a:off x="624390" y="1916832"/>
            <a:ext cx="7895220" cy="3308598"/>
          </a:xfrm>
          <a:prstGeom prst="rect">
            <a:avLst/>
          </a:prstGeom>
          <a:noFill/>
        </p:spPr>
        <p:txBody>
          <a:bodyPr wrap="square" rtlCol="0">
            <a:spAutoFit/>
          </a:bodyPr>
          <a:lstStyle/>
          <a:p>
            <a:r>
              <a:rPr lang="pl-PL" dirty="0"/>
              <a:t>Znamiona strony podmiotowej odnoszą się do przeżyć wewnętrznych, zachodzących w psychice sprawcy – chodzi o </a:t>
            </a:r>
            <a:r>
              <a:rPr lang="pl-PL" b="1" dirty="0"/>
              <a:t>to, co dzieje się w głowie sprawcy</a:t>
            </a:r>
            <a:r>
              <a:rPr lang="pl-PL" dirty="0"/>
              <a:t>.</a:t>
            </a:r>
          </a:p>
          <a:p>
            <a:endParaRPr lang="pl-PL" dirty="0"/>
          </a:p>
          <a:p>
            <a:pPr>
              <a:lnSpc>
                <a:spcPct val="150000"/>
              </a:lnSpc>
              <a:spcAft>
                <a:spcPts val="1200"/>
              </a:spcAft>
            </a:pPr>
            <a:r>
              <a:rPr lang="pl-PL" dirty="0"/>
              <a:t>Kategorie znamion strony podmiotowej:</a:t>
            </a:r>
          </a:p>
          <a:p>
            <a:pPr marL="342900" indent="-342900">
              <a:buAutoNum type="arabicPeriod"/>
            </a:pPr>
            <a:r>
              <a:rPr lang="pl-PL" dirty="0"/>
              <a:t>znamiona dotyczące emocji, motywacji, psychicznego stosunku do ofiary</a:t>
            </a:r>
          </a:p>
          <a:p>
            <a:pPr>
              <a:spcAft>
                <a:spcPts val="1200"/>
              </a:spcAft>
            </a:pPr>
            <a:r>
              <a:rPr lang="pl-PL" dirty="0"/>
              <a:t>      (np. art. 148 par. 4 k.k.) </a:t>
            </a:r>
            <a:r>
              <a:rPr lang="pl-PL" dirty="0">
                <a:sym typeface="Wingdings" panose="05000000000000000000" pitchFamily="2" charset="2"/>
              </a:rPr>
              <a:t> fakultatywne</a:t>
            </a:r>
            <a:endParaRPr lang="pl-PL" dirty="0"/>
          </a:p>
          <a:p>
            <a:pPr marL="342900" indent="-342900">
              <a:buAutoNum type="arabicPeriod"/>
            </a:pPr>
            <a:r>
              <a:rPr lang="pl-PL" dirty="0"/>
              <a:t>znamiona dotyczące </a:t>
            </a:r>
            <a:r>
              <a:rPr lang="pl-PL" b="1" dirty="0"/>
              <a:t>psychicznego nastawienia do naruszenia dobra bądź narażenia go na niebezpieczeństwo </a:t>
            </a:r>
            <a:r>
              <a:rPr lang="pl-PL" dirty="0">
                <a:sym typeface="Wingdings" panose="05000000000000000000" pitchFamily="2" charset="2"/>
              </a:rPr>
              <a:t> umyślność bądź nieumyślność jest cechą każdego typu czynu!</a:t>
            </a:r>
          </a:p>
          <a:p>
            <a:pPr marL="342900" indent="-342900">
              <a:buAutoNum type="arabicPeriod"/>
            </a:pPr>
            <a:endParaRPr lang="pl-PL" dirty="0">
              <a:sym typeface="Wingdings" panose="05000000000000000000" pitchFamily="2" charset="2"/>
            </a:endParaRPr>
          </a:p>
        </p:txBody>
      </p:sp>
      <p:sp>
        <p:nvSpPr>
          <p:cNvPr id="5" name="Prostokąt 4">
            <a:extLst>
              <a:ext uri="{FF2B5EF4-FFF2-40B4-BE49-F238E27FC236}">
                <a16:creationId xmlns:a16="http://schemas.microsoft.com/office/drawing/2014/main" id="{360BB13B-FC6C-4424-A6AD-5080D8D08811}"/>
              </a:ext>
            </a:extLst>
          </p:cNvPr>
          <p:cNvSpPr/>
          <p:nvPr/>
        </p:nvSpPr>
        <p:spPr>
          <a:xfrm>
            <a:off x="935596" y="5445224"/>
            <a:ext cx="7272808" cy="86409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err="1"/>
              <a:t>Zbrodnię</a:t>
            </a:r>
            <a:r>
              <a:rPr lang="en-US" dirty="0"/>
              <a:t> </a:t>
            </a:r>
            <a:r>
              <a:rPr lang="en-US" dirty="0" err="1"/>
              <a:t>można</a:t>
            </a:r>
            <a:r>
              <a:rPr lang="en-US" dirty="0"/>
              <a:t> </a:t>
            </a:r>
            <a:r>
              <a:rPr lang="en-US" dirty="0" err="1"/>
              <a:t>popełnić</a:t>
            </a:r>
            <a:r>
              <a:rPr lang="en-US" dirty="0"/>
              <a:t> </a:t>
            </a:r>
            <a:r>
              <a:rPr lang="en-US" dirty="0" err="1"/>
              <a:t>tylko</a:t>
            </a:r>
            <a:r>
              <a:rPr lang="en-US" dirty="0"/>
              <a:t> </a:t>
            </a:r>
            <a:r>
              <a:rPr lang="en-US" dirty="0" err="1"/>
              <a:t>umyślnie</a:t>
            </a:r>
            <a:r>
              <a:rPr lang="en-US" dirty="0"/>
              <a:t>; </a:t>
            </a:r>
            <a:r>
              <a:rPr lang="en-US" dirty="0" err="1"/>
              <a:t>występek</a:t>
            </a:r>
            <a:r>
              <a:rPr lang="en-US" dirty="0"/>
              <a:t> </a:t>
            </a:r>
            <a:r>
              <a:rPr lang="en-US" dirty="0" err="1"/>
              <a:t>można</a:t>
            </a:r>
            <a:r>
              <a:rPr lang="en-US" dirty="0"/>
              <a:t> </a:t>
            </a:r>
            <a:r>
              <a:rPr lang="en-US" dirty="0" err="1"/>
              <a:t>popełnić</a:t>
            </a:r>
            <a:r>
              <a:rPr lang="en-US" dirty="0"/>
              <a:t> </a:t>
            </a:r>
            <a:r>
              <a:rPr lang="en-US" dirty="0" err="1"/>
              <a:t>także</a:t>
            </a:r>
            <a:r>
              <a:rPr lang="en-US" dirty="0"/>
              <a:t> </a:t>
            </a:r>
            <a:r>
              <a:rPr lang="en-US" dirty="0" err="1"/>
              <a:t>nieumyślnie</a:t>
            </a:r>
            <a:r>
              <a:rPr lang="en-US" dirty="0"/>
              <a:t>, </a:t>
            </a:r>
            <a:r>
              <a:rPr lang="en-US" u="sng" dirty="0" err="1"/>
              <a:t>jeżeli</a:t>
            </a:r>
            <a:r>
              <a:rPr lang="en-US" u="sng" dirty="0"/>
              <a:t> </a:t>
            </a:r>
            <a:r>
              <a:rPr lang="en-US" u="sng" dirty="0" err="1"/>
              <a:t>ustawa</a:t>
            </a:r>
            <a:r>
              <a:rPr lang="en-US" u="sng" dirty="0"/>
              <a:t> </a:t>
            </a:r>
            <a:r>
              <a:rPr lang="en-US" u="sng" dirty="0" err="1"/>
              <a:t>tak</a:t>
            </a:r>
            <a:r>
              <a:rPr lang="en-US" u="sng" dirty="0"/>
              <a:t> </a:t>
            </a:r>
            <a:r>
              <a:rPr lang="en-US" u="sng" dirty="0" err="1"/>
              <a:t>stanowi</a:t>
            </a:r>
            <a:r>
              <a:rPr lang="pl-PL" dirty="0"/>
              <a:t>!!</a:t>
            </a:r>
          </a:p>
        </p:txBody>
      </p:sp>
    </p:spTree>
    <p:extLst>
      <p:ext uri="{BB962C8B-B14F-4D97-AF65-F5344CB8AC3E}">
        <p14:creationId xmlns:p14="http://schemas.microsoft.com/office/powerpoint/2010/main" val="600553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C6C192C-DF9D-48A6-9F57-326C4F990DC9}"/>
              </a:ext>
            </a:extLst>
          </p:cNvPr>
          <p:cNvSpPr>
            <a:spLocks noGrp="1"/>
          </p:cNvSpPr>
          <p:nvPr>
            <p:ph type="title"/>
          </p:nvPr>
        </p:nvSpPr>
        <p:spPr/>
        <p:txBody>
          <a:bodyPr/>
          <a:lstStyle/>
          <a:p>
            <a:r>
              <a:rPr lang="pl-PL" dirty="0"/>
              <a:t>Umyślność</a:t>
            </a:r>
          </a:p>
        </p:txBody>
      </p:sp>
      <p:sp>
        <p:nvSpPr>
          <p:cNvPr id="3" name="pole tekstowe 2">
            <a:extLst>
              <a:ext uri="{FF2B5EF4-FFF2-40B4-BE49-F238E27FC236}">
                <a16:creationId xmlns:a16="http://schemas.microsoft.com/office/drawing/2014/main" id="{96009910-691E-436A-BE20-842C581B3A38}"/>
              </a:ext>
            </a:extLst>
          </p:cNvPr>
          <p:cNvSpPr txBox="1"/>
          <p:nvPr/>
        </p:nvSpPr>
        <p:spPr>
          <a:xfrm>
            <a:off x="960377" y="2151710"/>
            <a:ext cx="2664296" cy="1477328"/>
          </a:xfrm>
          <a:prstGeom prst="rect">
            <a:avLst/>
          </a:prstGeom>
          <a:noFill/>
        </p:spPr>
        <p:txBody>
          <a:bodyPr wrap="square" rtlCol="0">
            <a:spAutoFit/>
          </a:bodyPr>
          <a:lstStyle/>
          <a:p>
            <a:pPr algn="ctr"/>
            <a:r>
              <a:rPr lang="pl-PL" dirty="0"/>
              <a:t>sprawca chce popełnić czyn zabroniony</a:t>
            </a:r>
          </a:p>
          <a:p>
            <a:pPr algn="ctr"/>
            <a:r>
              <a:rPr lang="pl-PL" dirty="0"/>
              <a:t>(</a:t>
            </a:r>
            <a:r>
              <a:rPr lang="pl-PL" b="1" dirty="0"/>
              <a:t>zamiar bezpośredni</a:t>
            </a:r>
            <a:r>
              <a:rPr lang="pl-PL" dirty="0"/>
              <a:t>)</a:t>
            </a:r>
          </a:p>
          <a:p>
            <a:endParaRPr lang="pl-PL" dirty="0"/>
          </a:p>
          <a:p>
            <a:endParaRPr lang="pl-PL" dirty="0"/>
          </a:p>
        </p:txBody>
      </p:sp>
      <p:sp>
        <p:nvSpPr>
          <p:cNvPr id="4" name="pole tekstowe 3">
            <a:extLst>
              <a:ext uri="{FF2B5EF4-FFF2-40B4-BE49-F238E27FC236}">
                <a16:creationId xmlns:a16="http://schemas.microsoft.com/office/drawing/2014/main" id="{6C4CC89E-BA55-4F1C-BC78-65E1F1E4128F}"/>
              </a:ext>
            </a:extLst>
          </p:cNvPr>
          <p:cNvSpPr txBox="1"/>
          <p:nvPr/>
        </p:nvSpPr>
        <p:spPr>
          <a:xfrm>
            <a:off x="5430908" y="2146842"/>
            <a:ext cx="2808312" cy="1200329"/>
          </a:xfrm>
          <a:prstGeom prst="rect">
            <a:avLst/>
          </a:prstGeom>
          <a:noFill/>
        </p:spPr>
        <p:txBody>
          <a:bodyPr wrap="square" rtlCol="0">
            <a:spAutoFit/>
          </a:bodyPr>
          <a:lstStyle/>
          <a:p>
            <a:pPr algn="ctr"/>
            <a:r>
              <a:rPr lang="pl-PL" dirty="0"/>
              <a:t>sprawca przewidując możliwość jego popełnienia godzi się na to</a:t>
            </a:r>
          </a:p>
          <a:p>
            <a:pPr algn="ctr"/>
            <a:r>
              <a:rPr lang="pl-PL" dirty="0"/>
              <a:t>(</a:t>
            </a:r>
            <a:r>
              <a:rPr lang="pl-PL" b="1" dirty="0"/>
              <a:t>zamiar ewentualny</a:t>
            </a:r>
            <a:r>
              <a:rPr lang="pl-PL" dirty="0"/>
              <a:t>)</a:t>
            </a:r>
          </a:p>
        </p:txBody>
      </p:sp>
      <p:cxnSp>
        <p:nvCxnSpPr>
          <p:cNvPr id="6" name="Łącznik prosty ze strzałką 5">
            <a:extLst>
              <a:ext uri="{FF2B5EF4-FFF2-40B4-BE49-F238E27FC236}">
                <a16:creationId xmlns:a16="http://schemas.microsoft.com/office/drawing/2014/main" id="{A6043A03-0C04-4417-BCF0-B2640564C955}"/>
              </a:ext>
            </a:extLst>
          </p:cNvPr>
          <p:cNvCxnSpPr/>
          <p:nvPr/>
        </p:nvCxnSpPr>
        <p:spPr>
          <a:xfrm flipH="1">
            <a:off x="2918907" y="1219260"/>
            <a:ext cx="720080" cy="792088"/>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8" name="Łącznik prosty ze strzałką 7">
            <a:extLst>
              <a:ext uri="{FF2B5EF4-FFF2-40B4-BE49-F238E27FC236}">
                <a16:creationId xmlns:a16="http://schemas.microsoft.com/office/drawing/2014/main" id="{24F85E73-7BE4-4499-BCC0-6A2CCA384216}"/>
              </a:ext>
            </a:extLst>
          </p:cNvPr>
          <p:cNvCxnSpPr/>
          <p:nvPr/>
        </p:nvCxnSpPr>
        <p:spPr>
          <a:xfrm>
            <a:off x="5442813" y="1219260"/>
            <a:ext cx="720080" cy="792088"/>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9" name="pole tekstowe 8">
            <a:extLst>
              <a:ext uri="{FF2B5EF4-FFF2-40B4-BE49-F238E27FC236}">
                <a16:creationId xmlns:a16="http://schemas.microsoft.com/office/drawing/2014/main" id="{4B3F6290-F491-416E-8C1D-E4305DE195F1}"/>
              </a:ext>
            </a:extLst>
          </p:cNvPr>
          <p:cNvSpPr txBox="1"/>
          <p:nvPr/>
        </p:nvSpPr>
        <p:spPr>
          <a:xfrm>
            <a:off x="1054831" y="3415492"/>
            <a:ext cx="7128792" cy="2862322"/>
          </a:xfrm>
          <a:prstGeom prst="rect">
            <a:avLst/>
          </a:prstGeom>
          <a:noFill/>
        </p:spPr>
        <p:txBody>
          <a:bodyPr wrap="square" rtlCol="0">
            <a:spAutoFit/>
          </a:bodyPr>
          <a:lstStyle/>
          <a:p>
            <a:r>
              <a:rPr lang="pl-PL" dirty="0"/>
              <a:t>Sednem umyślności jest </a:t>
            </a:r>
            <a:r>
              <a:rPr lang="pl-PL" b="1" dirty="0"/>
              <a:t>zamiar sprawcy</a:t>
            </a:r>
            <a:r>
              <a:rPr lang="pl-PL" dirty="0"/>
              <a:t>!!</a:t>
            </a:r>
          </a:p>
          <a:p>
            <a:endParaRPr lang="pl-PL" dirty="0"/>
          </a:p>
          <a:p>
            <a:r>
              <a:rPr lang="pl-PL" dirty="0"/>
              <a:t>Niektóre typy skonstruowane są w taki sposób, że możliwe jest ich popełnienie wyłącznie w zamiarze bezpośrednim – jeżeli przepis stanowi, że sprawca chce osiągnąć określony stan rzeczy, należący do znamion, albo działa w określonym celu.</a:t>
            </a:r>
          </a:p>
          <a:p>
            <a:endParaRPr lang="pl-PL" dirty="0"/>
          </a:p>
          <a:p>
            <a:r>
              <a:rPr lang="pl-PL" dirty="0"/>
              <a:t>Jeżeli sprawca działa w określonym celu (np. w celu osiągnięcia korzyści majątkowej) – jest to </a:t>
            </a:r>
            <a:r>
              <a:rPr lang="pl-PL" b="1" dirty="0"/>
              <a:t>zamiar kierunkowy</a:t>
            </a:r>
            <a:r>
              <a:rPr lang="pl-PL" dirty="0"/>
              <a:t>, będący odmianą zamiaru bezpośredniego.</a:t>
            </a:r>
          </a:p>
        </p:txBody>
      </p:sp>
    </p:spTree>
    <p:extLst>
      <p:ext uri="{BB962C8B-B14F-4D97-AF65-F5344CB8AC3E}">
        <p14:creationId xmlns:p14="http://schemas.microsoft.com/office/powerpoint/2010/main" val="2095429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EB1E8574-F686-4BF5-BE55-AFBEB05A1B27}"/>
              </a:ext>
            </a:extLst>
          </p:cNvPr>
          <p:cNvSpPr txBox="1"/>
          <p:nvPr/>
        </p:nvSpPr>
        <p:spPr>
          <a:xfrm>
            <a:off x="827584" y="1166842"/>
            <a:ext cx="7272808" cy="4524315"/>
          </a:xfrm>
          <a:prstGeom prst="rect">
            <a:avLst/>
          </a:prstGeom>
          <a:noFill/>
        </p:spPr>
        <p:txBody>
          <a:bodyPr wrap="square" rtlCol="0">
            <a:spAutoFit/>
          </a:bodyPr>
          <a:lstStyle/>
          <a:p>
            <a:pPr lvl="0"/>
            <a:r>
              <a:rPr lang="pl-PL" sz="2000" b="1" dirty="0"/>
              <a:t>Warunki umyślności:</a:t>
            </a:r>
          </a:p>
          <a:p>
            <a:pPr lvl="0"/>
            <a:endParaRPr lang="pl-PL" dirty="0"/>
          </a:p>
          <a:p>
            <a:pPr marL="342900" lvl="0" indent="-342900">
              <a:buFont typeface="+mj-lt"/>
              <a:buAutoNum type="arabicPeriod"/>
            </a:pPr>
            <a:r>
              <a:rPr lang="pl-PL" dirty="0"/>
              <a:t>sprawca </a:t>
            </a:r>
            <a:r>
              <a:rPr lang="pl-PL" dirty="0">
                <a:highlight>
                  <a:srgbClr val="FF6600"/>
                </a:highlight>
              </a:rPr>
              <a:t>musi być świadom</a:t>
            </a:r>
            <a:r>
              <a:rPr lang="pl-PL" dirty="0"/>
              <a:t> wystąpienia w otaczającej go rzeczywistości wszystkich okoliczności, które są wyrażone w znamionach czynu</a:t>
            </a:r>
          </a:p>
          <a:p>
            <a:pPr lvl="0"/>
            <a:endParaRPr lang="pl-PL" dirty="0"/>
          </a:p>
          <a:p>
            <a:pPr lvl="0"/>
            <a:r>
              <a:rPr lang="pl-PL" dirty="0"/>
              <a:t>Jeżeli ktoś nie wie, że któryś z elementów wystąpił w rzeczywistości – a zatem pozostaje w tym zakresie </a:t>
            </a:r>
            <a:r>
              <a:rPr lang="pl-PL" b="1" dirty="0"/>
              <a:t>pod wpływem błędu </a:t>
            </a:r>
            <a:r>
              <a:rPr lang="pl-PL" dirty="0"/>
              <a:t>– </a:t>
            </a:r>
            <a:r>
              <a:rPr lang="pl-PL" b="1" dirty="0"/>
              <a:t>nie może popełnić czynu umyślni</a:t>
            </a:r>
            <a:r>
              <a:rPr lang="pl-PL" dirty="0"/>
              <a:t>e. Błąd co do znamienia wyłącza zamiar!</a:t>
            </a:r>
          </a:p>
          <a:p>
            <a:pPr lvl="0"/>
            <a:endParaRPr lang="pl-PL" dirty="0"/>
          </a:p>
          <a:p>
            <a:pPr lvl="0"/>
            <a:endParaRPr lang="pl-PL" dirty="0"/>
          </a:p>
          <a:p>
            <a:pPr lvl="0"/>
            <a:endParaRPr lang="pl-PL" dirty="0"/>
          </a:p>
          <a:p>
            <a:pPr lvl="0"/>
            <a:endParaRPr lang="pl-PL" dirty="0"/>
          </a:p>
          <a:p>
            <a:pPr lvl="0"/>
            <a:endParaRPr lang="pl-PL" dirty="0"/>
          </a:p>
          <a:p>
            <a:pPr lvl="0"/>
            <a:endParaRPr lang="pl-PL" dirty="0"/>
          </a:p>
          <a:p>
            <a:pPr marL="342900" lvl="0" indent="-342900">
              <a:buFont typeface="+mj-lt"/>
              <a:buAutoNum type="arabicPeriod" startAt="2"/>
            </a:pPr>
            <a:r>
              <a:rPr lang="pl-PL" dirty="0"/>
              <a:t>sprawca </a:t>
            </a:r>
            <a:r>
              <a:rPr lang="pl-PL" dirty="0">
                <a:highlight>
                  <a:srgbClr val="FF6600"/>
                </a:highlight>
              </a:rPr>
              <a:t>musi mieć wolę</a:t>
            </a:r>
            <a:r>
              <a:rPr lang="pl-PL" dirty="0"/>
              <a:t> osiągnięcia danego stanu rzeczy lub </a:t>
            </a:r>
            <a:r>
              <a:rPr lang="pl-PL" dirty="0">
                <a:highlight>
                  <a:srgbClr val="FF6600"/>
                </a:highlight>
              </a:rPr>
              <a:t>obojętność woli </a:t>
            </a:r>
            <a:r>
              <a:rPr lang="pl-PL" dirty="0"/>
              <a:t>w przypadku zamiaru ewentualnego</a:t>
            </a:r>
          </a:p>
        </p:txBody>
      </p:sp>
      <p:sp>
        <p:nvSpPr>
          <p:cNvPr id="3" name="Prostokąt 2">
            <a:extLst>
              <a:ext uri="{FF2B5EF4-FFF2-40B4-BE49-F238E27FC236}">
                <a16:creationId xmlns:a16="http://schemas.microsoft.com/office/drawing/2014/main" id="{86BF155F-ECD1-4431-AC41-14C98DF7ACF6}"/>
              </a:ext>
            </a:extLst>
          </p:cNvPr>
          <p:cNvSpPr/>
          <p:nvPr/>
        </p:nvSpPr>
        <p:spPr>
          <a:xfrm>
            <a:off x="827584" y="3645024"/>
            <a:ext cx="7272808" cy="115212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l-PL" dirty="0"/>
              <a:t>np. art. 278 k.k. </a:t>
            </a:r>
            <a:r>
              <a:rPr lang="pl-PL" dirty="0">
                <a:sym typeface="Wingdings" panose="05000000000000000000" pitchFamily="2" charset="2"/>
              </a:rPr>
              <a:t> jeśli osoba nie jest świadoma, że rzecz, którą zabiera, należy do innego osoby, nie może popełnić kradzieży! Nie ma ona zamiaru popełnienia przestępstwa.</a:t>
            </a:r>
            <a:endParaRPr lang="pl-PL" dirty="0"/>
          </a:p>
        </p:txBody>
      </p:sp>
    </p:spTree>
    <p:extLst>
      <p:ext uri="{BB962C8B-B14F-4D97-AF65-F5344CB8AC3E}">
        <p14:creationId xmlns:p14="http://schemas.microsoft.com/office/powerpoint/2010/main" val="3124723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691835FD-DFA9-4B2A-8455-D8E69E552414}"/>
              </a:ext>
            </a:extLst>
          </p:cNvPr>
          <p:cNvSpPr txBox="1"/>
          <p:nvPr/>
        </p:nvSpPr>
        <p:spPr>
          <a:xfrm>
            <a:off x="683568" y="548680"/>
            <a:ext cx="7704856" cy="3970318"/>
          </a:xfrm>
          <a:prstGeom prst="rect">
            <a:avLst/>
          </a:prstGeom>
          <a:noFill/>
        </p:spPr>
        <p:txBody>
          <a:bodyPr wrap="square" rtlCol="0">
            <a:spAutoFit/>
          </a:bodyPr>
          <a:lstStyle/>
          <a:p>
            <a:r>
              <a:rPr lang="pl-PL" b="1" dirty="0"/>
              <a:t>ZAMIAR BEZPOŚREDNI</a:t>
            </a:r>
          </a:p>
          <a:p>
            <a:pPr marL="285750" indent="-285750">
              <a:buFont typeface="Calibri" panose="020F0502020204030204" pitchFamily="34" charset="0"/>
              <a:buChar char="–"/>
            </a:pPr>
            <a:r>
              <a:rPr lang="pl-PL" dirty="0"/>
              <a:t>pełna świadomość, że przy danych okolicznościach podjęcie jakiegoś zachowania musi lub może doprowadzić do popełnienia czynu zabronionego</a:t>
            </a:r>
          </a:p>
          <a:p>
            <a:pPr marL="285750" indent="-285750">
              <a:buFont typeface="Calibri" panose="020F0502020204030204" pitchFamily="34" charset="0"/>
              <a:buChar char="–"/>
            </a:pPr>
            <a:r>
              <a:rPr lang="pl-PL" dirty="0"/>
              <a:t>zachowaniu towarzyszy chęć popełnienia czynu zabronionego</a:t>
            </a:r>
          </a:p>
          <a:p>
            <a:endParaRPr lang="pl-PL" dirty="0"/>
          </a:p>
          <a:p>
            <a:r>
              <a:rPr lang="pl-PL" b="1" dirty="0"/>
              <a:t>ZAMIAR EWENTUALNY</a:t>
            </a:r>
          </a:p>
          <a:p>
            <a:pPr marL="285750" lvl="0" indent="-285750">
              <a:buFont typeface="Calibri" panose="020F0502020204030204" pitchFamily="34" charset="0"/>
              <a:buChar char="–"/>
            </a:pPr>
            <a:r>
              <a:rPr lang="pl-PL" dirty="0"/>
              <a:t>brak chęci popełnienia czynu zabronionego, nie jest celem sprawcy (zamiar ewentualny występuje zawsze obok jakiegoś zamiaru bezpośredniego)</a:t>
            </a:r>
          </a:p>
          <a:p>
            <a:pPr marL="285750" lvl="0" indent="-285750">
              <a:buFont typeface="Calibri" panose="020F0502020204030204" pitchFamily="34" charset="0"/>
              <a:buChar char="–"/>
            </a:pPr>
            <a:r>
              <a:rPr lang="pl-PL" dirty="0"/>
              <a:t>świadomość sprawcy, że podjęte działanie może wyczerpywać ustawowe znamiona czynu zabronionego</a:t>
            </a:r>
          </a:p>
          <a:p>
            <a:pPr marL="285750" lvl="0" indent="-285750">
              <a:buFont typeface="Calibri" panose="020F0502020204030204" pitchFamily="34" charset="0"/>
              <a:buChar char="–"/>
            </a:pPr>
            <a:r>
              <a:rPr lang="pl-PL" dirty="0"/>
              <a:t>wysoki stopień prawdopodobieństwa, dostrzegany przez sprawcę, że do popełnienia czynu zabronionego dojdzie</a:t>
            </a:r>
          </a:p>
          <a:p>
            <a:pPr marL="285750" indent="-285750">
              <a:buFont typeface="Calibri" panose="020F0502020204030204" pitchFamily="34" charset="0"/>
              <a:buChar char="–"/>
            </a:pPr>
            <a:r>
              <a:rPr lang="pl-PL" dirty="0"/>
              <a:t>zgada sprawcy na skutek podjętego działania w postaci popełnienia czynu zabronionego </a:t>
            </a:r>
          </a:p>
        </p:txBody>
      </p:sp>
      <p:pic>
        <p:nvPicPr>
          <p:cNvPr id="4" name="Obraz 3">
            <a:extLst>
              <a:ext uri="{FF2B5EF4-FFF2-40B4-BE49-F238E27FC236}">
                <a16:creationId xmlns:a16="http://schemas.microsoft.com/office/drawing/2014/main" id="{C4EDA850-0BAF-4810-AED9-D2896C7D6D9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0112" y="4302974"/>
            <a:ext cx="2555026" cy="2555026"/>
          </a:xfrm>
          <a:prstGeom prst="rect">
            <a:avLst/>
          </a:prstGeom>
        </p:spPr>
      </p:pic>
      <p:sp>
        <p:nvSpPr>
          <p:cNvPr id="5" name="pole tekstowe 4">
            <a:extLst>
              <a:ext uri="{FF2B5EF4-FFF2-40B4-BE49-F238E27FC236}">
                <a16:creationId xmlns:a16="http://schemas.microsoft.com/office/drawing/2014/main" id="{43C180D2-5254-490B-A561-4240BD7898D0}"/>
              </a:ext>
            </a:extLst>
          </p:cNvPr>
          <p:cNvSpPr txBox="1"/>
          <p:nvPr/>
        </p:nvSpPr>
        <p:spPr>
          <a:xfrm>
            <a:off x="899592" y="5805264"/>
            <a:ext cx="237566" cy="369332"/>
          </a:xfrm>
          <a:prstGeom prst="rect">
            <a:avLst/>
          </a:prstGeom>
          <a:noFill/>
        </p:spPr>
        <p:txBody>
          <a:bodyPr wrap="none" rtlCol="0">
            <a:spAutoFit/>
          </a:bodyPr>
          <a:lstStyle/>
          <a:p>
            <a:r>
              <a:rPr lang="pl-PL" dirty="0"/>
              <a:t> </a:t>
            </a:r>
          </a:p>
        </p:txBody>
      </p:sp>
      <p:sp>
        <p:nvSpPr>
          <p:cNvPr id="6" name="pole tekstowe 5">
            <a:extLst>
              <a:ext uri="{FF2B5EF4-FFF2-40B4-BE49-F238E27FC236}">
                <a16:creationId xmlns:a16="http://schemas.microsoft.com/office/drawing/2014/main" id="{4A77B741-FC46-4B49-B7CC-81F1C7C5F28C}"/>
              </a:ext>
            </a:extLst>
          </p:cNvPr>
          <p:cNvSpPr txBox="1"/>
          <p:nvPr/>
        </p:nvSpPr>
        <p:spPr>
          <a:xfrm>
            <a:off x="899592" y="5246573"/>
            <a:ext cx="184731" cy="369332"/>
          </a:xfrm>
          <a:prstGeom prst="rect">
            <a:avLst/>
          </a:prstGeom>
          <a:noFill/>
        </p:spPr>
        <p:txBody>
          <a:bodyPr wrap="square" rtlCol="0">
            <a:spAutoFit/>
          </a:bodyPr>
          <a:lstStyle/>
          <a:p>
            <a:endParaRPr lang="pl-PL" dirty="0"/>
          </a:p>
        </p:txBody>
      </p:sp>
    </p:spTree>
    <p:extLst>
      <p:ext uri="{BB962C8B-B14F-4D97-AF65-F5344CB8AC3E}">
        <p14:creationId xmlns:p14="http://schemas.microsoft.com/office/powerpoint/2010/main" val="2761045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196FB80-1223-4718-B4B7-1D4EF011A369}"/>
              </a:ext>
            </a:extLst>
          </p:cNvPr>
          <p:cNvSpPr>
            <a:spLocks noGrp="1"/>
          </p:cNvSpPr>
          <p:nvPr>
            <p:ph type="title"/>
          </p:nvPr>
        </p:nvSpPr>
        <p:spPr/>
        <p:txBody>
          <a:bodyPr>
            <a:normAutofit/>
          </a:bodyPr>
          <a:lstStyle/>
          <a:p>
            <a:r>
              <a:rPr lang="pl-PL" sz="4000" dirty="0"/>
              <a:t>Nieumyślność</a:t>
            </a:r>
          </a:p>
        </p:txBody>
      </p:sp>
      <p:sp>
        <p:nvSpPr>
          <p:cNvPr id="3" name="pole tekstowe 2">
            <a:extLst>
              <a:ext uri="{FF2B5EF4-FFF2-40B4-BE49-F238E27FC236}">
                <a16:creationId xmlns:a16="http://schemas.microsoft.com/office/drawing/2014/main" id="{85442010-481E-44E7-AA48-3B20E2CFB642}"/>
              </a:ext>
            </a:extLst>
          </p:cNvPr>
          <p:cNvSpPr txBox="1"/>
          <p:nvPr/>
        </p:nvSpPr>
        <p:spPr>
          <a:xfrm>
            <a:off x="683568" y="1590020"/>
            <a:ext cx="7704856" cy="1200329"/>
          </a:xfrm>
          <a:prstGeom prst="rect">
            <a:avLst/>
          </a:prstGeom>
          <a:noFill/>
        </p:spPr>
        <p:txBody>
          <a:bodyPr wrap="square" rtlCol="0">
            <a:spAutoFit/>
          </a:bodyPr>
          <a:lstStyle/>
          <a:p>
            <a:r>
              <a:rPr lang="pl-PL" dirty="0"/>
              <a:t>Art. 9 § 2. Czyn zabroniony popełniony jest nieumyślnie, jeżeli sprawca nie mając zamiaru jego popełnienia, popełnia go jednak na skutek niezachowania ostrożności wymaganej w danych okolicznościach, mimo że możliwość popełnienia tego czynu przewidywał albo mógł przewidzieć.</a:t>
            </a:r>
          </a:p>
        </p:txBody>
      </p:sp>
      <p:cxnSp>
        <p:nvCxnSpPr>
          <p:cNvPr id="4" name="Łącznik prosty ze strzałką 3">
            <a:extLst>
              <a:ext uri="{FF2B5EF4-FFF2-40B4-BE49-F238E27FC236}">
                <a16:creationId xmlns:a16="http://schemas.microsoft.com/office/drawing/2014/main" id="{F73CC249-79A1-4CDA-9252-28C66CF0ED77}"/>
              </a:ext>
            </a:extLst>
          </p:cNvPr>
          <p:cNvCxnSpPr/>
          <p:nvPr/>
        </p:nvCxnSpPr>
        <p:spPr>
          <a:xfrm flipH="1">
            <a:off x="2843808" y="2962731"/>
            <a:ext cx="720080" cy="792088"/>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5" name="Łącznik prosty ze strzałką 4">
            <a:extLst>
              <a:ext uri="{FF2B5EF4-FFF2-40B4-BE49-F238E27FC236}">
                <a16:creationId xmlns:a16="http://schemas.microsoft.com/office/drawing/2014/main" id="{D24812BC-A7E4-45EE-A180-21E953E2E4BE}"/>
              </a:ext>
            </a:extLst>
          </p:cNvPr>
          <p:cNvCxnSpPr/>
          <p:nvPr/>
        </p:nvCxnSpPr>
        <p:spPr>
          <a:xfrm>
            <a:off x="5367714" y="2962731"/>
            <a:ext cx="720080" cy="792088"/>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6" name="pole tekstowe 5">
            <a:extLst>
              <a:ext uri="{FF2B5EF4-FFF2-40B4-BE49-F238E27FC236}">
                <a16:creationId xmlns:a16="http://schemas.microsoft.com/office/drawing/2014/main" id="{793160D1-CDD9-4D9F-8710-A1D897D57C4B}"/>
              </a:ext>
            </a:extLst>
          </p:cNvPr>
          <p:cNvSpPr txBox="1"/>
          <p:nvPr/>
        </p:nvSpPr>
        <p:spPr>
          <a:xfrm>
            <a:off x="1187624" y="3927201"/>
            <a:ext cx="2736304" cy="1200329"/>
          </a:xfrm>
          <a:prstGeom prst="rect">
            <a:avLst/>
          </a:prstGeom>
          <a:noFill/>
        </p:spPr>
        <p:txBody>
          <a:bodyPr wrap="square" rtlCol="0">
            <a:spAutoFit/>
          </a:bodyPr>
          <a:lstStyle/>
          <a:p>
            <a:pPr algn="ctr"/>
            <a:r>
              <a:rPr lang="pl-PL" b="1" dirty="0"/>
              <a:t>świadoma nieumyślność </a:t>
            </a:r>
            <a:r>
              <a:rPr lang="pl-PL" dirty="0"/>
              <a:t>– kiedy sprawca jest świadom tego, że zachowuje się nieostrożnie</a:t>
            </a:r>
          </a:p>
        </p:txBody>
      </p:sp>
      <p:sp>
        <p:nvSpPr>
          <p:cNvPr id="7" name="pole tekstowe 6">
            <a:extLst>
              <a:ext uri="{FF2B5EF4-FFF2-40B4-BE49-F238E27FC236}">
                <a16:creationId xmlns:a16="http://schemas.microsoft.com/office/drawing/2014/main" id="{DE4D172B-F50D-48F4-B3B6-45FE20EDE996}"/>
              </a:ext>
            </a:extLst>
          </p:cNvPr>
          <p:cNvSpPr txBox="1"/>
          <p:nvPr/>
        </p:nvSpPr>
        <p:spPr>
          <a:xfrm>
            <a:off x="4932040" y="3927201"/>
            <a:ext cx="3024336" cy="1477328"/>
          </a:xfrm>
          <a:prstGeom prst="rect">
            <a:avLst/>
          </a:prstGeom>
          <a:noFill/>
        </p:spPr>
        <p:txBody>
          <a:bodyPr wrap="square" rtlCol="0">
            <a:spAutoFit/>
          </a:bodyPr>
          <a:lstStyle/>
          <a:p>
            <a:pPr algn="ctr"/>
            <a:r>
              <a:rPr lang="pl-PL" b="1" dirty="0"/>
              <a:t>nieświadoma nieumyślność </a:t>
            </a:r>
            <a:r>
              <a:rPr lang="pl-PL" dirty="0"/>
              <a:t>– kiedy sprawca nie jest świadom nieostrożności swojego zachowania, mimo że powinien sobie to uświadomić</a:t>
            </a:r>
          </a:p>
        </p:txBody>
      </p:sp>
    </p:spTree>
    <p:extLst>
      <p:ext uri="{BB962C8B-B14F-4D97-AF65-F5344CB8AC3E}">
        <p14:creationId xmlns:p14="http://schemas.microsoft.com/office/powerpoint/2010/main" val="2823799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BB211DE7-D920-4C6A-A129-EE7A3D705743}"/>
              </a:ext>
            </a:extLst>
          </p:cNvPr>
          <p:cNvSpPr txBox="1"/>
          <p:nvPr/>
        </p:nvSpPr>
        <p:spPr>
          <a:xfrm>
            <a:off x="647564" y="584684"/>
            <a:ext cx="7848872" cy="4154984"/>
          </a:xfrm>
          <a:prstGeom prst="rect">
            <a:avLst/>
          </a:prstGeom>
          <a:noFill/>
        </p:spPr>
        <p:txBody>
          <a:bodyPr wrap="square" rtlCol="0">
            <a:spAutoFit/>
          </a:bodyPr>
          <a:lstStyle/>
          <a:p>
            <a:pPr marL="342900" indent="-342900">
              <a:spcAft>
                <a:spcPts val="1200"/>
              </a:spcAft>
              <a:buAutoNum type="arabicParenR"/>
            </a:pPr>
            <a:r>
              <a:rPr lang="pl-PL" b="1" u="sng" dirty="0"/>
              <a:t>brak zamiaru </a:t>
            </a:r>
            <a:r>
              <a:rPr lang="pl-PL" b="1" dirty="0"/>
              <a:t>popełnienia czynu zabronionego</a:t>
            </a:r>
            <a:r>
              <a:rPr lang="pl-PL" dirty="0"/>
              <a:t> </a:t>
            </a:r>
            <a:r>
              <a:rPr lang="pl-PL" dirty="0">
                <a:sym typeface="Wingdings" panose="05000000000000000000" pitchFamily="2" charset="2"/>
              </a:rPr>
              <a:t></a:t>
            </a:r>
            <a:r>
              <a:rPr lang="pl-PL" dirty="0"/>
              <a:t> sprawca nie chce popełnienia czynu, ani się na to nie godzi, a mimo to on następuje (proces decyzyjny sprawcy jest wadliwy)</a:t>
            </a:r>
          </a:p>
          <a:p>
            <a:pPr marL="342900" indent="-342900">
              <a:spcAft>
                <a:spcPts val="1200"/>
              </a:spcAft>
              <a:buAutoNum type="arabicParenR"/>
            </a:pPr>
            <a:r>
              <a:rPr lang="pl-PL" b="1" dirty="0"/>
              <a:t>niezachowanie wymaganej w danych okolicznościach ostrożności</a:t>
            </a:r>
            <a:r>
              <a:rPr lang="pl-PL" dirty="0"/>
              <a:t> </a:t>
            </a:r>
            <a:r>
              <a:rPr lang="pl-PL" dirty="0">
                <a:sym typeface="Wingdings" panose="05000000000000000000" pitchFamily="2" charset="2"/>
              </a:rPr>
              <a:t></a:t>
            </a:r>
            <a:r>
              <a:rPr lang="pl-PL" dirty="0"/>
              <a:t> okoliczność ta nie charakteryzuje strony podmiotowej, lecz przedmiotową i jest warunkiem przypisania nie tylko typów nieumyślnych, ale wszystkich czynów zabronionych!</a:t>
            </a:r>
          </a:p>
          <a:p>
            <a:pPr marL="342900" indent="-342900">
              <a:spcAft>
                <a:spcPts val="1200"/>
              </a:spcAft>
              <a:buAutoNum type="arabicParenR"/>
            </a:pPr>
            <a:r>
              <a:rPr lang="pl-PL" b="1" dirty="0"/>
              <a:t>związek przyczynowy pomiędzy nieostrożnością a realizacją znamion typu</a:t>
            </a:r>
          </a:p>
          <a:p>
            <a:pPr marL="342900" indent="-342900">
              <a:spcAft>
                <a:spcPts val="1200"/>
              </a:spcAft>
              <a:buAutoNum type="arabicParenR"/>
            </a:pPr>
            <a:r>
              <a:rPr lang="pl-PL" b="1" dirty="0"/>
              <a:t>przewidywanie lub możliwość przewidywania popełnienia czynu zabronionego</a:t>
            </a:r>
            <a:r>
              <a:rPr lang="pl-PL" dirty="0"/>
              <a:t> </a:t>
            </a:r>
            <a:r>
              <a:rPr lang="pl-PL" dirty="0">
                <a:sym typeface="Wingdings" panose="05000000000000000000" pitchFamily="2" charset="2"/>
              </a:rPr>
              <a:t></a:t>
            </a:r>
            <a:r>
              <a:rPr lang="pl-PL" dirty="0"/>
              <a:t> faktyczne przewidywanie jest możliwe tylko w przypadku świadomego naruszenia reguł ostrożności (świadoma nieumyślność); powinność przewidywania aktualizuje się w przypadku braku świadomości naruszenia reguł nieostrożności (nieświadoma nieumyślność)</a:t>
            </a:r>
          </a:p>
        </p:txBody>
      </p:sp>
      <p:sp>
        <p:nvSpPr>
          <p:cNvPr id="3" name="pole tekstowe 2">
            <a:extLst>
              <a:ext uri="{FF2B5EF4-FFF2-40B4-BE49-F238E27FC236}">
                <a16:creationId xmlns:a16="http://schemas.microsoft.com/office/drawing/2014/main" id="{68451FF4-00C6-476C-AF86-8FDF791BA94C}"/>
              </a:ext>
            </a:extLst>
          </p:cNvPr>
          <p:cNvSpPr txBox="1"/>
          <p:nvPr/>
        </p:nvSpPr>
        <p:spPr>
          <a:xfrm>
            <a:off x="647564" y="5085184"/>
            <a:ext cx="7848872" cy="1200329"/>
          </a:xfrm>
          <a:prstGeom prst="rect">
            <a:avLst/>
          </a:prstGeom>
          <a:noFill/>
        </p:spPr>
        <p:txBody>
          <a:bodyPr wrap="square" rtlCol="0">
            <a:spAutoFit/>
          </a:bodyPr>
          <a:lstStyle/>
          <a:p>
            <a:pPr algn="ctr"/>
            <a:r>
              <a:rPr lang="pl-PL" dirty="0"/>
              <a:t>Zasadniczo </a:t>
            </a:r>
            <a:r>
              <a:rPr lang="pl-PL" dirty="0">
                <a:highlight>
                  <a:srgbClr val="FF6600"/>
                </a:highlight>
              </a:rPr>
              <a:t>istotą nieumyślności jest </a:t>
            </a:r>
            <a:r>
              <a:rPr lang="pl-PL" b="1" dirty="0">
                <a:highlight>
                  <a:srgbClr val="FF6600"/>
                </a:highlight>
              </a:rPr>
              <a:t>brak zamiaru </a:t>
            </a:r>
            <a:r>
              <a:rPr lang="pl-PL" dirty="0">
                <a:highlight>
                  <a:srgbClr val="FF6600"/>
                </a:highlight>
              </a:rPr>
              <a:t>popełnienia czynu</a:t>
            </a:r>
            <a:r>
              <a:rPr lang="pl-PL" dirty="0"/>
              <a:t>, ponieważ warunki nr 2 – 4, mimo że są wysłowione w art. 9 § 2 k.k., nie odnoszą się tylko do czynów nieumyślnych, lecz są warunkiem przypisania odpowiedzialności za każdy czyn zabroniony!</a:t>
            </a:r>
          </a:p>
        </p:txBody>
      </p:sp>
    </p:spTree>
    <p:extLst>
      <p:ext uri="{BB962C8B-B14F-4D97-AF65-F5344CB8AC3E}">
        <p14:creationId xmlns:p14="http://schemas.microsoft.com/office/powerpoint/2010/main" val="38524389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DC529C2-0FF0-4E23-A5DB-DAA23B7C048F}"/>
              </a:ext>
            </a:extLst>
          </p:cNvPr>
          <p:cNvSpPr>
            <a:spLocks noGrp="1"/>
          </p:cNvSpPr>
          <p:nvPr>
            <p:ph type="title"/>
          </p:nvPr>
        </p:nvSpPr>
        <p:spPr/>
        <p:txBody>
          <a:bodyPr>
            <a:normAutofit/>
          </a:bodyPr>
          <a:lstStyle/>
          <a:p>
            <a:r>
              <a:rPr lang="pl-PL" sz="4000" dirty="0"/>
              <a:t>Kombinowana strona podmiotowa</a:t>
            </a:r>
          </a:p>
        </p:txBody>
      </p:sp>
      <p:sp>
        <p:nvSpPr>
          <p:cNvPr id="3" name="pole tekstowe 2">
            <a:extLst>
              <a:ext uri="{FF2B5EF4-FFF2-40B4-BE49-F238E27FC236}">
                <a16:creationId xmlns:a16="http://schemas.microsoft.com/office/drawing/2014/main" id="{D28B1435-CB9A-4B26-B937-A97D128896FA}"/>
              </a:ext>
            </a:extLst>
          </p:cNvPr>
          <p:cNvSpPr txBox="1"/>
          <p:nvPr/>
        </p:nvSpPr>
        <p:spPr>
          <a:xfrm>
            <a:off x="536966" y="1428507"/>
            <a:ext cx="8070068" cy="5078313"/>
          </a:xfrm>
          <a:prstGeom prst="rect">
            <a:avLst/>
          </a:prstGeom>
          <a:noFill/>
        </p:spPr>
        <p:txBody>
          <a:bodyPr wrap="square" rtlCol="0">
            <a:spAutoFit/>
          </a:bodyPr>
          <a:lstStyle/>
          <a:p>
            <a:r>
              <a:rPr lang="pl-PL" dirty="0"/>
              <a:t>Art. 9 § 3 Sprawca ponosi surowszą odpowiedzialność, którą ustawa uzależnia od określonego następstwa czynu zabronionego, jeżeli następstwo to przewidywał albo mógł przewidzieć.</a:t>
            </a:r>
          </a:p>
          <a:p>
            <a:pPr lvl="0"/>
            <a:endParaRPr lang="pl-PL" dirty="0"/>
          </a:p>
          <a:p>
            <a:pPr marL="342900" lvl="0" indent="-342900">
              <a:buFont typeface="Arial" panose="020B0604020202020204" pitchFamily="34" charset="0"/>
              <a:buChar char="•"/>
            </a:pPr>
            <a:r>
              <a:rPr lang="pl-PL" b="1" dirty="0"/>
              <a:t>nieumyślna realizacja znamion czynu zabronionego kwalifikowane przez nieumyślne następstwa </a:t>
            </a:r>
            <a:r>
              <a:rPr lang="pl-PL" dirty="0">
                <a:sym typeface="Wingdings" panose="05000000000000000000" pitchFamily="2" charset="2"/>
              </a:rPr>
              <a:t> </a:t>
            </a:r>
            <a:r>
              <a:rPr lang="pl-PL" dirty="0"/>
              <a:t>art. 177 § 2 nieumyślne przestępstwo wypadku drogowego kwalifikowane przez nieumyślne następstwo w postaci śmierci innej osoby lub ciężki uszczerbek na zdrowiu</a:t>
            </a:r>
          </a:p>
          <a:p>
            <a:pPr marL="342900" lvl="0" indent="-342900">
              <a:buFont typeface="Arial" panose="020B0604020202020204" pitchFamily="34" charset="0"/>
              <a:buChar char="•"/>
            </a:pPr>
            <a:endParaRPr lang="pl-PL" dirty="0"/>
          </a:p>
          <a:p>
            <a:pPr marL="342900" lvl="0" indent="-342900">
              <a:buFont typeface="Arial" panose="020B0604020202020204" pitchFamily="34" charset="0"/>
              <a:buChar char="•"/>
            </a:pPr>
            <a:r>
              <a:rPr lang="pl-PL" b="1" dirty="0"/>
              <a:t>umyślna realizacja znamion czynu zabronionego kwalifikowana przez umyślne następstwa tego czynu </a:t>
            </a:r>
            <a:r>
              <a:rPr lang="pl-PL" dirty="0">
                <a:sym typeface="Wingdings" panose="05000000000000000000" pitchFamily="2" charset="2"/>
              </a:rPr>
              <a:t> </a:t>
            </a:r>
            <a:r>
              <a:rPr lang="pl-PL" dirty="0"/>
              <a:t>ma zastosowanie tylko wtedy gdy następstwo nie stanowi realizacji innego typu czynu (np. umyślne następstwo w postaci śmierci człowieka to automatycznie art. 148, do którego znamion taki skutek należy)</a:t>
            </a:r>
          </a:p>
          <a:p>
            <a:pPr marL="342900" lvl="0" indent="-342900">
              <a:buFont typeface="Arial" panose="020B0604020202020204" pitchFamily="34" charset="0"/>
              <a:buChar char="•"/>
            </a:pPr>
            <a:endParaRPr lang="pl-PL" dirty="0"/>
          </a:p>
          <a:p>
            <a:pPr marL="342900" lvl="0" indent="-342900">
              <a:buFont typeface="Arial" panose="020B0604020202020204" pitchFamily="34" charset="0"/>
              <a:buChar char="•"/>
            </a:pPr>
            <a:r>
              <a:rPr lang="pl-PL" b="1" dirty="0"/>
              <a:t>umyślna realizacja znamion czynu zabronionego kwalifikowane przez nieumyślne następstwa </a:t>
            </a:r>
            <a:r>
              <a:rPr lang="pl-PL" dirty="0">
                <a:sym typeface="Wingdings" panose="05000000000000000000" pitchFamily="2" charset="2"/>
              </a:rPr>
              <a:t> </a:t>
            </a:r>
            <a:r>
              <a:rPr lang="pl-PL" dirty="0"/>
              <a:t>art. 156 § 3 umyślne spowodowanie ciężkiego uszczerbku na zdrowiu kwalifikowane przez nieumyślne następstwo w postaci śmierci człowieka</a:t>
            </a:r>
          </a:p>
        </p:txBody>
      </p:sp>
    </p:spTree>
    <p:extLst>
      <p:ext uri="{BB962C8B-B14F-4D97-AF65-F5344CB8AC3E}">
        <p14:creationId xmlns:p14="http://schemas.microsoft.com/office/powerpoint/2010/main" val="20334867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300F8B42-B189-4D0F-A302-505CA0F9AECF}"/>
              </a:ext>
            </a:extLst>
          </p:cNvPr>
          <p:cNvSpPr txBox="1"/>
          <p:nvPr/>
        </p:nvSpPr>
        <p:spPr>
          <a:xfrm>
            <a:off x="827584" y="764704"/>
            <a:ext cx="7704856" cy="4247317"/>
          </a:xfrm>
          <a:prstGeom prst="rect">
            <a:avLst/>
          </a:prstGeom>
          <a:noFill/>
        </p:spPr>
        <p:txBody>
          <a:bodyPr wrap="square" rtlCol="0">
            <a:spAutoFit/>
          </a:bodyPr>
          <a:lstStyle/>
          <a:p>
            <a:r>
              <a:rPr lang="pl-PL" b="1" dirty="0"/>
              <a:t>Ustal stronę podmiotową następujących typów czynów zabronionych:</a:t>
            </a:r>
          </a:p>
          <a:p>
            <a:endParaRPr lang="pl-PL" dirty="0"/>
          </a:p>
          <a:p>
            <a:pPr marL="285750" indent="-285750">
              <a:lnSpc>
                <a:spcPct val="150000"/>
              </a:lnSpc>
              <a:buFont typeface="Arial" panose="020B0604020202020204" pitchFamily="34" charset="0"/>
              <a:buChar char="•"/>
            </a:pPr>
            <a:r>
              <a:rPr lang="pl-PL" dirty="0"/>
              <a:t>148 § 1 k.k.</a:t>
            </a:r>
          </a:p>
          <a:p>
            <a:pPr marL="285750" indent="-285750">
              <a:lnSpc>
                <a:spcPct val="150000"/>
              </a:lnSpc>
              <a:buFont typeface="Arial" panose="020B0604020202020204" pitchFamily="34" charset="0"/>
              <a:buChar char="•"/>
            </a:pPr>
            <a:r>
              <a:rPr lang="pl-PL" dirty="0"/>
              <a:t>201 k.k.</a:t>
            </a:r>
          </a:p>
          <a:p>
            <a:pPr marL="285750" indent="-285750">
              <a:lnSpc>
                <a:spcPct val="150000"/>
              </a:lnSpc>
              <a:buFont typeface="Arial" panose="020B0604020202020204" pitchFamily="34" charset="0"/>
              <a:buChar char="•"/>
            </a:pPr>
            <a:r>
              <a:rPr lang="pl-PL" dirty="0"/>
              <a:t>177 § 1 k.k.</a:t>
            </a:r>
          </a:p>
          <a:p>
            <a:pPr marL="285750" indent="-285750">
              <a:lnSpc>
                <a:spcPct val="150000"/>
              </a:lnSpc>
              <a:buFont typeface="Arial" panose="020B0604020202020204" pitchFamily="34" charset="0"/>
              <a:buChar char="•"/>
            </a:pPr>
            <a:r>
              <a:rPr lang="pl-PL" dirty="0"/>
              <a:t>173 § 1 i 3 k.k.</a:t>
            </a:r>
          </a:p>
          <a:p>
            <a:pPr marL="285750" indent="-285750">
              <a:lnSpc>
                <a:spcPct val="150000"/>
              </a:lnSpc>
              <a:buFont typeface="Arial" panose="020B0604020202020204" pitchFamily="34" charset="0"/>
              <a:buChar char="•"/>
            </a:pPr>
            <a:r>
              <a:rPr lang="pl-PL" dirty="0"/>
              <a:t>173 § 2 i 4 k.k.</a:t>
            </a:r>
          </a:p>
          <a:p>
            <a:pPr marL="285750" indent="-285750">
              <a:lnSpc>
                <a:spcPct val="150000"/>
              </a:lnSpc>
              <a:buFont typeface="Arial" panose="020B0604020202020204" pitchFamily="34" charset="0"/>
              <a:buChar char="•"/>
            </a:pPr>
            <a:r>
              <a:rPr lang="pl-PL" dirty="0"/>
              <a:t>156 § 1 k.k.</a:t>
            </a:r>
          </a:p>
          <a:p>
            <a:endParaRPr lang="pl-PL" dirty="0"/>
          </a:p>
          <a:p>
            <a:endParaRPr lang="pl-PL" dirty="0"/>
          </a:p>
          <a:p>
            <a:r>
              <a:rPr lang="pl-PL" dirty="0"/>
              <a:t>Które z powyższych czynów o umyślnym charakterze ma swój nieumyślny typ zmodyfikowany?</a:t>
            </a:r>
          </a:p>
        </p:txBody>
      </p:sp>
      <p:sp>
        <p:nvSpPr>
          <p:cNvPr id="5" name="pole tekstowe 4">
            <a:extLst>
              <a:ext uri="{FF2B5EF4-FFF2-40B4-BE49-F238E27FC236}">
                <a16:creationId xmlns:a16="http://schemas.microsoft.com/office/drawing/2014/main" id="{92EEBD5A-1401-4D5E-99A0-F5C80A0EB351}"/>
              </a:ext>
            </a:extLst>
          </p:cNvPr>
          <p:cNvSpPr txBox="1"/>
          <p:nvPr/>
        </p:nvSpPr>
        <p:spPr>
          <a:xfrm>
            <a:off x="2771800" y="1385145"/>
            <a:ext cx="1231940" cy="369332"/>
          </a:xfrm>
          <a:prstGeom prst="rect">
            <a:avLst/>
          </a:prstGeom>
          <a:noFill/>
        </p:spPr>
        <p:txBody>
          <a:bodyPr wrap="none" rtlCol="0">
            <a:spAutoFit/>
          </a:bodyPr>
          <a:lstStyle/>
          <a:p>
            <a:r>
              <a:rPr lang="pl-PL" dirty="0">
                <a:sym typeface="Wingdings" panose="05000000000000000000" pitchFamily="2" charset="2"/>
              </a:rPr>
              <a:t> umyślny</a:t>
            </a:r>
            <a:endParaRPr lang="pl-PL" dirty="0"/>
          </a:p>
        </p:txBody>
      </p:sp>
      <p:sp>
        <p:nvSpPr>
          <p:cNvPr id="6" name="pole tekstowe 5">
            <a:extLst>
              <a:ext uri="{FF2B5EF4-FFF2-40B4-BE49-F238E27FC236}">
                <a16:creationId xmlns:a16="http://schemas.microsoft.com/office/drawing/2014/main" id="{C5B8BC05-1014-409E-B0C2-508FFCD974A2}"/>
              </a:ext>
            </a:extLst>
          </p:cNvPr>
          <p:cNvSpPr txBox="1"/>
          <p:nvPr/>
        </p:nvSpPr>
        <p:spPr>
          <a:xfrm>
            <a:off x="2771800" y="1818905"/>
            <a:ext cx="1231940" cy="369332"/>
          </a:xfrm>
          <a:prstGeom prst="rect">
            <a:avLst/>
          </a:prstGeom>
          <a:noFill/>
        </p:spPr>
        <p:txBody>
          <a:bodyPr wrap="none" rtlCol="0">
            <a:spAutoFit/>
          </a:bodyPr>
          <a:lstStyle/>
          <a:p>
            <a:r>
              <a:rPr lang="pl-PL" dirty="0">
                <a:sym typeface="Wingdings" panose="05000000000000000000" pitchFamily="2" charset="2"/>
              </a:rPr>
              <a:t> umyślny</a:t>
            </a:r>
            <a:endParaRPr lang="pl-PL" dirty="0"/>
          </a:p>
        </p:txBody>
      </p:sp>
      <p:sp>
        <p:nvSpPr>
          <p:cNvPr id="7" name="pole tekstowe 6">
            <a:extLst>
              <a:ext uri="{FF2B5EF4-FFF2-40B4-BE49-F238E27FC236}">
                <a16:creationId xmlns:a16="http://schemas.microsoft.com/office/drawing/2014/main" id="{7D957E1B-3820-4251-A7DB-683F275DE406}"/>
              </a:ext>
            </a:extLst>
          </p:cNvPr>
          <p:cNvSpPr txBox="1"/>
          <p:nvPr/>
        </p:nvSpPr>
        <p:spPr>
          <a:xfrm>
            <a:off x="2769884" y="2251685"/>
            <a:ext cx="1522083" cy="369332"/>
          </a:xfrm>
          <a:prstGeom prst="rect">
            <a:avLst/>
          </a:prstGeom>
          <a:noFill/>
        </p:spPr>
        <p:txBody>
          <a:bodyPr wrap="none" rtlCol="0">
            <a:spAutoFit/>
          </a:bodyPr>
          <a:lstStyle/>
          <a:p>
            <a:r>
              <a:rPr lang="pl-PL" dirty="0">
                <a:sym typeface="Wingdings" panose="05000000000000000000" pitchFamily="2" charset="2"/>
              </a:rPr>
              <a:t> nieumyślny</a:t>
            </a:r>
            <a:endParaRPr lang="pl-PL" dirty="0"/>
          </a:p>
        </p:txBody>
      </p:sp>
      <p:sp>
        <p:nvSpPr>
          <p:cNvPr id="8" name="pole tekstowe 7">
            <a:extLst>
              <a:ext uri="{FF2B5EF4-FFF2-40B4-BE49-F238E27FC236}">
                <a16:creationId xmlns:a16="http://schemas.microsoft.com/office/drawing/2014/main" id="{AB8DDAFA-9CB2-427D-8C50-C5E456130685}"/>
              </a:ext>
            </a:extLst>
          </p:cNvPr>
          <p:cNvSpPr txBox="1"/>
          <p:nvPr/>
        </p:nvSpPr>
        <p:spPr>
          <a:xfrm>
            <a:off x="2769884" y="2656834"/>
            <a:ext cx="2382896" cy="369332"/>
          </a:xfrm>
          <a:prstGeom prst="rect">
            <a:avLst/>
          </a:prstGeom>
          <a:noFill/>
        </p:spPr>
        <p:txBody>
          <a:bodyPr wrap="none" rtlCol="0">
            <a:spAutoFit/>
          </a:bodyPr>
          <a:lstStyle/>
          <a:p>
            <a:r>
              <a:rPr lang="pl-PL" dirty="0">
                <a:sym typeface="Wingdings" panose="05000000000000000000" pitchFamily="2" charset="2"/>
              </a:rPr>
              <a:t> umyślno-nieumyślny</a:t>
            </a:r>
            <a:endParaRPr lang="pl-PL" dirty="0"/>
          </a:p>
        </p:txBody>
      </p:sp>
      <p:sp>
        <p:nvSpPr>
          <p:cNvPr id="9" name="pole tekstowe 8">
            <a:extLst>
              <a:ext uri="{FF2B5EF4-FFF2-40B4-BE49-F238E27FC236}">
                <a16:creationId xmlns:a16="http://schemas.microsoft.com/office/drawing/2014/main" id="{EA45D529-9D07-43DF-9F56-AC19218CEA37}"/>
              </a:ext>
            </a:extLst>
          </p:cNvPr>
          <p:cNvSpPr txBox="1"/>
          <p:nvPr/>
        </p:nvSpPr>
        <p:spPr>
          <a:xfrm>
            <a:off x="2769884" y="3073974"/>
            <a:ext cx="2673039" cy="369332"/>
          </a:xfrm>
          <a:prstGeom prst="rect">
            <a:avLst/>
          </a:prstGeom>
          <a:noFill/>
        </p:spPr>
        <p:txBody>
          <a:bodyPr wrap="none" rtlCol="0">
            <a:spAutoFit/>
          </a:bodyPr>
          <a:lstStyle/>
          <a:p>
            <a:r>
              <a:rPr lang="pl-PL" dirty="0">
                <a:sym typeface="Wingdings" panose="05000000000000000000" pitchFamily="2" charset="2"/>
              </a:rPr>
              <a:t> nieumyślno-nieumyślny</a:t>
            </a:r>
            <a:endParaRPr lang="pl-PL" dirty="0"/>
          </a:p>
        </p:txBody>
      </p:sp>
      <p:sp>
        <p:nvSpPr>
          <p:cNvPr id="11" name="pole tekstowe 10">
            <a:extLst>
              <a:ext uri="{FF2B5EF4-FFF2-40B4-BE49-F238E27FC236}">
                <a16:creationId xmlns:a16="http://schemas.microsoft.com/office/drawing/2014/main" id="{8DC9BBE3-398F-4C70-9917-B5CDCCF36804}"/>
              </a:ext>
            </a:extLst>
          </p:cNvPr>
          <p:cNvSpPr txBox="1"/>
          <p:nvPr/>
        </p:nvSpPr>
        <p:spPr>
          <a:xfrm>
            <a:off x="2769884" y="3489582"/>
            <a:ext cx="1231940" cy="369332"/>
          </a:xfrm>
          <a:prstGeom prst="rect">
            <a:avLst/>
          </a:prstGeom>
          <a:noFill/>
        </p:spPr>
        <p:txBody>
          <a:bodyPr wrap="none" rtlCol="0">
            <a:spAutoFit/>
          </a:bodyPr>
          <a:lstStyle/>
          <a:p>
            <a:r>
              <a:rPr lang="pl-PL" dirty="0">
                <a:sym typeface="Wingdings" panose="05000000000000000000" pitchFamily="2" charset="2"/>
              </a:rPr>
              <a:t> umyślny</a:t>
            </a:r>
            <a:endParaRPr lang="pl-PL" dirty="0"/>
          </a:p>
        </p:txBody>
      </p:sp>
    </p:spTree>
    <p:extLst>
      <p:ext uri="{BB962C8B-B14F-4D97-AF65-F5344CB8AC3E}">
        <p14:creationId xmlns:p14="http://schemas.microsoft.com/office/powerpoint/2010/main" val="3717320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FE2F67-FBE3-46B4-B7BD-BEF12C3ECA9E}"/>
              </a:ext>
            </a:extLst>
          </p:cNvPr>
          <p:cNvSpPr>
            <a:spLocks noGrp="1"/>
          </p:cNvSpPr>
          <p:nvPr>
            <p:ph type="title"/>
          </p:nvPr>
        </p:nvSpPr>
        <p:spPr/>
        <p:txBody>
          <a:bodyPr>
            <a:normAutofit/>
          </a:bodyPr>
          <a:lstStyle/>
          <a:p>
            <a:r>
              <a:rPr lang="pl-PL" sz="4000" dirty="0"/>
              <a:t>Przedmiot ochrony</a:t>
            </a:r>
          </a:p>
        </p:txBody>
      </p:sp>
      <p:sp>
        <p:nvSpPr>
          <p:cNvPr id="4" name="pole tekstowe 3">
            <a:extLst>
              <a:ext uri="{FF2B5EF4-FFF2-40B4-BE49-F238E27FC236}">
                <a16:creationId xmlns:a16="http://schemas.microsoft.com/office/drawing/2014/main" id="{3FB56C89-8BF1-48BD-9701-7327FD20BC67}"/>
              </a:ext>
            </a:extLst>
          </p:cNvPr>
          <p:cNvSpPr txBox="1"/>
          <p:nvPr/>
        </p:nvSpPr>
        <p:spPr>
          <a:xfrm>
            <a:off x="683568" y="1556792"/>
            <a:ext cx="7848872" cy="3693319"/>
          </a:xfrm>
          <a:prstGeom prst="rect">
            <a:avLst/>
          </a:prstGeom>
          <a:noFill/>
        </p:spPr>
        <p:txBody>
          <a:bodyPr wrap="square" rtlCol="0">
            <a:spAutoFit/>
          </a:bodyPr>
          <a:lstStyle/>
          <a:p>
            <a:r>
              <a:rPr lang="pl-PL" dirty="0"/>
              <a:t>Przedmiotem przestępstwa jest właśnie </a:t>
            </a:r>
            <a:r>
              <a:rPr lang="pl-PL" b="1" dirty="0"/>
              <a:t>dobro prawne</a:t>
            </a:r>
            <a:r>
              <a:rPr lang="pl-PL" dirty="0"/>
              <a:t>. Czasami jest ono wskazane wprost w przepisie, a czasami należy je z niego wyinterpretować.</a:t>
            </a:r>
          </a:p>
          <a:p>
            <a:endParaRPr lang="pl-PL" dirty="0"/>
          </a:p>
          <a:p>
            <a:r>
              <a:rPr lang="pl-PL" dirty="0"/>
              <a:t>Możemy mówić o dobrach podstawowych (życie, zdrowie, wolność, mienie) i pochodnych (np. bezpieczeństwo w komunikacji).</a:t>
            </a:r>
          </a:p>
          <a:p>
            <a:pPr marL="450850" lvl="1" indent="-285750">
              <a:buFont typeface="Calibri" panose="020F0502020204030204" pitchFamily="34" charset="0"/>
              <a:buChar char="‒"/>
            </a:pPr>
            <a:r>
              <a:rPr lang="pl-PL" dirty="0"/>
              <a:t>ogólny przedmiot ochrony – wszelkie dobra i wartości chronione przez prawo karne</a:t>
            </a:r>
          </a:p>
          <a:p>
            <a:pPr marL="450850" lvl="1" indent="-285750">
              <a:buFont typeface="Calibri" panose="020F0502020204030204" pitchFamily="34" charset="0"/>
              <a:buChar char="‒"/>
            </a:pPr>
            <a:r>
              <a:rPr lang="pl-PL" dirty="0"/>
              <a:t>rodzajowy przedmiot ochrony – konkretny rodzaj chronionego dobra, będący podstawą wyodrębniania rozdziałów k.k. np. wolność</a:t>
            </a:r>
          </a:p>
          <a:p>
            <a:pPr marL="450850" lvl="1" indent="-285750">
              <a:buFont typeface="Calibri" panose="020F0502020204030204" pitchFamily="34" charset="0"/>
              <a:buChar char="‒"/>
            </a:pPr>
            <a:r>
              <a:rPr lang="pl-PL" b="1" dirty="0"/>
              <a:t>indywidualny przedmiot ochrony</a:t>
            </a:r>
            <a:r>
              <a:rPr lang="pl-PL" dirty="0"/>
              <a:t> – konkretne dobro chronione w przypadku określonego typu czynu zabronionego, np. wolność słowa</a:t>
            </a:r>
          </a:p>
          <a:p>
            <a:endParaRPr lang="pl-PL" dirty="0"/>
          </a:p>
          <a:p>
            <a:endParaRPr lang="pl-PL" dirty="0"/>
          </a:p>
        </p:txBody>
      </p:sp>
      <p:pic>
        <p:nvPicPr>
          <p:cNvPr id="5" name="Grafika 4" descr="Rabuś">
            <a:extLst>
              <a:ext uri="{FF2B5EF4-FFF2-40B4-BE49-F238E27FC236}">
                <a16:creationId xmlns:a16="http://schemas.microsoft.com/office/drawing/2014/main" id="{6C95C642-B14C-4919-AE68-1A05DE23873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72200" y="4869160"/>
            <a:ext cx="1368152" cy="1368152"/>
          </a:xfrm>
          <a:prstGeom prst="rect">
            <a:avLst/>
          </a:prstGeom>
        </p:spPr>
      </p:pic>
    </p:spTree>
    <p:extLst>
      <p:ext uri="{BB962C8B-B14F-4D97-AF65-F5344CB8AC3E}">
        <p14:creationId xmlns:p14="http://schemas.microsoft.com/office/powerpoint/2010/main" val="2109591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6A4D001A-9900-4B6F-910B-217E8FEA426F}"/>
              </a:ext>
            </a:extLst>
          </p:cNvPr>
          <p:cNvSpPr txBox="1"/>
          <p:nvPr/>
        </p:nvSpPr>
        <p:spPr>
          <a:xfrm>
            <a:off x="647564" y="1274564"/>
            <a:ext cx="7848872" cy="4308872"/>
          </a:xfrm>
          <a:prstGeom prst="rect">
            <a:avLst/>
          </a:prstGeom>
          <a:noFill/>
        </p:spPr>
        <p:txBody>
          <a:bodyPr wrap="square" rtlCol="0">
            <a:spAutoFit/>
          </a:bodyPr>
          <a:lstStyle/>
          <a:p>
            <a:pPr>
              <a:spcAft>
                <a:spcPts val="1200"/>
              </a:spcAft>
            </a:pPr>
            <a:r>
              <a:rPr lang="pl-PL" u="sng" dirty="0"/>
              <a:t>Przestępstwo z naruszenia dobra prawnego</a:t>
            </a:r>
            <a:r>
              <a:rPr lang="pl-PL" dirty="0"/>
              <a:t> – znamieniem czynu jest skutek w postaci naruszenia określonego dobra prawnego (np. art. 278)</a:t>
            </a:r>
          </a:p>
          <a:p>
            <a:pPr>
              <a:spcAft>
                <a:spcPts val="1200"/>
              </a:spcAft>
            </a:pPr>
            <a:r>
              <a:rPr lang="pl-PL" u="sng" dirty="0"/>
              <a:t>Przestępstwo z narażenia dobra prawnego na konkretne niebezpieczeństwo</a:t>
            </a:r>
            <a:r>
              <a:rPr lang="pl-PL" dirty="0"/>
              <a:t> –konkretne niebezpieczeństwo wpisane jest do typizacji jako znamię określające skutek (np. 158 par. 1)</a:t>
            </a:r>
          </a:p>
          <a:p>
            <a:pPr algn="ctr">
              <a:spcAft>
                <a:spcPts val="1200"/>
              </a:spcAft>
            </a:pPr>
            <a:r>
              <a:rPr lang="pl-PL" dirty="0"/>
              <a:t>(czyny z powszechnego/indywidualnego narażenia na niebezpieczeństwo)</a:t>
            </a:r>
          </a:p>
          <a:p>
            <a:pPr>
              <a:spcAft>
                <a:spcPts val="1200"/>
              </a:spcAft>
            </a:pPr>
            <a:r>
              <a:rPr lang="pl-PL" u="sng" dirty="0"/>
              <a:t>Przestępstwo z narażenia dobra prawnego na abstrakcyjne niebezpieczeństwo </a:t>
            </a:r>
            <a:r>
              <a:rPr lang="pl-PL" dirty="0"/>
              <a:t>– skutek w postaci niebezpieczeństwa dla dobra nie jest znamieniem czynu; niebezpieczeństwo abstrakcyjne jest bardziej oddalone od skutku niż niebezpieczeństwo konkretne; o kryminalizacji konkretnej kategorii zachować decyduje fakt, że ze znaczną częstotliwością prowadzą one do powstania konkretnego niebezpieczeństwa dla dobra prawnego (np. 263 par. 1)</a:t>
            </a:r>
          </a:p>
          <a:p>
            <a:pPr indent="450850">
              <a:spcAft>
                <a:spcPts val="1200"/>
              </a:spcAft>
            </a:pPr>
            <a:r>
              <a:rPr lang="pl-PL" dirty="0"/>
              <a:t>(przestępstwa formalne są przestępstwami z narażenia abstrakcyjnego!)</a:t>
            </a:r>
          </a:p>
        </p:txBody>
      </p:sp>
    </p:spTree>
    <p:extLst>
      <p:ext uri="{BB962C8B-B14F-4D97-AF65-F5344CB8AC3E}">
        <p14:creationId xmlns:p14="http://schemas.microsoft.com/office/powerpoint/2010/main" val="3607826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4000" dirty="0"/>
              <a:t>Typizacja</a:t>
            </a:r>
            <a:endParaRPr lang="pl-PL" dirty="0"/>
          </a:p>
        </p:txBody>
      </p:sp>
      <p:sp>
        <p:nvSpPr>
          <p:cNvPr id="3" name="pole tekstowe 2"/>
          <p:cNvSpPr txBox="1"/>
          <p:nvPr/>
        </p:nvSpPr>
        <p:spPr>
          <a:xfrm>
            <a:off x="1187624" y="1997839"/>
            <a:ext cx="6768752" cy="1200329"/>
          </a:xfrm>
          <a:prstGeom prst="rect">
            <a:avLst/>
          </a:prstGeom>
          <a:noFill/>
        </p:spPr>
        <p:txBody>
          <a:bodyPr wrap="square" rtlCol="0">
            <a:spAutoFit/>
          </a:bodyPr>
          <a:lstStyle/>
          <a:p>
            <a:endParaRPr lang="pl-PL" dirty="0"/>
          </a:p>
          <a:p>
            <a:endParaRPr lang="pl-PL" dirty="0"/>
          </a:p>
          <a:p>
            <a:endParaRPr lang="pl-PL" dirty="0"/>
          </a:p>
          <a:p>
            <a:endParaRPr lang="pl-PL" dirty="0"/>
          </a:p>
        </p:txBody>
      </p:sp>
      <p:sp>
        <p:nvSpPr>
          <p:cNvPr id="6" name="pole tekstowe 5">
            <a:extLst>
              <a:ext uri="{FF2B5EF4-FFF2-40B4-BE49-F238E27FC236}">
                <a16:creationId xmlns:a16="http://schemas.microsoft.com/office/drawing/2014/main" id="{0016B5D9-46E1-4BCC-B7B3-014C7EED7B56}"/>
              </a:ext>
            </a:extLst>
          </p:cNvPr>
          <p:cNvSpPr txBox="1"/>
          <p:nvPr/>
        </p:nvSpPr>
        <p:spPr>
          <a:xfrm>
            <a:off x="683568" y="1352887"/>
            <a:ext cx="8003232" cy="4801314"/>
          </a:xfrm>
          <a:prstGeom prst="rect">
            <a:avLst/>
          </a:prstGeom>
          <a:noFill/>
        </p:spPr>
        <p:txBody>
          <a:bodyPr wrap="square" rtlCol="0">
            <a:spAutoFit/>
          </a:bodyPr>
          <a:lstStyle/>
          <a:p>
            <a:r>
              <a:rPr lang="pl-PL" b="1" dirty="0"/>
              <a:t>Typizacja przestępstw </a:t>
            </a:r>
            <a:r>
              <a:rPr lang="pl-PL" dirty="0"/>
              <a:t>to sposób ustawowego opisu zachowań ludzkich, które ustawodawca uznaje za przestępstwa.</a:t>
            </a:r>
          </a:p>
          <a:p>
            <a:endParaRPr lang="pl-PL" dirty="0"/>
          </a:p>
          <a:p>
            <a:r>
              <a:rPr lang="pl-PL" b="1" dirty="0"/>
              <a:t>Typ czynu zabronionego </a:t>
            </a:r>
            <a:r>
              <a:rPr lang="pl-PL" dirty="0"/>
              <a:t>to konkretne zachowanie, którego opis zawarty w przepisie karnym (</a:t>
            </a:r>
            <a:r>
              <a:rPr lang="pl-PL" dirty="0">
                <a:sym typeface="Wingdings" panose="05000000000000000000" pitchFamily="2" charset="2"/>
              </a:rPr>
              <a:t> część szczegółowa k.k., ustawy szczególne)</a:t>
            </a:r>
          </a:p>
          <a:p>
            <a:endParaRPr lang="pl-PL" dirty="0">
              <a:sym typeface="Wingdings" panose="05000000000000000000" pitchFamily="2" charset="2"/>
            </a:endParaRPr>
          </a:p>
          <a:p>
            <a:r>
              <a:rPr lang="pl-PL" dirty="0">
                <a:sym typeface="Wingdings" panose="05000000000000000000" pitchFamily="2" charset="2"/>
              </a:rPr>
              <a:t>Najmniejsze elementy ustawowego opisu czynu zabronionego – w ramach powyższych kategorii – to </a:t>
            </a:r>
            <a:r>
              <a:rPr lang="pl-PL" b="1" dirty="0">
                <a:sym typeface="Wingdings" panose="05000000000000000000" pitchFamily="2" charset="2"/>
              </a:rPr>
              <a:t>znamiona</a:t>
            </a:r>
            <a:r>
              <a:rPr lang="pl-PL" dirty="0">
                <a:sym typeface="Wingdings" panose="05000000000000000000" pitchFamily="2" charset="2"/>
              </a:rPr>
              <a:t>.</a:t>
            </a:r>
          </a:p>
          <a:p>
            <a:endParaRPr lang="pl-PL" dirty="0">
              <a:sym typeface="Wingdings" panose="05000000000000000000" pitchFamily="2" charset="2"/>
            </a:endParaRPr>
          </a:p>
          <a:p>
            <a:r>
              <a:rPr lang="pl-PL" dirty="0">
                <a:sym typeface="Wingdings" panose="05000000000000000000" pitchFamily="2" charset="2"/>
              </a:rPr>
              <a:t>W praktyce opis czynu to </a:t>
            </a:r>
            <a:r>
              <a:rPr lang="pl-PL" b="1" dirty="0">
                <a:sym typeface="Wingdings" panose="05000000000000000000" pitchFamily="2" charset="2"/>
              </a:rPr>
              <a:t>zdanie oznajmujące</a:t>
            </a:r>
            <a:r>
              <a:rPr lang="pl-PL" dirty="0">
                <a:sym typeface="Wingdings" panose="05000000000000000000" pitchFamily="2" charset="2"/>
              </a:rPr>
              <a:t>, a poszczególne znamiona to poszczególne gramatyczne części składowe zdania.</a:t>
            </a:r>
          </a:p>
          <a:p>
            <a:endParaRPr lang="pl-PL" dirty="0">
              <a:sym typeface="Wingdings" panose="05000000000000000000" pitchFamily="2" charset="2"/>
            </a:endParaRPr>
          </a:p>
          <a:p>
            <a:r>
              <a:rPr lang="pl-PL" dirty="0">
                <a:sym typeface="Wingdings" panose="05000000000000000000" pitchFamily="2" charset="2"/>
              </a:rPr>
              <a:t>Na opis czynu zabronionego składają się cztery kategorie znamion:</a:t>
            </a:r>
          </a:p>
          <a:p>
            <a:pPr marL="342900" indent="-342900">
              <a:buFont typeface="+mj-lt"/>
              <a:buAutoNum type="arabicPeriod"/>
            </a:pPr>
            <a:r>
              <a:rPr lang="pl-PL" dirty="0">
                <a:sym typeface="Wingdings" panose="05000000000000000000" pitchFamily="2" charset="2"/>
              </a:rPr>
              <a:t>podmiot</a:t>
            </a:r>
          </a:p>
          <a:p>
            <a:pPr marL="342900" indent="-342900">
              <a:buFont typeface="+mj-lt"/>
              <a:buAutoNum type="arabicPeriod"/>
            </a:pPr>
            <a:r>
              <a:rPr lang="pl-PL" dirty="0">
                <a:sym typeface="Wingdings" panose="05000000000000000000" pitchFamily="2" charset="2"/>
              </a:rPr>
              <a:t>strona podmiotowa</a:t>
            </a:r>
          </a:p>
          <a:p>
            <a:pPr marL="342900" indent="-342900">
              <a:buFont typeface="+mj-lt"/>
              <a:buAutoNum type="arabicPeriod"/>
            </a:pPr>
            <a:r>
              <a:rPr lang="pl-PL" dirty="0">
                <a:sym typeface="Wingdings" panose="05000000000000000000" pitchFamily="2" charset="2"/>
              </a:rPr>
              <a:t>przedmiot ochrony</a:t>
            </a:r>
          </a:p>
          <a:p>
            <a:pPr marL="342900" indent="-342900">
              <a:buFont typeface="+mj-lt"/>
              <a:buAutoNum type="arabicPeriod"/>
            </a:pPr>
            <a:r>
              <a:rPr lang="pl-PL" dirty="0">
                <a:sym typeface="Wingdings" panose="05000000000000000000" pitchFamily="2" charset="2"/>
              </a:rPr>
              <a:t>strona przedmiotowa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CB5DDC-CF0B-4E5F-80E2-81D984F0981D}"/>
              </a:ext>
            </a:extLst>
          </p:cNvPr>
          <p:cNvSpPr>
            <a:spLocks noGrp="1"/>
          </p:cNvSpPr>
          <p:nvPr>
            <p:ph type="title"/>
          </p:nvPr>
        </p:nvSpPr>
        <p:spPr/>
        <p:txBody>
          <a:bodyPr>
            <a:normAutofit/>
          </a:bodyPr>
          <a:lstStyle/>
          <a:p>
            <a:r>
              <a:rPr lang="pl-PL" sz="4000" dirty="0"/>
              <a:t>Strona przedmiotowa</a:t>
            </a:r>
          </a:p>
        </p:txBody>
      </p:sp>
      <p:sp>
        <p:nvSpPr>
          <p:cNvPr id="3" name="pole tekstowe 2">
            <a:extLst>
              <a:ext uri="{FF2B5EF4-FFF2-40B4-BE49-F238E27FC236}">
                <a16:creationId xmlns:a16="http://schemas.microsoft.com/office/drawing/2014/main" id="{0339BDCF-281D-4E5A-9BA0-EBB8BAA30500}"/>
              </a:ext>
            </a:extLst>
          </p:cNvPr>
          <p:cNvSpPr txBox="1"/>
          <p:nvPr/>
        </p:nvSpPr>
        <p:spPr>
          <a:xfrm>
            <a:off x="714400" y="1700808"/>
            <a:ext cx="7715200" cy="3970318"/>
          </a:xfrm>
          <a:prstGeom prst="rect">
            <a:avLst/>
          </a:prstGeom>
          <a:noFill/>
        </p:spPr>
        <p:txBody>
          <a:bodyPr wrap="square" rtlCol="0">
            <a:spAutoFit/>
          </a:bodyPr>
          <a:lstStyle/>
          <a:p>
            <a:r>
              <a:rPr lang="pl-PL" dirty="0"/>
              <a:t>Znamiona strony przedmiotowej tworzą </a:t>
            </a:r>
            <a:r>
              <a:rPr lang="pl-PL" b="1" dirty="0"/>
              <a:t>charakterystykę zachowania sprawcy</a:t>
            </a:r>
            <a:r>
              <a:rPr lang="pl-PL" dirty="0"/>
              <a:t>.</a:t>
            </a:r>
          </a:p>
          <a:p>
            <a:endParaRPr lang="pl-PL" dirty="0"/>
          </a:p>
          <a:p>
            <a:r>
              <a:rPr lang="pl-PL" b="1" dirty="0"/>
              <a:t>A) Znamię czynnościowe </a:t>
            </a:r>
          </a:p>
          <a:p>
            <a:pPr marL="534988" indent="-285750">
              <a:buFont typeface="Wingdings" panose="05000000000000000000" pitchFamily="2" charset="2"/>
              <a:buChar char="§"/>
            </a:pPr>
            <a:r>
              <a:rPr lang="pl-PL" dirty="0"/>
              <a:t>jest to odpowiednik orzeczenia w zdaniu</a:t>
            </a:r>
          </a:p>
          <a:p>
            <a:pPr marL="534988" indent="-285750">
              <a:buFont typeface="Wingdings" panose="05000000000000000000" pitchFamily="2" charset="2"/>
              <a:buChar char="§"/>
            </a:pPr>
            <a:r>
              <a:rPr lang="pl-PL" dirty="0"/>
              <a:t>czasownik w 3. osobie l. poj. czasu teraźniejszego</a:t>
            </a:r>
          </a:p>
          <a:p>
            <a:pPr marL="534988" indent="-285750">
              <a:buFont typeface="Wingdings" panose="05000000000000000000" pitchFamily="2" charset="2"/>
              <a:buChar char="§"/>
            </a:pPr>
            <a:r>
              <a:rPr lang="pl-PL" dirty="0"/>
              <a:t>może być samo w sobie nacechowane negatywnie („nęka”) albo aksjologicznie neutralne („powoduje”)</a:t>
            </a:r>
          </a:p>
          <a:p>
            <a:pPr marL="534988" indent="-285750">
              <a:buFont typeface="Wingdings" panose="05000000000000000000" pitchFamily="2" charset="2"/>
              <a:buChar char="§"/>
            </a:pPr>
            <a:r>
              <a:rPr lang="pl-PL" dirty="0"/>
              <a:t>może określać działanie bądź zaniechanie sprawcy</a:t>
            </a:r>
          </a:p>
          <a:p>
            <a:endParaRPr lang="pl-PL" dirty="0"/>
          </a:p>
          <a:p>
            <a:endParaRPr lang="pl-PL" dirty="0"/>
          </a:p>
          <a:p>
            <a:pPr marL="534988" indent="-285750">
              <a:buFont typeface="Wingdings" panose="05000000000000000000" pitchFamily="2" charset="2"/>
              <a:buChar char="§"/>
            </a:pPr>
            <a:endParaRPr lang="pl-PL" dirty="0"/>
          </a:p>
          <a:p>
            <a:endParaRPr lang="pl-PL" dirty="0"/>
          </a:p>
          <a:p>
            <a:endParaRPr lang="pl-PL" dirty="0"/>
          </a:p>
          <a:p>
            <a:endParaRPr lang="pl-PL" dirty="0"/>
          </a:p>
        </p:txBody>
      </p:sp>
    </p:spTree>
    <p:extLst>
      <p:ext uri="{BB962C8B-B14F-4D97-AF65-F5344CB8AC3E}">
        <p14:creationId xmlns:p14="http://schemas.microsoft.com/office/powerpoint/2010/main" val="1472057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B83AA196-07FA-4627-BE5F-FED5345DCD4E}"/>
              </a:ext>
            </a:extLst>
          </p:cNvPr>
          <p:cNvSpPr txBox="1"/>
          <p:nvPr/>
        </p:nvSpPr>
        <p:spPr>
          <a:xfrm>
            <a:off x="611560" y="474344"/>
            <a:ext cx="7920880" cy="3139321"/>
          </a:xfrm>
          <a:prstGeom prst="rect">
            <a:avLst/>
          </a:prstGeom>
          <a:noFill/>
        </p:spPr>
        <p:txBody>
          <a:bodyPr wrap="square" rtlCol="0">
            <a:spAutoFit/>
          </a:bodyPr>
          <a:lstStyle/>
          <a:p>
            <a:r>
              <a:rPr lang="pl-PL" dirty="0"/>
              <a:t>Powszechnie przyjmuje się, że </a:t>
            </a:r>
            <a:r>
              <a:rPr lang="pl-PL" b="1" dirty="0"/>
              <a:t>działanie i zaniechanie to dwie postaci czynu</a:t>
            </a:r>
            <a:r>
              <a:rPr lang="pl-PL" dirty="0"/>
              <a:t> – uwaga, ponieważ jest to poważne uproszczenie!</a:t>
            </a:r>
          </a:p>
          <a:p>
            <a:r>
              <a:rPr lang="pl-PL" dirty="0"/>
              <a:t>Pamiętać należy, że działanie obiektywnie istnieje, natomiast zaniechanie nie należy do sfery bytu. Zaniechanie nie istnieje samo przez siebie, a jedynie w relacji do pewnych oczekiwań wobec podmiotu, które przybierają postać obowiązków na nich nałożonych. Zaniechanie to stan bezczynności odnoszony do ciążącego w danej sytuacji obowiązku działania – współistnieje z normą nakładającą obowiązek.</a:t>
            </a:r>
          </a:p>
          <a:p>
            <a:endParaRPr lang="pl-PL" dirty="0"/>
          </a:p>
          <a:p>
            <a:r>
              <a:rPr lang="pl-PL" i="1" dirty="0"/>
              <a:t>Art. 2. Odpowiedzialności karnej za przestępstwo skutkowe popełnione przez zaniechanie podlega ten tylko, na kim ciążył prawny, szczególny obowiązek zapobiegnięcia skutkowi (</a:t>
            </a:r>
            <a:r>
              <a:rPr lang="pl-PL" i="1" dirty="0">
                <a:sym typeface="Wingdings" panose="05000000000000000000" pitchFamily="2" charset="2"/>
              </a:rPr>
              <a:t> </a:t>
            </a:r>
            <a:r>
              <a:rPr lang="pl-PL" i="1" dirty="0"/>
              <a:t>gwarant).</a:t>
            </a:r>
          </a:p>
        </p:txBody>
      </p:sp>
      <p:sp>
        <p:nvSpPr>
          <p:cNvPr id="4" name="pole tekstowe 3">
            <a:extLst>
              <a:ext uri="{FF2B5EF4-FFF2-40B4-BE49-F238E27FC236}">
                <a16:creationId xmlns:a16="http://schemas.microsoft.com/office/drawing/2014/main" id="{537B5FAD-6004-42AA-B3A4-0EF61CC76355}"/>
              </a:ext>
            </a:extLst>
          </p:cNvPr>
          <p:cNvSpPr txBox="1"/>
          <p:nvPr/>
        </p:nvSpPr>
        <p:spPr>
          <a:xfrm>
            <a:off x="582713" y="4013163"/>
            <a:ext cx="3312368" cy="2308324"/>
          </a:xfrm>
          <a:prstGeom prst="rect">
            <a:avLst/>
          </a:prstGeom>
          <a:noFill/>
        </p:spPr>
        <p:txBody>
          <a:bodyPr wrap="square" rtlCol="0">
            <a:spAutoFit/>
          </a:bodyPr>
          <a:lstStyle/>
          <a:p>
            <a:r>
              <a:rPr lang="pl-PL" b="1" u="sng" dirty="0"/>
              <a:t>Gwarant</a:t>
            </a:r>
            <a:r>
              <a:rPr lang="pl-PL" dirty="0"/>
              <a:t> – osoba, na której ciąży prawny, szczególny obowiązek zapobiegnięcia skutkowi; może on wynikać z przepisu prawa, orzeczenia, umowy, dobrowolnego przyjęcia na siebie obowiązku</a:t>
            </a:r>
          </a:p>
          <a:p>
            <a:endParaRPr lang="pl-PL" dirty="0"/>
          </a:p>
        </p:txBody>
      </p:sp>
      <p:pic>
        <p:nvPicPr>
          <p:cNvPr id="5" name="Obraz 4">
            <a:extLst>
              <a:ext uri="{FF2B5EF4-FFF2-40B4-BE49-F238E27FC236}">
                <a16:creationId xmlns:a16="http://schemas.microsoft.com/office/drawing/2014/main" id="{E6880C37-7BFD-46AC-BA38-FFD6CF367CE6}"/>
              </a:ext>
            </a:extLst>
          </p:cNvPr>
          <p:cNvPicPr>
            <a:picLocks noChangeAspect="1"/>
          </p:cNvPicPr>
          <p:nvPr/>
        </p:nvPicPr>
        <p:blipFill>
          <a:blip r:embed="rId2"/>
          <a:stretch>
            <a:fillRect/>
          </a:stretch>
        </p:blipFill>
        <p:spPr>
          <a:xfrm>
            <a:off x="4565741" y="3933056"/>
            <a:ext cx="3995546" cy="2639260"/>
          </a:xfrm>
          <a:prstGeom prst="rect">
            <a:avLst/>
          </a:prstGeom>
        </p:spPr>
      </p:pic>
    </p:spTree>
    <p:extLst>
      <p:ext uri="{BB962C8B-B14F-4D97-AF65-F5344CB8AC3E}">
        <p14:creationId xmlns:p14="http://schemas.microsoft.com/office/powerpoint/2010/main" val="34036270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D35B9528-2C53-4A07-B4CD-7A9E44E8A455}"/>
              </a:ext>
            </a:extLst>
          </p:cNvPr>
          <p:cNvSpPr txBox="1"/>
          <p:nvPr/>
        </p:nvSpPr>
        <p:spPr>
          <a:xfrm>
            <a:off x="647564" y="980728"/>
            <a:ext cx="7848872" cy="3570208"/>
          </a:xfrm>
          <a:prstGeom prst="rect">
            <a:avLst/>
          </a:prstGeom>
          <a:noFill/>
        </p:spPr>
        <p:txBody>
          <a:bodyPr wrap="square" rtlCol="0">
            <a:spAutoFit/>
          </a:bodyPr>
          <a:lstStyle/>
          <a:p>
            <a:r>
              <a:rPr lang="pl-PL" b="1" dirty="0"/>
              <a:t>B) Okoliczności modalne </a:t>
            </a:r>
          </a:p>
          <a:p>
            <a:pPr marL="450850" indent="-285750">
              <a:buFont typeface="Wingdings" panose="05000000000000000000" pitchFamily="2" charset="2"/>
              <a:buChar char="§"/>
            </a:pPr>
            <a:r>
              <a:rPr lang="pl-PL" dirty="0"/>
              <a:t>okoliczności, które ubogacają opis zachowania sprawcy oraz zawartość jego bezprawia</a:t>
            </a:r>
          </a:p>
          <a:p>
            <a:pPr marL="450850" indent="-285750">
              <a:buFont typeface="Wingdings" panose="05000000000000000000" pitchFamily="2" charset="2"/>
              <a:buChar char="§"/>
            </a:pPr>
            <a:r>
              <a:rPr lang="pl-PL" dirty="0"/>
              <a:t>dotyczą czasu, miejsca, sposobu popełnienia czynu, lub jeszcze innych parametrów zachowania sprawcy</a:t>
            </a:r>
          </a:p>
          <a:p>
            <a:pPr marL="450850" indent="-285750">
              <a:buFont typeface="Wingdings" panose="05000000000000000000" pitchFamily="2" charset="2"/>
              <a:buChar char="§"/>
            </a:pPr>
            <a:r>
              <a:rPr lang="pl-PL" dirty="0"/>
              <a:t>nie występują we wszystkich typach czynów zabronionych</a:t>
            </a:r>
          </a:p>
          <a:p>
            <a:pPr marL="450850" indent="-285750">
              <a:buFont typeface="Wingdings" panose="05000000000000000000" pitchFamily="2" charset="2"/>
              <a:buChar char="§"/>
            </a:pPr>
            <a:r>
              <a:rPr lang="pl-PL" dirty="0"/>
              <a:t>zwykle składają się na zmodyfikowane typy przestępstw</a:t>
            </a:r>
          </a:p>
          <a:p>
            <a:endParaRPr lang="pl-PL" dirty="0"/>
          </a:p>
          <a:p>
            <a:pPr>
              <a:spcAft>
                <a:spcPts val="1200"/>
              </a:spcAft>
            </a:pPr>
            <a:r>
              <a:rPr lang="pl-PL" b="1" dirty="0"/>
              <a:t>PRZYKŁAD:</a:t>
            </a:r>
          </a:p>
          <a:p>
            <a:endParaRPr lang="pl-PL" dirty="0"/>
          </a:p>
          <a:p>
            <a:endParaRPr lang="pl-PL" dirty="0"/>
          </a:p>
          <a:p>
            <a:endParaRPr lang="pl-PL" dirty="0"/>
          </a:p>
        </p:txBody>
      </p:sp>
      <p:graphicFrame>
        <p:nvGraphicFramePr>
          <p:cNvPr id="5" name="Tabela 5">
            <a:extLst>
              <a:ext uri="{FF2B5EF4-FFF2-40B4-BE49-F238E27FC236}">
                <a16:creationId xmlns:a16="http://schemas.microsoft.com/office/drawing/2014/main" id="{7BAC5866-95AF-4AE4-BF9F-391E1D5308B3}"/>
              </a:ext>
            </a:extLst>
          </p:cNvPr>
          <p:cNvGraphicFramePr>
            <a:graphicFrameLocks noGrp="1"/>
          </p:cNvGraphicFramePr>
          <p:nvPr>
            <p:extLst>
              <p:ext uri="{D42A27DB-BD31-4B8C-83A1-F6EECF244321}">
                <p14:modId xmlns:p14="http://schemas.microsoft.com/office/powerpoint/2010/main" val="499463787"/>
              </p:ext>
            </p:extLst>
          </p:nvPr>
        </p:nvGraphicFramePr>
        <p:xfrm>
          <a:off x="1524000" y="3789040"/>
          <a:ext cx="6096000" cy="1925320"/>
        </p:xfrm>
        <a:graphic>
          <a:graphicData uri="http://schemas.openxmlformats.org/drawingml/2006/table">
            <a:tbl>
              <a:tblPr firstRow="1" bandRow="1">
                <a:tableStyleId>{16D9F66E-5EB9-4882-86FB-DCBF35E3C3E4}</a:tableStyleId>
              </a:tblPr>
              <a:tblGrid>
                <a:gridCol w="3048000">
                  <a:extLst>
                    <a:ext uri="{9D8B030D-6E8A-4147-A177-3AD203B41FA5}">
                      <a16:colId xmlns:a16="http://schemas.microsoft.com/office/drawing/2014/main" val="357285798"/>
                    </a:ext>
                  </a:extLst>
                </a:gridCol>
                <a:gridCol w="3048000">
                  <a:extLst>
                    <a:ext uri="{9D8B030D-6E8A-4147-A177-3AD203B41FA5}">
                      <a16:colId xmlns:a16="http://schemas.microsoft.com/office/drawing/2014/main" val="1950840006"/>
                    </a:ext>
                  </a:extLst>
                </a:gridCol>
              </a:tblGrid>
              <a:tr h="370840">
                <a:tc>
                  <a:txBody>
                    <a:bodyPr/>
                    <a:lstStyle/>
                    <a:p>
                      <a:r>
                        <a:rPr lang="pl-PL" b="0" dirty="0"/>
                        <a:t>Kto zabija człowieka</a:t>
                      </a:r>
                    </a:p>
                  </a:txBody>
                  <a:tcPr/>
                </a:tc>
                <a:tc>
                  <a:txBody>
                    <a:bodyPr/>
                    <a:lstStyle/>
                    <a:p>
                      <a:r>
                        <a:rPr lang="pl-PL" dirty="0"/>
                        <a:t>typ podstawowy</a:t>
                      </a:r>
                    </a:p>
                  </a:txBody>
                  <a:tcPr/>
                </a:tc>
                <a:extLst>
                  <a:ext uri="{0D108BD9-81ED-4DB2-BD59-A6C34878D82A}">
                    <a16:rowId xmlns:a16="http://schemas.microsoft.com/office/drawing/2014/main" val="3595374630"/>
                  </a:ext>
                </a:extLst>
              </a:tr>
              <a:tr h="370840">
                <a:tc>
                  <a:txBody>
                    <a:bodyPr/>
                    <a:lstStyle/>
                    <a:p>
                      <a:r>
                        <a:rPr lang="pl-PL" dirty="0">
                          <a:sym typeface="Wingdings" panose="05000000000000000000" pitchFamily="2" charset="2"/>
                        </a:rPr>
                        <a:t>Kto zabija człowieka ze szczególnym okrucieństwem</a:t>
                      </a:r>
                      <a:endParaRPr lang="pl-PL" dirty="0"/>
                    </a:p>
                  </a:txBody>
                  <a:tcPr/>
                </a:tc>
                <a:tc>
                  <a:txBody>
                    <a:bodyPr/>
                    <a:lstStyle/>
                    <a:p>
                      <a:r>
                        <a:rPr lang="pl-PL" b="1" dirty="0"/>
                        <a:t>typ zmodyfikowany kwalifikowany</a:t>
                      </a:r>
                    </a:p>
                  </a:txBody>
                  <a:tcPr/>
                </a:tc>
                <a:extLst>
                  <a:ext uri="{0D108BD9-81ED-4DB2-BD59-A6C34878D82A}">
                    <a16:rowId xmlns:a16="http://schemas.microsoft.com/office/drawing/2014/main" val="3789250386"/>
                  </a:ext>
                </a:extLst>
              </a:tr>
              <a:tr h="370840">
                <a:tc>
                  <a:txBody>
                    <a:bodyPr/>
                    <a:lstStyle/>
                    <a:p>
                      <a:r>
                        <a:rPr lang="pl-PL" dirty="0">
                          <a:sym typeface="Wingdings" panose="05000000000000000000" pitchFamily="2" charset="2"/>
                        </a:rPr>
                        <a:t>Kto </a:t>
                      </a:r>
                      <a:r>
                        <a:rPr lang="pl-PL" dirty="0"/>
                        <a:t>zabija człowieka na jego żądanie i pod wpływem współczucia dla niego </a:t>
                      </a:r>
                    </a:p>
                  </a:txBody>
                  <a:tcPr/>
                </a:tc>
                <a:tc>
                  <a:txBody>
                    <a:bodyPr/>
                    <a:lstStyle/>
                    <a:p>
                      <a:r>
                        <a:rPr lang="pl-PL" b="1" dirty="0"/>
                        <a:t>typ zmodyfikowany uprzywilejowany</a:t>
                      </a:r>
                    </a:p>
                  </a:txBody>
                  <a:tcPr/>
                </a:tc>
                <a:extLst>
                  <a:ext uri="{0D108BD9-81ED-4DB2-BD59-A6C34878D82A}">
                    <a16:rowId xmlns:a16="http://schemas.microsoft.com/office/drawing/2014/main" val="2974084677"/>
                  </a:ext>
                </a:extLst>
              </a:tr>
            </a:tbl>
          </a:graphicData>
        </a:graphic>
      </p:graphicFrame>
    </p:spTree>
    <p:extLst>
      <p:ext uri="{BB962C8B-B14F-4D97-AF65-F5344CB8AC3E}">
        <p14:creationId xmlns:p14="http://schemas.microsoft.com/office/powerpoint/2010/main" val="3032020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A3EEE9C1-3E68-48C2-8451-825B8D922A23}"/>
              </a:ext>
            </a:extLst>
          </p:cNvPr>
          <p:cNvSpPr txBox="1"/>
          <p:nvPr/>
        </p:nvSpPr>
        <p:spPr>
          <a:xfrm>
            <a:off x="575556" y="1166842"/>
            <a:ext cx="7992888" cy="4524315"/>
          </a:xfrm>
          <a:prstGeom prst="rect">
            <a:avLst/>
          </a:prstGeom>
          <a:noFill/>
        </p:spPr>
        <p:txBody>
          <a:bodyPr wrap="square" rtlCol="0">
            <a:spAutoFit/>
          </a:bodyPr>
          <a:lstStyle/>
          <a:p>
            <a:r>
              <a:rPr lang="pl-PL" b="1" dirty="0"/>
              <a:t>C) Naruszenie reguł postępowania z dobrem prawnym </a:t>
            </a:r>
            <a:r>
              <a:rPr lang="pl-PL" dirty="0"/>
              <a:t>(reguł ostrożności)</a:t>
            </a:r>
          </a:p>
          <a:p>
            <a:pPr marL="450850" indent="-285750">
              <a:buFont typeface="Arial" panose="020B0604020202020204" pitchFamily="34" charset="0"/>
              <a:buChar char="•"/>
            </a:pPr>
            <a:r>
              <a:rPr lang="pl-PL" dirty="0"/>
              <a:t>reguły te ustalają sposób obchodzenia się z dobrami prawnymi</a:t>
            </a:r>
          </a:p>
          <a:p>
            <a:pPr marL="450850" indent="-285750">
              <a:buFont typeface="Arial" panose="020B0604020202020204" pitchFamily="34" charset="0"/>
              <a:buChar char="•"/>
            </a:pPr>
            <a:r>
              <a:rPr lang="pl-PL" dirty="0"/>
              <a:t>mają na celu określenie takiego sposobu postępowania z dobrem prawnym, który nie powoduje powstania nieakceptowalnego społecznie niebezpieczeństwa jego naruszenia</a:t>
            </a:r>
          </a:p>
          <a:p>
            <a:pPr marL="450850" indent="-285750">
              <a:buFont typeface="Arial" panose="020B0604020202020204" pitchFamily="34" charset="0"/>
              <a:buChar char="•"/>
            </a:pPr>
            <a:r>
              <a:rPr lang="pl-PL" dirty="0"/>
              <a:t>oparte są na wiedzy kauzalnej o świecie</a:t>
            </a:r>
          </a:p>
          <a:p>
            <a:pPr marL="450850" indent="-285750">
              <a:buFont typeface="Arial" panose="020B0604020202020204" pitchFamily="34" charset="0"/>
              <a:buChar char="•"/>
            </a:pPr>
            <a:r>
              <a:rPr lang="pl-PL" dirty="0"/>
              <a:t>mogą być skodyfikowane (np. zasady BHP, prawo o ruchu drogowym) albo nie</a:t>
            </a:r>
          </a:p>
          <a:p>
            <a:pPr marL="450850" indent="-285750">
              <a:buFont typeface="Arial" panose="020B0604020202020204" pitchFamily="34" charset="0"/>
              <a:buChar char="•"/>
            </a:pPr>
            <a:endParaRPr lang="pl-PL" dirty="0"/>
          </a:p>
          <a:p>
            <a:r>
              <a:rPr lang="pl-PL" b="1" dirty="0"/>
              <a:t>D) Skutek</a:t>
            </a:r>
          </a:p>
          <a:p>
            <a:pPr marL="450850" indent="-285750">
              <a:buFont typeface="Arial" panose="020B0604020202020204" pitchFamily="34" charset="0"/>
              <a:buChar char="•"/>
            </a:pPr>
            <a:r>
              <a:rPr lang="pl-PL" dirty="0"/>
              <a:t>każda zmiana, którą swoim działaniem powoduje sprawca</a:t>
            </a:r>
          </a:p>
          <a:p>
            <a:pPr marL="450850" indent="-285750">
              <a:buFont typeface="Arial" panose="020B0604020202020204" pitchFamily="34" charset="0"/>
              <a:buChar char="•"/>
            </a:pPr>
            <a:r>
              <a:rPr lang="pl-PL" dirty="0"/>
              <a:t>fizyczna zmiana w świecie zewnętrznym, ale również skutek niematerialny w postaci sprowadzenie niebezpieczeństwa dla dobra</a:t>
            </a:r>
          </a:p>
          <a:p>
            <a:pPr marL="165100"/>
            <a:endParaRPr lang="pl-PL" dirty="0"/>
          </a:p>
          <a:p>
            <a:r>
              <a:rPr lang="pl-PL" b="1" dirty="0"/>
              <a:t>E) Związek przyczynowy pomiędzy naruszeniem reguł a skutkiem</a:t>
            </a:r>
          </a:p>
          <a:p>
            <a:pPr marL="450850" indent="-285750">
              <a:buFont typeface="Arial" panose="020B0604020202020204" pitchFamily="34" charset="0"/>
              <a:buChar char="•"/>
            </a:pPr>
            <a:r>
              <a:rPr lang="pl-PL" dirty="0"/>
              <a:t>czy sprawca spowodował wystąpienie skutku?</a:t>
            </a:r>
          </a:p>
          <a:p>
            <a:pPr marL="450850" indent="-285750">
              <a:buFont typeface="Arial" panose="020B0604020202020204" pitchFamily="34" charset="0"/>
              <a:buChar char="•"/>
            </a:pPr>
            <a:r>
              <a:rPr lang="pl-PL" dirty="0"/>
              <a:t>wybrane najważniejsze teorie związku przyczynowego</a:t>
            </a:r>
          </a:p>
        </p:txBody>
      </p:sp>
    </p:spTree>
    <p:extLst>
      <p:ext uri="{BB962C8B-B14F-4D97-AF65-F5344CB8AC3E}">
        <p14:creationId xmlns:p14="http://schemas.microsoft.com/office/powerpoint/2010/main" val="39030197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6AED1086-4779-45CE-AA4C-C14E8766E15F}"/>
              </a:ext>
            </a:extLst>
          </p:cNvPr>
          <p:cNvSpPr txBox="1"/>
          <p:nvPr/>
        </p:nvSpPr>
        <p:spPr>
          <a:xfrm>
            <a:off x="719572" y="674400"/>
            <a:ext cx="7704856" cy="2462213"/>
          </a:xfrm>
          <a:prstGeom prst="rect">
            <a:avLst/>
          </a:prstGeom>
          <a:noFill/>
        </p:spPr>
        <p:txBody>
          <a:bodyPr wrap="square" rtlCol="0">
            <a:spAutoFit/>
          </a:bodyPr>
          <a:lstStyle/>
          <a:p>
            <a:pPr algn="ctr">
              <a:spcAft>
                <a:spcPts val="1200"/>
              </a:spcAft>
            </a:pPr>
            <a:r>
              <a:rPr lang="pl-PL" b="1" dirty="0"/>
              <a:t>WYBRANE TEORIE PRZYCZYNOWOŚCI</a:t>
            </a:r>
          </a:p>
          <a:p>
            <a:pPr marL="342900" indent="-342900">
              <a:buAutoNum type="arabicParenR"/>
            </a:pPr>
            <a:r>
              <a:rPr lang="pl-PL" b="1" dirty="0"/>
              <a:t>teoria warunku </a:t>
            </a:r>
            <a:r>
              <a:rPr lang="pl-PL" b="1" i="1" dirty="0"/>
              <a:t>sine qua non</a:t>
            </a:r>
            <a:r>
              <a:rPr lang="pl-PL" i="1" dirty="0"/>
              <a:t> </a:t>
            </a:r>
            <a:r>
              <a:rPr lang="pl-PL" dirty="0"/>
              <a:t>(teoria ekwiwalencji, teoria warunkowości) – przyczyną jest każdy warunek, którego nie da się wyeliminować bez równoczesnego wyeliminowania skutku; obiektywna przyczynowość sięga bardzo daleko od skutku; rozważanie co by było gdyby ma sens dopiero wtedy, gdy znamy już wartość kauzalna poszczególnych ogniw łańcucha kauzalnego i tym samym wiemy już, co jest przyczyną </a:t>
            </a:r>
            <a:r>
              <a:rPr lang="pl-PL" dirty="0">
                <a:sym typeface="Wingdings" panose="05000000000000000000" pitchFamily="2" charset="2"/>
              </a:rPr>
              <a:t> </a:t>
            </a:r>
            <a:r>
              <a:rPr lang="pl-PL" u="sng" dirty="0">
                <a:sym typeface="Wingdings" panose="05000000000000000000" pitchFamily="2" charset="2"/>
              </a:rPr>
              <a:t>WADLIWA</a:t>
            </a:r>
          </a:p>
          <a:p>
            <a:pPr marL="342900" indent="-342900">
              <a:buAutoNum type="arabicParenR"/>
            </a:pPr>
            <a:endParaRPr lang="pl-PL" u="sng" dirty="0">
              <a:sym typeface="Wingdings" panose="05000000000000000000" pitchFamily="2" charset="2"/>
            </a:endParaRPr>
          </a:p>
        </p:txBody>
      </p:sp>
      <p:pic>
        <p:nvPicPr>
          <p:cNvPr id="3" name="Obraz 2">
            <a:extLst>
              <a:ext uri="{FF2B5EF4-FFF2-40B4-BE49-F238E27FC236}">
                <a16:creationId xmlns:a16="http://schemas.microsoft.com/office/drawing/2014/main" id="{2ED27F1B-A072-4F23-A0B4-0DD09C997C70}"/>
              </a:ext>
            </a:extLst>
          </p:cNvPr>
          <p:cNvPicPr>
            <a:picLocks noChangeAspect="1"/>
          </p:cNvPicPr>
          <p:nvPr/>
        </p:nvPicPr>
        <p:blipFill>
          <a:blip r:embed="rId2"/>
          <a:stretch>
            <a:fillRect/>
          </a:stretch>
        </p:blipFill>
        <p:spPr>
          <a:xfrm>
            <a:off x="2222822" y="3284984"/>
            <a:ext cx="4698355" cy="3201297"/>
          </a:xfrm>
          <a:prstGeom prst="rect">
            <a:avLst/>
          </a:prstGeom>
        </p:spPr>
      </p:pic>
    </p:spTree>
    <p:extLst>
      <p:ext uri="{BB962C8B-B14F-4D97-AF65-F5344CB8AC3E}">
        <p14:creationId xmlns:p14="http://schemas.microsoft.com/office/powerpoint/2010/main" val="29431217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4A8E60FE-CE60-45AD-BF34-85A87FC8F573}"/>
              </a:ext>
            </a:extLst>
          </p:cNvPr>
          <p:cNvSpPr txBox="1"/>
          <p:nvPr/>
        </p:nvSpPr>
        <p:spPr>
          <a:xfrm>
            <a:off x="683568" y="1196752"/>
            <a:ext cx="7776864" cy="3416320"/>
          </a:xfrm>
          <a:prstGeom prst="rect">
            <a:avLst/>
          </a:prstGeom>
          <a:noFill/>
        </p:spPr>
        <p:txBody>
          <a:bodyPr wrap="square" rtlCol="0">
            <a:spAutoFit/>
          </a:bodyPr>
          <a:lstStyle/>
          <a:p>
            <a:pPr marL="342900" indent="-342900">
              <a:buFont typeface="+mj-lt"/>
              <a:buAutoNum type="arabicParenR" startAt="2"/>
            </a:pPr>
            <a:r>
              <a:rPr lang="pl-PL" b="1" dirty="0"/>
              <a:t>teoria adekwatnego związku przyczynowego</a:t>
            </a:r>
            <a:r>
              <a:rPr lang="pl-PL" dirty="0"/>
              <a:t> – więź kauzalna między A i B zachodzi tylko wtedy, gdy zwykle, typowo, przeciętnie zdarzenie A prowadzi do wystąpienia zdarzenia B (wyklucza regres </a:t>
            </a:r>
            <a:r>
              <a:rPr lang="pl-PL" i="1" dirty="0"/>
              <a:t>ad infinitum</a:t>
            </a:r>
            <a:r>
              <a:rPr lang="pl-PL" dirty="0"/>
              <a:t> oraz całkowicie nietypowe powiązania kauzalne) </a:t>
            </a:r>
            <a:r>
              <a:rPr lang="pl-PL" dirty="0">
                <a:sym typeface="Wingdings" panose="05000000000000000000" pitchFamily="2" charset="2"/>
              </a:rPr>
              <a:t> popularna w orzecznictwie SN</a:t>
            </a:r>
            <a:endParaRPr lang="pl-PL" dirty="0"/>
          </a:p>
          <a:p>
            <a:pPr marL="342900" indent="-342900">
              <a:buAutoNum type="arabicParenR" startAt="2"/>
            </a:pPr>
            <a:endParaRPr lang="pl-PL" dirty="0"/>
          </a:p>
          <a:p>
            <a:pPr marL="342900" indent="-342900">
              <a:buAutoNum type="arabicParenR" startAt="2"/>
            </a:pPr>
            <a:r>
              <a:rPr lang="pl-PL" b="1" dirty="0"/>
              <a:t>teoria warunku właściwego </a:t>
            </a:r>
            <a:r>
              <a:rPr lang="pl-PL" dirty="0"/>
              <a:t>(teoria warunku odpowiadającego empirycznie potwierdzonej prawidłowości) – A stanowi przyczynę czasowo późniejszego B, jeśli zgodnie z dostrzeganą w otaczającym świecie prawidłowością przyczynową oba te konkretne zdarzenia dadzą się uporządkować i połączyć w łańcuch następujących po sobie zmian (szukamy empirycznego prawa przyczynowego, które wyjaśnia przebieg zdarzeń) </a:t>
            </a:r>
            <a:r>
              <a:rPr lang="pl-PL" dirty="0">
                <a:sym typeface="Wingdings" panose="05000000000000000000" pitchFamily="2" charset="2"/>
              </a:rPr>
              <a:t> A. Zoll, J. Giezek</a:t>
            </a:r>
            <a:endParaRPr lang="pl-PL" dirty="0"/>
          </a:p>
          <a:p>
            <a:endParaRPr lang="pl-PL" dirty="0"/>
          </a:p>
        </p:txBody>
      </p:sp>
    </p:spTree>
    <p:extLst>
      <p:ext uri="{BB962C8B-B14F-4D97-AF65-F5344CB8AC3E}">
        <p14:creationId xmlns:p14="http://schemas.microsoft.com/office/powerpoint/2010/main" val="31865534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6E23E3-8D90-4963-824A-DB8CB0648616}"/>
              </a:ext>
            </a:extLst>
          </p:cNvPr>
          <p:cNvSpPr>
            <a:spLocks noGrp="1"/>
          </p:cNvSpPr>
          <p:nvPr>
            <p:ph type="title"/>
          </p:nvPr>
        </p:nvSpPr>
        <p:spPr>
          <a:xfrm>
            <a:off x="534380" y="873587"/>
            <a:ext cx="8075240" cy="3514402"/>
          </a:xfrm>
        </p:spPr>
        <p:txBody>
          <a:bodyPr>
            <a:normAutofit/>
          </a:bodyPr>
          <a:lstStyle/>
          <a:p>
            <a:r>
              <a:rPr lang="pl-PL" sz="4000" dirty="0"/>
              <a:t>Czy wystarczy, ażeby czyn A nosił wszystkie cechy wynikające ze znamion określonego typu czynu zabronionego, aby powiedzieć, że A był sprawcą tego czynu?</a:t>
            </a:r>
          </a:p>
        </p:txBody>
      </p:sp>
      <p:sp>
        <p:nvSpPr>
          <p:cNvPr id="4" name="pole tekstowe 3">
            <a:extLst>
              <a:ext uri="{FF2B5EF4-FFF2-40B4-BE49-F238E27FC236}">
                <a16:creationId xmlns:a16="http://schemas.microsoft.com/office/drawing/2014/main" id="{77EFAD1E-7D5C-47EE-90B8-2F1A570B5D1A}"/>
              </a:ext>
            </a:extLst>
          </p:cNvPr>
          <p:cNvSpPr txBox="1"/>
          <p:nvPr/>
        </p:nvSpPr>
        <p:spPr>
          <a:xfrm>
            <a:off x="2695364" y="5013176"/>
            <a:ext cx="3753272" cy="646331"/>
          </a:xfrm>
          <a:prstGeom prst="rect">
            <a:avLst/>
          </a:prstGeom>
          <a:noFill/>
        </p:spPr>
        <p:txBody>
          <a:bodyPr wrap="none" rtlCol="0">
            <a:spAutoFit/>
          </a:bodyPr>
          <a:lstStyle/>
          <a:p>
            <a:r>
              <a:rPr lang="pl-PL" sz="3600" b="1" dirty="0"/>
              <a:t>Oczywiście, że nie!</a:t>
            </a:r>
          </a:p>
        </p:txBody>
      </p:sp>
    </p:spTree>
    <p:extLst>
      <p:ext uri="{BB962C8B-B14F-4D97-AF65-F5344CB8AC3E}">
        <p14:creationId xmlns:p14="http://schemas.microsoft.com/office/powerpoint/2010/main" val="69571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183E437B-3E53-45A5-AF9F-B52093FC03C6}"/>
              </a:ext>
            </a:extLst>
          </p:cNvPr>
          <p:cNvSpPr txBox="1"/>
          <p:nvPr/>
        </p:nvSpPr>
        <p:spPr>
          <a:xfrm>
            <a:off x="647564" y="836712"/>
            <a:ext cx="7848872" cy="923330"/>
          </a:xfrm>
          <a:prstGeom prst="rect">
            <a:avLst/>
          </a:prstGeom>
          <a:noFill/>
        </p:spPr>
        <p:txBody>
          <a:bodyPr wrap="square" rtlCol="0">
            <a:spAutoFit/>
          </a:bodyPr>
          <a:lstStyle/>
          <a:p>
            <a:pPr algn="ctr"/>
            <a:r>
              <a:rPr lang="pl-PL" dirty="0"/>
              <a:t>W przypadku </a:t>
            </a:r>
            <a:r>
              <a:rPr lang="pl-PL" b="1" dirty="0"/>
              <a:t>przestępstw skutkowych </a:t>
            </a:r>
            <a:r>
              <a:rPr lang="pl-PL" dirty="0"/>
              <a:t>zbytnim uproszczeniem byłoby powiedzenie, że każda osoba, która swoim zachowaniem przyczyniła się do wystąpienia skutku, jest odpowiedzialna za tenże skutek!</a:t>
            </a:r>
          </a:p>
        </p:txBody>
      </p:sp>
      <p:sp>
        <p:nvSpPr>
          <p:cNvPr id="4" name="pole tekstowe 3">
            <a:extLst>
              <a:ext uri="{FF2B5EF4-FFF2-40B4-BE49-F238E27FC236}">
                <a16:creationId xmlns:a16="http://schemas.microsoft.com/office/drawing/2014/main" id="{71965253-F2BE-4752-944D-8A89C63722DE}"/>
              </a:ext>
            </a:extLst>
          </p:cNvPr>
          <p:cNvSpPr txBox="1"/>
          <p:nvPr/>
        </p:nvSpPr>
        <p:spPr>
          <a:xfrm>
            <a:off x="634919" y="2060848"/>
            <a:ext cx="7848872" cy="4247317"/>
          </a:xfrm>
          <a:prstGeom prst="rect">
            <a:avLst/>
          </a:prstGeom>
          <a:noFill/>
        </p:spPr>
        <p:txBody>
          <a:bodyPr wrap="square" rtlCol="0">
            <a:spAutoFit/>
          </a:bodyPr>
          <a:lstStyle/>
          <a:p>
            <a:r>
              <a:rPr lang="pl-PL" b="1" dirty="0"/>
              <a:t>KAZUS:</a:t>
            </a:r>
          </a:p>
          <a:p>
            <a:r>
              <a:rPr lang="pl-PL" dirty="0"/>
              <a:t>Marian spędził wieczór na imieninach wujka Janusza. Po zakończeniu zakrapianej zabawy zgodził się odwieźć do domu jedną ze swoich kuzynek, której nie zraził fakt, że Marian ledwo stał na nogach. Podczas drogi powrotnej do rodzinnego miasta rozpętała się burza. Nagle piorun uderzył w pobliskie drzewo, które runęło na drogę – prosto na samochód Mariana. W nieszczęśliwym wypadku zginęła kuzynka Mariana. Mężczyzna co prawda przeżył, ale prokurator postawił mu zarzut popełnienia czynu z art. 177 § 2 k.k. Oceń poprawność kwalifikacji.</a:t>
            </a:r>
          </a:p>
          <a:p>
            <a:endParaRPr lang="pl-PL" dirty="0"/>
          </a:p>
          <a:p>
            <a:pPr marL="450850" indent="-285750">
              <a:buFont typeface="Calibri" panose="020F0502020204030204" pitchFamily="34" charset="0"/>
              <a:buChar char="–"/>
            </a:pPr>
            <a:r>
              <a:rPr lang="pl-PL" dirty="0"/>
              <a:t>czy Marian naruszył reguły ostrożności?</a:t>
            </a:r>
          </a:p>
          <a:p>
            <a:pPr marL="450850" indent="-285750">
              <a:buFont typeface="Calibri" panose="020F0502020204030204" pitchFamily="34" charset="0"/>
              <a:buChar char="–"/>
            </a:pPr>
            <a:r>
              <a:rPr lang="pl-PL" dirty="0"/>
              <a:t>czy gdyby Marian był trzeźwy, również doszłoby do wypadku?</a:t>
            </a:r>
          </a:p>
          <a:p>
            <a:pPr marL="450850" indent="-285750">
              <a:buFont typeface="Calibri" panose="020F0502020204030204" pitchFamily="34" charset="0"/>
              <a:buChar char="–"/>
            </a:pPr>
            <a:r>
              <a:rPr lang="pl-PL" dirty="0"/>
              <a:t>czy to zachowanie Mariana przesądziło o wypadku?</a:t>
            </a:r>
          </a:p>
          <a:p>
            <a:pPr marL="450850" indent="-285750">
              <a:buFont typeface="Calibri" panose="020F0502020204030204" pitchFamily="34" charset="0"/>
              <a:buChar char="–"/>
            </a:pPr>
            <a:r>
              <a:rPr lang="pl-PL" dirty="0"/>
              <a:t>czy można przyjąć, że Marian spowodował wypadek ze skutkiem śmiertelnym czy tylko dopuścił się prowadzenia pojazdu mechanicznego pod wpływem alkoholu?</a:t>
            </a:r>
          </a:p>
        </p:txBody>
      </p:sp>
    </p:spTree>
    <p:extLst>
      <p:ext uri="{BB962C8B-B14F-4D97-AF65-F5344CB8AC3E}">
        <p14:creationId xmlns:p14="http://schemas.microsoft.com/office/powerpoint/2010/main" val="19407365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C91866CC-7D4C-4669-B4D6-9FA22479C1AC}"/>
              </a:ext>
            </a:extLst>
          </p:cNvPr>
          <p:cNvSpPr txBox="1"/>
          <p:nvPr/>
        </p:nvSpPr>
        <p:spPr>
          <a:xfrm>
            <a:off x="611560" y="764704"/>
            <a:ext cx="7920880" cy="5919569"/>
          </a:xfrm>
          <a:prstGeom prst="rect">
            <a:avLst/>
          </a:prstGeom>
          <a:noFill/>
        </p:spPr>
        <p:txBody>
          <a:bodyPr wrap="square" rtlCol="0">
            <a:spAutoFit/>
          </a:bodyPr>
          <a:lstStyle/>
          <a:p>
            <a:pPr algn="ctr">
              <a:spcAft>
                <a:spcPts val="1200"/>
              </a:spcAft>
            </a:pPr>
            <a:r>
              <a:rPr lang="pl-PL" b="1" dirty="0"/>
              <a:t>WARUNKI ODPOWIEDZIALNOŚCI ZA SKUTEK</a:t>
            </a:r>
          </a:p>
          <a:p>
            <a:pPr marL="342900" indent="-342900">
              <a:spcAft>
                <a:spcPts val="800"/>
              </a:spcAft>
              <a:buAutoNum type="arabicPeriod"/>
            </a:pPr>
            <a:r>
              <a:rPr lang="pl-PL" dirty="0"/>
              <a:t>Podmiot </a:t>
            </a:r>
            <a:r>
              <a:rPr lang="pl-PL" b="1" dirty="0"/>
              <a:t>naruszył reguły ostrożności</a:t>
            </a:r>
          </a:p>
          <a:p>
            <a:pPr marL="342900" indent="-342900">
              <a:spcAft>
                <a:spcPts val="800"/>
              </a:spcAft>
              <a:buAutoNum type="arabicPeriod"/>
            </a:pPr>
            <a:r>
              <a:rPr lang="pl-PL" dirty="0"/>
              <a:t>Zachowanie podmiotu stworzyło </a:t>
            </a:r>
            <a:r>
              <a:rPr lang="pl-PL" b="1" dirty="0"/>
              <a:t>nieakceptowalnie wysokie ryzyko </a:t>
            </a:r>
            <a:r>
              <a:rPr lang="pl-PL" dirty="0"/>
              <a:t>tego, że dobro prawne zostanie naruszone bądź narażone na niebezpieczeństwo</a:t>
            </a:r>
          </a:p>
          <a:p>
            <a:pPr marL="342900" indent="-342900">
              <a:spcAft>
                <a:spcPts val="800"/>
              </a:spcAft>
              <a:buAutoNum type="arabicPeriod"/>
            </a:pPr>
            <a:r>
              <a:rPr lang="pl-PL" dirty="0"/>
              <a:t>Wystąpienie skutku w postaci naruszenia dobra bądź narażenia go na niebezpieczeństwo było </a:t>
            </a:r>
            <a:r>
              <a:rPr lang="pl-PL" b="1" dirty="0"/>
              <a:t>obiektywnie przewidywalne</a:t>
            </a:r>
          </a:p>
          <a:p>
            <a:pPr marL="342900" indent="-342900">
              <a:spcAft>
                <a:spcPts val="800"/>
              </a:spcAft>
              <a:buAutoNum type="arabicPeriod"/>
            </a:pPr>
            <a:r>
              <a:rPr lang="pl-PL" dirty="0"/>
              <a:t>W przypadku </a:t>
            </a:r>
            <a:r>
              <a:rPr lang="pl-PL" b="1" dirty="0"/>
              <a:t>zgodnego z prawem zachowania alternatywnego </a:t>
            </a:r>
            <a:r>
              <a:rPr lang="pl-PL" dirty="0"/>
              <a:t>skutek z bardzo wysokim prawdopodobieństwem by nie wystąpił</a:t>
            </a:r>
          </a:p>
          <a:p>
            <a:pPr marL="342900" indent="-342900">
              <a:buAutoNum type="arabicPeriod"/>
            </a:pPr>
            <a:r>
              <a:rPr lang="pl-PL" dirty="0"/>
              <a:t>Nie doszło do włączenia się osoby trzeciej – </a:t>
            </a:r>
            <a:r>
              <a:rPr lang="pl-PL" b="1" dirty="0"/>
              <a:t>nie ma kolizji odpowiedzialności </a:t>
            </a:r>
            <a:r>
              <a:rPr lang="pl-PL" dirty="0"/>
              <a:t>za skutek</a:t>
            </a:r>
          </a:p>
          <a:p>
            <a:pPr marL="800100" lvl="1" indent="-342900">
              <a:buAutoNum type="arabicPeriod"/>
            </a:pPr>
            <a:r>
              <a:rPr lang="pl-PL" dirty="0"/>
              <a:t>nie doszło do </a:t>
            </a:r>
            <a:r>
              <a:rPr lang="pl-PL" dirty="0" err="1"/>
              <a:t>samonarażenia</a:t>
            </a:r>
            <a:r>
              <a:rPr lang="pl-PL" dirty="0"/>
              <a:t> się pokrzywdzonego</a:t>
            </a:r>
          </a:p>
          <a:p>
            <a:pPr marL="800100" lvl="1" indent="-342900">
              <a:buAutoNum type="arabicPeriod"/>
            </a:pPr>
            <a:r>
              <a:rPr lang="pl-PL" dirty="0"/>
              <a:t>pokrzywdzony nie zaakceptował grożącego niebezpieczeństwa</a:t>
            </a:r>
          </a:p>
          <a:p>
            <a:pPr marL="800100" lvl="1" indent="-342900">
              <a:buAutoNum type="arabicPeriod"/>
            </a:pPr>
            <a:r>
              <a:rPr lang="pl-PL" dirty="0"/>
              <a:t>nikt inny w ramach swoich obowiązków nie powinien był uchylić niebezpieczeństwa (np. lekarz, ratownik medyczny)</a:t>
            </a:r>
          </a:p>
          <a:p>
            <a:pPr marL="0" lvl="1"/>
            <a:endParaRPr lang="pl-PL" dirty="0"/>
          </a:p>
          <a:p>
            <a:pPr marL="0" lvl="1"/>
            <a:r>
              <a:rPr lang="pl-PL" dirty="0"/>
              <a:t>Innymi słowy – niebezpieczeństwo dla dobra prawnego, którego autorem jest podmiot A, musi zmaterializować się w postaci przestępnego skutku.</a:t>
            </a:r>
          </a:p>
          <a:p>
            <a:pPr marL="800100" lvl="1" indent="-342900">
              <a:buAutoNum type="arabicPeriod"/>
            </a:pPr>
            <a:endParaRPr lang="pl-PL" dirty="0"/>
          </a:p>
          <a:p>
            <a:pPr marL="342900" indent="-342900">
              <a:buAutoNum type="arabicPeriod"/>
            </a:pPr>
            <a:endParaRPr lang="pl-PL" dirty="0"/>
          </a:p>
        </p:txBody>
      </p:sp>
    </p:spTree>
    <p:extLst>
      <p:ext uri="{BB962C8B-B14F-4D97-AF65-F5344CB8AC3E}">
        <p14:creationId xmlns:p14="http://schemas.microsoft.com/office/powerpoint/2010/main" val="5167356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87BF49D7-B13F-486E-9D10-B6C720765754}"/>
              </a:ext>
            </a:extLst>
          </p:cNvPr>
          <p:cNvSpPr txBox="1"/>
          <p:nvPr/>
        </p:nvSpPr>
        <p:spPr>
          <a:xfrm>
            <a:off x="846525" y="1484784"/>
            <a:ext cx="7557197" cy="1477328"/>
          </a:xfrm>
          <a:prstGeom prst="rect">
            <a:avLst/>
          </a:prstGeom>
          <a:noFill/>
        </p:spPr>
        <p:txBody>
          <a:bodyPr wrap="none" rtlCol="0">
            <a:spAutoFit/>
          </a:bodyPr>
          <a:lstStyle/>
          <a:p>
            <a:r>
              <a:rPr lang="pl-PL" dirty="0"/>
              <a:t>Przywołane kryteria noszą nazwę </a:t>
            </a:r>
            <a:r>
              <a:rPr lang="pl-PL" b="1" dirty="0"/>
              <a:t>kryteriów obiektywnego przypisania skutku</a:t>
            </a:r>
            <a:r>
              <a:rPr lang="pl-PL" dirty="0"/>
              <a:t>.</a:t>
            </a:r>
          </a:p>
          <a:p>
            <a:endParaRPr lang="pl-PL" dirty="0"/>
          </a:p>
          <a:p>
            <a:r>
              <a:rPr lang="pl-PL" dirty="0"/>
              <a:t>Na ich temat więcej w podręczniku:</a:t>
            </a:r>
          </a:p>
          <a:p>
            <a:pPr marL="539750" indent="-285750">
              <a:buFont typeface="Arial" panose="020B0604020202020204" pitchFamily="34" charset="0"/>
              <a:buChar char="•"/>
            </a:pPr>
            <a:r>
              <a:rPr lang="pl-PL" dirty="0"/>
              <a:t>Bojarski, Giezek Sienkiewicz, str. 108-113</a:t>
            </a:r>
          </a:p>
          <a:p>
            <a:pPr marL="539750" indent="-285750">
              <a:buFont typeface="Arial" panose="020B0604020202020204" pitchFamily="34" charset="0"/>
              <a:buChar char="•"/>
            </a:pPr>
            <a:r>
              <a:rPr lang="pl-PL" dirty="0"/>
              <a:t>Wróbel, Zoll, str. 198-205</a:t>
            </a:r>
          </a:p>
        </p:txBody>
      </p:sp>
    </p:spTree>
    <p:extLst>
      <p:ext uri="{BB962C8B-B14F-4D97-AF65-F5344CB8AC3E}">
        <p14:creationId xmlns:p14="http://schemas.microsoft.com/office/powerpoint/2010/main" val="1105259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D78E1CD2-46EE-4224-952B-F5E1884AC2A7}"/>
              </a:ext>
            </a:extLst>
          </p:cNvPr>
          <p:cNvSpPr txBox="1"/>
          <p:nvPr/>
        </p:nvSpPr>
        <p:spPr>
          <a:xfrm>
            <a:off x="539552" y="1268760"/>
            <a:ext cx="8064896" cy="3693319"/>
          </a:xfrm>
          <a:prstGeom prst="rect">
            <a:avLst/>
          </a:prstGeom>
          <a:noFill/>
        </p:spPr>
        <p:txBody>
          <a:bodyPr wrap="square" rtlCol="0">
            <a:spAutoFit/>
          </a:bodyPr>
          <a:lstStyle/>
          <a:p>
            <a:r>
              <a:rPr lang="pl-PL" dirty="0"/>
              <a:t>Typizacja czynu dokonywana jest poprzez „</a:t>
            </a:r>
            <a:r>
              <a:rPr lang="pl-PL" i="1" dirty="0"/>
              <a:t>wydobycie w ustawowym opisie czynu jego cech istotnych</a:t>
            </a:r>
            <a:r>
              <a:rPr lang="pl-PL" dirty="0"/>
              <a:t>”. </a:t>
            </a:r>
            <a:r>
              <a:rPr lang="pl-PL" b="1" dirty="0"/>
              <a:t>Powinna ona wskazywać wszystkie cechy czynu decydujące o zawartości jego bezprawia i uzasadniające jego karalność</a:t>
            </a:r>
            <a:r>
              <a:rPr lang="pl-PL" dirty="0"/>
              <a:t>. Powinna ona pozwolić na wyodrębnienie jednej kategorii zachowań od innych.</a:t>
            </a:r>
          </a:p>
          <a:p>
            <a:endParaRPr lang="pl-PL" dirty="0"/>
          </a:p>
          <a:p>
            <a:endParaRPr lang="pl-PL" dirty="0"/>
          </a:p>
          <a:p>
            <a:r>
              <a:rPr lang="pl-PL" dirty="0"/>
              <a:t>Znamiona określające typ czynu zabronionego mają w zasadzie charakter ustawowy w tym znaczeniu, iż </a:t>
            </a:r>
            <a:r>
              <a:rPr lang="pl-PL" b="1" dirty="0"/>
              <a:t>wymagają wyraźnego opisania w ustawie karnej</a:t>
            </a:r>
            <a:r>
              <a:rPr lang="pl-PL" dirty="0"/>
              <a:t> (funkcja gwarancyjna). Nie wszystkie jednak znamiona wyrażone są wprost w tekście ustawy karnej – znamiona takie jak dobro będące przedmiotem zamachu czy naruszenie reguł postępowania z dobrem prawnym bardzo często nie są wymienione w przepisie, ale w doktrynie przyjmuje się, że stanowią one niewysłowiony wprost lecz konieczny element opisu typu.</a:t>
            </a:r>
          </a:p>
        </p:txBody>
      </p:sp>
    </p:spTree>
    <p:extLst>
      <p:ext uri="{BB962C8B-B14F-4D97-AF65-F5344CB8AC3E}">
        <p14:creationId xmlns:p14="http://schemas.microsoft.com/office/powerpoint/2010/main" val="9201339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DD41AD69-92DE-426B-A852-0AE192C7342A}"/>
              </a:ext>
            </a:extLst>
          </p:cNvPr>
          <p:cNvSpPr txBox="1"/>
          <p:nvPr/>
        </p:nvSpPr>
        <p:spPr>
          <a:xfrm>
            <a:off x="683568" y="764704"/>
            <a:ext cx="7488832" cy="4247317"/>
          </a:xfrm>
          <a:prstGeom prst="rect">
            <a:avLst/>
          </a:prstGeom>
          <a:noFill/>
        </p:spPr>
        <p:txBody>
          <a:bodyPr wrap="square" rtlCol="0">
            <a:spAutoFit/>
          </a:bodyPr>
          <a:lstStyle/>
          <a:p>
            <a:r>
              <a:rPr lang="pl-PL" b="1" dirty="0"/>
              <a:t>KAZUS:</a:t>
            </a:r>
          </a:p>
          <a:p>
            <a:r>
              <a:rPr lang="pl-PL" dirty="0"/>
              <a:t>Henryk z Krzysztofem poróżnili się w kwestiach związanych z polską ligą piłki nożnej. Emocje szybko sięgnęły zenitu, a mężczyźni przeszli do rękoczynów. Na swoje i Krzysztofa nieszczęście Henryk przez lata trenował boks. Precyzja jego ciosów zwaliła adwersarza z nóg tak pechowo, że Krzysztof uderzył się o krawężnik. Świadkowie zajścia natychmiast wezwali pogotowie i Krzysztof niezwłocznie został przewieziony do szpitala. Tam okazało się, że Krzysztof wymaga poważnej aczkolwiek typowej operacji. Choć zabieg został przeprowadzony sprawnie i bez komplikacji, ku zdumieniu wszystkich nazajutrz mężczyzna już nie żył. Okazało się, że operacja, która powinna była uratować jego życie, z uwagi na błąd chirurga była fatalna w skutkach.</a:t>
            </a:r>
          </a:p>
          <a:p>
            <a:r>
              <a:rPr lang="pl-PL" dirty="0"/>
              <a:t>Oceń odpowiedzialność karną Henryka.</a:t>
            </a:r>
          </a:p>
          <a:p>
            <a:endParaRPr lang="pl-PL" dirty="0"/>
          </a:p>
          <a:p>
            <a:endParaRPr lang="pl-PL" dirty="0"/>
          </a:p>
          <a:p>
            <a:endParaRPr lang="pl-PL" dirty="0"/>
          </a:p>
        </p:txBody>
      </p:sp>
    </p:spTree>
    <p:extLst>
      <p:ext uri="{BB962C8B-B14F-4D97-AF65-F5344CB8AC3E}">
        <p14:creationId xmlns:p14="http://schemas.microsoft.com/office/powerpoint/2010/main" val="1366349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1491DEB-B0B0-4A39-A4B3-362A5D5B215C}"/>
              </a:ext>
            </a:extLst>
          </p:cNvPr>
          <p:cNvSpPr>
            <a:spLocks noGrp="1"/>
          </p:cNvSpPr>
          <p:nvPr>
            <p:ph type="title"/>
          </p:nvPr>
        </p:nvSpPr>
        <p:spPr/>
        <p:txBody>
          <a:bodyPr/>
          <a:lstStyle/>
          <a:p>
            <a:r>
              <a:rPr lang="pl-PL" dirty="0"/>
              <a:t>Podmiot czynu zabronionego</a:t>
            </a:r>
          </a:p>
        </p:txBody>
      </p:sp>
      <p:sp>
        <p:nvSpPr>
          <p:cNvPr id="3" name="pole tekstowe 2">
            <a:extLst>
              <a:ext uri="{FF2B5EF4-FFF2-40B4-BE49-F238E27FC236}">
                <a16:creationId xmlns:a16="http://schemas.microsoft.com/office/drawing/2014/main" id="{663C928F-0976-4EF4-A719-1B87593F9EFD}"/>
              </a:ext>
            </a:extLst>
          </p:cNvPr>
          <p:cNvSpPr txBox="1"/>
          <p:nvPr/>
        </p:nvSpPr>
        <p:spPr>
          <a:xfrm>
            <a:off x="611560" y="1417638"/>
            <a:ext cx="7920880" cy="5078313"/>
          </a:xfrm>
          <a:prstGeom prst="rect">
            <a:avLst/>
          </a:prstGeom>
          <a:noFill/>
        </p:spPr>
        <p:txBody>
          <a:bodyPr wrap="square" rtlCol="0">
            <a:spAutoFit/>
          </a:bodyPr>
          <a:lstStyle/>
          <a:p>
            <a:r>
              <a:rPr lang="pl-PL" dirty="0"/>
              <a:t>Podmiotem może być </a:t>
            </a:r>
            <a:r>
              <a:rPr lang="pl-PL" b="1" dirty="0"/>
              <a:t>tylko człowiek</a:t>
            </a:r>
            <a:r>
              <a:rPr lang="pl-PL" dirty="0"/>
              <a:t>.</a:t>
            </a:r>
          </a:p>
          <a:p>
            <a:endParaRPr lang="pl-PL" dirty="0"/>
          </a:p>
          <a:p>
            <a:r>
              <a:rPr lang="pl-PL" dirty="0"/>
              <a:t>Zdolność do bycia podmiotem zależy od dojrzałości psychicznej, a zatem od </a:t>
            </a:r>
            <a:r>
              <a:rPr lang="pl-PL" b="1" dirty="0"/>
              <a:t>wieku</a:t>
            </a:r>
            <a:r>
              <a:rPr lang="pl-PL" dirty="0"/>
              <a:t>. Przyjmuje się w doktrynie, że uzasadnione jest to nieponoszeniem winy przez osoby o nieukształtowanej psychice (Wróbel, Zoll, Pohl).</a:t>
            </a:r>
          </a:p>
          <a:p>
            <a:r>
              <a:rPr lang="pl-PL" dirty="0"/>
              <a:t>Co do zasady granica wieku to 17 lat – osoba młodsza to </a:t>
            </a:r>
            <a:r>
              <a:rPr lang="pl-PL" b="1" dirty="0"/>
              <a:t>nieletni</a:t>
            </a:r>
            <a:r>
              <a:rPr lang="pl-PL" dirty="0"/>
              <a:t>.</a:t>
            </a:r>
          </a:p>
          <a:p>
            <a:endParaRPr lang="pl-PL" dirty="0"/>
          </a:p>
          <a:p>
            <a:r>
              <a:rPr lang="pl-PL" dirty="0"/>
              <a:t>Sposób określenia podmiotu w przepisie:</a:t>
            </a:r>
          </a:p>
          <a:p>
            <a:pPr marL="285750" indent="-285750">
              <a:buFont typeface="Arial" panose="020B0604020202020204" pitchFamily="34" charset="0"/>
              <a:buChar char="•"/>
            </a:pPr>
            <a:r>
              <a:rPr lang="pl-PL" dirty="0"/>
              <a:t>„kto” – </a:t>
            </a:r>
            <a:r>
              <a:rPr lang="pl-PL" b="1" dirty="0"/>
              <a:t>przestępstwo powszechne</a:t>
            </a:r>
          </a:p>
          <a:p>
            <a:pPr marL="285750" indent="-285750">
              <a:buFont typeface="Arial" panose="020B0604020202020204" pitchFamily="34" charset="0"/>
              <a:buChar char="•"/>
            </a:pPr>
            <a:r>
              <a:rPr lang="pl-PL" dirty="0"/>
              <a:t>np. „kto będąc uprawniony do głosowania” – </a:t>
            </a:r>
            <a:r>
              <a:rPr lang="pl-PL" b="1" dirty="0"/>
              <a:t>przestępstwo indywidualne</a:t>
            </a:r>
          </a:p>
          <a:p>
            <a:pPr marL="285750" indent="-285750">
              <a:buFont typeface="Arial" panose="020B0604020202020204" pitchFamily="34" charset="0"/>
              <a:buChar char="•"/>
            </a:pPr>
            <a:endParaRPr lang="pl-PL" dirty="0"/>
          </a:p>
          <a:p>
            <a:r>
              <a:rPr lang="pl-PL" dirty="0"/>
              <a:t>Przestępstwo indywidualne właściwe – możliwe do popełnienia wyłącznie zawsze tylko przez osoby mające określoną cechę (np. art. 301, 161)</a:t>
            </a:r>
          </a:p>
          <a:p>
            <a:endParaRPr lang="pl-PL" dirty="0"/>
          </a:p>
          <a:p>
            <a:r>
              <a:rPr lang="pl-PL" dirty="0"/>
              <a:t>Przestępstwo indywidualne niewłaściwe – możliwe do popełnienia w typie podstawowym przez każdego, a tylko w typie podstawowym tylko przez osobę o określonych w przepisie właściwościach</a:t>
            </a:r>
          </a:p>
          <a:p>
            <a:endParaRPr lang="pl-PL" dirty="0"/>
          </a:p>
        </p:txBody>
      </p:sp>
    </p:spTree>
    <p:extLst>
      <p:ext uri="{BB962C8B-B14F-4D97-AF65-F5344CB8AC3E}">
        <p14:creationId xmlns:p14="http://schemas.microsoft.com/office/powerpoint/2010/main" val="1691744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3DFEA003-6EE0-4C10-A824-A9FCE1AE2CC2}"/>
              </a:ext>
            </a:extLst>
          </p:cNvPr>
          <p:cNvSpPr txBox="1"/>
          <p:nvPr/>
        </p:nvSpPr>
        <p:spPr>
          <a:xfrm>
            <a:off x="683568" y="1124744"/>
            <a:ext cx="7776864" cy="2862322"/>
          </a:xfrm>
          <a:prstGeom prst="rect">
            <a:avLst/>
          </a:prstGeom>
          <a:noFill/>
        </p:spPr>
        <p:txBody>
          <a:bodyPr wrap="square" rtlCol="0">
            <a:spAutoFit/>
          </a:bodyPr>
          <a:lstStyle/>
          <a:p>
            <a:r>
              <a:rPr lang="pl-PL" b="1" dirty="0"/>
              <a:t>KAZUS:</a:t>
            </a:r>
          </a:p>
          <a:p>
            <a:endParaRPr lang="pl-PL" b="1" dirty="0"/>
          </a:p>
          <a:p>
            <a:r>
              <a:rPr lang="pl-PL" dirty="0"/>
              <a:t>Maturzystka zaszła w ciążę wraz ze swoim kolegą z klasy. Zdecydowała się urodzić dziecko, choć było jej bardzo ciężko – spotkała się z potępieniem w szkole, a na dodatek rodzice jej chłopaka wyrzucili go z domu. Ojciec dziecka zdecydował się być świadkiem porodu. Było to dla niego szokujące przeżycie, był przerażony przebiegiem porodu oraz faktem, że musi skądś wziąć pieniądze na utrzymanie dziecka. Dziecko przyszło na świat zdrowe.</a:t>
            </a:r>
          </a:p>
          <a:p>
            <a:r>
              <a:rPr lang="pl-PL" dirty="0"/>
              <a:t>Nie mogąc poradzić sobie z całokształtem sytuacji, która na niego spadła, kilka dni później ojciec dziecka wyniósł je potajemnie ze szpitala i zabił.</a:t>
            </a:r>
          </a:p>
        </p:txBody>
      </p:sp>
    </p:spTree>
    <p:extLst>
      <p:ext uri="{BB962C8B-B14F-4D97-AF65-F5344CB8AC3E}">
        <p14:creationId xmlns:p14="http://schemas.microsoft.com/office/powerpoint/2010/main" val="949389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6BC26575-92F4-4136-8792-FA9178214504}"/>
              </a:ext>
            </a:extLst>
          </p:cNvPr>
          <p:cNvSpPr txBox="1"/>
          <p:nvPr/>
        </p:nvSpPr>
        <p:spPr>
          <a:xfrm>
            <a:off x="611560" y="692696"/>
            <a:ext cx="7920880" cy="5909310"/>
          </a:xfrm>
          <a:prstGeom prst="rect">
            <a:avLst/>
          </a:prstGeom>
          <a:noFill/>
        </p:spPr>
        <p:txBody>
          <a:bodyPr wrap="square" rtlCol="0">
            <a:spAutoFit/>
          </a:bodyPr>
          <a:lstStyle/>
          <a:p>
            <a:r>
              <a:rPr lang="pl-PL" dirty="0"/>
              <a:t>Art. 10 § 1 Na zasadach określonych w tym kodeksie odpowiada ten, kto popełnia czyn zabroniony po ukończeniu </a:t>
            </a:r>
            <a:r>
              <a:rPr lang="pl-PL" b="1" dirty="0"/>
              <a:t>17 lat</a:t>
            </a:r>
            <a:r>
              <a:rPr lang="pl-PL" i="1" dirty="0"/>
              <a:t>.</a:t>
            </a:r>
          </a:p>
          <a:p>
            <a:endParaRPr lang="pl-PL" dirty="0"/>
          </a:p>
          <a:p>
            <a:r>
              <a:rPr lang="pl-PL" dirty="0"/>
              <a:t>§ 2. Nieletni, który po ukończeniu </a:t>
            </a:r>
            <a:r>
              <a:rPr lang="pl-PL" b="1" dirty="0"/>
              <a:t>15 lat</a:t>
            </a:r>
            <a:r>
              <a:rPr lang="pl-PL" dirty="0"/>
              <a:t> dopuszcza się czynu zabronionego określonego w art. 134, art. 148 § 1, 2 lub 3, art. 156 § 1 lub 3, art. 163 § 1 lub 3, art. 166, art. 173 § 1 lub 3, art. 197 § 3 lub 4, art. 223 § 2, art. 252 § 1 lub 2 oraz w art. 280, </a:t>
            </a:r>
            <a:r>
              <a:rPr lang="pl-PL" b="1" dirty="0">
                <a:highlight>
                  <a:srgbClr val="FF6600"/>
                </a:highlight>
              </a:rPr>
              <a:t>może </a:t>
            </a:r>
            <a:r>
              <a:rPr lang="pl-PL" dirty="0">
                <a:highlight>
                  <a:srgbClr val="FF6600"/>
                </a:highlight>
              </a:rPr>
              <a:t>odpowiadać na zasadach określonych w tym kodeksie</a:t>
            </a:r>
            <a:r>
              <a:rPr lang="pl-PL" dirty="0"/>
              <a:t>, </a:t>
            </a:r>
            <a:r>
              <a:rPr lang="pl-PL" b="1" dirty="0"/>
              <a:t>jeżeli okoliczności sprawy oraz stopień rozwoju sprawcy, jego właściwości i warunki osobiste za tym przemawiają</a:t>
            </a:r>
            <a:r>
              <a:rPr lang="pl-PL" dirty="0"/>
              <a:t>, a w szczególności, </a:t>
            </a:r>
            <a:r>
              <a:rPr lang="pl-PL" b="1" dirty="0"/>
              <a:t>jeżeli poprzednio stosowane środki wychowawcze lub poprawcze okazały się bezskuteczne</a:t>
            </a:r>
            <a:r>
              <a:rPr lang="pl-PL" dirty="0"/>
              <a:t>.</a:t>
            </a:r>
          </a:p>
          <a:p>
            <a:endParaRPr lang="pl-PL" dirty="0"/>
          </a:p>
          <a:p>
            <a:pPr algn="just"/>
            <a:r>
              <a:rPr lang="pl-PL" dirty="0"/>
              <a:t>	 § 3 W wypadku określonym w § 2 orzeczona kara nie może przekroczyć 	dwóch trzecich górnej granicy ustawowego zagrożenia przewidzianego za 	przypisane sprawcy przestępstwo; sąd może zastosować także 	nadzwyczajne złagodzenie kary.</a:t>
            </a:r>
          </a:p>
          <a:p>
            <a:endParaRPr lang="pl-PL" dirty="0"/>
          </a:p>
          <a:p>
            <a:r>
              <a:rPr lang="pl-PL" dirty="0"/>
              <a:t>§ 4. W stosunku do sprawcy, który popełnił występek </a:t>
            </a:r>
            <a:r>
              <a:rPr lang="pl-PL" b="1" dirty="0"/>
              <a:t>po ukończeniu lat 17, lecz przed ukończeniem lat 18</a:t>
            </a:r>
            <a:r>
              <a:rPr lang="pl-PL" dirty="0"/>
              <a:t>, </a:t>
            </a:r>
            <a:r>
              <a:rPr lang="pl-PL" dirty="0">
                <a:highlight>
                  <a:srgbClr val="FF6600"/>
                </a:highlight>
              </a:rPr>
              <a:t>sąd zamiast kary </a:t>
            </a:r>
            <a:r>
              <a:rPr lang="pl-PL" b="1" dirty="0">
                <a:highlight>
                  <a:srgbClr val="FF6600"/>
                </a:highlight>
              </a:rPr>
              <a:t>stosuje</a:t>
            </a:r>
            <a:r>
              <a:rPr lang="pl-PL" dirty="0">
                <a:highlight>
                  <a:srgbClr val="FF6600"/>
                </a:highlight>
              </a:rPr>
              <a:t> środki wychowawcze</a:t>
            </a:r>
            <a:r>
              <a:rPr lang="pl-PL" dirty="0"/>
              <a:t>, lecznicze albo poprawcze przewidziane dla nieletnich, </a:t>
            </a:r>
            <a:r>
              <a:rPr lang="pl-PL" b="1" dirty="0"/>
              <a:t>jeżeli okoliczności sprawy oraz stopień rozwoju sprawcy, jego właściwości i warunki osobiste za tym przemawiają</a:t>
            </a:r>
            <a:r>
              <a:rPr lang="pl-PL" dirty="0"/>
              <a:t>.</a:t>
            </a:r>
          </a:p>
        </p:txBody>
      </p:sp>
      <p:pic>
        <p:nvPicPr>
          <p:cNvPr id="4" name="Grafika 3" descr="Wykrzyknik">
            <a:extLst>
              <a:ext uri="{FF2B5EF4-FFF2-40B4-BE49-F238E27FC236}">
                <a16:creationId xmlns:a16="http://schemas.microsoft.com/office/drawing/2014/main" id="{B133B672-FF54-4E8D-9D96-5E3E1B1F12D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11560" y="3861048"/>
            <a:ext cx="914400" cy="914400"/>
          </a:xfrm>
          <a:prstGeom prst="rect">
            <a:avLst/>
          </a:prstGeom>
        </p:spPr>
      </p:pic>
    </p:spTree>
    <p:extLst>
      <p:ext uri="{BB962C8B-B14F-4D97-AF65-F5344CB8AC3E}">
        <p14:creationId xmlns:p14="http://schemas.microsoft.com/office/powerpoint/2010/main" val="2911920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B7B03E3A-863D-4DE9-979A-50B5BFA5F9EE}"/>
              </a:ext>
            </a:extLst>
          </p:cNvPr>
          <p:cNvSpPr txBox="1"/>
          <p:nvPr/>
        </p:nvSpPr>
        <p:spPr>
          <a:xfrm>
            <a:off x="827584" y="692696"/>
            <a:ext cx="7272808" cy="5078313"/>
          </a:xfrm>
          <a:prstGeom prst="rect">
            <a:avLst/>
          </a:prstGeom>
          <a:noFill/>
        </p:spPr>
        <p:txBody>
          <a:bodyPr wrap="square" rtlCol="0">
            <a:spAutoFit/>
          </a:bodyPr>
          <a:lstStyle/>
          <a:p>
            <a:pPr lvl="0"/>
            <a:r>
              <a:rPr lang="pl-PL" b="1" dirty="0"/>
              <a:t>Katalog czynów</a:t>
            </a:r>
            <a:r>
              <a:rPr lang="pl-PL" dirty="0"/>
              <a:t>, za które nieletni może odpowiadać na zasadach przewidzianych w kodeksie karnym:</a:t>
            </a:r>
          </a:p>
          <a:p>
            <a:pPr marL="285750" lvl="0" indent="-285750">
              <a:buFont typeface="Calibri" panose="020F0502020204030204" pitchFamily="34" charset="0"/>
              <a:buChar char="–"/>
            </a:pPr>
            <a:endParaRPr lang="pl-PL" dirty="0"/>
          </a:p>
          <a:p>
            <a:pPr marL="285750" lvl="0" indent="-285750">
              <a:buFont typeface="Calibri" panose="020F0502020204030204" pitchFamily="34" charset="0"/>
              <a:buChar char="–"/>
            </a:pPr>
            <a:r>
              <a:rPr lang="pl-PL" dirty="0"/>
              <a:t>zamach na życie Prezydenta RP, art. 134</a:t>
            </a:r>
          </a:p>
          <a:p>
            <a:pPr marL="285750" lvl="0" indent="-285750">
              <a:buFont typeface="Calibri" panose="020F0502020204030204" pitchFamily="34" charset="0"/>
              <a:buChar char="–"/>
            </a:pPr>
            <a:r>
              <a:rPr lang="pl-PL" dirty="0"/>
              <a:t>zabójstwo oraz jego typy kwalifikowane, art. 148</a:t>
            </a:r>
          </a:p>
          <a:p>
            <a:pPr marL="285750" lvl="0" indent="-285750">
              <a:buFont typeface="Calibri" panose="020F0502020204030204" pitchFamily="34" charset="0"/>
              <a:buChar char="–"/>
            </a:pPr>
            <a:r>
              <a:rPr lang="pl-PL" dirty="0"/>
              <a:t>umyślne spowodowanie ciężkiego uszczerbku na zdrowiu, art. 156</a:t>
            </a:r>
          </a:p>
          <a:p>
            <a:pPr marL="285750" lvl="0" indent="-285750">
              <a:buFont typeface="Calibri" panose="020F0502020204030204" pitchFamily="34" charset="0"/>
              <a:buChar char="–"/>
            </a:pPr>
            <a:r>
              <a:rPr lang="pl-PL" dirty="0"/>
              <a:t>umyślne sprowadzenie zdarzenia powszechnie niebezpiecznego, art. 163</a:t>
            </a:r>
          </a:p>
          <a:p>
            <a:pPr marL="285750" lvl="0" indent="-285750">
              <a:buFont typeface="Calibri" panose="020F0502020204030204" pitchFamily="34" charset="0"/>
              <a:buChar char="–"/>
            </a:pPr>
            <a:r>
              <a:rPr lang="pl-PL" dirty="0"/>
              <a:t>porwanie statku lądowego lub powietrznego, art. 166</a:t>
            </a:r>
          </a:p>
          <a:p>
            <a:pPr marL="285750" lvl="0" indent="-285750">
              <a:buFont typeface="Calibri" panose="020F0502020204030204" pitchFamily="34" charset="0"/>
              <a:buChar char="–"/>
            </a:pPr>
            <a:r>
              <a:rPr lang="pl-PL" dirty="0"/>
              <a:t>spowodowanie katastrofy w komunikacji, art. 173</a:t>
            </a:r>
          </a:p>
          <a:p>
            <a:pPr marL="285750" lvl="0" indent="-285750">
              <a:buFont typeface="Calibri" panose="020F0502020204030204" pitchFamily="34" charset="0"/>
              <a:buChar char="–"/>
            </a:pPr>
            <a:r>
              <a:rPr lang="pl-PL" dirty="0"/>
              <a:t>gwałt zbiorowy lub ze szczególnym okrucieństwem, art. 197 § 3 i § 4</a:t>
            </a:r>
          </a:p>
          <a:p>
            <a:pPr marL="285750" lvl="0" indent="-285750">
              <a:buFont typeface="Calibri" panose="020F0502020204030204" pitchFamily="34" charset="0"/>
              <a:buChar char="–"/>
            </a:pPr>
            <a:r>
              <a:rPr lang="pl-PL" dirty="0"/>
              <a:t>czynna napaść na funkcjonariusza publicznego powodująca ciężki uszczerbek na zdrowiu, art. 223 § 2</a:t>
            </a:r>
          </a:p>
          <a:p>
            <a:pPr marL="285750" lvl="0" indent="-285750">
              <a:buFont typeface="Calibri" panose="020F0502020204030204" pitchFamily="34" charset="0"/>
              <a:buChar char="–"/>
            </a:pPr>
            <a:r>
              <a:rPr lang="pl-PL" dirty="0"/>
              <a:t>wzięcie zakładnika, art. 252</a:t>
            </a:r>
          </a:p>
          <a:p>
            <a:pPr marL="285750" lvl="0" indent="-285750">
              <a:buFont typeface="Calibri" panose="020F0502020204030204" pitchFamily="34" charset="0"/>
              <a:buChar char="–"/>
            </a:pPr>
            <a:r>
              <a:rPr lang="pl-PL" dirty="0"/>
              <a:t>rozbój, art. 280</a:t>
            </a:r>
          </a:p>
          <a:p>
            <a:endParaRPr lang="pl-PL" dirty="0"/>
          </a:p>
          <a:p>
            <a:endParaRPr lang="pl-PL" dirty="0"/>
          </a:p>
          <a:p>
            <a:r>
              <a:rPr lang="pl-PL" dirty="0"/>
              <a:t>Wobec sprawcy, który w momencie popełnienia przestępstwa </a:t>
            </a:r>
            <a:r>
              <a:rPr lang="pl-PL" b="1" dirty="0"/>
              <a:t>nie ukończył 18 lat,</a:t>
            </a:r>
            <a:r>
              <a:rPr lang="pl-PL" dirty="0"/>
              <a:t> </a:t>
            </a:r>
            <a:r>
              <a:rPr lang="pl-PL" b="1" dirty="0"/>
              <a:t>nie orzeka się kary dożywotnego pozbawienia wolności</a:t>
            </a:r>
            <a:r>
              <a:rPr lang="pl-PL" dirty="0"/>
              <a:t>! </a:t>
            </a:r>
          </a:p>
        </p:txBody>
      </p:sp>
    </p:spTree>
    <p:extLst>
      <p:ext uri="{BB962C8B-B14F-4D97-AF65-F5344CB8AC3E}">
        <p14:creationId xmlns:p14="http://schemas.microsoft.com/office/powerpoint/2010/main" val="381690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BB8DB97B-B966-4EEE-89C4-4C3D19418413}"/>
              </a:ext>
            </a:extLst>
          </p:cNvPr>
          <p:cNvSpPr txBox="1"/>
          <p:nvPr/>
        </p:nvSpPr>
        <p:spPr>
          <a:xfrm>
            <a:off x="611560" y="474345"/>
            <a:ext cx="7920880" cy="5909310"/>
          </a:xfrm>
          <a:prstGeom prst="rect">
            <a:avLst/>
          </a:prstGeom>
          <a:noFill/>
        </p:spPr>
        <p:txBody>
          <a:bodyPr wrap="square" rtlCol="0">
            <a:spAutoFit/>
          </a:bodyPr>
          <a:lstStyle/>
          <a:p>
            <a:r>
              <a:rPr lang="pl-PL" b="1" dirty="0"/>
              <a:t>KAZUS:</a:t>
            </a:r>
          </a:p>
          <a:p>
            <a:endParaRPr lang="pl-PL" dirty="0"/>
          </a:p>
          <a:p>
            <a:r>
              <a:rPr lang="pl-PL" dirty="0"/>
              <a:t>Adam (l.14) oraz Kajetan (l. 17) postanowili zarobić trochę pieniędzy. Uzgodnili, że będą kradli siodełka zaparkowanych na świeżym powietrzu rowerów, a następnie sprzedadzą je na pchlim targu. Chłopcom udało się dokonać już kilkudziesięciu kradzieży, kiedy w końcu zostali złapani przez Policję na gorącym uczynku.</a:t>
            </a:r>
          </a:p>
          <a:p>
            <a:r>
              <a:rPr lang="pl-PL" dirty="0"/>
              <a:t>Rozważ ich odpowiedzialność karną.</a:t>
            </a:r>
          </a:p>
          <a:p>
            <a:endParaRPr lang="pl-PL" dirty="0"/>
          </a:p>
          <a:p>
            <a:pPr marL="450850" indent="-285750">
              <a:buFont typeface="Calibri" panose="020F0502020204030204" pitchFamily="34" charset="0"/>
              <a:buChar char="–"/>
            </a:pPr>
            <a:r>
              <a:rPr lang="pl-PL" dirty="0"/>
              <a:t>czy Adam i Kajetan mogą ponieść odpowiedzialność karną?</a:t>
            </a:r>
          </a:p>
          <a:p>
            <a:pPr marL="450850" indent="-285750">
              <a:buFont typeface="Calibri" panose="020F0502020204030204" pitchFamily="34" charset="0"/>
              <a:buChar char="–"/>
            </a:pPr>
            <a:r>
              <a:rPr lang="pl-PL" dirty="0"/>
              <a:t>czy są jakieś argumenty za tym, żeby jej nie ponieśli?</a:t>
            </a:r>
          </a:p>
          <a:p>
            <a:pPr marL="450850" indent="-285750">
              <a:buFont typeface="Calibri" panose="020F0502020204030204" pitchFamily="34" charset="0"/>
              <a:buChar char="–"/>
            </a:pPr>
            <a:r>
              <a:rPr lang="pl-PL" dirty="0"/>
              <a:t>czy ewentualny fakt, że jeden z nich nie może ponieść odpowiedzialności karnej, sprawia, że drugi również pozostanie bezkarny? </a:t>
            </a:r>
            <a:r>
              <a:rPr lang="pl-PL" dirty="0">
                <a:sym typeface="Wingdings" panose="05000000000000000000" pitchFamily="2" charset="2"/>
              </a:rPr>
              <a:t> art. 21 k.k.!</a:t>
            </a:r>
          </a:p>
          <a:p>
            <a:pPr marL="450850" indent="-285750">
              <a:buFont typeface="Calibri" panose="020F0502020204030204" pitchFamily="34" charset="0"/>
              <a:buChar char="–"/>
            </a:pPr>
            <a:endParaRPr lang="pl-PL" dirty="0"/>
          </a:p>
          <a:p>
            <a:endParaRPr lang="pl-PL" dirty="0"/>
          </a:p>
          <a:p>
            <a:r>
              <a:rPr lang="pl-PL" b="1" dirty="0"/>
              <a:t>UWAGA NA WYJĄTEK!</a:t>
            </a:r>
          </a:p>
          <a:p>
            <a:r>
              <a:rPr lang="pl-PL" dirty="0"/>
              <a:t>Art.. 21 § 2. Jeżeli okoliczność osobista dotycząca sprawcy, wpływająca chociażby tylko na wyższą karalność, </a:t>
            </a:r>
            <a:r>
              <a:rPr lang="pl-PL" u="sng" dirty="0"/>
              <a:t>stanowi znamię czynu zabronionego</a:t>
            </a:r>
            <a:r>
              <a:rPr lang="pl-PL" dirty="0"/>
              <a:t>, współdziałający podlega odpowiedzialności karnej przewidzianej za ten czyn zabroniony, gdy o tej okoliczności wiedział, chociażby go nie dotyczyła.</a:t>
            </a:r>
            <a:br>
              <a:rPr lang="pl-PL" dirty="0"/>
            </a:br>
            <a:r>
              <a:rPr lang="pl-PL" dirty="0"/>
              <a:t>§ 3. Wobec współdziałającego, którego nie dotyczy okoliczność określona w § 2, sąd może zastosować nadzwyczajne złagodzenie kary.</a:t>
            </a:r>
          </a:p>
        </p:txBody>
      </p:sp>
    </p:spTree>
    <p:extLst>
      <p:ext uri="{BB962C8B-B14F-4D97-AF65-F5344CB8AC3E}">
        <p14:creationId xmlns:p14="http://schemas.microsoft.com/office/powerpoint/2010/main" val="3815355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4BAD4AE5-3335-44FD-8BA0-CCE282A317FE}"/>
              </a:ext>
            </a:extLst>
          </p:cNvPr>
          <p:cNvSpPr txBox="1"/>
          <p:nvPr/>
        </p:nvSpPr>
        <p:spPr>
          <a:xfrm>
            <a:off x="755576" y="620688"/>
            <a:ext cx="7632848" cy="3139321"/>
          </a:xfrm>
          <a:prstGeom prst="rect">
            <a:avLst/>
          </a:prstGeom>
          <a:noFill/>
        </p:spPr>
        <p:txBody>
          <a:bodyPr wrap="square" rtlCol="0">
            <a:spAutoFit/>
          </a:bodyPr>
          <a:lstStyle/>
          <a:p>
            <a:r>
              <a:rPr lang="pl-PL" b="1" dirty="0"/>
              <a:t>MŁODOCIANY</a:t>
            </a:r>
          </a:p>
          <a:p>
            <a:endParaRPr lang="pl-PL" b="1" dirty="0"/>
          </a:p>
          <a:p>
            <a:r>
              <a:rPr lang="pl-PL" b="1" dirty="0"/>
              <a:t>– </a:t>
            </a:r>
            <a:r>
              <a:rPr lang="pl-PL" dirty="0"/>
              <a:t>sprawca, który w momencie popełnienia przestępstwa nie ukończył 21 lat, a w czasie orzekania w 1. instancji 24 lat</a:t>
            </a:r>
          </a:p>
          <a:p>
            <a:endParaRPr lang="pl-PL" dirty="0"/>
          </a:p>
          <a:p>
            <a:pPr marL="365125" lvl="1" indent="-285750">
              <a:buFont typeface="Wingdings" panose="05000000000000000000" pitchFamily="2" charset="2"/>
              <a:buChar char="v"/>
            </a:pPr>
            <a:r>
              <a:rPr lang="pl-PL" dirty="0"/>
              <a:t>kara ma mieć przede wszystkim funkcję wychowawczą (art. 54)</a:t>
            </a:r>
          </a:p>
          <a:p>
            <a:pPr marL="365125" lvl="1" indent="-285750">
              <a:buFont typeface="Wingdings" panose="05000000000000000000" pitchFamily="2" charset="2"/>
              <a:buChar char="v"/>
            </a:pPr>
            <a:r>
              <a:rPr lang="pl-PL" dirty="0"/>
              <a:t>bycie młodocianym jest przesłanką dla fakultatywnego nadzwyczajnego złagodzenia kary (art. 60 § 1)</a:t>
            </a:r>
          </a:p>
          <a:p>
            <a:pPr marL="365125" lvl="1" indent="-285750">
              <a:buFont typeface="Wingdings" panose="05000000000000000000" pitchFamily="2" charset="2"/>
              <a:buChar char="v"/>
            </a:pPr>
            <a:r>
              <a:rPr lang="pl-PL" dirty="0"/>
              <a:t>obowiązkowy dozór kuratora przy warunkowym zawieszeniu wykonania kary wobec młodocianego sprawcy przestępstwa umyślnego (art. 73 § 2)</a:t>
            </a:r>
          </a:p>
          <a:p>
            <a:pPr marL="365125" lvl="1" indent="-285750">
              <a:buFont typeface="Wingdings" panose="05000000000000000000" pitchFamily="2" charset="2"/>
              <a:buChar char="v"/>
            </a:pPr>
            <a:r>
              <a:rPr lang="pl-PL" dirty="0"/>
              <a:t>szersze zastosowanie środków probacyjnych</a:t>
            </a:r>
          </a:p>
        </p:txBody>
      </p:sp>
      <p:pic>
        <p:nvPicPr>
          <p:cNvPr id="4" name="Obraz 3">
            <a:extLst>
              <a:ext uri="{FF2B5EF4-FFF2-40B4-BE49-F238E27FC236}">
                <a16:creationId xmlns:a16="http://schemas.microsoft.com/office/drawing/2014/main" id="{7DE46A5E-99AE-471E-8D83-AFF3FC27DC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51599" y="4005064"/>
            <a:ext cx="3240802" cy="2444105"/>
          </a:xfrm>
          <a:prstGeom prst="rect">
            <a:avLst/>
          </a:prstGeom>
        </p:spPr>
      </p:pic>
    </p:spTree>
    <p:extLst>
      <p:ext uri="{BB962C8B-B14F-4D97-AF65-F5344CB8AC3E}">
        <p14:creationId xmlns:p14="http://schemas.microsoft.com/office/powerpoint/2010/main" val="3371960368"/>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729</TotalTime>
  <Words>3186</Words>
  <Application>Microsoft Office PowerPoint</Application>
  <PresentationFormat>Pokaz na ekranie (4:3)</PresentationFormat>
  <Paragraphs>247</Paragraphs>
  <Slides>30</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30</vt:i4>
      </vt:variant>
    </vt:vector>
  </HeadingPairs>
  <TitlesOfParts>
    <vt:vector size="34" baseType="lpstr">
      <vt:lpstr>Arial</vt:lpstr>
      <vt:lpstr>Calibri</vt:lpstr>
      <vt:lpstr>Wingdings</vt:lpstr>
      <vt:lpstr>Motyw pakietu Office</vt:lpstr>
      <vt:lpstr>Prawo karne materialne Typizacja przestępstw</vt:lpstr>
      <vt:lpstr>Typizacja</vt:lpstr>
      <vt:lpstr>Prezentacja programu PowerPoint</vt:lpstr>
      <vt:lpstr>Podmiot czynu zabronionego</vt:lpstr>
      <vt:lpstr>Prezentacja programu PowerPoint</vt:lpstr>
      <vt:lpstr>Prezentacja programu PowerPoint</vt:lpstr>
      <vt:lpstr>Prezentacja programu PowerPoint</vt:lpstr>
      <vt:lpstr>Prezentacja programu PowerPoint</vt:lpstr>
      <vt:lpstr>Prezentacja programu PowerPoint</vt:lpstr>
      <vt:lpstr>Strona podmiotowa</vt:lpstr>
      <vt:lpstr>Umyślność</vt:lpstr>
      <vt:lpstr>Prezentacja programu PowerPoint</vt:lpstr>
      <vt:lpstr>Prezentacja programu PowerPoint</vt:lpstr>
      <vt:lpstr>Nieumyślność</vt:lpstr>
      <vt:lpstr>Prezentacja programu PowerPoint</vt:lpstr>
      <vt:lpstr>Kombinowana strona podmiotowa</vt:lpstr>
      <vt:lpstr>Prezentacja programu PowerPoint</vt:lpstr>
      <vt:lpstr>Przedmiot ochrony</vt:lpstr>
      <vt:lpstr>Prezentacja programu PowerPoint</vt:lpstr>
      <vt:lpstr>Strona przedmiotowa</vt:lpstr>
      <vt:lpstr>Prezentacja programu PowerPoint</vt:lpstr>
      <vt:lpstr>Prezentacja programu PowerPoint</vt:lpstr>
      <vt:lpstr>Prezentacja programu PowerPoint</vt:lpstr>
      <vt:lpstr>Prezentacja programu PowerPoint</vt:lpstr>
      <vt:lpstr>Prezentacja programu PowerPoint</vt:lpstr>
      <vt:lpstr>Czy wystarczy, ażeby czyn A nosił wszystkie cechy wynikające ze znamion określonego typu czynu zabronionego, aby powiedzieć, że A był sprawcą tego czynu?</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Zagadnienia ogólne</dc:title>
  <dc:creator>user</dc:creator>
  <cp:lastModifiedBy>Alicja Limburska</cp:lastModifiedBy>
  <cp:revision>74</cp:revision>
  <dcterms:created xsi:type="dcterms:W3CDTF">2019-10-03T10:30:18Z</dcterms:created>
  <dcterms:modified xsi:type="dcterms:W3CDTF">2023-01-02T16:12:16Z</dcterms:modified>
</cp:coreProperties>
</file>