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58" r:id="rId3"/>
    <p:sldId id="259" r:id="rId4"/>
    <p:sldId id="279" r:id="rId5"/>
    <p:sldId id="280" r:id="rId6"/>
    <p:sldId id="281" r:id="rId7"/>
    <p:sldId id="282" r:id="rId8"/>
    <p:sldId id="261" r:id="rId9"/>
    <p:sldId id="286" r:id="rId10"/>
    <p:sldId id="287" r:id="rId11"/>
    <p:sldId id="260" r:id="rId12"/>
    <p:sldId id="262" r:id="rId13"/>
    <p:sldId id="263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88" r:id="rId27"/>
    <p:sldId id="289" r:id="rId28"/>
    <p:sldId id="290" r:id="rId29"/>
    <p:sldId id="277" r:id="rId30"/>
    <p:sldId id="278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FC027F-41ED-3D9C-7DB1-1944FB0690D7}" v="3777" dt="2022-11-29T08:24:48.993"/>
    <p1510:client id="{4C361EE3-0DC5-3AB2-5273-3BFA13FFA7B1}" v="419" dt="2022-11-29T11:37:11.093"/>
    <p1510:client id="{4F271795-0B96-F5A0-6AD1-89FE73BA688B}" v="14" dt="2022-11-28T15:02:17.912"/>
    <p1510:client id="{803F81D7-B98A-DC93-38C6-F8895A3514FC}" v="2295" dt="2022-11-28T15:57:46.022"/>
    <p1510:client id="{89BE424F-EC91-2A31-21A9-76176841F272}" v="321" dt="2022-11-29T10:09:05.175"/>
    <p1510:client id="{B5691CE2-71CE-E093-3A70-A31460E0768F}" v="190" dt="2022-11-29T11:22:46.673"/>
    <p1510:client id="{E2B10AA1-6893-DC52-6CDC-E285BA11F33C}" v="661" dt="2022-11-28T15:01:25.115"/>
    <p1510:client id="{F0691C68-B980-4138-88A7-466744AB8994}" v="168" dt="2022-11-28T14:47:47.3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07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1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7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6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95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5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1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50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9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2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2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54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0" r:id="rId6"/>
    <p:sldLayoutId id="2147483776" r:id="rId7"/>
    <p:sldLayoutId id="2147483777" r:id="rId8"/>
    <p:sldLayoutId id="2147483778" r:id="rId9"/>
    <p:sldLayoutId id="2147483779" r:id="rId10"/>
    <p:sldLayoutId id="21474837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548B4202-DCD5-4F8C-B481-743A989A9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33999" y="4550230"/>
            <a:ext cx="10909073" cy="957902"/>
          </a:xfrm>
        </p:spPr>
        <p:txBody>
          <a:bodyPr>
            <a:normAutofit/>
          </a:bodyPr>
          <a:lstStyle/>
          <a:p>
            <a:r>
              <a:rPr lang="pl-PL" sz="6000" b="0" dirty="0">
                <a:ea typeface="+mj-lt"/>
                <a:cs typeface="+mj-lt"/>
              </a:rPr>
              <a:t>Wykład</a:t>
            </a:r>
            <a:r>
              <a:rPr lang="pl-PL" sz="6000" dirty="0">
                <a:ea typeface="+mj-lt"/>
                <a:cs typeface="+mj-lt"/>
              </a:rPr>
              <a:t> 1 </a:t>
            </a:r>
            <a:r>
              <a:rPr lang="pl-PL" sz="6000" b="0" dirty="0">
                <a:ea typeface="+mj-lt"/>
                <a:cs typeface="+mj-lt"/>
              </a:rPr>
              <a:t>Ekonomia dla prawników</a:t>
            </a:r>
            <a:endParaRPr lang="pl-PL" sz="6000" b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33999" y="5782457"/>
            <a:ext cx="10925101" cy="46053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 b="1" cap="all">
                <a:solidFill>
                  <a:schemeClr val="tx1">
                    <a:lumMod val="85000"/>
                    <a:lumOff val="15000"/>
                  </a:schemeClr>
                </a:solidFill>
                <a:latin typeface="Trade Gothic Next Cond"/>
              </a:rPr>
              <a:t>DR DANIEL BUTYTER</a:t>
            </a:r>
            <a:r>
              <a:rPr lang="pl-PL" sz="200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 Cond"/>
                <a:ea typeface="Trade Gothic Next Cond"/>
                <a:cs typeface="Trade Gothic Next Cond"/>
              </a:rPr>
              <a:t>​</a:t>
            </a:r>
            <a:endParaRPr lang="pl-PL" sz="200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9BCBD1F0-1899-F768-0F6B-1BEEC63FC6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6" r="-1" b="34822"/>
          <a:stretch/>
        </p:blipFill>
        <p:spPr>
          <a:xfrm>
            <a:off x="635457" y="640080"/>
            <a:ext cx="10916463" cy="3602736"/>
          </a:xfrm>
          <a:prstGeom prst="rect">
            <a:avLst/>
          </a:prstGeom>
        </p:spPr>
      </p:pic>
      <p:cxnSp>
        <p:nvCxnSpPr>
          <p:cNvPr id="31" name="!!Straight Connector">
            <a:extLst>
              <a:ext uri="{FF2B5EF4-FFF2-40B4-BE49-F238E27FC236}">
                <a16:creationId xmlns:a16="http://schemas.microsoft.com/office/drawing/2014/main" id="{F7F57F6B-E621-4E40-A34D-2FE12902A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45296"/>
            <a:ext cx="10515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EE702CF-91CE-4661-ACBF-3C8160D1B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B6E427-3F73-4C06-A5D5-AE52C3883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C9BDAA-0390-4B39-9B5C-BC95E5120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9919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C78E1D-8C49-169E-0AA7-516AE806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6"/>
            <a:ext cx="3084844" cy="19610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Teoria przewagi komparatywna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04A321A-A039-4720-87B4-66A4210E0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752" y="2638787"/>
            <a:ext cx="27432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04CFAC7-CD15-B276-5502-F546BA5DE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52" y="2799654"/>
            <a:ext cx="3005462" cy="3189665"/>
          </a:xfrm>
        </p:spPr>
        <p:txBody>
          <a:bodyPr vert="horz" lIns="0" tIns="45720" rIns="0" bIns="45720" rtlCol="0">
            <a:normAutofit/>
          </a:bodyPr>
          <a:lstStyle/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CC097B4-A1A1-03DD-E7FF-AC8964A0DB28}"/>
              </a:ext>
            </a:extLst>
          </p:cNvPr>
          <p:cNvSpPr txBox="1"/>
          <p:nvPr/>
        </p:nvSpPr>
        <p:spPr>
          <a:xfrm>
            <a:off x="4595004" y="4297668"/>
            <a:ext cx="7257690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ea typeface="+mn-lt"/>
                <a:cs typeface="+mn-lt"/>
              </a:rPr>
              <a:t>Po </a:t>
            </a:r>
            <a:r>
              <a:rPr lang="en-US" sz="1400" dirty="0" err="1">
                <a:ea typeface="+mn-lt"/>
                <a:cs typeface="+mn-lt"/>
              </a:rPr>
              <a:t>wymianie</a:t>
            </a:r>
            <a:r>
              <a:rPr lang="en-US" sz="1400" dirty="0">
                <a:ea typeface="+mn-lt"/>
                <a:cs typeface="+mn-lt"/>
              </a:rPr>
              <a:t> 5 </a:t>
            </a:r>
            <a:r>
              <a:rPr lang="en-US" sz="1400" dirty="0" err="1">
                <a:ea typeface="+mn-lt"/>
                <a:cs typeface="+mn-lt"/>
              </a:rPr>
              <a:t>jednostek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jabłek</a:t>
            </a:r>
            <a:r>
              <a:rPr lang="en-US" sz="1400" dirty="0">
                <a:ea typeface="+mn-lt"/>
                <a:cs typeface="+mn-lt"/>
              </a:rPr>
              <a:t> za 5 </a:t>
            </a:r>
            <a:r>
              <a:rPr lang="en-US" sz="1400" dirty="0" err="1">
                <a:ea typeface="+mn-lt"/>
                <a:cs typeface="+mn-lt"/>
              </a:rPr>
              <a:t>jednostek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wina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oba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kraje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zaspokajają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 err="1">
                <a:ea typeface="+mn-lt"/>
                <a:cs typeface="+mn-lt"/>
              </a:rPr>
              <a:t>swoje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potrzeby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oba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produkty</a:t>
            </a:r>
            <a:r>
              <a:rPr lang="en-US" sz="1400" dirty="0">
                <a:ea typeface="+mn-lt"/>
                <a:cs typeface="+mn-lt"/>
              </a:rPr>
              <a:t>. </a:t>
            </a:r>
            <a:endParaRPr lang="pl-PL" dirty="0">
              <a:ea typeface="+mn-lt"/>
              <a:cs typeface="+mn-lt"/>
            </a:endParaRPr>
          </a:p>
          <a:p>
            <a:r>
              <a:rPr lang="en-US" sz="1400" dirty="0" err="1">
                <a:ea typeface="+mn-lt"/>
                <a:cs typeface="+mn-lt"/>
              </a:rPr>
              <a:t>Jednocześnie</a:t>
            </a:r>
            <a:r>
              <a:rPr lang="en-US" sz="1400" dirty="0">
                <a:ea typeface="+mn-lt"/>
                <a:cs typeface="+mn-lt"/>
              </a:rPr>
              <a:t> w </a:t>
            </a:r>
            <a:r>
              <a:rPr lang="en-US" sz="1400" dirty="0" err="1">
                <a:ea typeface="+mn-lt"/>
                <a:cs typeface="+mn-lt"/>
              </a:rPr>
              <a:t>porównaniu</a:t>
            </a:r>
            <a:r>
              <a:rPr lang="en-US" sz="1400" dirty="0">
                <a:ea typeface="+mn-lt"/>
                <a:cs typeface="+mn-lt"/>
              </a:rPr>
              <a:t> do </a:t>
            </a:r>
            <a:r>
              <a:rPr lang="en-US" sz="1400" dirty="0" err="1">
                <a:ea typeface="+mn-lt"/>
                <a:cs typeface="+mn-lt"/>
              </a:rPr>
              <a:t>sytuacji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gdy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kraje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produkują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wyłącznie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własny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użytek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wymiana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pozwoliła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obniżenie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nakładów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produkcję</a:t>
            </a:r>
            <a:r>
              <a:rPr lang="en-US" sz="1400" dirty="0">
                <a:ea typeface="+mn-lt"/>
                <a:cs typeface="+mn-lt"/>
              </a:rPr>
              <a:t>.</a:t>
            </a:r>
            <a:endParaRPr lang="pl-PL" dirty="0">
              <a:ea typeface="+mn-lt"/>
              <a:cs typeface="+mn-lt"/>
            </a:endParaRPr>
          </a:p>
          <a:p>
            <a:endParaRPr lang="en-US" sz="1400" dirty="0"/>
          </a:p>
          <a:p>
            <a:r>
              <a:rPr lang="en-US" sz="1400" dirty="0" err="1"/>
              <a:t>Nakład</a:t>
            </a:r>
            <a:r>
              <a:rPr lang="en-US" sz="1400" dirty="0"/>
              <a:t> z 900 </a:t>
            </a:r>
            <a:r>
              <a:rPr lang="en-US" sz="1400" dirty="0" err="1"/>
              <a:t>zmniejszył</a:t>
            </a:r>
            <a:r>
              <a:rPr lang="en-US" sz="1400" dirty="0"/>
              <a:t> </a:t>
            </a:r>
            <a:r>
              <a:rPr lang="en-US" sz="1400" dirty="0" err="1"/>
              <a:t>się</a:t>
            </a:r>
            <a:r>
              <a:rPr lang="en-US" sz="1400" dirty="0"/>
              <a:t> do 800 we </a:t>
            </a:r>
            <a:r>
              <a:rPr lang="en-US" sz="1400" dirty="0" err="1"/>
              <a:t>Francji</a:t>
            </a:r>
            <a:r>
              <a:rPr lang="en-US" sz="1400" dirty="0"/>
              <a:t> </a:t>
            </a:r>
            <a:r>
              <a:rPr lang="en-US" sz="1400" dirty="0" err="1"/>
              <a:t>i</a:t>
            </a:r>
            <a:r>
              <a:rPr lang="en-US" sz="1400" dirty="0"/>
              <a:t> z 250 do 200 w </a:t>
            </a:r>
            <a:r>
              <a:rPr lang="en-US" sz="1400" dirty="0" err="1"/>
              <a:t>przypadku</a:t>
            </a:r>
            <a:r>
              <a:rPr lang="en-US" sz="1400" dirty="0"/>
              <a:t> Polski.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113761E8-F643-A58A-AE0C-32B98A9B1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26230"/>
              </p:ext>
            </p:extLst>
          </p:nvPr>
        </p:nvGraphicFramePr>
        <p:xfrm>
          <a:off x="4629509" y="524773"/>
          <a:ext cx="7013739" cy="335622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844393">
                  <a:extLst>
                    <a:ext uri="{9D8B030D-6E8A-4147-A177-3AD203B41FA5}">
                      <a16:colId xmlns:a16="http://schemas.microsoft.com/office/drawing/2014/main" val="1230418906"/>
                    </a:ext>
                  </a:extLst>
                </a:gridCol>
                <a:gridCol w="1089795">
                  <a:extLst>
                    <a:ext uri="{9D8B030D-6E8A-4147-A177-3AD203B41FA5}">
                      <a16:colId xmlns:a16="http://schemas.microsoft.com/office/drawing/2014/main" val="1465383111"/>
                    </a:ext>
                  </a:extLst>
                </a:gridCol>
                <a:gridCol w="1092433">
                  <a:extLst>
                    <a:ext uri="{9D8B030D-6E8A-4147-A177-3AD203B41FA5}">
                      <a16:colId xmlns:a16="http://schemas.microsoft.com/office/drawing/2014/main" val="1950442485"/>
                    </a:ext>
                  </a:extLst>
                </a:gridCol>
                <a:gridCol w="902445">
                  <a:extLst>
                    <a:ext uri="{9D8B030D-6E8A-4147-A177-3AD203B41FA5}">
                      <a16:colId xmlns:a16="http://schemas.microsoft.com/office/drawing/2014/main" val="1525652691"/>
                    </a:ext>
                  </a:extLst>
                </a:gridCol>
                <a:gridCol w="1089795">
                  <a:extLst>
                    <a:ext uri="{9D8B030D-6E8A-4147-A177-3AD203B41FA5}">
                      <a16:colId xmlns:a16="http://schemas.microsoft.com/office/drawing/2014/main" val="3271861606"/>
                    </a:ext>
                  </a:extLst>
                </a:gridCol>
                <a:gridCol w="1092433">
                  <a:extLst>
                    <a:ext uri="{9D8B030D-6E8A-4147-A177-3AD203B41FA5}">
                      <a16:colId xmlns:a16="http://schemas.microsoft.com/office/drawing/2014/main" val="479685920"/>
                    </a:ext>
                  </a:extLst>
                </a:gridCol>
                <a:gridCol w="902445">
                  <a:extLst>
                    <a:ext uri="{9D8B030D-6E8A-4147-A177-3AD203B41FA5}">
                      <a16:colId xmlns:a16="http://schemas.microsoft.com/office/drawing/2014/main" val="257941967"/>
                    </a:ext>
                  </a:extLst>
                </a:gridCol>
              </a:tblGrid>
              <a:tr h="616225">
                <a:tc>
                  <a:txBody>
                    <a:bodyPr/>
                    <a:lstStyle/>
                    <a:p>
                      <a:endParaRPr lang="pl-PL" sz="16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pl-PL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Francja</a:t>
                      </a:r>
                      <a:endParaRPr lang="pl-PL" sz="16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Polska</a:t>
                      </a:r>
                      <a:endParaRPr lang="pl-PL" sz="16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950158"/>
                  </a:ext>
                </a:extLst>
              </a:tr>
              <a:tr h="891324">
                <a:tc>
                  <a:txBody>
                    <a:bodyPr/>
                    <a:lstStyle/>
                    <a:p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Roboczo-godziny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Wielkość produkcji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Nakład pracy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Roboczo-godziny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Wielkość produkcji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Nakład pracy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902067"/>
                  </a:ext>
                </a:extLst>
              </a:tr>
              <a:tr h="616225"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Wino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800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317298"/>
                  </a:ext>
                </a:extLst>
              </a:tr>
              <a:tr h="616225"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Jabłka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728087"/>
                  </a:ext>
                </a:extLst>
              </a:tr>
              <a:tr h="616225">
                <a:tc>
                  <a:txBody>
                    <a:bodyPr/>
                    <a:lstStyle/>
                    <a:p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800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387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562CF2-7935-C415-41FC-E8BE1102E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Społeczeństwo w myśli ekonomicznej klasyków.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49D299-9F71-4189-48B3-ED72BF5BB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80088"/>
            <a:ext cx="1005840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pl-PL" dirty="0"/>
              <a:t>Koncepcja "</a:t>
            </a:r>
            <a:r>
              <a:rPr lang="pl-PL" b="1" dirty="0"/>
              <a:t>homo oeconomicus</a:t>
            </a:r>
            <a:r>
              <a:rPr lang="pl-PL" dirty="0"/>
              <a:t>" - wolna i nieskrępowana działalność jednostek indywidualnych prowadzi do powiększenia korzyści społecznych. </a:t>
            </a:r>
          </a:p>
          <a:p>
            <a:endParaRPr lang="pl-PL" dirty="0"/>
          </a:p>
          <a:p>
            <a:r>
              <a:rPr lang="pl-PL" dirty="0"/>
              <a:t>W tym przypadku panuje harmonia interesu osobistego i społecznego. Interes osobisty stanowi motyw działania podmiotów w warunkach wolności gospodarczej, zapewnia optymalny rozwój</a:t>
            </a:r>
            <a:r>
              <a:rPr lang="pl-PL"/>
              <a:t> ekonomiczny i realizację interesu społecznego. </a:t>
            </a:r>
            <a:endParaRPr lang="pl-PL" dirty="0"/>
          </a:p>
          <a:p>
            <a:endParaRPr lang="pl-PL" dirty="0"/>
          </a:p>
          <a:p>
            <a:r>
              <a:rPr lang="pl-PL"/>
              <a:t>Rynek – element, który łączy interes osobisty oraz społeczny.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645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1BBA65-E682-0BAC-3582-96826AF9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rynków </a:t>
            </a:r>
            <a:r>
              <a:rPr lang="pl-PL" dirty="0" err="1"/>
              <a:t>Saya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726BF1-8527-F0A5-6D91-D04736495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pl-PL" dirty="0"/>
              <a:t>Jean B. </a:t>
            </a:r>
            <a:r>
              <a:rPr lang="pl-PL" dirty="0" err="1"/>
              <a:t>Say</a:t>
            </a:r>
            <a:r>
              <a:rPr lang="pl-PL" dirty="0"/>
              <a:t> w pracy "Traktat o ekonomii politycznej" ogłosił tezę, że produkcja stwarza możliwość zbytu produktów tzn., że tworzy popyt wystarczający na zakup całej podaży towarów. "</a:t>
            </a:r>
            <a:r>
              <a:rPr lang="pl-PL" b="1" dirty="0"/>
              <a:t>Podaż tworzy popyt</a:t>
            </a:r>
            <a:r>
              <a:rPr lang="pl-PL" dirty="0"/>
              <a:t>"</a:t>
            </a:r>
          </a:p>
          <a:p>
            <a:r>
              <a:rPr lang="pl-PL" dirty="0"/>
              <a:t>Oznacza to, że nie może wystąpić nadprodukcja, która jest wyrazem nierówności między popytem a podażą. Pieniądz to jedynie techniczny pośrednik. Wartość jest tworzona w procesie produkcji przez pracę, kapitał i ziemię. </a:t>
            </a:r>
          </a:p>
          <a:p>
            <a:r>
              <a:rPr lang="pl-PL" dirty="0"/>
              <a:t>Jednak nawet w fazie burzliwego rozwoju kapitalizmu prawo </a:t>
            </a:r>
            <a:r>
              <a:rPr lang="pl-PL" dirty="0" err="1"/>
              <a:t>Saya</a:t>
            </a:r>
            <a:r>
              <a:rPr lang="pl-PL" dirty="0"/>
              <a:t> nie odzwierciedlało rzeczywistości.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712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1BBA65-E682-0BAC-3582-96826AF9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Krytycy prawa </a:t>
            </a:r>
            <a:r>
              <a:rPr lang="pl-PL" dirty="0" err="1"/>
              <a:t>Saya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726BF1-8527-F0A5-6D91-D04736495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pl-PL" dirty="0"/>
              <a:t>1. T. R. Malthus - "prawo ludności" </a:t>
            </a:r>
          </a:p>
          <a:p>
            <a:r>
              <a:rPr lang="pl-PL" dirty="0"/>
              <a:t>Ludność wzrasta w postępie geometrycznym, środki utrzymania w postępie arytmetycznym. Ta asymetria prowadzi do ujemnych skutków społecznych. </a:t>
            </a:r>
          </a:p>
          <a:p>
            <a:r>
              <a:rPr lang="pl-PL" dirty="0"/>
              <a:t>(największa wada – nie uwzględniał postępu technologicznego)</a:t>
            </a:r>
          </a:p>
          <a:p>
            <a:r>
              <a:rPr lang="pl-PL" dirty="0"/>
              <a:t>2. J. Ch. </a:t>
            </a:r>
            <a:r>
              <a:rPr lang="pl-PL" dirty="0" err="1"/>
              <a:t>Simonde</a:t>
            </a:r>
            <a:r>
              <a:rPr lang="pl-PL" dirty="0"/>
              <a:t> de Sismondi - odwrócił prawo </a:t>
            </a:r>
            <a:r>
              <a:rPr lang="pl-PL" dirty="0" err="1"/>
              <a:t>Saya</a:t>
            </a:r>
            <a:r>
              <a:rPr lang="pl-PL" dirty="0"/>
              <a:t> "popyt tworzy podaż" Dla rozwoju gospodarki koniecznym jest </a:t>
            </a:r>
          </a:p>
          <a:p>
            <a:endParaRPr lang="pl-PL" dirty="0"/>
          </a:p>
          <a:p>
            <a:r>
              <a:rPr lang="pl-PL" dirty="0"/>
              <a:t>Rynek rośnie ze względu na periodyczne nasilanie się dysproporcji między produkcją a konsumpcją.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1816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1BBA65-E682-0BAC-3582-96826AF9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Ekonomia neoklasyczna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726BF1-8527-F0A5-6D91-D04736495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85000" lnSpcReduction="10000"/>
          </a:bodyPr>
          <a:lstStyle/>
          <a:p>
            <a:r>
              <a:rPr lang="pl-PL" dirty="0"/>
              <a:t>Opiera się na poglądach Ricardo. Jego poglądy wzbogacone narzędziami kierunku subiektywistycznego stały się podstawą spojrzenia na procesy gospodarcze.</a:t>
            </a:r>
          </a:p>
          <a:p>
            <a:r>
              <a:rPr lang="pl-PL" dirty="0"/>
              <a:t>Czołowe postaci szkoły neoklasycznej:</a:t>
            </a:r>
          </a:p>
          <a:p>
            <a:r>
              <a:rPr lang="pl-PL" dirty="0"/>
              <a:t>A. Marshall</a:t>
            </a:r>
          </a:p>
          <a:p>
            <a:r>
              <a:rPr lang="pl-PL" dirty="0"/>
              <a:t>W. S. </a:t>
            </a:r>
            <a:r>
              <a:rPr lang="pl-PL" dirty="0" err="1"/>
              <a:t>Jevons</a:t>
            </a:r>
          </a:p>
          <a:p>
            <a:r>
              <a:rPr lang="pl-PL" dirty="0"/>
              <a:t>J. B. Clark </a:t>
            </a:r>
          </a:p>
          <a:p>
            <a:r>
              <a:rPr lang="pl-PL" dirty="0"/>
              <a:t>A. C. </a:t>
            </a:r>
            <a:r>
              <a:rPr lang="pl-PL" dirty="0" err="1"/>
              <a:t>Pigou</a:t>
            </a:r>
          </a:p>
          <a:p>
            <a:r>
              <a:rPr lang="pl-PL" dirty="0"/>
              <a:t>Przede wszystkim rozbudowują mikroekonomiczne podstawy teorii ekonomicznej (rynek, konsument, przedsiębiorstwo, teoria podziału). Psychologia jednostek stanowi podstawę wyjaśnienia zjawisk społecznych (i</a:t>
            </a:r>
            <a:r>
              <a:rPr lang="pl-PL" b="1" dirty="0"/>
              <a:t>ndywidualizm metodologiczny</a:t>
            </a:r>
            <a:r>
              <a:rPr lang="pl-PL" dirty="0"/>
              <a:t>).</a:t>
            </a:r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3119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1BBA65-E682-0BAC-3582-96826AF9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Szkoła austriacka i lozańska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726BF1-8527-F0A5-6D91-D04736495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pl-PL" dirty="0"/>
              <a:t>Podobna analiza zjawisk ekonomicznych lecz inna metodologia badań</a:t>
            </a:r>
          </a:p>
          <a:p>
            <a:r>
              <a:rPr lang="pl-PL" dirty="0"/>
              <a:t>1. Szkoła austriacka – E. von </a:t>
            </a:r>
            <a:r>
              <a:rPr lang="pl-PL" dirty="0" err="1"/>
              <a:t>Böhm-Bawerk</a:t>
            </a:r>
            <a:r>
              <a:rPr lang="pl-PL" dirty="0"/>
              <a:t>; F. </a:t>
            </a:r>
            <a:r>
              <a:rPr lang="pl-PL" dirty="0" err="1"/>
              <a:t>Wieser</a:t>
            </a:r>
            <a:endParaRPr lang="pl-PL" dirty="0"/>
          </a:p>
          <a:p>
            <a:endParaRPr lang="pl-PL" dirty="0"/>
          </a:p>
          <a:p>
            <a:r>
              <a:rPr lang="pl-PL" dirty="0"/>
              <a:t>2. Szkoła lozańska - L. </a:t>
            </a:r>
            <a:r>
              <a:rPr lang="pl-PL" dirty="0" err="1"/>
              <a:t>Walras</a:t>
            </a:r>
            <a:r>
              <a:rPr lang="pl-PL" dirty="0"/>
              <a:t> i V. </a:t>
            </a:r>
            <a:r>
              <a:rPr lang="pl-PL" dirty="0" err="1"/>
              <a:t>Pareto</a:t>
            </a:r>
            <a:r>
              <a:rPr lang="pl-PL" dirty="0"/>
              <a:t> (matematyczna) - pierwsza próba przedstawienia całego systemu gospodarczego w formie układu równań. 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2405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1BBA65-E682-0BAC-3582-96826AF9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Keynesizm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726BF1-8527-F0A5-6D91-D04736495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70000" lnSpcReduction="20000"/>
          </a:bodyPr>
          <a:lstStyle/>
          <a:p>
            <a:r>
              <a:rPr lang="pl-PL" dirty="0"/>
              <a:t>Nowe zjawiska w gospodarce (monopolizacja, pogłębiające się kryzysy) wymagały nowych narzędzi badawczych.</a:t>
            </a:r>
          </a:p>
          <a:p>
            <a:r>
              <a:rPr lang="pl-PL" dirty="0"/>
              <a:t>Teoria J. M. Keynesa sformułowana w jego dziele pt. "Ogólna teoria zatrudnienia, procentu i pieniądza" opozycja do kanonów neoklasycznych.</a:t>
            </a:r>
          </a:p>
          <a:p>
            <a:r>
              <a:rPr lang="pl-PL" dirty="0"/>
              <a:t>Nowe podejścia:</a:t>
            </a:r>
          </a:p>
          <a:p>
            <a:r>
              <a:rPr lang="pl-PL" dirty="0"/>
              <a:t>1. Równowaga przy różnym stopniu wykorzystania potencjału produkcyjnego. O stopniu wykorzystania potencjału produkcyjnego decyduje efektywny popyt. Jego wielkość, składniki oraz czynniki określające zachowanie tych komponentów stanowią centralny problem jego rozważań.</a:t>
            </a:r>
          </a:p>
          <a:p>
            <a:r>
              <a:rPr lang="pl-PL" dirty="0"/>
              <a:t>2. Charakterystyczny dla neoklasycznych koncepcji równowagi współzależny związek między poszczególnymi zjawiskami gospodarczymi zastępuję związkiem przyczynowym. Badaniami są objęte nie tylko poszczególne podmioty gospodarujące, ale również makroekonomiczne warunku produkcji.</a:t>
            </a:r>
          </a:p>
          <a:p>
            <a:r>
              <a:rPr lang="pl-PL" dirty="0"/>
              <a:t>3. Dodatkowa analiza rzeczywistego przebiegu procesów gospodarczych. </a:t>
            </a:r>
          </a:p>
          <a:p>
            <a:r>
              <a:rPr lang="pl-PL" dirty="0"/>
              <a:t>4. Państwo pełni funkcję stymulatora popytu (np. Obniżenie stopy procentowej poprzez zwiększenie opodatkowania wysokich dochodów, zwiększenie świadczeń społecznych, żeby zwiększyć popyt grup najniżej uposażonych.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0874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>
                <a:ea typeface="+mj-lt"/>
                <a:cs typeface="+mj-lt"/>
              </a:rPr>
              <a:t>Neokeynesizm</a:t>
            </a:r>
            <a:r>
              <a:rPr lang="pl-PL" dirty="0">
                <a:ea typeface="+mj-lt"/>
                <a:cs typeface="+mj-lt"/>
              </a:rPr>
              <a:t> i </a:t>
            </a:r>
            <a:r>
              <a:rPr lang="pl-PL" dirty="0" err="1">
                <a:ea typeface="+mj-lt"/>
                <a:cs typeface="+mj-lt"/>
              </a:rPr>
              <a:t>postkeynesizm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pl-PL" dirty="0" err="1"/>
              <a:t>Neokeynesiści</a:t>
            </a:r>
            <a:r>
              <a:rPr lang="pl-PL" dirty="0"/>
              <a:t> uważają, że płace są sztywne, wolniej reagują na zmiany popytu, aniżeli wysokości realne. W krótki okresie czasowym spadek popytu musi spowodować recesję. Rząd musi prowadzić politykę stabilizacyjną (przy pomocy instrumentów fiskalnych zwiększać popyt).</a:t>
            </a:r>
          </a:p>
          <a:p>
            <a:endParaRPr lang="pl-PL" dirty="0"/>
          </a:p>
          <a:p>
            <a:r>
              <a:rPr lang="pl-PL" dirty="0" err="1"/>
              <a:t>Postkeynesiści</a:t>
            </a:r>
            <a:r>
              <a:rPr lang="pl-PL" dirty="0"/>
              <a:t> wskazują, że nie może dojść do syntezy podejścia </a:t>
            </a:r>
            <a:r>
              <a:rPr lang="pl-PL" dirty="0" err="1"/>
              <a:t>keynesistowskiego</a:t>
            </a:r>
            <a:r>
              <a:rPr lang="pl-PL" dirty="0"/>
              <a:t> i neoklasycznego.</a:t>
            </a:r>
          </a:p>
          <a:p>
            <a:r>
              <a:rPr lang="pl-PL" dirty="0"/>
              <a:t>Keynesizm uzasadniał interwencjonizm państwowy, lecz nie tłumaczył zjawisk inflacyjnych oraz zmniejszenia tempo wzrostu gospodarczego. 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9810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Nowe doktryny ekonomiczne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pl-PL" dirty="0"/>
              <a:t>1. Monetaryzm</a:t>
            </a:r>
          </a:p>
          <a:p>
            <a:r>
              <a:rPr lang="pl-PL" dirty="0"/>
              <a:t>2. Nowa ekonomia klasyczna</a:t>
            </a:r>
          </a:p>
          <a:p>
            <a:r>
              <a:rPr lang="pl-PL" dirty="0"/>
              <a:t>3. Nowa szkoła austriacka</a:t>
            </a:r>
          </a:p>
          <a:p>
            <a:r>
              <a:rPr lang="pl-PL" dirty="0"/>
              <a:t>4. Ekonomiczna  teoria polityki</a:t>
            </a:r>
          </a:p>
          <a:p>
            <a:r>
              <a:rPr lang="pl-PL" dirty="0"/>
              <a:t>5. Ekonomia strony podażowej</a:t>
            </a:r>
          </a:p>
          <a:p>
            <a:endParaRPr lang="pl-PL" dirty="0"/>
          </a:p>
          <a:p>
            <a:r>
              <a:rPr lang="pl-PL" dirty="0"/>
              <a:t>(wszystkie szkoły opierają się o jedną zasadę - wolny rynek! różnią się stopniem interwencji państwa w gospodarkę)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0717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Monetaryzm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pl-PL" dirty="0"/>
              <a:t>M. Friedman - neutralność pieniądza (zmiana ilości pieniędzy w gospodarce powoduje wyłącznie zmianę wielkości nominalnych – tj. cen, nie ma wpływu na wielkości realne – zatrudnienie, produkcja).</a:t>
            </a:r>
          </a:p>
          <a:p>
            <a:r>
              <a:rPr lang="pl-PL" dirty="0"/>
              <a:t>Badania inflacji - jeśli pieniądz jest neutralny, to wzrost ilości pieniędzy w obiegu musi być spowodowany wzrostem ilości dóbr. Stałe tempo 3-4% rocznie (naturalna stopa wzrostu potencjału gospodarki). </a:t>
            </a:r>
          </a:p>
          <a:p>
            <a:r>
              <a:rPr lang="pl-PL" dirty="0"/>
              <a:t>Stosowanie innych narzędzi polityki gospodarczej jest niewskazane. </a:t>
            </a:r>
          </a:p>
        </p:txBody>
      </p:sp>
    </p:spTree>
    <p:extLst>
      <p:ext uri="{BB962C8B-B14F-4D97-AF65-F5344CB8AC3E}">
        <p14:creationId xmlns:p14="http://schemas.microsoft.com/office/powerpoint/2010/main" val="159534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35CDC9-C282-F8A5-2B2D-2B40ACBB4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  <a:ea typeface="+mj-lt"/>
                <a:cs typeface="+mj-lt"/>
              </a:rPr>
              <a:t>Narodziny</a:t>
            </a:r>
            <a:r>
              <a:rPr lang="en-US" dirty="0">
                <a:solidFill>
                  <a:schemeClr val="tx2"/>
                </a:solidFill>
                <a:ea typeface="+mj-lt"/>
                <a:cs typeface="+mj-lt"/>
              </a:rPr>
              <a:t> </a:t>
            </a:r>
            <a:r>
              <a:rPr lang="en-US" dirty="0" err="1">
                <a:solidFill>
                  <a:schemeClr val="tx2"/>
                </a:solidFill>
                <a:ea typeface="+mj-lt"/>
                <a:cs typeface="+mj-lt"/>
              </a:rPr>
              <a:t>ekonomii</a:t>
            </a:r>
            <a:r>
              <a:rPr lang="en-US" dirty="0">
                <a:solidFill>
                  <a:schemeClr val="tx2"/>
                </a:solidFill>
                <a:ea typeface="+mj-lt"/>
                <a:cs typeface="+mj-lt"/>
              </a:rPr>
              <a:t> </a:t>
            </a:r>
            <a:r>
              <a:rPr lang="en-US" dirty="0" err="1">
                <a:solidFill>
                  <a:schemeClr val="tx2"/>
                </a:solidFill>
                <a:ea typeface="+mj-lt"/>
                <a:cs typeface="+mj-lt"/>
              </a:rPr>
              <a:t>jako</a:t>
            </a:r>
            <a:r>
              <a:rPr lang="en-US" dirty="0">
                <a:solidFill>
                  <a:schemeClr val="tx2"/>
                </a:solidFill>
                <a:ea typeface="+mj-lt"/>
                <a:cs typeface="+mj-lt"/>
              </a:rPr>
              <a:t> </a:t>
            </a:r>
            <a:r>
              <a:rPr lang="en-US" dirty="0" err="1">
                <a:solidFill>
                  <a:schemeClr val="tx2"/>
                </a:solidFill>
                <a:ea typeface="+mj-lt"/>
                <a:cs typeface="+mj-lt"/>
              </a:rPr>
              <a:t>nauki</a:t>
            </a:r>
            <a:r>
              <a:rPr lang="en-US" dirty="0">
                <a:solidFill>
                  <a:schemeClr val="tx2"/>
                </a:solidFill>
                <a:ea typeface="+mj-lt"/>
                <a:cs typeface="+mj-lt"/>
              </a:rPr>
              <a:t>. </a:t>
            </a:r>
            <a:br>
              <a:rPr lang="en-US" dirty="0">
                <a:solidFill>
                  <a:schemeClr val="tx2"/>
                </a:solidFill>
                <a:ea typeface="+mj-lt"/>
                <a:cs typeface="+mj-lt"/>
              </a:rPr>
            </a:br>
            <a:r>
              <a:rPr lang="en-US" dirty="0" err="1">
                <a:solidFill>
                  <a:schemeClr val="tx2"/>
                </a:solidFill>
                <a:ea typeface="+mj-lt"/>
                <a:cs typeface="+mj-lt"/>
              </a:rPr>
              <a:t>Ekonomia</a:t>
            </a:r>
            <a:r>
              <a:rPr lang="en-US" dirty="0">
                <a:solidFill>
                  <a:schemeClr val="tx2"/>
                </a:solidFill>
                <a:ea typeface="+mj-lt"/>
                <a:cs typeface="+mj-lt"/>
              </a:rPr>
              <a:t> </a:t>
            </a:r>
            <a:r>
              <a:rPr lang="en-US" dirty="0" err="1">
                <a:solidFill>
                  <a:schemeClr val="tx2"/>
                </a:solidFill>
                <a:ea typeface="+mj-lt"/>
                <a:cs typeface="+mj-lt"/>
              </a:rPr>
              <a:t>klasyczna</a:t>
            </a:r>
            <a:endParaRPr lang="pl-PL" dirty="0" err="1">
              <a:solidFill>
                <a:schemeClr val="tx2"/>
              </a:solidFill>
              <a:ea typeface="+mj-lt"/>
              <a:cs typeface="+mj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241AE5-19FD-8CB9-629A-36A9D3B18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W DRUGIEJ POŁOWIE XVIII WIEKU POWSTAJE PIERWSZY ZWARTY SYSTEM TEORETYCZNY ZWANY EKONOMIĄ KLASYCZNĄ. </a:t>
            </a:r>
            <a:r>
              <a:rPr lang="en-US" cap="all" err="1">
                <a:solidFill>
                  <a:schemeClr val="tx1"/>
                </a:solidFill>
                <a:ea typeface="+mn-lt"/>
                <a:cs typeface="+mn-lt"/>
              </a:rPr>
              <a:t>Głównymi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cap="all" err="1">
                <a:solidFill>
                  <a:schemeClr val="tx1"/>
                </a:solidFill>
                <a:ea typeface="+mn-lt"/>
                <a:cs typeface="+mn-lt"/>
              </a:rPr>
              <a:t>jej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cap="all" err="1">
                <a:solidFill>
                  <a:schemeClr val="tx1"/>
                </a:solidFill>
                <a:ea typeface="+mn-lt"/>
                <a:cs typeface="+mn-lt"/>
              </a:rPr>
              <a:t>przedstawicielami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cap="all" err="1">
                <a:solidFill>
                  <a:schemeClr val="tx1"/>
                </a:solidFill>
                <a:ea typeface="+mn-lt"/>
                <a:cs typeface="+mn-lt"/>
              </a:rPr>
              <a:t>są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b="1" cap="all" dirty="0">
                <a:solidFill>
                  <a:schemeClr val="tx1"/>
                </a:solidFill>
                <a:ea typeface="+mn-lt"/>
                <a:cs typeface="+mn-lt"/>
              </a:rPr>
              <a:t>Adam Smith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 I </a:t>
            </a:r>
            <a:r>
              <a:rPr lang="en-US" b="1" cap="all" dirty="0">
                <a:solidFill>
                  <a:schemeClr val="tx1"/>
                </a:solidFill>
                <a:ea typeface="+mn-lt"/>
                <a:cs typeface="+mn-lt"/>
              </a:rPr>
              <a:t>David Ricardo. </a:t>
            </a:r>
            <a:endParaRPr lang="en-US" cap="all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en-US" cap="all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Ich </a:t>
            </a:r>
            <a:r>
              <a:rPr lang="en-US" cap="all" err="1">
                <a:solidFill>
                  <a:schemeClr val="tx1"/>
                </a:solidFill>
                <a:ea typeface="+mn-lt"/>
                <a:cs typeface="+mn-lt"/>
              </a:rPr>
              <a:t>Opracowania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r>
              <a:rPr lang="en-US" cap="all" err="1">
                <a:solidFill>
                  <a:schemeClr val="tx1"/>
                </a:solidFill>
                <a:ea typeface="+mn-lt"/>
                <a:cs typeface="+mn-lt"/>
              </a:rPr>
              <a:t>stanowią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cap="all" err="1">
                <a:solidFill>
                  <a:schemeClr val="tx1"/>
                </a:solidFill>
                <a:ea typeface="+mn-lt"/>
                <a:cs typeface="+mn-lt"/>
              </a:rPr>
              <a:t>Podstawę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cap="all" err="1">
                <a:solidFill>
                  <a:schemeClr val="tx1"/>
                </a:solidFill>
                <a:ea typeface="+mn-lt"/>
                <a:cs typeface="+mn-lt"/>
              </a:rPr>
              <a:t>Liberalizmu</a:t>
            </a:r>
            <a:r>
              <a:rPr lang="en-US" cap="all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cap="all">
                <a:solidFill>
                  <a:schemeClr val="tx1"/>
                </a:solidFill>
                <a:ea typeface="+mn-lt"/>
                <a:cs typeface="+mn-lt"/>
              </a:rPr>
              <a:t>Ekonomicznego. </a:t>
            </a:r>
          </a:p>
          <a:p>
            <a:endParaRPr lang="en-US" cap="all" dirty="0">
              <a:solidFill>
                <a:schemeClr val="tx1"/>
              </a:solidFill>
            </a:endParaRPr>
          </a:p>
          <a:p>
            <a:r>
              <a:rPr lang="en-US" cap="all" err="1">
                <a:solidFill>
                  <a:schemeClr val="tx1"/>
                </a:solidFill>
              </a:rPr>
              <a:t>Liberalizm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Ekonomiczny</a:t>
            </a:r>
            <a:r>
              <a:rPr lang="en-US" cap="all" dirty="0">
                <a:solidFill>
                  <a:schemeClr val="tx1"/>
                </a:solidFill>
              </a:rPr>
              <a:t> – </a:t>
            </a:r>
            <a:r>
              <a:rPr lang="en-US" cap="all" err="1">
                <a:solidFill>
                  <a:schemeClr val="tx1"/>
                </a:solidFill>
              </a:rPr>
              <a:t>wolno-konkurencyjna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gospodarka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Samoczynnie</a:t>
            </a:r>
            <a:r>
              <a:rPr lang="en-US" cap="all" dirty="0">
                <a:solidFill>
                  <a:schemeClr val="tx1"/>
                </a:solidFill>
              </a:rPr>
              <a:t> bez </a:t>
            </a:r>
            <a:r>
              <a:rPr lang="en-US" cap="all" err="1">
                <a:solidFill>
                  <a:schemeClr val="tx1"/>
                </a:solidFill>
              </a:rPr>
              <a:t>zewnętrznej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ingerencji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dąży</a:t>
            </a:r>
            <a:r>
              <a:rPr lang="en-US" cap="all" dirty="0">
                <a:solidFill>
                  <a:schemeClr val="tx1"/>
                </a:solidFill>
              </a:rPr>
              <a:t> do </a:t>
            </a:r>
            <a:r>
              <a:rPr lang="en-US" cap="all" err="1">
                <a:solidFill>
                  <a:schemeClr val="tx1"/>
                </a:solidFill>
              </a:rPr>
              <a:t>równowagi</a:t>
            </a:r>
            <a:r>
              <a:rPr lang="en-US" cap="all" dirty="0">
                <a:solidFill>
                  <a:schemeClr val="tx1"/>
                </a:solidFill>
              </a:rPr>
              <a:t> ("</a:t>
            </a:r>
            <a:r>
              <a:rPr lang="en-US" cap="all" err="1">
                <a:solidFill>
                  <a:schemeClr val="tx1"/>
                </a:solidFill>
              </a:rPr>
              <a:t>niewidzialna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ręka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rynku</a:t>
            </a:r>
            <a:r>
              <a:rPr lang="en-US" cap="all" dirty="0">
                <a:solidFill>
                  <a:schemeClr val="tx1"/>
                </a:solidFill>
              </a:rPr>
              <a:t>"). </a:t>
            </a:r>
            <a:r>
              <a:rPr lang="en-US" cap="all" err="1">
                <a:solidFill>
                  <a:schemeClr val="tx1"/>
                </a:solidFill>
              </a:rPr>
              <a:t>Rząd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nie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powinien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ingerować</a:t>
            </a:r>
            <a:r>
              <a:rPr lang="en-US" cap="all" dirty="0">
                <a:solidFill>
                  <a:schemeClr val="tx1"/>
                </a:solidFill>
              </a:rPr>
              <a:t> w </a:t>
            </a:r>
            <a:r>
              <a:rPr lang="en-US" cap="all" err="1">
                <a:solidFill>
                  <a:schemeClr val="tx1"/>
                </a:solidFill>
              </a:rPr>
              <a:t>Gospodarkę</a:t>
            </a:r>
            <a:r>
              <a:rPr lang="en-US" cap="all" dirty="0">
                <a:solidFill>
                  <a:schemeClr val="tx1"/>
                </a:solidFill>
              </a:rPr>
              <a:t>. </a:t>
            </a:r>
            <a:r>
              <a:rPr lang="en-US" cap="all" err="1">
                <a:solidFill>
                  <a:schemeClr val="tx1"/>
                </a:solidFill>
              </a:rPr>
              <a:t>Gospodarka</a:t>
            </a:r>
            <a:r>
              <a:rPr lang="en-US" cap="all" dirty="0">
                <a:solidFill>
                  <a:schemeClr val="tx1"/>
                </a:solidFill>
              </a:rPr>
              <a:t> </a:t>
            </a:r>
            <a:r>
              <a:rPr lang="en-US" cap="all" err="1">
                <a:solidFill>
                  <a:schemeClr val="tx1"/>
                </a:solidFill>
              </a:rPr>
              <a:t>Reguluje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siebie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sama</a:t>
            </a:r>
            <a:r>
              <a:rPr lang="en-US" cap="all" dirty="0">
                <a:solidFill>
                  <a:schemeClr val="tx1"/>
                </a:solidFill>
              </a:rPr>
              <a:t> – </a:t>
            </a:r>
            <a:r>
              <a:rPr lang="en-US" cap="all" err="1">
                <a:solidFill>
                  <a:schemeClr val="tx1"/>
                </a:solidFill>
              </a:rPr>
              <a:t>dokonuje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optymalnej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alokacji</a:t>
            </a:r>
            <a:r>
              <a:rPr lang="en-US" cap="all" dirty="0">
                <a:solidFill>
                  <a:schemeClr val="tx1"/>
                </a:solidFill>
              </a:rPr>
              <a:t> </a:t>
            </a:r>
            <a:r>
              <a:rPr lang="en-US" cap="all" err="1">
                <a:solidFill>
                  <a:schemeClr val="tx1"/>
                </a:solidFill>
              </a:rPr>
              <a:t>zasobów</a:t>
            </a:r>
            <a:r>
              <a:rPr lang="en-US" cap="all" dirty="0">
                <a:solidFill>
                  <a:schemeClr val="tx1"/>
                </a:solidFill>
              </a:rPr>
              <a:t>. </a:t>
            </a:r>
          </a:p>
          <a:p>
            <a:pPr marL="0" indent="0">
              <a:buNone/>
            </a:pPr>
            <a:endParaRPr lang="en-US" cap="al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768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Nowa ekonomia klasyczna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- R. E. Lucas, T. </a:t>
            </a:r>
            <a:r>
              <a:rPr lang="pl-PL" dirty="0" err="1"/>
              <a:t>Sargent</a:t>
            </a:r>
            <a:r>
              <a:rPr lang="pl-PL" dirty="0"/>
              <a:t>, N. </a:t>
            </a:r>
            <a:r>
              <a:rPr lang="pl-PL" dirty="0" err="1"/>
              <a:t>Wallace</a:t>
            </a:r>
            <a:r>
              <a:rPr lang="pl-PL" dirty="0"/>
              <a:t> i R. Baro</a:t>
            </a:r>
          </a:p>
          <a:p>
            <a:pPr marL="0" indent="0">
              <a:buNone/>
            </a:pPr>
            <a:r>
              <a:rPr lang="pl-PL" dirty="0"/>
              <a:t>Nowa ekonomia klasyczna opiera się na założeniu pełnej elastyczności rynków, teorii racjonalnych oczekiwań oraz </a:t>
            </a:r>
            <a:r>
              <a:rPr lang="pl-PL" dirty="0" err="1"/>
              <a:t>monetarystycznej</a:t>
            </a:r>
            <a:r>
              <a:rPr lang="pl-PL" dirty="0"/>
              <a:t> koncepcji inflacji. </a:t>
            </a:r>
          </a:p>
          <a:p>
            <a:pPr marL="0" indent="0">
              <a:buNone/>
            </a:pPr>
            <a:r>
              <a:rPr lang="pl-PL" dirty="0"/>
              <a:t>Rynek jest w pełni elastyczny – wszelkie nierówności są prawie natychmiastowo likwidowane, a transakcje zawierane po cenach równowagi rynkowej. </a:t>
            </a:r>
          </a:p>
          <a:p>
            <a:pPr marL="0" indent="0">
              <a:buNone/>
            </a:pPr>
            <a:r>
              <a:rPr lang="pl-PL" dirty="0"/>
              <a:t>"Teoria racjonalnych oczekiwań" - ludzie w kształtowaniu oczekiwań co do przebiegu danego zjawiska ekonomicznego w przyszłości kierują się przebiegiem danego zjawiska w przeszłości.</a:t>
            </a:r>
          </a:p>
        </p:txBody>
      </p:sp>
    </p:spTree>
    <p:extLst>
      <p:ext uri="{BB962C8B-B14F-4D97-AF65-F5344CB8AC3E}">
        <p14:creationId xmlns:p14="http://schemas.microsoft.com/office/powerpoint/2010/main" val="805103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Szkoła </a:t>
            </a:r>
            <a:r>
              <a:rPr lang="pl-PL" dirty="0" err="1"/>
              <a:t>neoaustriacka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 - F. Hayek (Ludzkie działanie)</a:t>
            </a:r>
          </a:p>
          <a:p>
            <a:pPr marL="0" indent="0">
              <a:buNone/>
            </a:pPr>
            <a:r>
              <a:rPr lang="pl-PL" dirty="0"/>
              <a:t>Państwo nie może zastąpić mechanizmu rynkowego, bo nie dysponuje odpowiednią informacją. Rynek stanowi najbardziej skuteczny mechanizm porządkowania informacji i podejmowania na ich podstawie działań przez poszczególne podmioty gospodarcze. Rząd powinien jedynie tworzyć przepisy prawne w celu stworzenia warunków dla sprawnego funkcjonowania konkurencji.</a:t>
            </a:r>
          </a:p>
        </p:txBody>
      </p:sp>
    </p:spTree>
    <p:extLst>
      <p:ext uri="{BB962C8B-B14F-4D97-AF65-F5344CB8AC3E}">
        <p14:creationId xmlns:p14="http://schemas.microsoft.com/office/powerpoint/2010/main" val="832616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Ekonomiczna teoria polityki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K. Arrow, J. Buchanan, G. </a:t>
            </a:r>
            <a:r>
              <a:rPr lang="pl-PL" dirty="0" err="1"/>
              <a:t>Tullok</a:t>
            </a:r>
            <a:r>
              <a:rPr lang="pl-PL" dirty="0"/>
              <a:t>, A. </a:t>
            </a:r>
            <a:r>
              <a:rPr lang="pl-PL" dirty="0" err="1"/>
              <a:t>Downs</a:t>
            </a:r>
            <a:r>
              <a:rPr lang="pl-PL" dirty="0"/>
              <a:t>, W. </a:t>
            </a:r>
            <a:r>
              <a:rPr lang="pl-PL" dirty="0" err="1"/>
              <a:t>Nniskanen</a:t>
            </a:r>
            <a:r>
              <a:rPr lang="pl-PL" dirty="0"/>
              <a:t> B. Frey</a:t>
            </a:r>
          </a:p>
          <a:p>
            <a:pPr marL="0" indent="0">
              <a:buNone/>
            </a:pPr>
            <a:r>
              <a:rPr lang="pl-PL" dirty="0"/>
              <a:t>- analiza ram politycznych w których zachodzą procesy gospodarcze i realizowana jest polityka ekonomiczna. </a:t>
            </a:r>
            <a:endParaRPr lang="pl-PL"/>
          </a:p>
          <a:p>
            <a:pPr marL="0" indent="0">
              <a:buNone/>
            </a:pPr>
            <a:r>
              <a:rPr lang="pl-PL" dirty="0"/>
              <a:t>Bada interakcje między sferą ekonomii i sferą polityki. </a:t>
            </a:r>
          </a:p>
          <a:p>
            <a:pPr marL="0" indent="0">
              <a:buNone/>
            </a:pPr>
            <a:r>
              <a:rPr lang="pl-PL" dirty="0"/>
              <a:t>W instytucjach ostatecznym podmiotem decyzyjnym jest jednostka, która optymalizuje swoją egoistyczną funkcję celu i jest jej obce pojęcie interesu społecznego. Państwo samo z siebie nie odzwierciedla interesu całego społeczeństwa.</a:t>
            </a:r>
          </a:p>
          <a:p>
            <a:pPr marL="0" indent="0">
              <a:buNone/>
            </a:pPr>
            <a:r>
              <a:rPr lang="pl-PL" dirty="0"/>
              <a:t>Dodatkowe argumenty przeciwko aktywnej ekonomicznej roli państwa wywodzą się z koncepcji politycznego cyklu koniunkturalnego. </a:t>
            </a:r>
          </a:p>
        </p:txBody>
      </p:sp>
    </p:spTree>
    <p:extLst>
      <p:ext uri="{BB962C8B-B14F-4D97-AF65-F5344CB8AC3E}">
        <p14:creationId xmlns:p14="http://schemas.microsoft.com/office/powerpoint/2010/main" val="1638594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Ekonomia podaży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- A. </a:t>
            </a:r>
            <a:r>
              <a:rPr lang="pl-PL" dirty="0" err="1"/>
              <a:t>Laffer</a:t>
            </a:r>
            <a:r>
              <a:rPr lang="pl-PL" dirty="0"/>
              <a:t>, G. Gildera, J. </a:t>
            </a:r>
            <a:r>
              <a:rPr lang="pl-PL" dirty="0" err="1"/>
              <a:t>Wannisky</a:t>
            </a:r>
          </a:p>
          <a:p>
            <a:pPr marL="0" indent="0">
              <a:buNone/>
            </a:pPr>
            <a:r>
              <a:rPr lang="pl-PL" dirty="0"/>
              <a:t>Program gospodarczy R. Reagana </a:t>
            </a:r>
          </a:p>
          <a:p>
            <a:pPr marL="0" indent="0">
              <a:buNone/>
            </a:pPr>
            <a:r>
              <a:rPr lang="pl-PL" dirty="0"/>
              <a:t>- zewnętrzne czynniki zakłócają mechanizmy rynkowe (np. Polityka podatkowa)</a:t>
            </a:r>
          </a:p>
          <a:p>
            <a:pPr marL="0" indent="0">
              <a:buNone/>
            </a:pPr>
            <a:r>
              <a:rPr lang="pl-PL" dirty="0"/>
              <a:t>- zalecana jest polityka podnoszenia poziomu produkcji - np. zmniejszenie podatków, co będzie pobudzać inwestycje, ograniczenie sektora publicznego, ulgi podatkowe</a:t>
            </a:r>
          </a:p>
        </p:txBody>
      </p:sp>
    </p:spTree>
    <p:extLst>
      <p:ext uri="{BB962C8B-B14F-4D97-AF65-F5344CB8AC3E}">
        <p14:creationId xmlns:p14="http://schemas.microsoft.com/office/powerpoint/2010/main" val="3793806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Instytucjonalizm (szkoła historyczna)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- W. </a:t>
            </a:r>
            <a:r>
              <a:rPr lang="pl-PL" dirty="0" err="1"/>
              <a:t>Roscher</a:t>
            </a:r>
            <a:r>
              <a:rPr lang="pl-PL" dirty="0"/>
              <a:t>, K. </a:t>
            </a:r>
            <a:r>
              <a:rPr lang="pl-PL" dirty="0" err="1"/>
              <a:t>Knies</a:t>
            </a:r>
            <a:r>
              <a:rPr lang="pl-PL" dirty="0"/>
              <a:t>, G. </a:t>
            </a:r>
            <a:r>
              <a:rPr lang="pl-PL" dirty="0" err="1"/>
              <a:t>Schmoller</a:t>
            </a:r>
            <a:r>
              <a:rPr lang="pl-PL" dirty="0"/>
              <a:t>, M. Weber i W. </a:t>
            </a:r>
            <a:r>
              <a:rPr lang="pl-PL" dirty="0" err="1"/>
              <a:t>Sombart</a:t>
            </a:r>
          </a:p>
          <a:p>
            <a:pPr marL="0" indent="0">
              <a:buNone/>
            </a:pPr>
            <a:r>
              <a:rPr lang="pl-PL" dirty="0"/>
              <a:t>Nie można opierać się na założeniu "człowieka ekonomicznego", również wpływ mają bodźce moralne, psychika gospodarcza. </a:t>
            </a:r>
          </a:p>
          <a:p>
            <a:pPr marL="0" indent="0">
              <a:buNone/>
            </a:pPr>
            <a:r>
              <a:rPr lang="pl-PL" dirty="0"/>
              <a:t>Pozaekonomiczne ramy również oddziaływają na zjawiska rynkowe. </a:t>
            </a:r>
          </a:p>
          <a:p>
            <a:pPr marL="0" indent="0">
              <a:buNone/>
            </a:pPr>
            <a:r>
              <a:rPr lang="pl-PL" dirty="0"/>
              <a:t>Ekonomiści powinni skupić się na wpływie "innych czynników (pozaekonomicznych)" na decyzje gospodarcze.</a:t>
            </a:r>
          </a:p>
        </p:txBody>
      </p:sp>
    </p:spTree>
    <p:extLst>
      <p:ext uri="{BB962C8B-B14F-4D97-AF65-F5344CB8AC3E}">
        <p14:creationId xmlns:p14="http://schemas.microsoft.com/office/powerpoint/2010/main" val="2080949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Marksizm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350" y="2166443"/>
            <a:ext cx="1005840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/>
              <a:t>K. Marks i F. Engels - przedstawiciele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Ekonomia klasyczna + twórczość socjalistów utopijnych (C. H. de Saint-Simon), Ch. Fourier, R. Owen</a:t>
            </a:r>
          </a:p>
          <a:p>
            <a:pPr marL="0" indent="0">
              <a:buNone/>
            </a:pPr>
            <a:r>
              <a:rPr lang="pl-PL" dirty="0"/>
              <a:t>Teoria wartości dodatkowej </a:t>
            </a:r>
          </a:p>
          <a:p>
            <a:pPr marL="0" indent="0">
              <a:buNone/>
            </a:pPr>
            <a:r>
              <a:rPr lang="pl-PL" dirty="0"/>
              <a:t>Społeczeństwo bezklasowe</a:t>
            </a:r>
          </a:p>
          <a:p>
            <a:pPr marL="0" indent="0">
              <a:buNone/>
            </a:pPr>
            <a:r>
              <a:rPr lang="pl-PL" dirty="0"/>
              <a:t>Brak własności prywatnej </a:t>
            </a:r>
          </a:p>
        </p:txBody>
      </p:sp>
    </p:spTree>
    <p:extLst>
      <p:ext uri="{BB962C8B-B14F-4D97-AF65-F5344CB8AC3E}">
        <p14:creationId xmlns:p14="http://schemas.microsoft.com/office/powerpoint/2010/main" val="2391696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Ekonomia behawioralna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350" y="2166443"/>
            <a:ext cx="1005840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wiąże się z kryzysem gospodarczym 2007-2008 r.</a:t>
            </a:r>
          </a:p>
          <a:p>
            <a:pPr marL="0" indent="0">
              <a:buNone/>
            </a:pPr>
            <a:r>
              <a:rPr lang="pl-PL" dirty="0"/>
              <a:t>podmioty ekonomiczne nie są racjonalne (ograniczona racjonalność)  - człowiek przy podejmowaniu decyzji opiera się nie tylko na motywacji ekonomicznej (zysku), lecz również na empatii i zaufaniu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7590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350" y="2166443"/>
            <a:ext cx="1005840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Moja żona czy moja teściowa?</a:t>
            </a:r>
          </a:p>
        </p:txBody>
      </p:sp>
      <p:pic>
        <p:nvPicPr>
          <p:cNvPr id="4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F850DD4D-B9B2-48DF-F62E-D713BDA62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9558" y="134915"/>
            <a:ext cx="3562510" cy="494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6943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350" y="2166443"/>
            <a:ext cx="10058400" cy="3760891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dirty="0"/>
              <a:t>1.Kij do </a:t>
            </a:r>
            <a:r>
              <a:rPr lang="pl-PL" dirty="0" err="1"/>
              <a:t>bejsbola</a:t>
            </a:r>
            <a:r>
              <a:rPr lang="pl-PL" dirty="0"/>
              <a:t> i piłka kosztują razem 1 dolar i 10 centów.</a:t>
            </a:r>
            <a:endParaRPr lang="pl-PL"/>
          </a:p>
          <a:p>
            <a:pPr marL="0" indent="0">
              <a:lnSpc>
                <a:spcPct val="110000"/>
              </a:lnSpc>
              <a:buNone/>
            </a:pPr>
            <a:r>
              <a:rPr lang="pl-PL" dirty="0"/>
              <a:t>Kij kosztuje o 1 dolar więcej niż piłka.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dirty="0"/>
              <a:t>Ile kosztuje piłka?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2. Pięć maszyn w ciągu pięciu minut wytwarza pięć samochodów-zabawek. Ile czasu potrzebują 100 maszyn, aby wyprodukować 100 zabawek?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3. W jeziorze rosną lilie wodne. Powierzchnia jeziora, która lilie pokrywają ulegała podwojeniu każdego dnia. Całe jezioro zostało przykryte dywanem lilii po 48 dniach. Po ilu dniach lilie zajmowały połowę powierzchni jeziora?</a:t>
            </a:r>
          </a:p>
        </p:txBody>
      </p:sp>
    </p:spTree>
    <p:extLst>
      <p:ext uri="{BB962C8B-B14F-4D97-AF65-F5344CB8AC3E}">
        <p14:creationId xmlns:p14="http://schemas.microsoft.com/office/powerpoint/2010/main" val="41450115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D5B87-B795-9C4A-BE77-A3D84964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350" y="2166443"/>
            <a:ext cx="1005840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- Gospodarka wolnorynkowa. </a:t>
            </a:r>
          </a:p>
          <a:p>
            <a:pPr marL="0" indent="0">
              <a:buNone/>
            </a:pPr>
            <a:r>
              <a:rPr lang="pl-PL" dirty="0"/>
              <a:t>- Stopień ingerencji państwa w gospodarkę (znaczny - słaby)</a:t>
            </a:r>
          </a:p>
          <a:p>
            <a:pPr marL="0" indent="0">
              <a:buNone/>
            </a:pPr>
            <a:r>
              <a:rPr lang="pl-PL" dirty="0"/>
              <a:t>- Kryzys gospodarczy stanowi podstawę zmian polityki ekonomicznej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1502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C78E1D-8C49-169E-0AA7-516AE806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548318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Adam Smith –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ojciec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współczesnej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ekonomii</a:t>
            </a:r>
            <a:b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6200" dirty="0"/>
            </a:b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Badania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nad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naturą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przyczynami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bogactw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narodów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(1776 r.).</a:t>
            </a:r>
          </a:p>
        </p:txBody>
      </p:sp>
      <p:pic>
        <p:nvPicPr>
          <p:cNvPr id="4" name="Obraz 4" descr="Obraz zawierający mężczyzna, osoba, noszenie&#10;&#10;Opis wygenerowany automatycznie">
            <a:extLst>
              <a:ext uri="{FF2B5EF4-FFF2-40B4-BE49-F238E27FC236}">
                <a16:creationId xmlns:a16="http://schemas.microsoft.com/office/drawing/2014/main" id="{22F7FACF-0AD9-07C7-0C39-DA95DAB82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73"/>
          <a:stretch/>
        </p:blipFill>
        <p:spPr>
          <a:xfrm>
            <a:off x="-1" y="1"/>
            <a:ext cx="4635315" cy="685799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1989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D0DD2-EC13-1761-7393-8060E60C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350" y="2166443"/>
            <a:ext cx="1005840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Dziękuję za uwagę </a:t>
            </a:r>
          </a:p>
        </p:txBody>
      </p:sp>
    </p:spTree>
    <p:extLst>
      <p:ext uri="{BB962C8B-B14F-4D97-AF65-F5344CB8AC3E}">
        <p14:creationId xmlns:p14="http://schemas.microsoft.com/office/powerpoint/2010/main" val="273359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C78E1D-8C49-169E-0AA7-516AE806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035" y="639097"/>
            <a:ext cx="9184833" cy="125093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200">
                <a:solidFill>
                  <a:schemeClr val="tx1">
                    <a:lumMod val="85000"/>
                    <a:lumOff val="15000"/>
                  </a:schemeClr>
                </a:solidFill>
              </a:rPr>
              <a:t>Podstawowe koncepcje</a:t>
            </a:r>
            <a:endParaRPr lang="en-US" sz="6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04CFAC7-CD15-B276-5502-F546BA5DE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pl-PL"/>
              <a:t>- "niewidzialna ręka rynku" a "widzialna ręka rynku"</a:t>
            </a:r>
          </a:p>
          <a:p>
            <a:r>
              <a:rPr lang="pl-PL"/>
              <a:t>- "teoria przewagi absolutnej" (państwo produkuje te towary w produkcji których posiada przewagę abolutną - taniej niż inni) (braki teorii – jest to tylko jeden przypadek, nie opisuje innych) (założenia - brak kosztów transportu, przepływu technologii, innych barier)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040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C78E1D-8C49-169E-0AA7-516AE806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035" y="639097"/>
            <a:ext cx="9184833" cy="125093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200">
                <a:solidFill>
                  <a:schemeClr val="tx1">
                    <a:lumMod val="85000"/>
                    <a:lumOff val="15000"/>
                  </a:schemeClr>
                </a:solidFill>
              </a:rPr>
              <a:t>Teoria przewagi absolutnej</a:t>
            </a:r>
            <a:endParaRPr lang="en-US" sz="6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04CFAC7-CD15-B276-5502-F546BA5DE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pl-PL"/>
              <a:t>Przypadek 1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/>
              <a:t>Francja ma przewagę w produkcji wina, natomiast Polska ma przewagę w produkcji jabłek. </a:t>
            </a:r>
          </a:p>
          <a:p>
            <a:r>
              <a:rPr lang="pl-PL"/>
              <a:t>Polska eksportuje jabłka, a importuje wino, natomiast Fracja eksportuje wino i importuje jabłka.</a:t>
            </a:r>
            <a:endParaRPr lang="pl-PL" dirty="0"/>
          </a:p>
          <a:p>
            <a:endParaRPr lang="pl-PL" dirty="0"/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C1CBA59E-E5BA-4D73-499B-62887E2F5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195784"/>
              </p:ext>
            </p:extLst>
          </p:nvPr>
        </p:nvGraphicFramePr>
        <p:xfrm>
          <a:off x="1184254" y="2557796"/>
          <a:ext cx="6659110" cy="1873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282">
                  <a:extLst>
                    <a:ext uri="{9D8B030D-6E8A-4147-A177-3AD203B41FA5}">
                      <a16:colId xmlns:a16="http://schemas.microsoft.com/office/drawing/2014/main" val="206356076"/>
                    </a:ext>
                  </a:extLst>
                </a:gridCol>
                <a:gridCol w="2207914">
                  <a:extLst>
                    <a:ext uri="{9D8B030D-6E8A-4147-A177-3AD203B41FA5}">
                      <a16:colId xmlns:a16="http://schemas.microsoft.com/office/drawing/2014/main" val="2327111929"/>
                    </a:ext>
                  </a:extLst>
                </a:gridCol>
                <a:gridCol w="2207914">
                  <a:extLst>
                    <a:ext uri="{9D8B030D-6E8A-4147-A177-3AD203B41FA5}">
                      <a16:colId xmlns:a16="http://schemas.microsoft.com/office/drawing/2014/main" val="2649534313"/>
                    </a:ext>
                  </a:extLst>
                </a:gridCol>
              </a:tblGrid>
              <a:tr h="624513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Francja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Polska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131268"/>
                  </a:ext>
                </a:extLst>
              </a:tr>
              <a:tr h="624513">
                <a:tc>
                  <a:txBody>
                    <a:bodyPr/>
                    <a:lstStyle/>
                    <a:p>
                      <a:r>
                        <a:rPr lang="pl-PL"/>
                        <a:t>WINO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195979"/>
                  </a:ext>
                </a:extLst>
              </a:tr>
              <a:tr h="624513">
                <a:tc>
                  <a:txBody>
                    <a:bodyPr/>
                    <a:lstStyle/>
                    <a:p>
                      <a:r>
                        <a:rPr lang="pl-PL"/>
                        <a:t>JABŁKA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607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561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C78E1D-8C49-169E-0AA7-516AE806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035" y="639097"/>
            <a:ext cx="9184833" cy="125093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200">
                <a:solidFill>
                  <a:schemeClr val="tx1">
                    <a:lumMod val="85000"/>
                    <a:lumOff val="15000"/>
                  </a:schemeClr>
                </a:solidFill>
              </a:rPr>
              <a:t>Teoria przewagi absolutnej</a:t>
            </a:r>
            <a:endParaRPr lang="en-US" sz="6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04CFAC7-CD15-B276-5502-F546BA5DE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70000" lnSpcReduction="20000"/>
          </a:bodyPr>
          <a:lstStyle/>
          <a:p>
            <a:r>
              <a:rPr lang="pl-PL"/>
              <a:t>Przypadek 1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/>
              <a:t>Francja 120:4 = 30 jednostek wina</a:t>
            </a:r>
            <a:endParaRPr lang="pl-PL" dirty="0"/>
          </a:p>
          <a:p>
            <a:r>
              <a:rPr lang="pl-PL"/>
              <a:t>Polska 60:3=20 jednostek jabłek (optymalna ilość)</a:t>
            </a:r>
          </a:p>
          <a:p>
            <a:pPr algn="r"/>
            <a:r>
              <a:rPr lang="pl-PL"/>
              <a:t>Alternatywnie (Francja – 120:8=15, a Polska 60:6=10)</a:t>
            </a:r>
            <a:endParaRPr lang="pl-PL" dirty="0"/>
          </a:p>
          <a:p>
            <a:endParaRPr lang="pl-PL" dirty="0"/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C1CBA59E-E5BA-4D73-499B-62887E2F5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29729"/>
              </p:ext>
            </p:extLst>
          </p:nvPr>
        </p:nvGraphicFramePr>
        <p:xfrm>
          <a:off x="1184254" y="2557796"/>
          <a:ext cx="6659110" cy="1873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282">
                  <a:extLst>
                    <a:ext uri="{9D8B030D-6E8A-4147-A177-3AD203B41FA5}">
                      <a16:colId xmlns:a16="http://schemas.microsoft.com/office/drawing/2014/main" val="206356076"/>
                    </a:ext>
                  </a:extLst>
                </a:gridCol>
                <a:gridCol w="2207914">
                  <a:extLst>
                    <a:ext uri="{9D8B030D-6E8A-4147-A177-3AD203B41FA5}">
                      <a16:colId xmlns:a16="http://schemas.microsoft.com/office/drawing/2014/main" val="2327111929"/>
                    </a:ext>
                  </a:extLst>
                </a:gridCol>
                <a:gridCol w="2207914">
                  <a:extLst>
                    <a:ext uri="{9D8B030D-6E8A-4147-A177-3AD203B41FA5}">
                      <a16:colId xmlns:a16="http://schemas.microsoft.com/office/drawing/2014/main" val="2649534313"/>
                    </a:ext>
                  </a:extLst>
                </a:gridCol>
              </a:tblGrid>
              <a:tr h="624513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Francja (120)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Polska (60)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131268"/>
                  </a:ext>
                </a:extLst>
              </a:tr>
              <a:tr h="624513">
                <a:tc>
                  <a:txBody>
                    <a:bodyPr/>
                    <a:lstStyle/>
                    <a:p>
                      <a:r>
                        <a:rPr lang="pl-PL"/>
                        <a:t>WINO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195979"/>
                  </a:ext>
                </a:extLst>
              </a:tr>
              <a:tr h="624513">
                <a:tc>
                  <a:txBody>
                    <a:bodyPr/>
                    <a:lstStyle/>
                    <a:p>
                      <a:r>
                        <a:rPr lang="pl-PL"/>
                        <a:t>JABŁKA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607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31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C78E1D-8C49-169E-0AA7-516AE806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035" y="639097"/>
            <a:ext cx="9184833" cy="125093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200">
                <a:solidFill>
                  <a:schemeClr val="tx1">
                    <a:lumMod val="85000"/>
                    <a:lumOff val="15000"/>
                  </a:schemeClr>
                </a:solidFill>
              </a:rPr>
              <a:t>Teoria przewagi absolutnej</a:t>
            </a:r>
            <a:endParaRPr lang="en-US" sz="6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04CFAC7-CD15-B276-5502-F546BA5DE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pl-PL"/>
              <a:t>Przypadek 2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/>
              <a:t>Francja powinna produkować wino i jabłka, a Polska tylko importować.</a:t>
            </a:r>
          </a:p>
          <a:p>
            <a:endParaRPr lang="pl-PL" dirty="0"/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C1CBA59E-E5BA-4D73-499B-62887E2F5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740565"/>
              </p:ext>
            </p:extLst>
          </p:nvPr>
        </p:nvGraphicFramePr>
        <p:xfrm>
          <a:off x="1184254" y="2557796"/>
          <a:ext cx="6659110" cy="1873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282">
                  <a:extLst>
                    <a:ext uri="{9D8B030D-6E8A-4147-A177-3AD203B41FA5}">
                      <a16:colId xmlns:a16="http://schemas.microsoft.com/office/drawing/2014/main" val="206356076"/>
                    </a:ext>
                  </a:extLst>
                </a:gridCol>
                <a:gridCol w="2207914">
                  <a:extLst>
                    <a:ext uri="{9D8B030D-6E8A-4147-A177-3AD203B41FA5}">
                      <a16:colId xmlns:a16="http://schemas.microsoft.com/office/drawing/2014/main" val="2327111929"/>
                    </a:ext>
                  </a:extLst>
                </a:gridCol>
                <a:gridCol w="2207914">
                  <a:extLst>
                    <a:ext uri="{9D8B030D-6E8A-4147-A177-3AD203B41FA5}">
                      <a16:colId xmlns:a16="http://schemas.microsoft.com/office/drawing/2014/main" val="2649534313"/>
                    </a:ext>
                  </a:extLst>
                </a:gridCol>
              </a:tblGrid>
              <a:tr h="624513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Francja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Polska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131268"/>
                  </a:ext>
                </a:extLst>
              </a:tr>
              <a:tr h="624513">
                <a:tc>
                  <a:txBody>
                    <a:bodyPr/>
                    <a:lstStyle/>
                    <a:p>
                      <a:r>
                        <a:rPr lang="pl-PL"/>
                        <a:t>WINO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195979"/>
                  </a:ext>
                </a:extLst>
              </a:tr>
              <a:tr h="624513">
                <a:tc>
                  <a:txBody>
                    <a:bodyPr/>
                    <a:lstStyle/>
                    <a:p>
                      <a:r>
                        <a:rPr lang="pl-PL"/>
                        <a:t>JABŁKA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607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05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C78E1D-8C49-169E-0AA7-516AE806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54831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David Ricardo</a:t>
            </a:r>
            <a:b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6200" dirty="0"/>
            </a:b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Zasady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ekonomii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politycznej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I </a:t>
            </a:r>
            <a:r>
              <a:rPr lang="en-US" sz="6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opodatkowania</a:t>
            </a:r>
            <a:r>
              <a:rPr lang="en-US" sz="6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(1817 r.).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6" descr="Obraz zawierający tekst, osoba, mężczyzna, ciemny&#10;&#10;Opis wygenerowany automatycznie">
            <a:extLst>
              <a:ext uri="{FF2B5EF4-FFF2-40B4-BE49-F238E27FC236}">
                <a16:creationId xmlns:a16="http://schemas.microsoft.com/office/drawing/2014/main" id="{264A3232-7C90-91D0-2CE3-BA903FB68F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336" y="196012"/>
            <a:ext cx="4933985" cy="6205041"/>
          </a:xfrm>
        </p:spPr>
      </p:pic>
    </p:spTree>
    <p:extLst>
      <p:ext uri="{BB962C8B-B14F-4D97-AF65-F5344CB8AC3E}">
        <p14:creationId xmlns:p14="http://schemas.microsoft.com/office/powerpoint/2010/main" val="1160896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B6E427-3F73-4C06-A5D5-AE52C3883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C9BDAA-0390-4B39-9B5C-BC95E5120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9919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C78E1D-8C49-169E-0AA7-516AE806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6"/>
            <a:ext cx="3084844" cy="19610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Teoria przewagi komparatywna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04A321A-A039-4720-87B4-66A4210E0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752" y="2638787"/>
            <a:ext cx="27432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04CFAC7-CD15-B276-5502-F546BA5DE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52" y="2799654"/>
            <a:ext cx="3005462" cy="3189665"/>
          </a:xfrm>
        </p:spPr>
        <p:txBody>
          <a:bodyPr vert="horz" lIns="0" tIns="45720" rIns="0" bIns="45720" rtlCol="0">
            <a:normAutofit/>
          </a:bodyPr>
          <a:lstStyle/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  <a:p>
            <a:endParaRPr lang="pl-PL">
              <a:solidFill>
                <a:srgbClr val="FFFFFF"/>
              </a:solidFill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7AF0453-A2EA-0B6A-B499-E1405C899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778593"/>
              </p:ext>
            </p:extLst>
          </p:nvPr>
        </p:nvGraphicFramePr>
        <p:xfrm>
          <a:off x="4629509" y="524773"/>
          <a:ext cx="7013739" cy="335622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844393">
                  <a:extLst>
                    <a:ext uri="{9D8B030D-6E8A-4147-A177-3AD203B41FA5}">
                      <a16:colId xmlns:a16="http://schemas.microsoft.com/office/drawing/2014/main" val="1230418906"/>
                    </a:ext>
                  </a:extLst>
                </a:gridCol>
                <a:gridCol w="1089795">
                  <a:extLst>
                    <a:ext uri="{9D8B030D-6E8A-4147-A177-3AD203B41FA5}">
                      <a16:colId xmlns:a16="http://schemas.microsoft.com/office/drawing/2014/main" val="1465383111"/>
                    </a:ext>
                  </a:extLst>
                </a:gridCol>
                <a:gridCol w="1092433">
                  <a:extLst>
                    <a:ext uri="{9D8B030D-6E8A-4147-A177-3AD203B41FA5}">
                      <a16:colId xmlns:a16="http://schemas.microsoft.com/office/drawing/2014/main" val="1950442485"/>
                    </a:ext>
                  </a:extLst>
                </a:gridCol>
                <a:gridCol w="902445">
                  <a:extLst>
                    <a:ext uri="{9D8B030D-6E8A-4147-A177-3AD203B41FA5}">
                      <a16:colId xmlns:a16="http://schemas.microsoft.com/office/drawing/2014/main" val="1525652691"/>
                    </a:ext>
                  </a:extLst>
                </a:gridCol>
                <a:gridCol w="1089795">
                  <a:extLst>
                    <a:ext uri="{9D8B030D-6E8A-4147-A177-3AD203B41FA5}">
                      <a16:colId xmlns:a16="http://schemas.microsoft.com/office/drawing/2014/main" val="3271861606"/>
                    </a:ext>
                  </a:extLst>
                </a:gridCol>
                <a:gridCol w="1092433">
                  <a:extLst>
                    <a:ext uri="{9D8B030D-6E8A-4147-A177-3AD203B41FA5}">
                      <a16:colId xmlns:a16="http://schemas.microsoft.com/office/drawing/2014/main" val="479685920"/>
                    </a:ext>
                  </a:extLst>
                </a:gridCol>
                <a:gridCol w="902445">
                  <a:extLst>
                    <a:ext uri="{9D8B030D-6E8A-4147-A177-3AD203B41FA5}">
                      <a16:colId xmlns:a16="http://schemas.microsoft.com/office/drawing/2014/main" val="257941967"/>
                    </a:ext>
                  </a:extLst>
                </a:gridCol>
              </a:tblGrid>
              <a:tr h="616225">
                <a:tc>
                  <a:txBody>
                    <a:bodyPr/>
                    <a:lstStyle/>
                    <a:p>
                      <a:endParaRPr lang="pl-PL" sz="16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pl-PL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Francja</a:t>
                      </a:r>
                      <a:endParaRPr lang="pl-PL" sz="16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Polska</a:t>
                      </a:r>
                      <a:endParaRPr lang="pl-PL" sz="16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950158"/>
                  </a:ext>
                </a:extLst>
              </a:tr>
              <a:tr h="891324">
                <a:tc>
                  <a:txBody>
                    <a:bodyPr/>
                    <a:lstStyle/>
                    <a:p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Roboczo-godziny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Wielkość produkcji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Nakład pracy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Roboczo-godziny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Wielkość produkcji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Nakład pracy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902067"/>
                  </a:ext>
                </a:extLst>
              </a:tr>
              <a:tr h="616225"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Wino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400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317298"/>
                  </a:ext>
                </a:extLst>
              </a:tr>
              <a:tr h="616225"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Jabłka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728087"/>
                  </a:ext>
                </a:extLst>
              </a:tr>
              <a:tr h="616225">
                <a:tc>
                  <a:txBody>
                    <a:bodyPr/>
                    <a:lstStyle/>
                    <a:p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cap="none" spc="0" dirty="0">
                          <a:solidFill>
                            <a:schemeClr val="tx1"/>
                          </a:solidFill>
                          <a:effectLst/>
                        </a:rPr>
                        <a:t>250</a:t>
                      </a:r>
                      <a:endParaRPr lang="pl-PL" sz="1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73659" marT="29463" marB="2209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387216"/>
                  </a:ext>
                </a:extLst>
              </a:tr>
            </a:tbl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ECC097B4-A1A1-03DD-E7FF-AC8964A0DB28}"/>
              </a:ext>
            </a:extLst>
          </p:cNvPr>
          <p:cNvSpPr txBox="1"/>
          <p:nvPr/>
        </p:nvSpPr>
        <p:spPr>
          <a:xfrm>
            <a:off x="4595004" y="4297668"/>
            <a:ext cx="7257690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err="1">
                <a:latin typeface="Calibri"/>
                <a:cs typeface="Calibri"/>
              </a:rPr>
              <a:t>J</a:t>
            </a:r>
            <a:r>
              <a:rPr lang="en-US" sz="1400" dirty="0" err="1">
                <a:latin typeface="Calibri"/>
                <a:cs typeface="Calibri"/>
              </a:rPr>
              <a:t>edna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jednostka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jabłek</a:t>
            </a:r>
            <a:r>
              <a:rPr lang="en-US" sz="1400" dirty="0">
                <a:latin typeface="Calibri"/>
                <a:cs typeface="Calibri"/>
              </a:rPr>
              <a:t> jest </a:t>
            </a:r>
            <a:r>
              <a:rPr lang="en-US" sz="1400" dirty="0" err="1">
                <a:latin typeface="Calibri"/>
                <a:cs typeface="Calibri"/>
              </a:rPr>
              <a:t>tańsza</a:t>
            </a:r>
            <a:r>
              <a:rPr lang="en-US" sz="1400" dirty="0">
                <a:latin typeface="Calibri"/>
                <a:cs typeface="Calibri"/>
              </a:rPr>
              <a:t> w </a:t>
            </a:r>
            <a:r>
              <a:rPr lang="en-US" sz="1400" dirty="0" err="1">
                <a:latin typeface="Calibri"/>
                <a:cs typeface="Calibri"/>
              </a:rPr>
              <a:t>Polsce</a:t>
            </a:r>
            <a:r>
              <a:rPr lang="en-US" sz="1400" dirty="0">
                <a:latin typeface="Calibri"/>
                <a:cs typeface="Calibri"/>
              </a:rPr>
              <a:t> (1 </a:t>
            </a:r>
            <a:r>
              <a:rPr lang="en-US" sz="1400" dirty="0" err="1">
                <a:latin typeface="Calibri"/>
                <a:cs typeface="Calibri"/>
              </a:rPr>
              <a:t>jabłko</a:t>
            </a:r>
            <a:r>
              <a:rPr lang="en-US" sz="1400" dirty="0">
                <a:latin typeface="Calibri"/>
                <a:cs typeface="Calibri"/>
              </a:rPr>
              <a:t> = 0,66 </a:t>
            </a:r>
            <a:r>
              <a:rPr lang="en-US" sz="1400" dirty="0" err="1">
                <a:latin typeface="Calibri"/>
                <a:cs typeface="Calibri"/>
              </a:rPr>
              <a:t>wina</a:t>
            </a:r>
            <a:r>
              <a:rPr lang="en-US" sz="1400" dirty="0">
                <a:latin typeface="Calibri"/>
                <a:cs typeface="Calibri"/>
              </a:rPr>
              <a:t>), </a:t>
            </a:r>
            <a:r>
              <a:rPr lang="en-US" sz="1400" dirty="0" err="1">
                <a:latin typeface="Calibri"/>
                <a:cs typeface="Calibri"/>
              </a:rPr>
              <a:t>niż</a:t>
            </a:r>
            <a:r>
              <a:rPr lang="en-US" sz="1400" dirty="0">
                <a:latin typeface="Calibri"/>
                <a:cs typeface="Calibri"/>
              </a:rPr>
              <a:t> we </a:t>
            </a:r>
            <a:r>
              <a:rPr lang="en-US" sz="1400" dirty="0" err="1">
                <a:latin typeface="Calibri"/>
                <a:cs typeface="Calibri"/>
              </a:rPr>
              <a:t>Francje</a:t>
            </a:r>
            <a:r>
              <a:rPr lang="en-US" sz="1400" dirty="0">
                <a:latin typeface="Calibri"/>
                <a:cs typeface="Calibri"/>
              </a:rPr>
              <a:t> (1 </a:t>
            </a:r>
            <a:r>
              <a:rPr lang="en-US" sz="1400" dirty="0" err="1">
                <a:latin typeface="Calibri"/>
                <a:cs typeface="Calibri"/>
              </a:rPr>
              <a:t>jednostka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jabłek</a:t>
            </a:r>
            <a:r>
              <a:rPr lang="en-US" sz="1400" dirty="0">
                <a:latin typeface="Calibri"/>
                <a:cs typeface="Calibri"/>
              </a:rPr>
              <a:t>=1,25 </a:t>
            </a:r>
            <a:r>
              <a:rPr lang="en-US" sz="1400" dirty="0" err="1">
                <a:latin typeface="Calibri"/>
                <a:cs typeface="Calibri"/>
              </a:rPr>
              <a:t>wina</a:t>
            </a:r>
            <a:r>
              <a:rPr lang="en-US" sz="1400" dirty="0">
                <a:latin typeface="Calibri"/>
                <a:cs typeface="Calibri"/>
              </a:rPr>
              <a:t>).</a:t>
            </a:r>
          </a:p>
          <a:p>
            <a:br>
              <a:rPr lang="en-US" sz="1400" dirty="0">
                <a:latin typeface="Calibri"/>
                <a:cs typeface="Calibri"/>
              </a:rPr>
            </a:br>
            <a:r>
              <a:rPr lang="en-US" sz="1400" dirty="0" err="1">
                <a:latin typeface="Calibri"/>
                <a:cs typeface="Calibri"/>
              </a:rPr>
              <a:t>Jednostka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wina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wyrażona</a:t>
            </a:r>
            <a:r>
              <a:rPr lang="en-US" sz="1400" dirty="0">
                <a:latin typeface="Calibri"/>
                <a:cs typeface="Calibri"/>
              </a:rPr>
              <a:t> w </a:t>
            </a:r>
            <a:r>
              <a:rPr lang="en-US" sz="1400" dirty="0" err="1">
                <a:latin typeface="Calibri"/>
                <a:cs typeface="Calibri"/>
              </a:rPr>
              <a:t>jabłkach</a:t>
            </a:r>
            <a:r>
              <a:rPr lang="en-US" sz="1400" dirty="0">
                <a:latin typeface="Calibri"/>
                <a:cs typeface="Calibri"/>
              </a:rPr>
              <a:t> jest </a:t>
            </a:r>
            <a:r>
              <a:rPr lang="en-US" sz="1400" dirty="0" err="1">
                <a:latin typeface="Calibri"/>
                <a:cs typeface="Calibri"/>
              </a:rPr>
              <a:t>droższa</a:t>
            </a:r>
            <a:r>
              <a:rPr lang="en-US" sz="1400" dirty="0">
                <a:latin typeface="Calibri"/>
                <a:cs typeface="Calibri"/>
              </a:rPr>
              <a:t> w </a:t>
            </a:r>
            <a:r>
              <a:rPr lang="en-US" sz="1400" dirty="0" err="1">
                <a:latin typeface="Calibri"/>
                <a:cs typeface="Calibri"/>
              </a:rPr>
              <a:t>Polsce</a:t>
            </a:r>
            <a:r>
              <a:rPr lang="en-US" sz="1400" dirty="0">
                <a:latin typeface="Calibri"/>
                <a:cs typeface="Calibri"/>
              </a:rPr>
              <a:t> (1 wino = 1,5 </a:t>
            </a:r>
            <a:r>
              <a:rPr lang="en-US" sz="1400" dirty="0" err="1">
                <a:latin typeface="Calibri"/>
                <a:cs typeface="Calibri"/>
              </a:rPr>
              <a:t>jabłek</a:t>
            </a:r>
            <a:r>
              <a:rPr lang="en-US" sz="1400" dirty="0">
                <a:latin typeface="Calibri"/>
                <a:cs typeface="Calibri"/>
              </a:rPr>
              <a:t>), </a:t>
            </a:r>
            <a:r>
              <a:rPr lang="en-US" sz="1400" dirty="0" err="1">
                <a:latin typeface="Calibri"/>
                <a:cs typeface="Calibri"/>
              </a:rPr>
              <a:t>niż</a:t>
            </a:r>
            <a:r>
              <a:rPr lang="en-US" sz="1400" dirty="0">
                <a:latin typeface="Calibri"/>
                <a:cs typeface="Calibri"/>
              </a:rPr>
              <a:t> we </a:t>
            </a:r>
            <a:r>
              <a:rPr lang="en-US" sz="1400" dirty="0" err="1">
                <a:latin typeface="Calibri"/>
                <a:cs typeface="Calibri"/>
              </a:rPr>
              <a:t>Francji</a:t>
            </a:r>
            <a:r>
              <a:rPr lang="en-US" sz="1400" dirty="0">
                <a:latin typeface="Calibri"/>
                <a:cs typeface="Calibri"/>
              </a:rPr>
              <a:t> (1 wino=0,8 </a:t>
            </a:r>
            <a:r>
              <a:rPr lang="en-US" sz="1400" dirty="0" err="1">
                <a:latin typeface="Calibri"/>
                <a:cs typeface="Calibri"/>
              </a:rPr>
              <a:t>jabłek</a:t>
            </a:r>
            <a:r>
              <a:rPr lang="en-US" sz="1400" dirty="0">
                <a:latin typeface="Calibri"/>
                <a:cs typeface="Calibri"/>
              </a:rPr>
              <a:t>).</a:t>
            </a:r>
          </a:p>
          <a:p>
            <a:endParaRPr lang="en-US" sz="1400" dirty="0">
              <a:latin typeface="Calibri"/>
              <a:cs typeface="Calibri"/>
            </a:endParaRPr>
          </a:p>
          <a:p>
            <a:r>
              <a:rPr lang="en-US" sz="1400" dirty="0">
                <a:latin typeface="Calibri"/>
                <a:cs typeface="Calibri"/>
              </a:rPr>
              <a:t>Ta </a:t>
            </a:r>
            <a:r>
              <a:rPr lang="en-US" sz="1400" dirty="0" err="1">
                <a:latin typeface="Calibri"/>
                <a:cs typeface="Calibri"/>
              </a:rPr>
              <a:t>różnica</a:t>
            </a:r>
            <a:r>
              <a:rPr lang="en-US" sz="1400" dirty="0">
                <a:latin typeface="Calibri"/>
                <a:cs typeface="Calibri"/>
              </a:rPr>
              <a:t> we </a:t>
            </a:r>
            <a:r>
              <a:rPr lang="en-US" sz="1400" dirty="0" err="1">
                <a:latin typeface="Calibri"/>
                <a:cs typeface="Calibri"/>
              </a:rPr>
              <a:t>względnej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cenie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dóbr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stanowi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istotę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teorii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kosztów</a:t>
            </a:r>
            <a:r>
              <a:rPr lang="en-US" sz="1400" dirty="0">
                <a:latin typeface="Calibri"/>
                <a:cs typeface="Calibri"/>
              </a:rPr>
              <a:t> </a:t>
            </a:r>
            <a:r>
              <a:rPr lang="en-US" sz="1400" dirty="0" err="1">
                <a:latin typeface="Calibri"/>
                <a:cs typeface="Calibri"/>
              </a:rPr>
              <a:t>komparatywnych</a:t>
            </a:r>
            <a:endParaRPr lang="en-US"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72938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RetrospectVTI</vt:lpstr>
      <vt:lpstr>Wykład 1 Ekonomia dla prawników</vt:lpstr>
      <vt:lpstr>Narodziny ekonomii jako nauki.  Ekonomia klasyczna</vt:lpstr>
      <vt:lpstr>Adam Smith – ojciec współczesnej ekonomii  Badania nad naturą i przyczynami bogactw narodów (1776 r.).</vt:lpstr>
      <vt:lpstr>Podstawowe koncepcje</vt:lpstr>
      <vt:lpstr>Teoria przewagi absolutnej</vt:lpstr>
      <vt:lpstr>Teoria przewagi absolutnej</vt:lpstr>
      <vt:lpstr>Teoria przewagi absolutnej</vt:lpstr>
      <vt:lpstr>David Ricardo  Zasady ekonomii politycznej I opodatkowania(1817 r.).</vt:lpstr>
      <vt:lpstr>Teoria przewagi komparatywna</vt:lpstr>
      <vt:lpstr>Teoria przewagi komparatywna</vt:lpstr>
      <vt:lpstr>Społeczeństwo w myśli ekonomicznej klasyków.</vt:lpstr>
      <vt:lpstr>Prawo rynków Saya</vt:lpstr>
      <vt:lpstr>Krytycy prawa Saya</vt:lpstr>
      <vt:lpstr>Ekonomia neoklasyczna</vt:lpstr>
      <vt:lpstr>Szkoła austriacka i lozańska</vt:lpstr>
      <vt:lpstr>Keynesizm</vt:lpstr>
      <vt:lpstr>Neokeynesizm i postkeynesizm</vt:lpstr>
      <vt:lpstr>Nowe doktryny ekonomiczne</vt:lpstr>
      <vt:lpstr>Monetaryzm</vt:lpstr>
      <vt:lpstr>Nowa ekonomia klasyczna</vt:lpstr>
      <vt:lpstr>Szkoła neoaustriacka</vt:lpstr>
      <vt:lpstr>Ekonomiczna teoria polityki</vt:lpstr>
      <vt:lpstr>Ekonomia podaży</vt:lpstr>
      <vt:lpstr>Instytucjonalizm (szkoła historyczna)</vt:lpstr>
      <vt:lpstr>Marksizm</vt:lpstr>
      <vt:lpstr>Ekonomia behawioralna</vt:lpstr>
      <vt:lpstr>Test</vt:lpstr>
      <vt:lpstr>Zadania</vt:lpstr>
      <vt:lpstr>Podsumowanie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892</cp:revision>
  <dcterms:created xsi:type="dcterms:W3CDTF">2022-11-28T14:45:00Z</dcterms:created>
  <dcterms:modified xsi:type="dcterms:W3CDTF">2022-11-29T11:37:12Z</dcterms:modified>
</cp:coreProperties>
</file>