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03" r:id="rId1"/>
  </p:sldMasterIdLst>
  <p:sldIdLst>
    <p:sldId id="266" r:id="rId2"/>
    <p:sldId id="257" r:id="rId3"/>
    <p:sldId id="258" r:id="rId4"/>
    <p:sldId id="259" r:id="rId5"/>
    <p:sldId id="262" r:id="rId6"/>
    <p:sldId id="261" r:id="rId7"/>
    <p:sldId id="260" r:id="rId8"/>
    <p:sldId id="334" r:id="rId9"/>
    <p:sldId id="335" r:id="rId10"/>
    <p:sldId id="336" r:id="rId11"/>
    <p:sldId id="314" r:id="rId12"/>
    <p:sldId id="337" r:id="rId13"/>
    <p:sldId id="338" r:id="rId14"/>
    <p:sldId id="340" r:id="rId15"/>
    <p:sldId id="263" r:id="rId16"/>
    <p:sldId id="271" r:id="rId17"/>
    <p:sldId id="264" r:id="rId18"/>
    <p:sldId id="272" r:id="rId19"/>
    <p:sldId id="343" r:id="rId20"/>
    <p:sldId id="278" r:id="rId21"/>
    <p:sldId id="342" r:id="rId22"/>
    <p:sldId id="279" r:id="rId23"/>
    <p:sldId id="280" r:id="rId24"/>
    <p:sldId id="267" r:id="rId25"/>
    <p:sldId id="281" r:id="rId26"/>
    <p:sldId id="265" r:id="rId27"/>
    <p:sldId id="298" r:id="rId28"/>
    <p:sldId id="282" r:id="rId29"/>
    <p:sldId id="269" r:id="rId30"/>
    <p:sldId id="347" r:id="rId31"/>
    <p:sldId id="270" r:id="rId32"/>
    <p:sldId id="310" r:id="rId33"/>
    <p:sldId id="346" r:id="rId34"/>
    <p:sldId id="283" r:id="rId35"/>
    <p:sldId id="273" r:id="rId36"/>
    <p:sldId id="284" r:id="rId37"/>
    <p:sldId id="285" r:id="rId38"/>
    <p:sldId id="286" r:id="rId39"/>
    <p:sldId id="287" r:id="rId40"/>
    <p:sldId id="288" r:id="rId41"/>
    <p:sldId id="274" r:id="rId42"/>
    <p:sldId id="289" r:id="rId43"/>
    <p:sldId id="290" r:id="rId44"/>
    <p:sldId id="291" r:id="rId45"/>
    <p:sldId id="300" r:id="rId46"/>
    <p:sldId id="292" r:id="rId47"/>
    <p:sldId id="344" r:id="rId48"/>
    <p:sldId id="345" r:id="rId49"/>
    <p:sldId id="293" r:id="rId50"/>
    <p:sldId id="301" r:id="rId51"/>
    <p:sldId id="294" r:id="rId52"/>
    <p:sldId id="302" r:id="rId53"/>
    <p:sldId id="295" r:id="rId54"/>
    <p:sldId id="304" r:id="rId55"/>
    <p:sldId id="307" r:id="rId56"/>
    <p:sldId id="333" r:id="rId57"/>
    <p:sldId id="341" r:id="rId5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063468-5692-4D8D-95EE-14FFCC8C5EDF}" type="doc">
      <dgm:prSet loTypeId="urn:microsoft.com/office/officeart/2005/8/layout/hierarchy3" loCatId="hierarchy" qsTypeId="urn:microsoft.com/office/officeart/2005/8/quickstyle/simple1" qsCatId="simple" csTypeId="urn:microsoft.com/office/officeart/2005/8/colors/colorful4" csCatId="colorful" phldr="1"/>
      <dgm:spPr/>
      <dgm:t>
        <a:bodyPr/>
        <a:lstStyle/>
        <a:p>
          <a:endParaRPr lang="pl-PL"/>
        </a:p>
      </dgm:t>
    </dgm:pt>
    <dgm:pt modelId="{1DF693A2-E6E6-4E7B-8F59-A0DEAEDF20DE}">
      <dgm:prSet/>
      <dgm:spPr>
        <a:solidFill>
          <a:schemeClr val="tx2">
            <a:lumMod val="50000"/>
          </a:schemeClr>
        </a:solidFill>
      </dgm:spPr>
      <dgm:t>
        <a:bodyPr/>
        <a:lstStyle/>
        <a:p>
          <a:pPr rtl="0"/>
          <a:r>
            <a:rPr lang="pl-PL" dirty="0"/>
            <a:t>Ze względu na cel czynności procesowej: </a:t>
          </a:r>
        </a:p>
      </dgm:t>
    </dgm:pt>
    <dgm:pt modelId="{3FE32DF5-D693-43AB-B50D-15B0DA1C70AE}" type="parTrans" cxnId="{BCAFE52C-A01D-4337-92DA-FCD54F14FF82}">
      <dgm:prSet/>
      <dgm:spPr/>
      <dgm:t>
        <a:bodyPr/>
        <a:lstStyle/>
        <a:p>
          <a:endParaRPr lang="pl-PL"/>
        </a:p>
      </dgm:t>
    </dgm:pt>
    <dgm:pt modelId="{56D4A831-E4F1-4F3D-885A-67FE24791891}" type="sibTrans" cxnId="{BCAFE52C-A01D-4337-92DA-FCD54F14FF82}">
      <dgm:prSet/>
      <dgm:spPr/>
      <dgm:t>
        <a:bodyPr/>
        <a:lstStyle/>
        <a:p>
          <a:endParaRPr lang="pl-PL"/>
        </a:p>
      </dgm:t>
    </dgm:pt>
    <dgm:pt modelId="{5BA99F70-84A7-4577-8195-B4DFE6D341D0}">
      <dgm:prSet custT="1"/>
      <dgm:spPr>
        <a:ln>
          <a:solidFill>
            <a:schemeClr val="tx2">
              <a:lumMod val="50000"/>
            </a:schemeClr>
          </a:solidFill>
        </a:ln>
      </dgm:spPr>
      <dgm:t>
        <a:bodyPr/>
        <a:lstStyle/>
        <a:p>
          <a:pPr rtl="0"/>
          <a:r>
            <a:rPr lang="pl-PL" sz="1400" b="1" dirty="0"/>
            <a:t>Rozpoznawcze</a:t>
          </a:r>
          <a:r>
            <a:rPr lang="pl-PL" sz="1400" dirty="0"/>
            <a:t> – zbadanie i rozstrzygnięcie kwestii w procesie </a:t>
          </a:r>
        </a:p>
      </dgm:t>
    </dgm:pt>
    <dgm:pt modelId="{EB34614B-F128-457E-BE62-3D9499D4458C}" type="parTrans" cxnId="{DA2BA386-979D-4FDB-8E61-5D92B90F5647}">
      <dgm:prSet/>
      <dgm:spPr/>
      <dgm:t>
        <a:bodyPr/>
        <a:lstStyle/>
        <a:p>
          <a:endParaRPr lang="pl-PL"/>
        </a:p>
      </dgm:t>
    </dgm:pt>
    <dgm:pt modelId="{446785AB-4336-4093-9E88-2ABE1892DB8A}" type="sibTrans" cxnId="{DA2BA386-979D-4FDB-8E61-5D92B90F5647}">
      <dgm:prSet/>
      <dgm:spPr/>
      <dgm:t>
        <a:bodyPr/>
        <a:lstStyle/>
        <a:p>
          <a:endParaRPr lang="pl-PL"/>
        </a:p>
      </dgm:t>
    </dgm:pt>
    <dgm:pt modelId="{8110EAC5-B957-433E-82AE-170E98665E15}">
      <dgm:prSet/>
      <dgm:spPr>
        <a:ln>
          <a:solidFill>
            <a:schemeClr val="tx2">
              <a:lumMod val="50000"/>
            </a:schemeClr>
          </a:solidFill>
        </a:ln>
      </dgm:spPr>
      <dgm:t>
        <a:bodyPr/>
        <a:lstStyle/>
        <a:p>
          <a:pPr rtl="0"/>
          <a:r>
            <a:rPr lang="pl-PL" b="1" dirty="0"/>
            <a:t>Wykonawcze</a:t>
          </a:r>
          <a:r>
            <a:rPr lang="pl-PL" dirty="0"/>
            <a:t> – wykonanie decyzji procesowej (np. zatrzymanie i przymusowe doprowadzenie oskarżonego)</a:t>
          </a:r>
        </a:p>
      </dgm:t>
    </dgm:pt>
    <dgm:pt modelId="{07F5DE31-7C8F-4DE5-BBE4-ACEAEAD3F42F}" type="parTrans" cxnId="{B5F35D27-99C3-482D-AEFC-FFB0D02B8582}">
      <dgm:prSet/>
      <dgm:spPr/>
      <dgm:t>
        <a:bodyPr/>
        <a:lstStyle/>
        <a:p>
          <a:endParaRPr lang="pl-PL"/>
        </a:p>
      </dgm:t>
    </dgm:pt>
    <dgm:pt modelId="{497E9889-57FF-4610-BC13-15D40EDD635F}" type="sibTrans" cxnId="{B5F35D27-99C3-482D-AEFC-FFB0D02B8582}">
      <dgm:prSet/>
      <dgm:spPr/>
      <dgm:t>
        <a:bodyPr/>
        <a:lstStyle/>
        <a:p>
          <a:endParaRPr lang="pl-PL"/>
        </a:p>
      </dgm:t>
    </dgm:pt>
    <dgm:pt modelId="{8F8E2134-0222-4C6E-996F-22CD659BC6B3}">
      <dgm:prSet/>
      <dgm:spPr>
        <a:solidFill>
          <a:schemeClr val="tx2">
            <a:lumMod val="75000"/>
          </a:schemeClr>
        </a:solidFill>
      </dgm:spPr>
      <dgm:t>
        <a:bodyPr/>
        <a:lstStyle/>
        <a:p>
          <a:pPr rtl="0"/>
          <a:r>
            <a:rPr lang="pl-PL" dirty="0"/>
            <a:t>Ze względu na sposób komunikowania:</a:t>
          </a:r>
        </a:p>
      </dgm:t>
    </dgm:pt>
    <dgm:pt modelId="{9645E5FC-6F2B-4100-8FA3-7E2E365999DA}" type="parTrans" cxnId="{48335184-0320-4EDA-9DE2-3CC99EC82698}">
      <dgm:prSet/>
      <dgm:spPr/>
      <dgm:t>
        <a:bodyPr/>
        <a:lstStyle/>
        <a:p>
          <a:endParaRPr lang="pl-PL"/>
        </a:p>
      </dgm:t>
    </dgm:pt>
    <dgm:pt modelId="{85D7FA9E-5FD8-402C-BE60-C63CA2FF8B45}" type="sibTrans" cxnId="{48335184-0320-4EDA-9DE2-3CC99EC82698}">
      <dgm:prSet/>
      <dgm:spPr/>
      <dgm:t>
        <a:bodyPr/>
        <a:lstStyle/>
        <a:p>
          <a:endParaRPr lang="pl-PL"/>
        </a:p>
      </dgm:t>
    </dgm:pt>
    <dgm:pt modelId="{E5365E99-A6FE-4758-95A8-FE1534F71781}">
      <dgm:prSet/>
      <dgm:spPr>
        <a:noFill/>
        <a:ln>
          <a:solidFill>
            <a:schemeClr val="tx2">
              <a:lumMod val="75000"/>
            </a:schemeClr>
          </a:solidFill>
        </a:ln>
      </dgm:spPr>
      <dgm:t>
        <a:bodyPr/>
        <a:lstStyle/>
        <a:p>
          <a:pPr rtl="0"/>
          <a:r>
            <a:rPr lang="pl-PL" b="1" dirty="0"/>
            <a:t>Wyraźne</a:t>
          </a:r>
          <a:r>
            <a:rPr lang="pl-PL" dirty="0"/>
            <a:t> – złożenie oświadczenia przez uczestnika postępowania w formie ustnej lub pisemnej (np. złożenie wniosku o ściganie)</a:t>
          </a:r>
        </a:p>
      </dgm:t>
    </dgm:pt>
    <dgm:pt modelId="{7F6B022F-90EC-4A12-ABB3-3F6886E45602}" type="parTrans" cxnId="{45811369-1B84-4A5C-BAF6-FFA4B02119C2}">
      <dgm:prSet/>
      <dgm:spPr/>
      <dgm:t>
        <a:bodyPr/>
        <a:lstStyle/>
        <a:p>
          <a:endParaRPr lang="pl-PL"/>
        </a:p>
      </dgm:t>
    </dgm:pt>
    <dgm:pt modelId="{1237EE11-53BA-4666-9AC4-B3AD4A8CD7BA}" type="sibTrans" cxnId="{45811369-1B84-4A5C-BAF6-FFA4B02119C2}">
      <dgm:prSet/>
      <dgm:spPr/>
      <dgm:t>
        <a:bodyPr/>
        <a:lstStyle/>
        <a:p>
          <a:endParaRPr lang="pl-PL"/>
        </a:p>
      </dgm:t>
    </dgm:pt>
    <dgm:pt modelId="{D7E70AD0-0BAA-4DDF-B337-8A5339CAFA48}">
      <dgm:prSet/>
      <dgm:spPr>
        <a:ln>
          <a:solidFill>
            <a:schemeClr val="tx2">
              <a:lumMod val="75000"/>
            </a:schemeClr>
          </a:solidFill>
        </a:ln>
      </dgm:spPr>
      <dgm:t>
        <a:bodyPr/>
        <a:lstStyle/>
        <a:p>
          <a:pPr rtl="0"/>
          <a:r>
            <a:rPr lang="pl-PL" b="1" dirty="0" err="1"/>
            <a:t>Konkludentne</a:t>
          </a:r>
          <a:r>
            <a:rPr lang="pl-PL" dirty="0"/>
            <a:t> (dorozumiane) – komunikowane przez samo zachowanie, które w konkretnej sytuacji wskazuje na istotę czynności </a:t>
          </a:r>
        </a:p>
      </dgm:t>
    </dgm:pt>
    <dgm:pt modelId="{464CCCFD-AEAD-4E77-9EF3-627A73B7049F}" type="parTrans" cxnId="{C9B5E85F-8A29-4E43-B8CF-46B30D0CA298}">
      <dgm:prSet/>
      <dgm:spPr/>
      <dgm:t>
        <a:bodyPr/>
        <a:lstStyle/>
        <a:p>
          <a:endParaRPr lang="pl-PL"/>
        </a:p>
      </dgm:t>
    </dgm:pt>
    <dgm:pt modelId="{626EE5D8-A3CC-4EC8-8AD1-406EA1615243}" type="sibTrans" cxnId="{C9B5E85F-8A29-4E43-B8CF-46B30D0CA298}">
      <dgm:prSet/>
      <dgm:spPr/>
      <dgm:t>
        <a:bodyPr/>
        <a:lstStyle/>
        <a:p>
          <a:endParaRPr lang="pl-PL"/>
        </a:p>
      </dgm:t>
    </dgm:pt>
    <dgm:pt modelId="{6B60BDA9-113A-44F3-A7CF-5F0EE2B2733F}">
      <dgm:prSet/>
      <dgm:spPr>
        <a:solidFill>
          <a:schemeClr val="accent1">
            <a:lumMod val="75000"/>
          </a:schemeClr>
        </a:solidFill>
      </dgm:spPr>
      <dgm:t>
        <a:bodyPr/>
        <a:lstStyle/>
        <a:p>
          <a:pPr rtl="0"/>
          <a:r>
            <a:rPr lang="pl-PL" b="0" dirty="0"/>
            <a:t>Ze względu na zgodność z przepisami prawa</a:t>
          </a:r>
        </a:p>
      </dgm:t>
    </dgm:pt>
    <dgm:pt modelId="{B2CB0A0B-7739-4D01-A039-183C4D8AA8A5}" type="parTrans" cxnId="{A5BD2D53-13FC-4A76-B597-CB03276FED97}">
      <dgm:prSet/>
      <dgm:spPr/>
      <dgm:t>
        <a:bodyPr/>
        <a:lstStyle/>
        <a:p>
          <a:endParaRPr lang="pl-PL"/>
        </a:p>
      </dgm:t>
    </dgm:pt>
    <dgm:pt modelId="{6372506E-4BE9-41C8-83B6-0A7B4EAD6D8F}" type="sibTrans" cxnId="{A5BD2D53-13FC-4A76-B597-CB03276FED97}">
      <dgm:prSet/>
      <dgm:spPr/>
      <dgm:t>
        <a:bodyPr/>
        <a:lstStyle/>
        <a:p>
          <a:endParaRPr lang="pl-PL"/>
        </a:p>
      </dgm:t>
    </dgm:pt>
    <dgm:pt modelId="{8C006F93-F7D5-4C73-97FB-274F6B17C284}">
      <dgm:prSet/>
      <dgm:spPr>
        <a:noFill/>
        <a:ln>
          <a:solidFill>
            <a:schemeClr val="accent1">
              <a:lumMod val="75000"/>
            </a:schemeClr>
          </a:solidFill>
        </a:ln>
      </dgm:spPr>
      <dgm:t>
        <a:bodyPr/>
        <a:lstStyle/>
        <a:p>
          <a:pPr rtl="0"/>
          <a:r>
            <a:rPr lang="pl-PL" b="1" dirty="0"/>
            <a:t>Wadliwe</a:t>
          </a:r>
        </a:p>
      </dgm:t>
    </dgm:pt>
    <dgm:pt modelId="{FACEAF2E-CABC-483E-BC1E-A0AA804D9441}" type="parTrans" cxnId="{645D4233-3226-4A15-B434-3E4929231DD7}">
      <dgm:prSet/>
      <dgm:spPr/>
      <dgm:t>
        <a:bodyPr/>
        <a:lstStyle/>
        <a:p>
          <a:endParaRPr lang="pl-PL"/>
        </a:p>
      </dgm:t>
    </dgm:pt>
    <dgm:pt modelId="{F7003C65-E40E-4B1C-9587-760E0E45754F}" type="sibTrans" cxnId="{645D4233-3226-4A15-B434-3E4929231DD7}">
      <dgm:prSet/>
      <dgm:spPr/>
      <dgm:t>
        <a:bodyPr/>
        <a:lstStyle/>
        <a:p>
          <a:endParaRPr lang="pl-PL"/>
        </a:p>
      </dgm:t>
    </dgm:pt>
    <dgm:pt modelId="{0F6962A3-E1D0-402F-B6DB-DEEC92478F38}">
      <dgm:prSet/>
      <dgm:spPr>
        <a:noFill/>
        <a:ln>
          <a:solidFill>
            <a:schemeClr val="accent1">
              <a:lumMod val="75000"/>
            </a:schemeClr>
          </a:solidFill>
        </a:ln>
      </dgm:spPr>
      <dgm:t>
        <a:bodyPr/>
        <a:lstStyle/>
        <a:p>
          <a:pPr rtl="0"/>
          <a:r>
            <a:rPr lang="pl-PL" b="1" dirty="0"/>
            <a:t>Niewadliwe</a:t>
          </a:r>
        </a:p>
      </dgm:t>
    </dgm:pt>
    <dgm:pt modelId="{86DEE6A6-EBEC-47CA-84C8-44FEBCC37F42}" type="parTrans" cxnId="{0FE5DA01-AF11-4A25-8A73-66FF9EDC19E0}">
      <dgm:prSet/>
      <dgm:spPr/>
      <dgm:t>
        <a:bodyPr/>
        <a:lstStyle/>
        <a:p>
          <a:endParaRPr lang="pl-PL"/>
        </a:p>
      </dgm:t>
    </dgm:pt>
    <dgm:pt modelId="{11A45845-2CCF-4F3D-81CC-A09ED6B342BF}" type="sibTrans" cxnId="{0FE5DA01-AF11-4A25-8A73-66FF9EDC19E0}">
      <dgm:prSet/>
      <dgm:spPr/>
      <dgm:t>
        <a:bodyPr/>
        <a:lstStyle/>
        <a:p>
          <a:endParaRPr lang="pl-PL"/>
        </a:p>
      </dgm:t>
    </dgm:pt>
    <dgm:pt modelId="{2E67999D-4914-4D1B-8F76-8FAC0E684A84}">
      <dgm:prSet/>
      <dgm:spPr/>
      <dgm:t>
        <a:bodyPr/>
        <a:lstStyle/>
        <a:p>
          <a:pPr rtl="0"/>
          <a:r>
            <a:rPr lang="pl-PL" dirty="0"/>
            <a:t>Czynności </a:t>
          </a:r>
          <a:r>
            <a:rPr lang="pl-PL" b="1" dirty="0"/>
            <a:t>organów procesowych </a:t>
          </a:r>
        </a:p>
      </dgm:t>
    </dgm:pt>
    <dgm:pt modelId="{063B984F-96F1-4AFE-8D09-61F1042309D2}" type="parTrans" cxnId="{F7CE5AF3-F673-4E61-9D89-F49476C84C5F}">
      <dgm:prSet/>
      <dgm:spPr/>
      <dgm:t>
        <a:bodyPr/>
        <a:lstStyle/>
        <a:p>
          <a:endParaRPr lang="pl-PL"/>
        </a:p>
      </dgm:t>
    </dgm:pt>
    <dgm:pt modelId="{7F470DA9-3FDE-48C9-A119-9CF1C9BB4B74}" type="sibTrans" cxnId="{F7CE5AF3-F673-4E61-9D89-F49476C84C5F}">
      <dgm:prSet/>
      <dgm:spPr/>
      <dgm:t>
        <a:bodyPr/>
        <a:lstStyle/>
        <a:p>
          <a:endParaRPr lang="pl-PL"/>
        </a:p>
      </dgm:t>
    </dgm:pt>
    <dgm:pt modelId="{7510E606-31EB-431B-9545-D9ACC12E421B}">
      <dgm:prSet/>
      <dgm:spPr/>
      <dgm:t>
        <a:bodyPr/>
        <a:lstStyle/>
        <a:p>
          <a:pPr rtl="0"/>
          <a:r>
            <a:rPr lang="pl-PL" b="1" dirty="0"/>
            <a:t>Stron procesowych </a:t>
          </a:r>
        </a:p>
      </dgm:t>
    </dgm:pt>
    <dgm:pt modelId="{A83D1AA0-282B-450A-B2F1-ED657C1BE296}" type="parTrans" cxnId="{9AF995FD-96C8-4B76-812F-43FBB1BE8E76}">
      <dgm:prSet/>
      <dgm:spPr/>
      <dgm:t>
        <a:bodyPr/>
        <a:lstStyle/>
        <a:p>
          <a:endParaRPr lang="pl-PL"/>
        </a:p>
      </dgm:t>
    </dgm:pt>
    <dgm:pt modelId="{E73251BE-9A95-4EA0-A8EC-4532B6480ADA}" type="sibTrans" cxnId="{9AF995FD-96C8-4B76-812F-43FBB1BE8E76}">
      <dgm:prSet/>
      <dgm:spPr/>
      <dgm:t>
        <a:bodyPr/>
        <a:lstStyle/>
        <a:p>
          <a:endParaRPr lang="pl-PL"/>
        </a:p>
      </dgm:t>
    </dgm:pt>
    <dgm:pt modelId="{28955705-6595-440F-9C3A-841CA15EA005}">
      <dgm:prSet/>
      <dgm:spPr/>
      <dgm:t>
        <a:bodyPr/>
        <a:lstStyle/>
        <a:p>
          <a:pPr rtl="0"/>
          <a:r>
            <a:rPr lang="pl-PL" b="1" dirty="0"/>
            <a:t>Innych uczestników postępowania</a:t>
          </a:r>
        </a:p>
      </dgm:t>
    </dgm:pt>
    <dgm:pt modelId="{2691806C-53C1-4753-9F22-2B37A835BBA1}" type="parTrans" cxnId="{803DEED4-2F8A-47ED-A995-B09E897715FF}">
      <dgm:prSet/>
      <dgm:spPr/>
      <dgm:t>
        <a:bodyPr/>
        <a:lstStyle/>
        <a:p>
          <a:endParaRPr lang="pl-PL"/>
        </a:p>
      </dgm:t>
    </dgm:pt>
    <dgm:pt modelId="{864853E5-2E5E-45DC-9F6B-CD35A925E2DC}" type="sibTrans" cxnId="{803DEED4-2F8A-47ED-A995-B09E897715FF}">
      <dgm:prSet/>
      <dgm:spPr/>
      <dgm:t>
        <a:bodyPr/>
        <a:lstStyle/>
        <a:p>
          <a:endParaRPr lang="pl-PL"/>
        </a:p>
      </dgm:t>
    </dgm:pt>
    <dgm:pt modelId="{A661DFEF-7570-46BC-8F66-59250F9E7059}">
      <dgm:prSet/>
      <dgm:spPr>
        <a:solidFill>
          <a:schemeClr val="tx2">
            <a:lumMod val="60000"/>
            <a:lumOff val="40000"/>
          </a:schemeClr>
        </a:solidFill>
      </dgm:spPr>
      <dgm:t>
        <a:bodyPr/>
        <a:lstStyle/>
        <a:p>
          <a:pPr rtl="0"/>
          <a:r>
            <a:rPr lang="pl-PL"/>
            <a:t>Ze </a:t>
          </a:r>
          <a:r>
            <a:rPr lang="pl-PL" dirty="0"/>
            <a:t>względu na podmiot</a:t>
          </a:r>
          <a:endParaRPr lang="pl-PL" b="1" dirty="0"/>
        </a:p>
      </dgm:t>
    </dgm:pt>
    <dgm:pt modelId="{0B5F1AB0-BCF7-44F8-A192-C38DDA382B56}" type="parTrans" cxnId="{FF2F4C12-FBD2-44FA-84E5-726C4DEF2218}">
      <dgm:prSet/>
      <dgm:spPr/>
      <dgm:t>
        <a:bodyPr/>
        <a:lstStyle/>
        <a:p>
          <a:endParaRPr lang="pl-PL"/>
        </a:p>
      </dgm:t>
    </dgm:pt>
    <dgm:pt modelId="{5D15564F-5CB5-40BA-95CE-5DA96AED6CD6}" type="sibTrans" cxnId="{FF2F4C12-FBD2-44FA-84E5-726C4DEF2218}">
      <dgm:prSet/>
      <dgm:spPr/>
      <dgm:t>
        <a:bodyPr/>
        <a:lstStyle/>
        <a:p>
          <a:endParaRPr lang="pl-PL"/>
        </a:p>
      </dgm:t>
    </dgm:pt>
    <dgm:pt modelId="{174FC88A-AA02-477E-ADE0-35D8E6F3BDE7}" type="pres">
      <dgm:prSet presAssocID="{DE063468-5692-4D8D-95EE-14FFCC8C5EDF}" presName="diagram" presStyleCnt="0">
        <dgm:presLayoutVars>
          <dgm:chPref val="1"/>
          <dgm:dir/>
          <dgm:animOne val="branch"/>
          <dgm:animLvl val="lvl"/>
          <dgm:resizeHandles/>
        </dgm:presLayoutVars>
      </dgm:prSet>
      <dgm:spPr/>
    </dgm:pt>
    <dgm:pt modelId="{3A8C631F-67B2-4669-ACDE-33DC5A3F2DEF}" type="pres">
      <dgm:prSet presAssocID="{1DF693A2-E6E6-4E7B-8F59-A0DEAEDF20DE}" presName="root" presStyleCnt="0"/>
      <dgm:spPr/>
    </dgm:pt>
    <dgm:pt modelId="{90F71202-BA99-4FC5-B6DA-609AA793A89E}" type="pres">
      <dgm:prSet presAssocID="{1DF693A2-E6E6-4E7B-8F59-A0DEAEDF20DE}" presName="rootComposite" presStyleCnt="0"/>
      <dgm:spPr/>
    </dgm:pt>
    <dgm:pt modelId="{C2A1EF24-9FD4-4CCA-BDDC-663DEFECDCB0}" type="pres">
      <dgm:prSet presAssocID="{1DF693A2-E6E6-4E7B-8F59-A0DEAEDF20DE}" presName="rootText" presStyleLbl="node1" presStyleIdx="0" presStyleCnt="4"/>
      <dgm:spPr/>
    </dgm:pt>
    <dgm:pt modelId="{8104DF76-7976-4056-8F07-628002FD4122}" type="pres">
      <dgm:prSet presAssocID="{1DF693A2-E6E6-4E7B-8F59-A0DEAEDF20DE}" presName="rootConnector" presStyleLbl="node1" presStyleIdx="0" presStyleCnt="4"/>
      <dgm:spPr/>
    </dgm:pt>
    <dgm:pt modelId="{4BA64475-1CC2-4DBC-ACEA-BF55B4C84CA6}" type="pres">
      <dgm:prSet presAssocID="{1DF693A2-E6E6-4E7B-8F59-A0DEAEDF20DE}" presName="childShape" presStyleCnt="0"/>
      <dgm:spPr/>
    </dgm:pt>
    <dgm:pt modelId="{FB6E5576-BF1C-4AAB-9DDE-A2A4CC6BD18C}" type="pres">
      <dgm:prSet presAssocID="{EB34614B-F128-457E-BE62-3D9499D4458C}" presName="Name13" presStyleLbl="parChTrans1D2" presStyleIdx="0" presStyleCnt="9"/>
      <dgm:spPr/>
    </dgm:pt>
    <dgm:pt modelId="{ADAC4839-C35F-4E58-8866-A8FDE7BCC35C}" type="pres">
      <dgm:prSet presAssocID="{5BA99F70-84A7-4577-8195-B4DFE6D341D0}" presName="childText" presStyleLbl="bgAcc1" presStyleIdx="0" presStyleCnt="9">
        <dgm:presLayoutVars>
          <dgm:bulletEnabled val="1"/>
        </dgm:presLayoutVars>
      </dgm:prSet>
      <dgm:spPr/>
    </dgm:pt>
    <dgm:pt modelId="{12D5A5E3-7DC5-4031-87CC-2127C0BD2849}" type="pres">
      <dgm:prSet presAssocID="{07F5DE31-7C8F-4DE5-BBE4-ACEAEAD3F42F}" presName="Name13" presStyleLbl="parChTrans1D2" presStyleIdx="1" presStyleCnt="9"/>
      <dgm:spPr/>
    </dgm:pt>
    <dgm:pt modelId="{2E21C873-CC63-4534-A285-B95750B1D273}" type="pres">
      <dgm:prSet presAssocID="{8110EAC5-B957-433E-82AE-170E98665E15}" presName="childText" presStyleLbl="bgAcc1" presStyleIdx="1" presStyleCnt="9">
        <dgm:presLayoutVars>
          <dgm:bulletEnabled val="1"/>
        </dgm:presLayoutVars>
      </dgm:prSet>
      <dgm:spPr/>
    </dgm:pt>
    <dgm:pt modelId="{A0A38C93-F3BD-4B08-9AA0-15894B084B6D}" type="pres">
      <dgm:prSet presAssocID="{8F8E2134-0222-4C6E-996F-22CD659BC6B3}" presName="root" presStyleCnt="0"/>
      <dgm:spPr/>
    </dgm:pt>
    <dgm:pt modelId="{9164BA74-6A6D-4B9B-9F2A-431D493FEF32}" type="pres">
      <dgm:prSet presAssocID="{8F8E2134-0222-4C6E-996F-22CD659BC6B3}" presName="rootComposite" presStyleCnt="0"/>
      <dgm:spPr/>
    </dgm:pt>
    <dgm:pt modelId="{461B8245-4955-4FD0-A4DD-3B35E604601E}" type="pres">
      <dgm:prSet presAssocID="{8F8E2134-0222-4C6E-996F-22CD659BC6B3}" presName="rootText" presStyleLbl="node1" presStyleIdx="1" presStyleCnt="4"/>
      <dgm:spPr/>
    </dgm:pt>
    <dgm:pt modelId="{D72145D9-3967-4687-8C15-A849F6D84A26}" type="pres">
      <dgm:prSet presAssocID="{8F8E2134-0222-4C6E-996F-22CD659BC6B3}" presName="rootConnector" presStyleLbl="node1" presStyleIdx="1" presStyleCnt="4"/>
      <dgm:spPr/>
    </dgm:pt>
    <dgm:pt modelId="{640788F1-5F30-458D-9D8D-452B7CF027ED}" type="pres">
      <dgm:prSet presAssocID="{8F8E2134-0222-4C6E-996F-22CD659BC6B3}" presName="childShape" presStyleCnt="0"/>
      <dgm:spPr/>
    </dgm:pt>
    <dgm:pt modelId="{A5B1951D-98C9-4929-9303-AE7A93BE4DBD}" type="pres">
      <dgm:prSet presAssocID="{7F6B022F-90EC-4A12-ABB3-3F6886E45602}" presName="Name13" presStyleLbl="parChTrans1D2" presStyleIdx="2" presStyleCnt="9"/>
      <dgm:spPr/>
    </dgm:pt>
    <dgm:pt modelId="{380A8497-16B5-4C60-A58B-C625C11F5B37}" type="pres">
      <dgm:prSet presAssocID="{E5365E99-A6FE-4758-95A8-FE1534F71781}" presName="childText" presStyleLbl="bgAcc1" presStyleIdx="2" presStyleCnt="9">
        <dgm:presLayoutVars>
          <dgm:bulletEnabled val="1"/>
        </dgm:presLayoutVars>
      </dgm:prSet>
      <dgm:spPr/>
    </dgm:pt>
    <dgm:pt modelId="{0AF76FF8-8028-4CC1-BA0C-37ABD9B151F7}" type="pres">
      <dgm:prSet presAssocID="{464CCCFD-AEAD-4E77-9EF3-627A73B7049F}" presName="Name13" presStyleLbl="parChTrans1D2" presStyleIdx="3" presStyleCnt="9"/>
      <dgm:spPr/>
    </dgm:pt>
    <dgm:pt modelId="{C3D8AE82-758B-4B3F-9397-6CDD536E880E}" type="pres">
      <dgm:prSet presAssocID="{D7E70AD0-0BAA-4DDF-B337-8A5339CAFA48}" presName="childText" presStyleLbl="bgAcc1" presStyleIdx="3" presStyleCnt="9">
        <dgm:presLayoutVars>
          <dgm:bulletEnabled val="1"/>
        </dgm:presLayoutVars>
      </dgm:prSet>
      <dgm:spPr/>
    </dgm:pt>
    <dgm:pt modelId="{4C35ED66-2DAD-4274-8AB4-696DE1BF5EB3}" type="pres">
      <dgm:prSet presAssocID="{6B60BDA9-113A-44F3-A7CF-5F0EE2B2733F}" presName="root" presStyleCnt="0"/>
      <dgm:spPr/>
    </dgm:pt>
    <dgm:pt modelId="{555CB566-085C-478C-B85F-0FA196871905}" type="pres">
      <dgm:prSet presAssocID="{6B60BDA9-113A-44F3-A7CF-5F0EE2B2733F}" presName="rootComposite" presStyleCnt="0"/>
      <dgm:spPr/>
    </dgm:pt>
    <dgm:pt modelId="{E3EEE3C8-66C2-474B-9E9B-B026844597D8}" type="pres">
      <dgm:prSet presAssocID="{6B60BDA9-113A-44F3-A7CF-5F0EE2B2733F}" presName="rootText" presStyleLbl="node1" presStyleIdx="2" presStyleCnt="4"/>
      <dgm:spPr/>
    </dgm:pt>
    <dgm:pt modelId="{D05CFA36-489B-4DF8-A5CB-BEBE1DDE7698}" type="pres">
      <dgm:prSet presAssocID="{6B60BDA9-113A-44F3-A7CF-5F0EE2B2733F}" presName="rootConnector" presStyleLbl="node1" presStyleIdx="2" presStyleCnt="4"/>
      <dgm:spPr/>
    </dgm:pt>
    <dgm:pt modelId="{673A99FD-ECFF-4F85-B8D5-8990FE06B08E}" type="pres">
      <dgm:prSet presAssocID="{6B60BDA9-113A-44F3-A7CF-5F0EE2B2733F}" presName="childShape" presStyleCnt="0"/>
      <dgm:spPr/>
    </dgm:pt>
    <dgm:pt modelId="{19218779-3A5E-4017-9800-91093AC038C4}" type="pres">
      <dgm:prSet presAssocID="{FACEAF2E-CABC-483E-BC1E-A0AA804D9441}" presName="Name13" presStyleLbl="parChTrans1D2" presStyleIdx="4" presStyleCnt="9"/>
      <dgm:spPr/>
    </dgm:pt>
    <dgm:pt modelId="{07A675CB-28C8-4A1F-A1DB-319493F98C0B}" type="pres">
      <dgm:prSet presAssocID="{8C006F93-F7D5-4C73-97FB-274F6B17C284}" presName="childText" presStyleLbl="bgAcc1" presStyleIdx="4" presStyleCnt="9">
        <dgm:presLayoutVars>
          <dgm:bulletEnabled val="1"/>
        </dgm:presLayoutVars>
      </dgm:prSet>
      <dgm:spPr/>
    </dgm:pt>
    <dgm:pt modelId="{6F5C3788-2414-4388-A58A-B7B8AF7656E0}" type="pres">
      <dgm:prSet presAssocID="{86DEE6A6-EBEC-47CA-84C8-44FEBCC37F42}" presName="Name13" presStyleLbl="parChTrans1D2" presStyleIdx="5" presStyleCnt="9"/>
      <dgm:spPr/>
    </dgm:pt>
    <dgm:pt modelId="{D30CD7B8-8CE2-493B-A4E7-A9924545A5C6}" type="pres">
      <dgm:prSet presAssocID="{0F6962A3-E1D0-402F-B6DB-DEEC92478F38}" presName="childText" presStyleLbl="bgAcc1" presStyleIdx="5" presStyleCnt="9">
        <dgm:presLayoutVars>
          <dgm:bulletEnabled val="1"/>
        </dgm:presLayoutVars>
      </dgm:prSet>
      <dgm:spPr/>
    </dgm:pt>
    <dgm:pt modelId="{515854A4-8B4F-4470-8502-038DCF93E708}" type="pres">
      <dgm:prSet presAssocID="{A661DFEF-7570-46BC-8F66-59250F9E7059}" presName="root" presStyleCnt="0"/>
      <dgm:spPr/>
    </dgm:pt>
    <dgm:pt modelId="{F058C58D-7A9C-422D-899B-C20A6A93FC5C}" type="pres">
      <dgm:prSet presAssocID="{A661DFEF-7570-46BC-8F66-59250F9E7059}" presName="rootComposite" presStyleCnt="0"/>
      <dgm:spPr/>
    </dgm:pt>
    <dgm:pt modelId="{4B196DFC-4476-4207-AA25-A9C8383ADAF4}" type="pres">
      <dgm:prSet presAssocID="{A661DFEF-7570-46BC-8F66-59250F9E7059}" presName="rootText" presStyleLbl="node1" presStyleIdx="3" presStyleCnt="4"/>
      <dgm:spPr/>
    </dgm:pt>
    <dgm:pt modelId="{A6F01D39-1759-4584-A509-8A9D232E28B5}" type="pres">
      <dgm:prSet presAssocID="{A661DFEF-7570-46BC-8F66-59250F9E7059}" presName="rootConnector" presStyleLbl="node1" presStyleIdx="3" presStyleCnt="4"/>
      <dgm:spPr/>
    </dgm:pt>
    <dgm:pt modelId="{EF90D7F3-0FE6-4EA9-A2AC-ECE2AE97A797}" type="pres">
      <dgm:prSet presAssocID="{A661DFEF-7570-46BC-8F66-59250F9E7059}" presName="childShape" presStyleCnt="0"/>
      <dgm:spPr/>
    </dgm:pt>
    <dgm:pt modelId="{4B7B38F4-07E3-45B2-91CB-ECF5C653A66B}" type="pres">
      <dgm:prSet presAssocID="{063B984F-96F1-4AFE-8D09-61F1042309D2}" presName="Name13" presStyleLbl="parChTrans1D2" presStyleIdx="6" presStyleCnt="9"/>
      <dgm:spPr/>
    </dgm:pt>
    <dgm:pt modelId="{BB4C49B1-570B-4D0D-B98A-BA33A92AEAEC}" type="pres">
      <dgm:prSet presAssocID="{2E67999D-4914-4D1B-8F76-8FAC0E684A84}" presName="childText" presStyleLbl="bgAcc1" presStyleIdx="6" presStyleCnt="9">
        <dgm:presLayoutVars>
          <dgm:bulletEnabled val="1"/>
        </dgm:presLayoutVars>
      </dgm:prSet>
      <dgm:spPr/>
    </dgm:pt>
    <dgm:pt modelId="{248F5897-6C34-42E1-9B48-7323304D7BCB}" type="pres">
      <dgm:prSet presAssocID="{A83D1AA0-282B-450A-B2F1-ED657C1BE296}" presName="Name13" presStyleLbl="parChTrans1D2" presStyleIdx="7" presStyleCnt="9"/>
      <dgm:spPr/>
    </dgm:pt>
    <dgm:pt modelId="{CA9F2B2A-25FC-4EE6-8A2E-5875E3AF2573}" type="pres">
      <dgm:prSet presAssocID="{7510E606-31EB-431B-9545-D9ACC12E421B}" presName="childText" presStyleLbl="bgAcc1" presStyleIdx="7" presStyleCnt="9">
        <dgm:presLayoutVars>
          <dgm:bulletEnabled val="1"/>
        </dgm:presLayoutVars>
      </dgm:prSet>
      <dgm:spPr/>
    </dgm:pt>
    <dgm:pt modelId="{CF64803F-47E1-48F6-8DED-50F92C2804D0}" type="pres">
      <dgm:prSet presAssocID="{2691806C-53C1-4753-9F22-2B37A835BBA1}" presName="Name13" presStyleLbl="parChTrans1D2" presStyleIdx="8" presStyleCnt="9"/>
      <dgm:spPr/>
    </dgm:pt>
    <dgm:pt modelId="{E62DDBE7-6CAD-4404-B312-523BED756A0E}" type="pres">
      <dgm:prSet presAssocID="{28955705-6595-440F-9C3A-841CA15EA005}" presName="childText" presStyleLbl="bgAcc1" presStyleIdx="8" presStyleCnt="9">
        <dgm:presLayoutVars>
          <dgm:bulletEnabled val="1"/>
        </dgm:presLayoutVars>
      </dgm:prSet>
      <dgm:spPr/>
    </dgm:pt>
  </dgm:ptLst>
  <dgm:cxnLst>
    <dgm:cxn modelId="{0FE5DA01-AF11-4A25-8A73-66FF9EDC19E0}" srcId="{6B60BDA9-113A-44F3-A7CF-5F0EE2B2733F}" destId="{0F6962A3-E1D0-402F-B6DB-DEEC92478F38}" srcOrd="1" destOrd="0" parTransId="{86DEE6A6-EBEC-47CA-84C8-44FEBCC37F42}" sibTransId="{11A45845-2CCF-4F3D-81CC-A09ED6B342BF}"/>
    <dgm:cxn modelId="{9822B30E-5A1E-4480-878F-0A223B383FED}" type="presOf" srcId="{8F8E2134-0222-4C6E-996F-22CD659BC6B3}" destId="{461B8245-4955-4FD0-A4DD-3B35E604601E}" srcOrd="0" destOrd="0" presId="urn:microsoft.com/office/officeart/2005/8/layout/hierarchy3"/>
    <dgm:cxn modelId="{FF2F4C12-FBD2-44FA-84E5-726C4DEF2218}" srcId="{DE063468-5692-4D8D-95EE-14FFCC8C5EDF}" destId="{A661DFEF-7570-46BC-8F66-59250F9E7059}" srcOrd="3" destOrd="0" parTransId="{0B5F1AB0-BCF7-44F8-A192-C38DDA382B56}" sibTransId="{5D15564F-5CB5-40BA-95CE-5DA96AED6CD6}"/>
    <dgm:cxn modelId="{4D352015-CA3C-4956-A917-1FBECD6952FF}" type="presOf" srcId="{2691806C-53C1-4753-9F22-2B37A835BBA1}" destId="{CF64803F-47E1-48F6-8DED-50F92C2804D0}" srcOrd="0" destOrd="0" presId="urn:microsoft.com/office/officeart/2005/8/layout/hierarchy3"/>
    <dgm:cxn modelId="{96207F26-DB4D-4C28-BC68-E2ACDEB35B1E}" type="presOf" srcId="{0F6962A3-E1D0-402F-B6DB-DEEC92478F38}" destId="{D30CD7B8-8CE2-493B-A4E7-A9924545A5C6}" srcOrd="0" destOrd="0" presId="urn:microsoft.com/office/officeart/2005/8/layout/hierarchy3"/>
    <dgm:cxn modelId="{A7773127-9185-4269-8234-F766180C156A}" type="presOf" srcId="{1DF693A2-E6E6-4E7B-8F59-A0DEAEDF20DE}" destId="{C2A1EF24-9FD4-4CCA-BDDC-663DEFECDCB0}" srcOrd="0" destOrd="0" presId="urn:microsoft.com/office/officeart/2005/8/layout/hierarchy3"/>
    <dgm:cxn modelId="{B5F35D27-99C3-482D-AEFC-FFB0D02B8582}" srcId="{1DF693A2-E6E6-4E7B-8F59-A0DEAEDF20DE}" destId="{8110EAC5-B957-433E-82AE-170E98665E15}" srcOrd="1" destOrd="0" parTransId="{07F5DE31-7C8F-4DE5-BBE4-ACEAEAD3F42F}" sibTransId="{497E9889-57FF-4610-BC13-15D40EDD635F}"/>
    <dgm:cxn modelId="{BCAFE52C-A01D-4337-92DA-FCD54F14FF82}" srcId="{DE063468-5692-4D8D-95EE-14FFCC8C5EDF}" destId="{1DF693A2-E6E6-4E7B-8F59-A0DEAEDF20DE}" srcOrd="0" destOrd="0" parTransId="{3FE32DF5-D693-43AB-B50D-15B0DA1C70AE}" sibTransId="{56D4A831-E4F1-4F3D-885A-67FE24791891}"/>
    <dgm:cxn modelId="{53E75530-20FB-4E4C-A1FD-BAA0A01BEAD0}" type="presOf" srcId="{DE063468-5692-4D8D-95EE-14FFCC8C5EDF}" destId="{174FC88A-AA02-477E-ADE0-35D8E6F3BDE7}" srcOrd="0" destOrd="0" presId="urn:microsoft.com/office/officeart/2005/8/layout/hierarchy3"/>
    <dgm:cxn modelId="{0B459932-8447-4E9A-BAA7-0885DE26F366}" type="presOf" srcId="{86DEE6A6-EBEC-47CA-84C8-44FEBCC37F42}" destId="{6F5C3788-2414-4388-A58A-B7B8AF7656E0}" srcOrd="0" destOrd="0" presId="urn:microsoft.com/office/officeart/2005/8/layout/hierarchy3"/>
    <dgm:cxn modelId="{645D4233-3226-4A15-B434-3E4929231DD7}" srcId="{6B60BDA9-113A-44F3-A7CF-5F0EE2B2733F}" destId="{8C006F93-F7D5-4C73-97FB-274F6B17C284}" srcOrd="0" destOrd="0" parTransId="{FACEAF2E-CABC-483E-BC1E-A0AA804D9441}" sibTransId="{F7003C65-E40E-4B1C-9587-760E0E45754F}"/>
    <dgm:cxn modelId="{8C0DD43D-3343-4ECD-8BC4-B68F2489B469}" type="presOf" srcId="{6B60BDA9-113A-44F3-A7CF-5F0EE2B2733F}" destId="{E3EEE3C8-66C2-474B-9E9B-B026844597D8}" srcOrd="0" destOrd="0" presId="urn:microsoft.com/office/officeart/2005/8/layout/hierarchy3"/>
    <dgm:cxn modelId="{C9B5E85F-8A29-4E43-B8CF-46B30D0CA298}" srcId="{8F8E2134-0222-4C6E-996F-22CD659BC6B3}" destId="{D7E70AD0-0BAA-4DDF-B337-8A5339CAFA48}" srcOrd="1" destOrd="0" parTransId="{464CCCFD-AEAD-4E77-9EF3-627A73B7049F}" sibTransId="{626EE5D8-A3CC-4EC8-8AD1-406EA1615243}"/>
    <dgm:cxn modelId="{7C232541-B111-4CD3-A83B-5894D4DADA76}" type="presOf" srcId="{07F5DE31-7C8F-4DE5-BBE4-ACEAEAD3F42F}" destId="{12D5A5E3-7DC5-4031-87CC-2127C0BD2849}" srcOrd="0" destOrd="0" presId="urn:microsoft.com/office/officeart/2005/8/layout/hierarchy3"/>
    <dgm:cxn modelId="{45811369-1B84-4A5C-BAF6-FFA4B02119C2}" srcId="{8F8E2134-0222-4C6E-996F-22CD659BC6B3}" destId="{E5365E99-A6FE-4758-95A8-FE1534F71781}" srcOrd="0" destOrd="0" parTransId="{7F6B022F-90EC-4A12-ABB3-3F6886E45602}" sibTransId="{1237EE11-53BA-4666-9AC4-B3AD4A8CD7BA}"/>
    <dgm:cxn modelId="{8742906D-9685-4822-9454-A364A40062B8}" type="presOf" srcId="{A661DFEF-7570-46BC-8F66-59250F9E7059}" destId="{A6F01D39-1759-4584-A509-8A9D232E28B5}" srcOrd="1" destOrd="0" presId="urn:microsoft.com/office/officeart/2005/8/layout/hierarchy3"/>
    <dgm:cxn modelId="{CA43D96D-404E-4BA5-9E9F-5333B6A94CB7}" type="presOf" srcId="{8110EAC5-B957-433E-82AE-170E98665E15}" destId="{2E21C873-CC63-4534-A285-B95750B1D273}" srcOrd="0" destOrd="0" presId="urn:microsoft.com/office/officeart/2005/8/layout/hierarchy3"/>
    <dgm:cxn modelId="{942F5751-5B99-4707-8614-83E01CBDCD8D}" type="presOf" srcId="{2E67999D-4914-4D1B-8F76-8FAC0E684A84}" destId="{BB4C49B1-570B-4D0D-B98A-BA33A92AEAEC}" srcOrd="0" destOrd="0" presId="urn:microsoft.com/office/officeart/2005/8/layout/hierarchy3"/>
    <dgm:cxn modelId="{A5BD2D53-13FC-4A76-B597-CB03276FED97}" srcId="{DE063468-5692-4D8D-95EE-14FFCC8C5EDF}" destId="{6B60BDA9-113A-44F3-A7CF-5F0EE2B2733F}" srcOrd="2" destOrd="0" parTransId="{B2CB0A0B-7739-4D01-A039-183C4D8AA8A5}" sibTransId="{6372506E-4BE9-41C8-83B6-0A7B4EAD6D8F}"/>
    <dgm:cxn modelId="{CF15D27A-A27F-40E3-9365-A944499BC3A8}" type="presOf" srcId="{7F6B022F-90EC-4A12-ABB3-3F6886E45602}" destId="{A5B1951D-98C9-4929-9303-AE7A93BE4DBD}" srcOrd="0" destOrd="0" presId="urn:microsoft.com/office/officeart/2005/8/layout/hierarchy3"/>
    <dgm:cxn modelId="{DA4C9C7B-BC34-456E-BEEB-A60683966721}" type="presOf" srcId="{1DF693A2-E6E6-4E7B-8F59-A0DEAEDF20DE}" destId="{8104DF76-7976-4056-8F07-628002FD4122}" srcOrd="1" destOrd="0" presId="urn:microsoft.com/office/officeart/2005/8/layout/hierarchy3"/>
    <dgm:cxn modelId="{E3590981-A0DE-464B-A622-290F91BC02B1}" type="presOf" srcId="{D7E70AD0-0BAA-4DDF-B337-8A5339CAFA48}" destId="{C3D8AE82-758B-4B3F-9397-6CDD536E880E}" srcOrd="0" destOrd="0" presId="urn:microsoft.com/office/officeart/2005/8/layout/hierarchy3"/>
    <dgm:cxn modelId="{48335184-0320-4EDA-9DE2-3CC99EC82698}" srcId="{DE063468-5692-4D8D-95EE-14FFCC8C5EDF}" destId="{8F8E2134-0222-4C6E-996F-22CD659BC6B3}" srcOrd="1" destOrd="0" parTransId="{9645E5FC-6F2B-4100-8FA3-7E2E365999DA}" sibTransId="{85D7FA9E-5FD8-402C-BE60-C63CA2FF8B45}"/>
    <dgm:cxn modelId="{DA2BA386-979D-4FDB-8E61-5D92B90F5647}" srcId="{1DF693A2-E6E6-4E7B-8F59-A0DEAEDF20DE}" destId="{5BA99F70-84A7-4577-8195-B4DFE6D341D0}" srcOrd="0" destOrd="0" parTransId="{EB34614B-F128-457E-BE62-3D9499D4458C}" sibTransId="{446785AB-4336-4093-9E88-2ABE1892DB8A}"/>
    <dgm:cxn modelId="{8D1C7188-03DD-48BC-A862-106244EE6DAF}" type="presOf" srcId="{A661DFEF-7570-46BC-8F66-59250F9E7059}" destId="{4B196DFC-4476-4207-AA25-A9C8383ADAF4}" srcOrd="0" destOrd="0" presId="urn:microsoft.com/office/officeart/2005/8/layout/hierarchy3"/>
    <dgm:cxn modelId="{04C1B88C-1B48-457B-9D53-960553F4C29C}" type="presOf" srcId="{8C006F93-F7D5-4C73-97FB-274F6B17C284}" destId="{07A675CB-28C8-4A1F-A1DB-319493F98C0B}" srcOrd="0" destOrd="0" presId="urn:microsoft.com/office/officeart/2005/8/layout/hierarchy3"/>
    <dgm:cxn modelId="{C4319B9E-29F2-4690-B787-CF2B66E43EF9}" type="presOf" srcId="{A83D1AA0-282B-450A-B2F1-ED657C1BE296}" destId="{248F5897-6C34-42E1-9B48-7323304D7BCB}" srcOrd="0" destOrd="0" presId="urn:microsoft.com/office/officeart/2005/8/layout/hierarchy3"/>
    <dgm:cxn modelId="{3A1DF2A7-6F2C-4E7E-98A8-63C2F63C4C3B}" type="presOf" srcId="{7510E606-31EB-431B-9545-D9ACC12E421B}" destId="{CA9F2B2A-25FC-4EE6-8A2E-5875E3AF2573}" srcOrd="0" destOrd="0" presId="urn:microsoft.com/office/officeart/2005/8/layout/hierarchy3"/>
    <dgm:cxn modelId="{AFFBD1AD-437E-4CFF-8AC1-5C2EA6779B71}" type="presOf" srcId="{6B60BDA9-113A-44F3-A7CF-5F0EE2B2733F}" destId="{D05CFA36-489B-4DF8-A5CB-BEBE1DDE7698}" srcOrd="1" destOrd="0" presId="urn:microsoft.com/office/officeart/2005/8/layout/hierarchy3"/>
    <dgm:cxn modelId="{BD3AA5C4-BF29-4533-917E-AC7D5661533C}" type="presOf" srcId="{FACEAF2E-CABC-483E-BC1E-A0AA804D9441}" destId="{19218779-3A5E-4017-9800-91093AC038C4}" srcOrd="0" destOrd="0" presId="urn:microsoft.com/office/officeart/2005/8/layout/hierarchy3"/>
    <dgm:cxn modelId="{991AEFC9-389D-4E60-A311-279A560B4531}" type="presOf" srcId="{5BA99F70-84A7-4577-8195-B4DFE6D341D0}" destId="{ADAC4839-C35F-4E58-8866-A8FDE7BCC35C}" srcOrd="0" destOrd="0" presId="urn:microsoft.com/office/officeart/2005/8/layout/hierarchy3"/>
    <dgm:cxn modelId="{803DEED4-2F8A-47ED-A995-B09E897715FF}" srcId="{A661DFEF-7570-46BC-8F66-59250F9E7059}" destId="{28955705-6595-440F-9C3A-841CA15EA005}" srcOrd="2" destOrd="0" parTransId="{2691806C-53C1-4753-9F22-2B37A835BBA1}" sibTransId="{864853E5-2E5E-45DC-9F6B-CD35A925E2DC}"/>
    <dgm:cxn modelId="{4739D4D7-528E-4DEA-AF26-79D27D2888A2}" type="presOf" srcId="{464CCCFD-AEAD-4E77-9EF3-627A73B7049F}" destId="{0AF76FF8-8028-4CC1-BA0C-37ABD9B151F7}" srcOrd="0" destOrd="0" presId="urn:microsoft.com/office/officeart/2005/8/layout/hierarchy3"/>
    <dgm:cxn modelId="{A2EFF0DF-B81F-4277-8086-C9FD048B2B9B}" type="presOf" srcId="{E5365E99-A6FE-4758-95A8-FE1534F71781}" destId="{380A8497-16B5-4C60-A58B-C625C11F5B37}" srcOrd="0" destOrd="0" presId="urn:microsoft.com/office/officeart/2005/8/layout/hierarchy3"/>
    <dgm:cxn modelId="{1926C6E2-2653-473B-8CDD-3F375F5D2E73}" type="presOf" srcId="{8F8E2134-0222-4C6E-996F-22CD659BC6B3}" destId="{D72145D9-3967-4687-8C15-A849F6D84A26}" srcOrd="1" destOrd="0" presId="urn:microsoft.com/office/officeart/2005/8/layout/hierarchy3"/>
    <dgm:cxn modelId="{CD09E9ED-D7F0-4D99-A517-BDE7560ADAEE}" type="presOf" srcId="{063B984F-96F1-4AFE-8D09-61F1042309D2}" destId="{4B7B38F4-07E3-45B2-91CB-ECF5C653A66B}" srcOrd="0" destOrd="0" presId="urn:microsoft.com/office/officeart/2005/8/layout/hierarchy3"/>
    <dgm:cxn modelId="{F7CE5AF3-F673-4E61-9D89-F49476C84C5F}" srcId="{A661DFEF-7570-46BC-8F66-59250F9E7059}" destId="{2E67999D-4914-4D1B-8F76-8FAC0E684A84}" srcOrd="0" destOrd="0" parTransId="{063B984F-96F1-4AFE-8D09-61F1042309D2}" sibTransId="{7F470DA9-3FDE-48C9-A119-9CF1C9BB4B74}"/>
    <dgm:cxn modelId="{29A6A6F5-4384-4452-A75E-237793C238CB}" type="presOf" srcId="{28955705-6595-440F-9C3A-841CA15EA005}" destId="{E62DDBE7-6CAD-4404-B312-523BED756A0E}" srcOrd="0" destOrd="0" presId="urn:microsoft.com/office/officeart/2005/8/layout/hierarchy3"/>
    <dgm:cxn modelId="{9AF995FD-96C8-4B76-812F-43FBB1BE8E76}" srcId="{A661DFEF-7570-46BC-8F66-59250F9E7059}" destId="{7510E606-31EB-431B-9545-D9ACC12E421B}" srcOrd="1" destOrd="0" parTransId="{A83D1AA0-282B-450A-B2F1-ED657C1BE296}" sibTransId="{E73251BE-9A95-4EA0-A8EC-4532B6480ADA}"/>
    <dgm:cxn modelId="{9FB3F9FE-130D-492C-B901-8B50726C792D}" type="presOf" srcId="{EB34614B-F128-457E-BE62-3D9499D4458C}" destId="{FB6E5576-BF1C-4AAB-9DDE-A2A4CC6BD18C}" srcOrd="0" destOrd="0" presId="urn:microsoft.com/office/officeart/2005/8/layout/hierarchy3"/>
    <dgm:cxn modelId="{72527C8F-4DF9-42A7-B945-E0E3852FD1CB}" type="presParOf" srcId="{174FC88A-AA02-477E-ADE0-35D8E6F3BDE7}" destId="{3A8C631F-67B2-4669-ACDE-33DC5A3F2DEF}" srcOrd="0" destOrd="0" presId="urn:microsoft.com/office/officeart/2005/8/layout/hierarchy3"/>
    <dgm:cxn modelId="{49890EDF-BF9A-4B59-932D-8F7FCB7F2AA0}" type="presParOf" srcId="{3A8C631F-67B2-4669-ACDE-33DC5A3F2DEF}" destId="{90F71202-BA99-4FC5-B6DA-609AA793A89E}" srcOrd="0" destOrd="0" presId="urn:microsoft.com/office/officeart/2005/8/layout/hierarchy3"/>
    <dgm:cxn modelId="{63D37877-1D17-40FB-8224-DE02BE8EC424}" type="presParOf" srcId="{90F71202-BA99-4FC5-B6DA-609AA793A89E}" destId="{C2A1EF24-9FD4-4CCA-BDDC-663DEFECDCB0}" srcOrd="0" destOrd="0" presId="urn:microsoft.com/office/officeart/2005/8/layout/hierarchy3"/>
    <dgm:cxn modelId="{76F8E606-F55E-4B86-893C-782595D63AC0}" type="presParOf" srcId="{90F71202-BA99-4FC5-B6DA-609AA793A89E}" destId="{8104DF76-7976-4056-8F07-628002FD4122}" srcOrd="1" destOrd="0" presId="urn:microsoft.com/office/officeart/2005/8/layout/hierarchy3"/>
    <dgm:cxn modelId="{A9A1563E-2CB2-4AC4-BB39-D9CE7671F24C}" type="presParOf" srcId="{3A8C631F-67B2-4669-ACDE-33DC5A3F2DEF}" destId="{4BA64475-1CC2-4DBC-ACEA-BF55B4C84CA6}" srcOrd="1" destOrd="0" presId="urn:microsoft.com/office/officeart/2005/8/layout/hierarchy3"/>
    <dgm:cxn modelId="{01D18D86-1ACF-4722-9EE6-2EBCB09B264A}" type="presParOf" srcId="{4BA64475-1CC2-4DBC-ACEA-BF55B4C84CA6}" destId="{FB6E5576-BF1C-4AAB-9DDE-A2A4CC6BD18C}" srcOrd="0" destOrd="0" presId="urn:microsoft.com/office/officeart/2005/8/layout/hierarchy3"/>
    <dgm:cxn modelId="{15A927A4-6153-4587-89DF-0A8C185326B0}" type="presParOf" srcId="{4BA64475-1CC2-4DBC-ACEA-BF55B4C84CA6}" destId="{ADAC4839-C35F-4E58-8866-A8FDE7BCC35C}" srcOrd="1" destOrd="0" presId="urn:microsoft.com/office/officeart/2005/8/layout/hierarchy3"/>
    <dgm:cxn modelId="{B8B5A04B-F69E-4BC9-86A6-778908F4A3F1}" type="presParOf" srcId="{4BA64475-1CC2-4DBC-ACEA-BF55B4C84CA6}" destId="{12D5A5E3-7DC5-4031-87CC-2127C0BD2849}" srcOrd="2" destOrd="0" presId="urn:microsoft.com/office/officeart/2005/8/layout/hierarchy3"/>
    <dgm:cxn modelId="{77FA3C9E-21F9-442E-86F7-EEFFB657B127}" type="presParOf" srcId="{4BA64475-1CC2-4DBC-ACEA-BF55B4C84CA6}" destId="{2E21C873-CC63-4534-A285-B95750B1D273}" srcOrd="3" destOrd="0" presId="urn:microsoft.com/office/officeart/2005/8/layout/hierarchy3"/>
    <dgm:cxn modelId="{69A9247A-8F59-4B19-B9C8-A323DECA6631}" type="presParOf" srcId="{174FC88A-AA02-477E-ADE0-35D8E6F3BDE7}" destId="{A0A38C93-F3BD-4B08-9AA0-15894B084B6D}" srcOrd="1" destOrd="0" presId="urn:microsoft.com/office/officeart/2005/8/layout/hierarchy3"/>
    <dgm:cxn modelId="{3BCA704D-9B79-4B49-99C0-D700C64A8B7D}" type="presParOf" srcId="{A0A38C93-F3BD-4B08-9AA0-15894B084B6D}" destId="{9164BA74-6A6D-4B9B-9F2A-431D493FEF32}" srcOrd="0" destOrd="0" presId="urn:microsoft.com/office/officeart/2005/8/layout/hierarchy3"/>
    <dgm:cxn modelId="{0E86D54E-AE89-41E2-905B-6C0CF45731AA}" type="presParOf" srcId="{9164BA74-6A6D-4B9B-9F2A-431D493FEF32}" destId="{461B8245-4955-4FD0-A4DD-3B35E604601E}" srcOrd="0" destOrd="0" presId="urn:microsoft.com/office/officeart/2005/8/layout/hierarchy3"/>
    <dgm:cxn modelId="{99682128-0777-43B5-99F2-04722FCA7781}" type="presParOf" srcId="{9164BA74-6A6D-4B9B-9F2A-431D493FEF32}" destId="{D72145D9-3967-4687-8C15-A849F6D84A26}" srcOrd="1" destOrd="0" presId="urn:microsoft.com/office/officeart/2005/8/layout/hierarchy3"/>
    <dgm:cxn modelId="{127F38B5-5DEA-4061-A421-8DF23B376C2B}" type="presParOf" srcId="{A0A38C93-F3BD-4B08-9AA0-15894B084B6D}" destId="{640788F1-5F30-458D-9D8D-452B7CF027ED}" srcOrd="1" destOrd="0" presId="urn:microsoft.com/office/officeart/2005/8/layout/hierarchy3"/>
    <dgm:cxn modelId="{B6164DA3-5EF1-4B65-9D07-711EB422431A}" type="presParOf" srcId="{640788F1-5F30-458D-9D8D-452B7CF027ED}" destId="{A5B1951D-98C9-4929-9303-AE7A93BE4DBD}" srcOrd="0" destOrd="0" presId="urn:microsoft.com/office/officeart/2005/8/layout/hierarchy3"/>
    <dgm:cxn modelId="{FD910139-ED48-4EF1-8F1F-B7862F61D262}" type="presParOf" srcId="{640788F1-5F30-458D-9D8D-452B7CF027ED}" destId="{380A8497-16B5-4C60-A58B-C625C11F5B37}" srcOrd="1" destOrd="0" presId="urn:microsoft.com/office/officeart/2005/8/layout/hierarchy3"/>
    <dgm:cxn modelId="{64C453A0-07C6-4438-9431-EF5226482ED2}" type="presParOf" srcId="{640788F1-5F30-458D-9D8D-452B7CF027ED}" destId="{0AF76FF8-8028-4CC1-BA0C-37ABD9B151F7}" srcOrd="2" destOrd="0" presId="urn:microsoft.com/office/officeart/2005/8/layout/hierarchy3"/>
    <dgm:cxn modelId="{7211A671-A01B-4D88-ACFA-6CC9409735E8}" type="presParOf" srcId="{640788F1-5F30-458D-9D8D-452B7CF027ED}" destId="{C3D8AE82-758B-4B3F-9397-6CDD536E880E}" srcOrd="3" destOrd="0" presId="urn:microsoft.com/office/officeart/2005/8/layout/hierarchy3"/>
    <dgm:cxn modelId="{C91D8625-B1C5-4A8D-A154-7EA7C33544F1}" type="presParOf" srcId="{174FC88A-AA02-477E-ADE0-35D8E6F3BDE7}" destId="{4C35ED66-2DAD-4274-8AB4-696DE1BF5EB3}" srcOrd="2" destOrd="0" presId="urn:microsoft.com/office/officeart/2005/8/layout/hierarchy3"/>
    <dgm:cxn modelId="{61D77D38-026F-42E4-ACD8-E517AF9655A0}" type="presParOf" srcId="{4C35ED66-2DAD-4274-8AB4-696DE1BF5EB3}" destId="{555CB566-085C-478C-B85F-0FA196871905}" srcOrd="0" destOrd="0" presId="urn:microsoft.com/office/officeart/2005/8/layout/hierarchy3"/>
    <dgm:cxn modelId="{91B02345-F46C-4E24-AAF9-29F7A0E2BE37}" type="presParOf" srcId="{555CB566-085C-478C-B85F-0FA196871905}" destId="{E3EEE3C8-66C2-474B-9E9B-B026844597D8}" srcOrd="0" destOrd="0" presId="urn:microsoft.com/office/officeart/2005/8/layout/hierarchy3"/>
    <dgm:cxn modelId="{FC4F2D97-28C4-432A-9CF4-69416A9DE347}" type="presParOf" srcId="{555CB566-085C-478C-B85F-0FA196871905}" destId="{D05CFA36-489B-4DF8-A5CB-BEBE1DDE7698}" srcOrd="1" destOrd="0" presId="urn:microsoft.com/office/officeart/2005/8/layout/hierarchy3"/>
    <dgm:cxn modelId="{20F09422-BDD4-479F-B3A1-01A60783AE53}" type="presParOf" srcId="{4C35ED66-2DAD-4274-8AB4-696DE1BF5EB3}" destId="{673A99FD-ECFF-4F85-B8D5-8990FE06B08E}" srcOrd="1" destOrd="0" presId="urn:microsoft.com/office/officeart/2005/8/layout/hierarchy3"/>
    <dgm:cxn modelId="{20DBB52C-4175-435E-8930-EB5B1221819C}" type="presParOf" srcId="{673A99FD-ECFF-4F85-B8D5-8990FE06B08E}" destId="{19218779-3A5E-4017-9800-91093AC038C4}" srcOrd="0" destOrd="0" presId="urn:microsoft.com/office/officeart/2005/8/layout/hierarchy3"/>
    <dgm:cxn modelId="{79D5824D-6A63-4204-9094-A44D7D2FE4D0}" type="presParOf" srcId="{673A99FD-ECFF-4F85-B8D5-8990FE06B08E}" destId="{07A675CB-28C8-4A1F-A1DB-319493F98C0B}" srcOrd="1" destOrd="0" presId="urn:microsoft.com/office/officeart/2005/8/layout/hierarchy3"/>
    <dgm:cxn modelId="{728D62E6-DBED-4953-8AF8-B56ACEAB7865}" type="presParOf" srcId="{673A99FD-ECFF-4F85-B8D5-8990FE06B08E}" destId="{6F5C3788-2414-4388-A58A-B7B8AF7656E0}" srcOrd="2" destOrd="0" presId="urn:microsoft.com/office/officeart/2005/8/layout/hierarchy3"/>
    <dgm:cxn modelId="{6514E4E0-1746-479E-8611-DC0A4C2FE571}" type="presParOf" srcId="{673A99FD-ECFF-4F85-B8D5-8990FE06B08E}" destId="{D30CD7B8-8CE2-493B-A4E7-A9924545A5C6}" srcOrd="3" destOrd="0" presId="urn:microsoft.com/office/officeart/2005/8/layout/hierarchy3"/>
    <dgm:cxn modelId="{C474A74E-AB15-47DA-88B9-494F0D55EF6E}" type="presParOf" srcId="{174FC88A-AA02-477E-ADE0-35D8E6F3BDE7}" destId="{515854A4-8B4F-4470-8502-038DCF93E708}" srcOrd="3" destOrd="0" presId="urn:microsoft.com/office/officeart/2005/8/layout/hierarchy3"/>
    <dgm:cxn modelId="{9A887C0E-16D5-431F-8228-F25CCDAF2CFD}" type="presParOf" srcId="{515854A4-8B4F-4470-8502-038DCF93E708}" destId="{F058C58D-7A9C-422D-899B-C20A6A93FC5C}" srcOrd="0" destOrd="0" presId="urn:microsoft.com/office/officeart/2005/8/layout/hierarchy3"/>
    <dgm:cxn modelId="{008976F6-C498-48DC-905A-0E737384669C}" type="presParOf" srcId="{F058C58D-7A9C-422D-899B-C20A6A93FC5C}" destId="{4B196DFC-4476-4207-AA25-A9C8383ADAF4}" srcOrd="0" destOrd="0" presId="urn:microsoft.com/office/officeart/2005/8/layout/hierarchy3"/>
    <dgm:cxn modelId="{55928A3D-B64B-4357-AEBA-2E455FE3F011}" type="presParOf" srcId="{F058C58D-7A9C-422D-899B-C20A6A93FC5C}" destId="{A6F01D39-1759-4584-A509-8A9D232E28B5}" srcOrd="1" destOrd="0" presId="urn:microsoft.com/office/officeart/2005/8/layout/hierarchy3"/>
    <dgm:cxn modelId="{F201E9E6-4D6D-450A-B243-4B6D2A461ACF}" type="presParOf" srcId="{515854A4-8B4F-4470-8502-038DCF93E708}" destId="{EF90D7F3-0FE6-4EA9-A2AC-ECE2AE97A797}" srcOrd="1" destOrd="0" presId="urn:microsoft.com/office/officeart/2005/8/layout/hierarchy3"/>
    <dgm:cxn modelId="{F4A3538A-44AF-470D-8957-2321CB273763}" type="presParOf" srcId="{EF90D7F3-0FE6-4EA9-A2AC-ECE2AE97A797}" destId="{4B7B38F4-07E3-45B2-91CB-ECF5C653A66B}" srcOrd="0" destOrd="0" presId="urn:microsoft.com/office/officeart/2005/8/layout/hierarchy3"/>
    <dgm:cxn modelId="{F08D221C-711E-445C-A601-6AC5E8EA65A8}" type="presParOf" srcId="{EF90D7F3-0FE6-4EA9-A2AC-ECE2AE97A797}" destId="{BB4C49B1-570B-4D0D-B98A-BA33A92AEAEC}" srcOrd="1" destOrd="0" presId="urn:microsoft.com/office/officeart/2005/8/layout/hierarchy3"/>
    <dgm:cxn modelId="{DC52F595-1136-4A33-B3B5-26C24C45A14C}" type="presParOf" srcId="{EF90D7F3-0FE6-4EA9-A2AC-ECE2AE97A797}" destId="{248F5897-6C34-42E1-9B48-7323304D7BCB}" srcOrd="2" destOrd="0" presId="urn:microsoft.com/office/officeart/2005/8/layout/hierarchy3"/>
    <dgm:cxn modelId="{8567FBE9-3877-403C-84C4-75B0CDAF675D}" type="presParOf" srcId="{EF90D7F3-0FE6-4EA9-A2AC-ECE2AE97A797}" destId="{CA9F2B2A-25FC-4EE6-8A2E-5875E3AF2573}" srcOrd="3" destOrd="0" presId="urn:microsoft.com/office/officeart/2005/8/layout/hierarchy3"/>
    <dgm:cxn modelId="{187BEE28-9971-4BE8-87A3-651C2ED37F03}" type="presParOf" srcId="{EF90D7F3-0FE6-4EA9-A2AC-ECE2AE97A797}" destId="{CF64803F-47E1-48F6-8DED-50F92C2804D0}" srcOrd="4" destOrd="0" presId="urn:microsoft.com/office/officeart/2005/8/layout/hierarchy3"/>
    <dgm:cxn modelId="{493650BA-2085-4FB6-BF18-6C9D9A3D1F6F}" type="presParOf" srcId="{EF90D7F3-0FE6-4EA9-A2AC-ECE2AE97A797}" destId="{E62DDBE7-6CAD-4404-B312-523BED756A0E}"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990E09-D2BE-4B0F-B8BA-E073E0AFC6D2}" type="doc">
      <dgm:prSet loTypeId="urn:microsoft.com/office/officeart/2009/3/layout/StepUpProcess" loCatId="process" qsTypeId="urn:microsoft.com/office/officeart/2005/8/quickstyle/simple1" qsCatId="simple" csTypeId="urn:microsoft.com/office/officeart/2005/8/colors/accent1_4" csCatId="accent1" phldr="1"/>
      <dgm:spPr/>
      <dgm:t>
        <a:bodyPr/>
        <a:lstStyle/>
        <a:p>
          <a:endParaRPr lang="pl-PL"/>
        </a:p>
      </dgm:t>
    </dgm:pt>
    <dgm:pt modelId="{393C70EF-46D5-4B5F-ACFD-2CD7348A3620}">
      <dgm:prSet/>
      <dgm:spPr/>
      <dgm:t>
        <a:bodyPr/>
        <a:lstStyle/>
        <a:p>
          <a:r>
            <a:rPr lang="pl-PL" b="1" dirty="0"/>
            <a:t>Niedopuszczalność</a:t>
          </a:r>
          <a:r>
            <a:rPr lang="pl-PL" dirty="0"/>
            <a:t> </a:t>
          </a:r>
        </a:p>
      </dgm:t>
    </dgm:pt>
    <dgm:pt modelId="{F2E960BA-53A8-4CA2-A68A-A6416AB46C8A}" type="parTrans" cxnId="{68FCBCC1-F234-4DD9-ADB4-1EF3F2272697}">
      <dgm:prSet/>
      <dgm:spPr/>
      <dgm:t>
        <a:bodyPr/>
        <a:lstStyle/>
        <a:p>
          <a:endParaRPr lang="pl-PL"/>
        </a:p>
      </dgm:t>
    </dgm:pt>
    <dgm:pt modelId="{6EC169F8-5340-4F33-A7C8-488E9BD4F98F}" type="sibTrans" cxnId="{68FCBCC1-F234-4DD9-ADB4-1EF3F2272697}">
      <dgm:prSet/>
      <dgm:spPr/>
      <dgm:t>
        <a:bodyPr/>
        <a:lstStyle/>
        <a:p>
          <a:endParaRPr lang="pl-PL"/>
        </a:p>
      </dgm:t>
    </dgm:pt>
    <dgm:pt modelId="{F9CD4478-B3F8-4292-BA28-0DECDFD9CEE3}">
      <dgm:prSet/>
      <dgm:spPr/>
      <dgm:t>
        <a:bodyPr/>
        <a:lstStyle/>
        <a:p>
          <a:r>
            <a:rPr lang="pl-PL" b="1" dirty="0"/>
            <a:t>Bezzasadność </a:t>
          </a:r>
          <a:endParaRPr lang="pl-PL" dirty="0"/>
        </a:p>
      </dgm:t>
    </dgm:pt>
    <dgm:pt modelId="{50CEA3CF-F0CF-4247-9641-EE8EF2181FE8}" type="parTrans" cxnId="{7EB57768-908C-4C65-B05E-D3C1542182F7}">
      <dgm:prSet/>
      <dgm:spPr/>
      <dgm:t>
        <a:bodyPr/>
        <a:lstStyle/>
        <a:p>
          <a:endParaRPr lang="pl-PL"/>
        </a:p>
      </dgm:t>
    </dgm:pt>
    <dgm:pt modelId="{AE9C36E6-C0DC-49D8-B965-F9D90ABF9304}" type="sibTrans" cxnId="{7EB57768-908C-4C65-B05E-D3C1542182F7}">
      <dgm:prSet/>
      <dgm:spPr/>
      <dgm:t>
        <a:bodyPr/>
        <a:lstStyle/>
        <a:p>
          <a:endParaRPr lang="pl-PL"/>
        </a:p>
      </dgm:t>
    </dgm:pt>
    <dgm:pt modelId="{1DE31809-0257-4322-9D98-569B804365E0}">
      <dgm:prSet/>
      <dgm:spPr/>
      <dgm:t>
        <a:bodyPr/>
        <a:lstStyle/>
        <a:p>
          <a:r>
            <a:rPr lang="pl-PL" b="1" dirty="0"/>
            <a:t>Bezskuteczność</a:t>
          </a:r>
          <a:r>
            <a:rPr lang="pl-PL" dirty="0"/>
            <a:t> </a:t>
          </a:r>
        </a:p>
      </dgm:t>
    </dgm:pt>
    <dgm:pt modelId="{F8F286D0-24C7-43DB-ADC5-D634A3297F01}" type="parTrans" cxnId="{A3E0816B-755A-40AF-B827-DC5873116B4F}">
      <dgm:prSet/>
      <dgm:spPr/>
      <dgm:t>
        <a:bodyPr/>
        <a:lstStyle/>
        <a:p>
          <a:endParaRPr lang="pl-PL"/>
        </a:p>
      </dgm:t>
    </dgm:pt>
    <dgm:pt modelId="{C4017A8D-4C65-493F-BE33-B8425F0EA98D}" type="sibTrans" cxnId="{A3E0816B-755A-40AF-B827-DC5873116B4F}">
      <dgm:prSet/>
      <dgm:spPr/>
      <dgm:t>
        <a:bodyPr/>
        <a:lstStyle/>
        <a:p>
          <a:endParaRPr lang="pl-PL"/>
        </a:p>
      </dgm:t>
    </dgm:pt>
    <dgm:pt modelId="{A6162668-E993-4997-8983-71816F000A6F}">
      <dgm:prSet/>
      <dgm:spPr/>
      <dgm:t>
        <a:bodyPr/>
        <a:lstStyle/>
        <a:p>
          <a:r>
            <a:rPr lang="pl-PL" b="1" dirty="0"/>
            <a:t>Wadliwość </a:t>
          </a:r>
          <a:endParaRPr lang="pl-PL" dirty="0"/>
        </a:p>
      </dgm:t>
    </dgm:pt>
    <dgm:pt modelId="{6B85C4EB-1AD7-4FF3-BEB0-B4DC475B2EFA}" type="parTrans" cxnId="{60B05CBC-DAFF-4E87-8710-EAD1958CEEF1}">
      <dgm:prSet/>
      <dgm:spPr/>
      <dgm:t>
        <a:bodyPr/>
        <a:lstStyle/>
        <a:p>
          <a:endParaRPr lang="pl-PL"/>
        </a:p>
      </dgm:t>
    </dgm:pt>
    <dgm:pt modelId="{6635FF6C-E4D1-4E7B-A4E9-CC086B857A23}" type="sibTrans" cxnId="{60B05CBC-DAFF-4E87-8710-EAD1958CEEF1}">
      <dgm:prSet/>
      <dgm:spPr/>
      <dgm:t>
        <a:bodyPr/>
        <a:lstStyle/>
        <a:p>
          <a:endParaRPr lang="pl-PL"/>
        </a:p>
      </dgm:t>
    </dgm:pt>
    <dgm:pt modelId="{9664B8C4-E124-4172-9305-6ECBC4250355}" type="pres">
      <dgm:prSet presAssocID="{18990E09-D2BE-4B0F-B8BA-E073E0AFC6D2}" presName="rootnode" presStyleCnt="0">
        <dgm:presLayoutVars>
          <dgm:chMax/>
          <dgm:chPref/>
          <dgm:dir/>
          <dgm:animLvl val="lvl"/>
        </dgm:presLayoutVars>
      </dgm:prSet>
      <dgm:spPr/>
    </dgm:pt>
    <dgm:pt modelId="{14FCFF94-89EB-4D6B-B0F2-10E0426CEB20}" type="pres">
      <dgm:prSet presAssocID="{393C70EF-46D5-4B5F-ACFD-2CD7348A3620}" presName="composite" presStyleCnt="0"/>
      <dgm:spPr/>
    </dgm:pt>
    <dgm:pt modelId="{FDDA5503-A589-4018-B409-607F501EAF86}" type="pres">
      <dgm:prSet presAssocID="{393C70EF-46D5-4B5F-ACFD-2CD7348A3620}" presName="LShape" presStyleLbl="alignNode1" presStyleIdx="0" presStyleCnt="7"/>
      <dgm:spPr/>
    </dgm:pt>
    <dgm:pt modelId="{C1D62C06-82B8-422B-9AFE-72948AF1093D}" type="pres">
      <dgm:prSet presAssocID="{393C70EF-46D5-4B5F-ACFD-2CD7348A3620}" presName="ParentText" presStyleLbl="revTx" presStyleIdx="0" presStyleCnt="4">
        <dgm:presLayoutVars>
          <dgm:chMax val="0"/>
          <dgm:chPref val="0"/>
          <dgm:bulletEnabled val="1"/>
        </dgm:presLayoutVars>
      </dgm:prSet>
      <dgm:spPr/>
    </dgm:pt>
    <dgm:pt modelId="{9A7B5FF1-9C4A-486C-98FF-043D56C51BD5}" type="pres">
      <dgm:prSet presAssocID="{393C70EF-46D5-4B5F-ACFD-2CD7348A3620}" presName="Triangle" presStyleLbl="alignNode1" presStyleIdx="1" presStyleCnt="7"/>
      <dgm:spPr/>
    </dgm:pt>
    <dgm:pt modelId="{7CF25C84-4C26-4FBB-B265-003934B07F82}" type="pres">
      <dgm:prSet presAssocID="{6EC169F8-5340-4F33-A7C8-488E9BD4F98F}" presName="sibTrans" presStyleCnt="0"/>
      <dgm:spPr/>
    </dgm:pt>
    <dgm:pt modelId="{AA091A6F-5C9F-48C1-B04C-838827511E94}" type="pres">
      <dgm:prSet presAssocID="{6EC169F8-5340-4F33-A7C8-488E9BD4F98F}" presName="space" presStyleCnt="0"/>
      <dgm:spPr/>
    </dgm:pt>
    <dgm:pt modelId="{E1E6BB30-4A19-45D2-937E-1F5E1E465870}" type="pres">
      <dgm:prSet presAssocID="{F9CD4478-B3F8-4292-BA28-0DECDFD9CEE3}" presName="composite" presStyleCnt="0"/>
      <dgm:spPr/>
    </dgm:pt>
    <dgm:pt modelId="{9513D756-06CA-4B10-AABA-5437E8B6AF40}" type="pres">
      <dgm:prSet presAssocID="{F9CD4478-B3F8-4292-BA28-0DECDFD9CEE3}" presName="LShape" presStyleLbl="alignNode1" presStyleIdx="2" presStyleCnt="7"/>
      <dgm:spPr/>
    </dgm:pt>
    <dgm:pt modelId="{0E633DA4-8F1E-48B9-B344-318A114711B5}" type="pres">
      <dgm:prSet presAssocID="{F9CD4478-B3F8-4292-BA28-0DECDFD9CEE3}" presName="ParentText" presStyleLbl="revTx" presStyleIdx="1" presStyleCnt="4">
        <dgm:presLayoutVars>
          <dgm:chMax val="0"/>
          <dgm:chPref val="0"/>
          <dgm:bulletEnabled val="1"/>
        </dgm:presLayoutVars>
      </dgm:prSet>
      <dgm:spPr/>
    </dgm:pt>
    <dgm:pt modelId="{3E61E9E5-5481-4A00-BE91-33D129B401CC}" type="pres">
      <dgm:prSet presAssocID="{F9CD4478-B3F8-4292-BA28-0DECDFD9CEE3}" presName="Triangle" presStyleLbl="alignNode1" presStyleIdx="3" presStyleCnt="7"/>
      <dgm:spPr/>
    </dgm:pt>
    <dgm:pt modelId="{A078C03A-0458-4519-AC89-153A8DFE5AB8}" type="pres">
      <dgm:prSet presAssocID="{AE9C36E6-C0DC-49D8-B965-F9D90ABF9304}" presName="sibTrans" presStyleCnt="0"/>
      <dgm:spPr/>
    </dgm:pt>
    <dgm:pt modelId="{DC9F3D8C-C145-4063-A5AF-F98105CA29E1}" type="pres">
      <dgm:prSet presAssocID="{AE9C36E6-C0DC-49D8-B965-F9D90ABF9304}" presName="space" presStyleCnt="0"/>
      <dgm:spPr/>
    </dgm:pt>
    <dgm:pt modelId="{12D581A8-0818-4448-A55E-36340A0BB47A}" type="pres">
      <dgm:prSet presAssocID="{1DE31809-0257-4322-9D98-569B804365E0}" presName="composite" presStyleCnt="0"/>
      <dgm:spPr/>
    </dgm:pt>
    <dgm:pt modelId="{E17E0A0D-D73E-404E-9421-85FBC5F7041E}" type="pres">
      <dgm:prSet presAssocID="{1DE31809-0257-4322-9D98-569B804365E0}" presName="LShape" presStyleLbl="alignNode1" presStyleIdx="4" presStyleCnt="7"/>
      <dgm:spPr/>
    </dgm:pt>
    <dgm:pt modelId="{61691186-9895-4D1D-9BD2-7D031D755E26}" type="pres">
      <dgm:prSet presAssocID="{1DE31809-0257-4322-9D98-569B804365E0}" presName="ParentText" presStyleLbl="revTx" presStyleIdx="2" presStyleCnt="4">
        <dgm:presLayoutVars>
          <dgm:chMax val="0"/>
          <dgm:chPref val="0"/>
          <dgm:bulletEnabled val="1"/>
        </dgm:presLayoutVars>
      </dgm:prSet>
      <dgm:spPr/>
    </dgm:pt>
    <dgm:pt modelId="{2C893FEA-9738-4753-B60E-2E20D9C26ECA}" type="pres">
      <dgm:prSet presAssocID="{1DE31809-0257-4322-9D98-569B804365E0}" presName="Triangle" presStyleLbl="alignNode1" presStyleIdx="5" presStyleCnt="7"/>
      <dgm:spPr/>
    </dgm:pt>
    <dgm:pt modelId="{F2CC5496-5BBB-408F-A523-7E7A57C8D55A}" type="pres">
      <dgm:prSet presAssocID="{C4017A8D-4C65-493F-BE33-B8425F0EA98D}" presName="sibTrans" presStyleCnt="0"/>
      <dgm:spPr/>
    </dgm:pt>
    <dgm:pt modelId="{79E75B55-1C7C-44EA-A49C-8F6B2D6E3FC9}" type="pres">
      <dgm:prSet presAssocID="{C4017A8D-4C65-493F-BE33-B8425F0EA98D}" presName="space" presStyleCnt="0"/>
      <dgm:spPr/>
    </dgm:pt>
    <dgm:pt modelId="{73A4C26B-298D-41BF-A931-F155055FEF79}" type="pres">
      <dgm:prSet presAssocID="{A6162668-E993-4997-8983-71816F000A6F}" presName="composite" presStyleCnt="0"/>
      <dgm:spPr/>
    </dgm:pt>
    <dgm:pt modelId="{37B62426-55C3-492A-AAE2-5ABA05B9178B}" type="pres">
      <dgm:prSet presAssocID="{A6162668-E993-4997-8983-71816F000A6F}" presName="LShape" presStyleLbl="alignNode1" presStyleIdx="6" presStyleCnt="7"/>
      <dgm:spPr/>
    </dgm:pt>
    <dgm:pt modelId="{2B6BDE18-47B4-495D-BEFC-F5B8D806523C}" type="pres">
      <dgm:prSet presAssocID="{A6162668-E993-4997-8983-71816F000A6F}" presName="ParentText" presStyleLbl="revTx" presStyleIdx="3" presStyleCnt="4">
        <dgm:presLayoutVars>
          <dgm:chMax val="0"/>
          <dgm:chPref val="0"/>
          <dgm:bulletEnabled val="1"/>
        </dgm:presLayoutVars>
      </dgm:prSet>
      <dgm:spPr/>
    </dgm:pt>
  </dgm:ptLst>
  <dgm:cxnLst>
    <dgm:cxn modelId="{FDD98911-36F0-4E8E-962D-4DE28006760B}" type="presOf" srcId="{1DE31809-0257-4322-9D98-569B804365E0}" destId="{61691186-9895-4D1D-9BD2-7D031D755E26}" srcOrd="0" destOrd="0" presId="urn:microsoft.com/office/officeart/2009/3/layout/StepUpProcess"/>
    <dgm:cxn modelId="{E87D365C-54BC-4E97-A82F-D4A93BE99E0C}" type="presOf" srcId="{18990E09-D2BE-4B0F-B8BA-E073E0AFC6D2}" destId="{9664B8C4-E124-4172-9305-6ECBC4250355}" srcOrd="0" destOrd="0" presId="urn:microsoft.com/office/officeart/2009/3/layout/StepUpProcess"/>
    <dgm:cxn modelId="{744BF567-BAC9-4EC9-A29E-E0290FEF4C5E}" type="presOf" srcId="{393C70EF-46D5-4B5F-ACFD-2CD7348A3620}" destId="{C1D62C06-82B8-422B-9AFE-72948AF1093D}" srcOrd="0" destOrd="0" presId="urn:microsoft.com/office/officeart/2009/3/layout/StepUpProcess"/>
    <dgm:cxn modelId="{7EB57768-908C-4C65-B05E-D3C1542182F7}" srcId="{18990E09-D2BE-4B0F-B8BA-E073E0AFC6D2}" destId="{F9CD4478-B3F8-4292-BA28-0DECDFD9CEE3}" srcOrd="1" destOrd="0" parTransId="{50CEA3CF-F0CF-4247-9641-EE8EF2181FE8}" sibTransId="{AE9C36E6-C0DC-49D8-B965-F9D90ABF9304}"/>
    <dgm:cxn modelId="{A3E0816B-755A-40AF-B827-DC5873116B4F}" srcId="{18990E09-D2BE-4B0F-B8BA-E073E0AFC6D2}" destId="{1DE31809-0257-4322-9D98-569B804365E0}" srcOrd="2" destOrd="0" parTransId="{F8F286D0-24C7-43DB-ADC5-D634A3297F01}" sibTransId="{C4017A8D-4C65-493F-BE33-B8425F0EA98D}"/>
    <dgm:cxn modelId="{D44E3492-3EAF-47F0-B497-AF3CF1048E19}" type="presOf" srcId="{A6162668-E993-4997-8983-71816F000A6F}" destId="{2B6BDE18-47B4-495D-BEFC-F5B8D806523C}" srcOrd="0" destOrd="0" presId="urn:microsoft.com/office/officeart/2009/3/layout/StepUpProcess"/>
    <dgm:cxn modelId="{4D478B95-1474-45D8-9978-21B6EC7467C1}" type="presOf" srcId="{F9CD4478-B3F8-4292-BA28-0DECDFD9CEE3}" destId="{0E633DA4-8F1E-48B9-B344-318A114711B5}" srcOrd="0" destOrd="0" presId="urn:microsoft.com/office/officeart/2009/3/layout/StepUpProcess"/>
    <dgm:cxn modelId="{60B05CBC-DAFF-4E87-8710-EAD1958CEEF1}" srcId="{18990E09-D2BE-4B0F-B8BA-E073E0AFC6D2}" destId="{A6162668-E993-4997-8983-71816F000A6F}" srcOrd="3" destOrd="0" parTransId="{6B85C4EB-1AD7-4FF3-BEB0-B4DC475B2EFA}" sibTransId="{6635FF6C-E4D1-4E7B-A4E9-CC086B857A23}"/>
    <dgm:cxn modelId="{68FCBCC1-F234-4DD9-ADB4-1EF3F2272697}" srcId="{18990E09-D2BE-4B0F-B8BA-E073E0AFC6D2}" destId="{393C70EF-46D5-4B5F-ACFD-2CD7348A3620}" srcOrd="0" destOrd="0" parTransId="{F2E960BA-53A8-4CA2-A68A-A6416AB46C8A}" sibTransId="{6EC169F8-5340-4F33-A7C8-488E9BD4F98F}"/>
    <dgm:cxn modelId="{056545C6-CA01-4A99-A765-8C2CEC51BB6A}" type="presParOf" srcId="{9664B8C4-E124-4172-9305-6ECBC4250355}" destId="{14FCFF94-89EB-4D6B-B0F2-10E0426CEB20}" srcOrd="0" destOrd="0" presId="urn:microsoft.com/office/officeart/2009/3/layout/StepUpProcess"/>
    <dgm:cxn modelId="{F4B7E888-EB26-4A53-BBAE-B9C43AD1EC7D}" type="presParOf" srcId="{14FCFF94-89EB-4D6B-B0F2-10E0426CEB20}" destId="{FDDA5503-A589-4018-B409-607F501EAF86}" srcOrd="0" destOrd="0" presId="urn:microsoft.com/office/officeart/2009/3/layout/StepUpProcess"/>
    <dgm:cxn modelId="{D0BB55B2-9743-4AEB-8250-9CC7A4698A45}" type="presParOf" srcId="{14FCFF94-89EB-4D6B-B0F2-10E0426CEB20}" destId="{C1D62C06-82B8-422B-9AFE-72948AF1093D}" srcOrd="1" destOrd="0" presId="urn:microsoft.com/office/officeart/2009/3/layout/StepUpProcess"/>
    <dgm:cxn modelId="{FC183D24-E4F8-4584-8D94-D90ABBF8BEE3}" type="presParOf" srcId="{14FCFF94-89EB-4D6B-B0F2-10E0426CEB20}" destId="{9A7B5FF1-9C4A-486C-98FF-043D56C51BD5}" srcOrd="2" destOrd="0" presId="urn:microsoft.com/office/officeart/2009/3/layout/StepUpProcess"/>
    <dgm:cxn modelId="{FE0E9235-255C-48D6-AD9B-944A9C6DCF92}" type="presParOf" srcId="{9664B8C4-E124-4172-9305-6ECBC4250355}" destId="{7CF25C84-4C26-4FBB-B265-003934B07F82}" srcOrd="1" destOrd="0" presId="urn:microsoft.com/office/officeart/2009/3/layout/StepUpProcess"/>
    <dgm:cxn modelId="{DFA943B4-BBF9-4496-8AF1-7EB776100AC0}" type="presParOf" srcId="{7CF25C84-4C26-4FBB-B265-003934B07F82}" destId="{AA091A6F-5C9F-48C1-B04C-838827511E94}" srcOrd="0" destOrd="0" presId="urn:microsoft.com/office/officeart/2009/3/layout/StepUpProcess"/>
    <dgm:cxn modelId="{78AB31E8-E70A-4746-B97D-A67939F20DC9}" type="presParOf" srcId="{9664B8C4-E124-4172-9305-6ECBC4250355}" destId="{E1E6BB30-4A19-45D2-937E-1F5E1E465870}" srcOrd="2" destOrd="0" presId="urn:microsoft.com/office/officeart/2009/3/layout/StepUpProcess"/>
    <dgm:cxn modelId="{8A7E080C-2880-4A68-967D-AA4BF1261066}" type="presParOf" srcId="{E1E6BB30-4A19-45D2-937E-1F5E1E465870}" destId="{9513D756-06CA-4B10-AABA-5437E8B6AF40}" srcOrd="0" destOrd="0" presId="urn:microsoft.com/office/officeart/2009/3/layout/StepUpProcess"/>
    <dgm:cxn modelId="{E3E890F5-B2C7-456F-9C80-854BC8BE577D}" type="presParOf" srcId="{E1E6BB30-4A19-45D2-937E-1F5E1E465870}" destId="{0E633DA4-8F1E-48B9-B344-318A114711B5}" srcOrd="1" destOrd="0" presId="urn:microsoft.com/office/officeart/2009/3/layout/StepUpProcess"/>
    <dgm:cxn modelId="{25F57552-A317-4F02-8923-6C869E9AD1A9}" type="presParOf" srcId="{E1E6BB30-4A19-45D2-937E-1F5E1E465870}" destId="{3E61E9E5-5481-4A00-BE91-33D129B401CC}" srcOrd="2" destOrd="0" presId="urn:microsoft.com/office/officeart/2009/3/layout/StepUpProcess"/>
    <dgm:cxn modelId="{C9AF3F02-2269-4CF3-98EF-D065DBFE45A0}" type="presParOf" srcId="{9664B8C4-E124-4172-9305-6ECBC4250355}" destId="{A078C03A-0458-4519-AC89-153A8DFE5AB8}" srcOrd="3" destOrd="0" presId="urn:microsoft.com/office/officeart/2009/3/layout/StepUpProcess"/>
    <dgm:cxn modelId="{4EB456C6-1885-4BFA-8F09-E5D7C1A73E00}" type="presParOf" srcId="{A078C03A-0458-4519-AC89-153A8DFE5AB8}" destId="{DC9F3D8C-C145-4063-A5AF-F98105CA29E1}" srcOrd="0" destOrd="0" presId="urn:microsoft.com/office/officeart/2009/3/layout/StepUpProcess"/>
    <dgm:cxn modelId="{9F7AAE4B-CEEC-4743-93E8-178EEE225E9E}" type="presParOf" srcId="{9664B8C4-E124-4172-9305-6ECBC4250355}" destId="{12D581A8-0818-4448-A55E-36340A0BB47A}" srcOrd="4" destOrd="0" presId="urn:microsoft.com/office/officeart/2009/3/layout/StepUpProcess"/>
    <dgm:cxn modelId="{B6ADEED6-A584-4190-8A9D-4B30DCF0DC8E}" type="presParOf" srcId="{12D581A8-0818-4448-A55E-36340A0BB47A}" destId="{E17E0A0D-D73E-404E-9421-85FBC5F7041E}" srcOrd="0" destOrd="0" presId="urn:microsoft.com/office/officeart/2009/3/layout/StepUpProcess"/>
    <dgm:cxn modelId="{C485E379-ACAC-48E3-957A-0B507B6A5772}" type="presParOf" srcId="{12D581A8-0818-4448-A55E-36340A0BB47A}" destId="{61691186-9895-4D1D-9BD2-7D031D755E26}" srcOrd="1" destOrd="0" presId="urn:microsoft.com/office/officeart/2009/3/layout/StepUpProcess"/>
    <dgm:cxn modelId="{133614C1-ECC2-4A73-B3D3-82ABF10E7184}" type="presParOf" srcId="{12D581A8-0818-4448-A55E-36340A0BB47A}" destId="{2C893FEA-9738-4753-B60E-2E20D9C26ECA}" srcOrd="2" destOrd="0" presId="urn:microsoft.com/office/officeart/2009/3/layout/StepUpProcess"/>
    <dgm:cxn modelId="{1DA651ED-575D-4DCB-B6FA-53FC97036E1F}" type="presParOf" srcId="{9664B8C4-E124-4172-9305-6ECBC4250355}" destId="{F2CC5496-5BBB-408F-A523-7E7A57C8D55A}" srcOrd="5" destOrd="0" presId="urn:microsoft.com/office/officeart/2009/3/layout/StepUpProcess"/>
    <dgm:cxn modelId="{D24DA4E3-CE07-4F9F-9E0A-66473422481E}" type="presParOf" srcId="{F2CC5496-5BBB-408F-A523-7E7A57C8D55A}" destId="{79E75B55-1C7C-44EA-A49C-8F6B2D6E3FC9}" srcOrd="0" destOrd="0" presId="urn:microsoft.com/office/officeart/2009/3/layout/StepUpProcess"/>
    <dgm:cxn modelId="{E9FD421F-8ECB-4E2B-97A7-34F7C545CE39}" type="presParOf" srcId="{9664B8C4-E124-4172-9305-6ECBC4250355}" destId="{73A4C26B-298D-41BF-A931-F155055FEF79}" srcOrd="6" destOrd="0" presId="urn:microsoft.com/office/officeart/2009/3/layout/StepUpProcess"/>
    <dgm:cxn modelId="{EB2BCD23-7FA0-4D40-9964-AA5ABAEFB443}" type="presParOf" srcId="{73A4C26B-298D-41BF-A931-F155055FEF79}" destId="{37B62426-55C3-492A-AAE2-5ABA05B9178B}" srcOrd="0" destOrd="0" presId="urn:microsoft.com/office/officeart/2009/3/layout/StepUpProcess"/>
    <dgm:cxn modelId="{5D7D81B6-090F-4829-A1A9-211ACB011B8F}" type="presParOf" srcId="{73A4C26B-298D-41BF-A931-F155055FEF79}" destId="{2B6BDE18-47B4-495D-BEFC-F5B8D806523C}"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243ACA5-5072-47B5-B5F1-02359CC208FE}"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pl-PL"/>
        </a:p>
      </dgm:t>
    </dgm:pt>
    <dgm:pt modelId="{53596322-74A5-4021-A100-161695749E15}">
      <dgm:prSet/>
      <dgm:spPr>
        <a:solidFill>
          <a:schemeClr val="tx2">
            <a:lumMod val="50000"/>
          </a:schemeClr>
        </a:solidFill>
      </dgm:spPr>
      <dgm:t>
        <a:bodyPr/>
        <a:lstStyle/>
        <a:p>
          <a:pPr rtl="0"/>
          <a:r>
            <a:rPr lang="pl-PL"/>
            <a:t>Wyrok</a:t>
          </a:r>
        </a:p>
      </dgm:t>
    </dgm:pt>
    <dgm:pt modelId="{86BCC134-A5FD-4930-83D9-96163081E3C9}" type="parTrans" cxnId="{59AF2B8F-E7FD-4A5C-BAAB-B76D19A0536D}">
      <dgm:prSet/>
      <dgm:spPr/>
      <dgm:t>
        <a:bodyPr/>
        <a:lstStyle/>
        <a:p>
          <a:endParaRPr lang="pl-PL"/>
        </a:p>
      </dgm:t>
    </dgm:pt>
    <dgm:pt modelId="{D7828D47-616C-48F1-B972-7A0B369010C6}" type="sibTrans" cxnId="{59AF2B8F-E7FD-4A5C-BAAB-B76D19A0536D}">
      <dgm:prSet/>
      <dgm:spPr/>
      <dgm:t>
        <a:bodyPr/>
        <a:lstStyle/>
        <a:p>
          <a:endParaRPr lang="pl-PL"/>
        </a:p>
      </dgm:t>
    </dgm:pt>
    <dgm:pt modelId="{9C2E0902-133D-4685-A049-25DA5595A991}">
      <dgm:prSet/>
      <dgm:spPr>
        <a:solidFill>
          <a:schemeClr val="tx2">
            <a:lumMod val="75000"/>
            <a:alpha val="90000"/>
          </a:schemeClr>
        </a:solidFill>
      </dgm:spPr>
      <dgm:t>
        <a:bodyPr/>
        <a:lstStyle/>
        <a:p>
          <a:pPr algn="just" rtl="0"/>
          <a:r>
            <a:rPr lang="pl-PL" dirty="0">
              <a:solidFill>
                <a:schemeClr val="bg1"/>
              </a:solidFill>
            </a:rPr>
            <a:t>uzasadnienie nie jest integralną częścią wyroku</a:t>
          </a:r>
        </a:p>
      </dgm:t>
    </dgm:pt>
    <dgm:pt modelId="{22C27FCB-CD96-4903-ABCE-AEAD2E4B5FA8}" type="parTrans" cxnId="{151908B4-6842-4433-8ED1-67D0481917E9}">
      <dgm:prSet/>
      <dgm:spPr/>
      <dgm:t>
        <a:bodyPr/>
        <a:lstStyle/>
        <a:p>
          <a:endParaRPr lang="pl-PL"/>
        </a:p>
      </dgm:t>
    </dgm:pt>
    <dgm:pt modelId="{79CE4ACC-01BF-4E90-927D-09168DFB463B}" type="sibTrans" cxnId="{151908B4-6842-4433-8ED1-67D0481917E9}">
      <dgm:prSet/>
      <dgm:spPr/>
      <dgm:t>
        <a:bodyPr/>
        <a:lstStyle/>
        <a:p>
          <a:endParaRPr lang="pl-PL"/>
        </a:p>
      </dgm:t>
    </dgm:pt>
    <dgm:pt modelId="{D0E5FA42-4D12-4B37-ABDF-3FE4E68838F4}">
      <dgm:prSet/>
      <dgm:spPr>
        <a:solidFill>
          <a:schemeClr val="tx2">
            <a:lumMod val="75000"/>
            <a:alpha val="90000"/>
          </a:schemeClr>
        </a:solidFill>
      </dgm:spPr>
      <dgm:t>
        <a:bodyPr/>
        <a:lstStyle/>
        <a:p>
          <a:pPr algn="just" rtl="0"/>
          <a:r>
            <a:rPr lang="pl-PL" dirty="0">
              <a:solidFill>
                <a:schemeClr val="bg1"/>
              </a:solidFill>
            </a:rPr>
            <a:t>uzasadnienie sporządza się na wniosek uprawnionego podmiotu</a:t>
          </a:r>
        </a:p>
      </dgm:t>
    </dgm:pt>
    <dgm:pt modelId="{C0C12D3B-0B74-4990-8AC7-2DEEC8266920}" type="parTrans" cxnId="{EDFFD097-C5C9-4FB4-AC68-7D5D8375EF40}">
      <dgm:prSet/>
      <dgm:spPr/>
      <dgm:t>
        <a:bodyPr/>
        <a:lstStyle/>
        <a:p>
          <a:endParaRPr lang="pl-PL"/>
        </a:p>
      </dgm:t>
    </dgm:pt>
    <dgm:pt modelId="{A64C2C04-D357-433E-8DE0-1ABB3E6C0AD2}" type="sibTrans" cxnId="{EDFFD097-C5C9-4FB4-AC68-7D5D8375EF40}">
      <dgm:prSet/>
      <dgm:spPr/>
      <dgm:t>
        <a:bodyPr/>
        <a:lstStyle/>
        <a:p>
          <a:endParaRPr lang="pl-PL"/>
        </a:p>
      </dgm:t>
    </dgm:pt>
    <dgm:pt modelId="{73624521-C467-415E-859F-C2AE5B9B6584}">
      <dgm:prSet/>
      <dgm:spPr>
        <a:solidFill>
          <a:schemeClr val="tx2">
            <a:lumMod val="75000"/>
            <a:alpha val="90000"/>
          </a:schemeClr>
        </a:solidFill>
      </dgm:spPr>
      <dgm:t>
        <a:bodyPr/>
        <a:lstStyle/>
        <a:p>
          <a:pPr algn="just" rtl="0"/>
          <a:r>
            <a:rPr lang="pl-PL" dirty="0">
              <a:solidFill>
                <a:schemeClr val="bg1"/>
              </a:solidFill>
            </a:rPr>
            <a:t>z urzędu uzasadnia się: </a:t>
          </a:r>
        </a:p>
      </dgm:t>
    </dgm:pt>
    <dgm:pt modelId="{5ABE37FA-87BA-4366-8318-2010C505F035}" type="parTrans" cxnId="{CD6BC0A6-6C28-4947-A2E4-5397C9227EB3}">
      <dgm:prSet/>
      <dgm:spPr/>
      <dgm:t>
        <a:bodyPr/>
        <a:lstStyle/>
        <a:p>
          <a:endParaRPr lang="pl-PL"/>
        </a:p>
      </dgm:t>
    </dgm:pt>
    <dgm:pt modelId="{91BF537A-4AC9-4D28-BF07-16E2FBCC5014}" type="sibTrans" cxnId="{CD6BC0A6-6C28-4947-A2E4-5397C9227EB3}">
      <dgm:prSet/>
      <dgm:spPr/>
      <dgm:t>
        <a:bodyPr/>
        <a:lstStyle/>
        <a:p>
          <a:endParaRPr lang="pl-PL"/>
        </a:p>
      </dgm:t>
    </dgm:pt>
    <dgm:pt modelId="{DBA56124-457F-4E1D-BDC4-CA41564CF90E}">
      <dgm:prSet/>
      <dgm:spPr>
        <a:solidFill>
          <a:schemeClr val="tx2">
            <a:lumMod val="75000"/>
            <a:alpha val="90000"/>
          </a:schemeClr>
        </a:solidFill>
      </dgm:spPr>
      <dgm:t>
        <a:bodyPr/>
        <a:lstStyle/>
        <a:p>
          <a:pPr algn="just" rtl="0"/>
          <a:r>
            <a:rPr lang="pl-PL" dirty="0">
              <a:solidFill>
                <a:schemeClr val="bg1"/>
              </a:solidFill>
            </a:rPr>
            <a:t>wyrok co do którego zgłoszono zdanie odrębne </a:t>
          </a:r>
        </a:p>
      </dgm:t>
    </dgm:pt>
    <dgm:pt modelId="{77238BEF-7693-44D2-8862-C77F252F35DC}" type="parTrans" cxnId="{04DD0693-21C0-4F18-80D9-506068702078}">
      <dgm:prSet/>
      <dgm:spPr/>
      <dgm:t>
        <a:bodyPr/>
        <a:lstStyle/>
        <a:p>
          <a:endParaRPr lang="pl-PL"/>
        </a:p>
      </dgm:t>
    </dgm:pt>
    <dgm:pt modelId="{683CC6E3-EFA0-4B96-A238-DF0BCCC9985B}" type="sibTrans" cxnId="{04DD0693-21C0-4F18-80D9-506068702078}">
      <dgm:prSet/>
      <dgm:spPr/>
      <dgm:t>
        <a:bodyPr/>
        <a:lstStyle/>
        <a:p>
          <a:endParaRPr lang="pl-PL"/>
        </a:p>
      </dgm:t>
    </dgm:pt>
    <dgm:pt modelId="{5C27CDC9-96DE-4AD4-862F-0196EE2379D4}">
      <dgm:prSet/>
      <dgm:spPr>
        <a:solidFill>
          <a:schemeClr val="tx2">
            <a:lumMod val="75000"/>
            <a:alpha val="90000"/>
          </a:schemeClr>
        </a:solidFill>
      </dgm:spPr>
      <dgm:t>
        <a:bodyPr/>
        <a:lstStyle/>
        <a:p>
          <a:pPr algn="just" rtl="0"/>
          <a:r>
            <a:rPr lang="pl-PL" dirty="0">
              <a:solidFill>
                <a:schemeClr val="bg1"/>
              </a:solidFill>
            </a:rPr>
            <a:t>wyroki sądu II instancji, chyba że sąd zmienia lub utrzymuje w mocy zaskarżony wyrok </a:t>
          </a:r>
        </a:p>
      </dgm:t>
    </dgm:pt>
    <dgm:pt modelId="{C6F80A8B-83DF-4BCD-90EE-A89448AF767E}" type="parTrans" cxnId="{512404B5-35C2-4677-9999-2E306EE05C9C}">
      <dgm:prSet/>
      <dgm:spPr/>
      <dgm:t>
        <a:bodyPr/>
        <a:lstStyle/>
        <a:p>
          <a:endParaRPr lang="pl-PL"/>
        </a:p>
      </dgm:t>
    </dgm:pt>
    <dgm:pt modelId="{F4E2FBBC-F50D-46D7-8691-85F21CAD8F38}" type="sibTrans" cxnId="{512404B5-35C2-4677-9999-2E306EE05C9C}">
      <dgm:prSet/>
      <dgm:spPr/>
      <dgm:t>
        <a:bodyPr/>
        <a:lstStyle/>
        <a:p>
          <a:endParaRPr lang="pl-PL"/>
        </a:p>
      </dgm:t>
    </dgm:pt>
    <dgm:pt modelId="{6867792D-2E03-4CE6-9FD2-A1A1E54D4F4E}">
      <dgm:prSet/>
      <dgm:spPr>
        <a:solidFill>
          <a:schemeClr val="tx2">
            <a:lumMod val="75000"/>
            <a:alpha val="90000"/>
          </a:schemeClr>
        </a:solidFill>
      </dgm:spPr>
      <dgm:t>
        <a:bodyPr/>
        <a:lstStyle/>
        <a:p>
          <a:pPr algn="just" rtl="0"/>
          <a:r>
            <a:rPr lang="pl-PL" dirty="0">
              <a:solidFill>
                <a:schemeClr val="bg1"/>
              </a:solidFill>
            </a:rPr>
            <a:t>art. 423 § 1 k.p.k.</a:t>
          </a:r>
        </a:p>
      </dgm:t>
    </dgm:pt>
    <dgm:pt modelId="{CF259AAE-EE0B-48EC-80F2-2F489F4A4AD6}" type="parTrans" cxnId="{F49597E3-5C69-48CA-B19A-2EFACC3357DB}">
      <dgm:prSet/>
      <dgm:spPr/>
      <dgm:t>
        <a:bodyPr/>
        <a:lstStyle/>
        <a:p>
          <a:endParaRPr lang="pl-PL"/>
        </a:p>
      </dgm:t>
    </dgm:pt>
    <dgm:pt modelId="{3AD0AD8D-6CFD-40BE-BA92-C439E2DAEE3B}" type="sibTrans" cxnId="{F49597E3-5C69-48CA-B19A-2EFACC3357DB}">
      <dgm:prSet/>
      <dgm:spPr/>
      <dgm:t>
        <a:bodyPr/>
        <a:lstStyle/>
        <a:p>
          <a:endParaRPr lang="pl-PL"/>
        </a:p>
      </dgm:t>
    </dgm:pt>
    <dgm:pt modelId="{D8ACCC4B-5FC1-4928-ABFE-EC1F5806E78C}">
      <dgm:prSet/>
      <dgm:spPr>
        <a:solidFill>
          <a:schemeClr val="accent1">
            <a:lumMod val="75000"/>
          </a:schemeClr>
        </a:solidFill>
        <a:ln>
          <a:solidFill>
            <a:schemeClr val="accent1">
              <a:lumMod val="60000"/>
              <a:lumOff val="40000"/>
            </a:schemeClr>
          </a:solidFill>
        </a:ln>
      </dgm:spPr>
      <dgm:t>
        <a:bodyPr/>
        <a:lstStyle/>
        <a:p>
          <a:pPr rtl="0"/>
          <a:r>
            <a:rPr lang="pl-PL"/>
            <a:t>Postanowienie </a:t>
          </a:r>
        </a:p>
      </dgm:t>
    </dgm:pt>
    <dgm:pt modelId="{323D9A01-17FD-4CB2-B167-59EA745FA13A}" type="parTrans" cxnId="{2FB44EC2-27F2-42E6-B172-3B733B064585}">
      <dgm:prSet/>
      <dgm:spPr/>
      <dgm:t>
        <a:bodyPr/>
        <a:lstStyle/>
        <a:p>
          <a:endParaRPr lang="pl-PL"/>
        </a:p>
      </dgm:t>
    </dgm:pt>
    <dgm:pt modelId="{754700E3-C4E9-4706-B4D6-E8E217D29D86}" type="sibTrans" cxnId="{2FB44EC2-27F2-42E6-B172-3B733B064585}">
      <dgm:prSet/>
      <dgm:spPr/>
      <dgm:t>
        <a:bodyPr/>
        <a:lstStyle/>
        <a:p>
          <a:endParaRPr lang="pl-PL"/>
        </a:p>
      </dgm:t>
    </dgm:pt>
    <dgm:pt modelId="{6FB7890E-DBDE-4488-9D7D-E20AA61D85C3}">
      <dgm:prSet/>
      <dgm:spPr>
        <a:solidFill>
          <a:schemeClr val="accent1">
            <a:lumMod val="60000"/>
            <a:lumOff val="40000"/>
            <a:alpha val="90000"/>
          </a:schemeClr>
        </a:solidFill>
      </dgm:spPr>
      <dgm:t>
        <a:bodyPr/>
        <a:lstStyle/>
        <a:p>
          <a:pPr algn="just" rtl="0"/>
          <a:r>
            <a:rPr lang="pl-PL" dirty="0">
              <a:solidFill>
                <a:schemeClr val="bg1"/>
              </a:solidFill>
            </a:rPr>
            <a:t> uzasadnienie jest – co do zasady – częścią składową postanowienia. Ustawa zwalnia z obowiązku sporządzenia m.in. postanowienia o przedstawienia za zarzutów (art. 313 k.p.k.), postanowienia o umorzeniu dochodzenia (art. 325e § 1 k.p.k.). Zgodnie z art. 98 § 3 nie wymaga również uzasadnienia dopuszczenie dowodu, czy uwzględnienie wniosku, któremu inna strona się nie sprzeciwiła, chyba że orzeczenie podlega zaskarżeniu </a:t>
          </a:r>
        </a:p>
      </dgm:t>
    </dgm:pt>
    <dgm:pt modelId="{B2E74111-2103-4A67-966B-D0F74B66C998}" type="parTrans" cxnId="{BF1CBF6F-1008-44FA-BFE5-9288E1F9B08B}">
      <dgm:prSet/>
      <dgm:spPr/>
      <dgm:t>
        <a:bodyPr/>
        <a:lstStyle/>
        <a:p>
          <a:endParaRPr lang="pl-PL"/>
        </a:p>
      </dgm:t>
    </dgm:pt>
    <dgm:pt modelId="{966FA534-01DA-4894-A8A2-BA8C6AFAAD40}" type="sibTrans" cxnId="{BF1CBF6F-1008-44FA-BFE5-9288E1F9B08B}">
      <dgm:prSet/>
      <dgm:spPr/>
      <dgm:t>
        <a:bodyPr/>
        <a:lstStyle/>
        <a:p>
          <a:endParaRPr lang="pl-PL"/>
        </a:p>
      </dgm:t>
    </dgm:pt>
    <dgm:pt modelId="{6F18F05C-B60F-4C6C-BE7A-02EA3CDDC170}">
      <dgm:prSet/>
      <dgm:spPr>
        <a:solidFill>
          <a:schemeClr val="accent1">
            <a:lumMod val="60000"/>
            <a:lumOff val="40000"/>
            <a:alpha val="90000"/>
          </a:schemeClr>
        </a:solidFill>
      </dgm:spPr>
      <dgm:t>
        <a:bodyPr/>
        <a:lstStyle/>
        <a:p>
          <a:pPr algn="just" rtl="0"/>
          <a:r>
            <a:rPr lang="pl-PL" dirty="0">
              <a:solidFill>
                <a:schemeClr val="bg1"/>
              </a:solidFill>
            </a:rPr>
            <a:t>sporządzenie uzasadnienia w sprawie zawiłej lub z innych ważnych przyczyn można odroczyć na czas do 7 dni</a:t>
          </a:r>
        </a:p>
      </dgm:t>
    </dgm:pt>
    <dgm:pt modelId="{55D83AC1-F3FD-49C6-B48A-E1C3E92AE62F}" type="parTrans" cxnId="{0F4604D2-FCA2-419E-A4CE-7B01B60467AD}">
      <dgm:prSet/>
      <dgm:spPr/>
      <dgm:t>
        <a:bodyPr/>
        <a:lstStyle/>
        <a:p>
          <a:endParaRPr lang="pl-PL"/>
        </a:p>
      </dgm:t>
    </dgm:pt>
    <dgm:pt modelId="{6EDD676D-B100-4FE9-9C8E-F2AD975FD003}" type="sibTrans" cxnId="{0F4604D2-FCA2-419E-A4CE-7B01B60467AD}">
      <dgm:prSet/>
      <dgm:spPr/>
      <dgm:t>
        <a:bodyPr/>
        <a:lstStyle/>
        <a:p>
          <a:endParaRPr lang="pl-PL"/>
        </a:p>
      </dgm:t>
    </dgm:pt>
    <dgm:pt modelId="{2C1FE301-23E5-4159-92B9-2A5DA9B7BE72}">
      <dgm:prSet/>
      <dgm:spPr>
        <a:solidFill>
          <a:schemeClr val="tx2">
            <a:lumMod val="60000"/>
            <a:lumOff val="40000"/>
          </a:schemeClr>
        </a:solidFill>
        <a:ln>
          <a:solidFill>
            <a:schemeClr val="tx2">
              <a:lumMod val="75000"/>
            </a:schemeClr>
          </a:solidFill>
        </a:ln>
      </dgm:spPr>
      <dgm:t>
        <a:bodyPr/>
        <a:lstStyle/>
        <a:p>
          <a:pPr rtl="0"/>
          <a:r>
            <a:rPr lang="pl-PL"/>
            <a:t>Zarządzenie </a:t>
          </a:r>
        </a:p>
      </dgm:t>
    </dgm:pt>
    <dgm:pt modelId="{EF59FE1E-FDA8-408B-8501-462FC76BC6EB}" type="parTrans" cxnId="{828B891C-CA95-4166-B7F7-174BD4F67A14}">
      <dgm:prSet/>
      <dgm:spPr/>
      <dgm:t>
        <a:bodyPr/>
        <a:lstStyle/>
        <a:p>
          <a:endParaRPr lang="pl-PL"/>
        </a:p>
      </dgm:t>
    </dgm:pt>
    <dgm:pt modelId="{A0568C28-2EF3-476E-86B9-3284772A3AE1}" type="sibTrans" cxnId="{828B891C-CA95-4166-B7F7-174BD4F67A14}">
      <dgm:prSet/>
      <dgm:spPr/>
      <dgm:t>
        <a:bodyPr/>
        <a:lstStyle/>
        <a:p>
          <a:endParaRPr lang="pl-PL"/>
        </a:p>
      </dgm:t>
    </dgm:pt>
    <dgm:pt modelId="{941332F0-8E79-41E8-BE21-BD02CFCA8E7D}">
      <dgm:prSet/>
      <dgm:spPr>
        <a:solidFill>
          <a:schemeClr val="accent1">
            <a:lumMod val="20000"/>
            <a:lumOff val="80000"/>
            <a:alpha val="90000"/>
          </a:schemeClr>
        </a:solidFill>
      </dgm:spPr>
      <dgm:t>
        <a:bodyPr/>
        <a:lstStyle/>
        <a:p>
          <a:pPr algn="just" rtl="0"/>
          <a:r>
            <a:rPr lang="pl-PL" dirty="0"/>
            <a:t>co do zasady nie sporządza się uzasadnienia zarządzenia, chyba że zarządzenie jest zaskarżalne </a:t>
          </a:r>
        </a:p>
      </dgm:t>
    </dgm:pt>
    <dgm:pt modelId="{DA9AF00C-77B8-4DBE-8374-1CF89D3DBA4B}" type="parTrans" cxnId="{05DD791A-CDF6-4254-8FB5-0B370D894228}">
      <dgm:prSet/>
      <dgm:spPr/>
      <dgm:t>
        <a:bodyPr/>
        <a:lstStyle/>
        <a:p>
          <a:endParaRPr lang="pl-PL"/>
        </a:p>
      </dgm:t>
    </dgm:pt>
    <dgm:pt modelId="{702B7B86-C011-477C-951E-19530A877C29}" type="sibTrans" cxnId="{05DD791A-CDF6-4254-8FB5-0B370D894228}">
      <dgm:prSet/>
      <dgm:spPr/>
      <dgm:t>
        <a:bodyPr/>
        <a:lstStyle/>
        <a:p>
          <a:endParaRPr lang="pl-PL"/>
        </a:p>
      </dgm:t>
    </dgm:pt>
    <dgm:pt modelId="{002323BE-8D9C-4433-8ABD-F3437F33C975}" type="pres">
      <dgm:prSet presAssocID="{A243ACA5-5072-47B5-B5F1-02359CC208FE}" presName="Name0" presStyleCnt="0">
        <dgm:presLayoutVars>
          <dgm:dir/>
          <dgm:animLvl val="lvl"/>
          <dgm:resizeHandles val="exact"/>
        </dgm:presLayoutVars>
      </dgm:prSet>
      <dgm:spPr/>
    </dgm:pt>
    <dgm:pt modelId="{A7EB9B30-6C81-41B6-A1BA-2A9F04B7C605}" type="pres">
      <dgm:prSet presAssocID="{53596322-74A5-4021-A100-161695749E15}" presName="composite" presStyleCnt="0"/>
      <dgm:spPr/>
    </dgm:pt>
    <dgm:pt modelId="{85AA158C-F43B-436D-8CF4-9DF8476DB6BA}" type="pres">
      <dgm:prSet presAssocID="{53596322-74A5-4021-A100-161695749E15}" presName="parTx" presStyleLbl="alignNode1" presStyleIdx="0" presStyleCnt="3">
        <dgm:presLayoutVars>
          <dgm:chMax val="0"/>
          <dgm:chPref val="0"/>
          <dgm:bulletEnabled val="1"/>
        </dgm:presLayoutVars>
      </dgm:prSet>
      <dgm:spPr/>
    </dgm:pt>
    <dgm:pt modelId="{6BB63434-F00F-4AEF-8C60-1A74C2B64F9C}" type="pres">
      <dgm:prSet presAssocID="{53596322-74A5-4021-A100-161695749E15}" presName="desTx" presStyleLbl="alignAccFollowNode1" presStyleIdx="0" presStyleCnt="3">
        <dgm:presLayoutVars>
          <dgm:bulletEnabled val="1"/>
        </dgm:presLayoutVars>
      </dgm:prSet>
      <dgm:spPr/>
    </dgm:pt>
    <dgm:pt modelId="{82A8A08B-8D65-491B-96C6-A43693CA1B13}" type="pres">
      <dgm:prSet presAssocID="{D7828D47-616C-48F1-B972-7A0B369010C6}" presName="space" presStyleCnt="0"/>
      <dgm:spPr/>
    </dgm:pt>
    <dgm:pt modelId="{ADB14071-D32A-4516-8FB4-932C36D60006}" type="pres">
      <dgm:prSet presAssocID="{D8ACCC4B-5FC1-4928-ABFE-EC1F5806E78C}" presName="composite" presStyleCnt="0"/>
      <dgm:spPr/>
    </dgm:pt>
    <dgm:pt modelId="{EE72648D-7655-4FF5-9C52-555EF21149DF}" type="pres">
      <dgm:prSet presAssocID="{D8ACCC4B-5FC1-4928-ABFE-EC1F5806E78C}" presName="parTx" presStyleLbl="alignNode1" presStyleIdx="1" presStyleCnt="3">
        <dgm:presLayoutVars>
          <dgm:chMax val="0"/>
          <dgm:chPref val="0"/>
          <dgm:bulletEnabled val="1"/>
        </dgm:presLayoutVars>
      </dgm:prSet>
      <dgm:spPr/>
    </dgm:pt>
    <dgm:pt modelId="{9CCE69DC-72E0-428D-8314-0DE2C589CCB0}" type="pres">
      <dgm:prSet presAssocID="{D8ACCC4B-5FC1-4928-ABFE-EC1F5806E78C}" presName="desTx" presStyleLbl="alignAccFollowNode1" presStyleIdx="1" presStyleCnt="3">
        <dgm:presLayoutVars>
          <dgm:bulletEnabled val="1"/>
        </dgm:presLayoutVars>
      </dgm:prSet>
      <dgm:spPr/>
    </dgm:pt>
    <dgm:pt modelId="{1BB2A1B2-C168-47D8-824B-EC9BC1FCC654}" type="pres">
      <dgm:prSet presAssocID="{754700E3-C4E9-4706-B4D6-E8E217D29D86}" presName="space" presStyleCnt="0"/>
      <dgm:spPr/>
    </dgm:pt>
    <dgm:pt modelId="{39C63752-4DFC-4DE2-9BF1-E0E1EAAFB5F4}" type="pres">
      <dgm:prSet presAssocID="{2C1FE301-23E5-4159-92B9-2A5DA9B7BE72}" presName="composite" presStyleCnt="0"/>
      <dgm:spPr/>
    </dgm:pt>
    <dgm:pt modelId="{760A052A-6C82-46EB-A66F-6E4DC2C522E8}" type="pres">
      <dgm:prSet presAssocID="{2C1FE301-23E5-4159-92B9-2A5DA9B7BE72}" presName="parTx" presStyleLbl="alignNode1" presStyleIdx="2" presStyleCnt="3">
        <dgm:presLayoutVars>
          <dgm:chMax val="0"/>
          <dgm:chPref val="0"/>
          <dgm:bulletEnabled val="1"/>
        </dgm:presLayoutVars>
      </dgm:prSet>
      <dgm:spPr/>
    </dgm:pt>
    <dgm:pt modelId="{4403CBB1-06E9-4C7A-8F36-4003F61D55C3}" type="pres">
      <dgm:prSet presAssocID="{2C1FE301-23E5-4159-92B9-2A5DA9B7BE72}" presName="desTx" presStyleLbl="alignAccFollowNode1" presStyleIdx="2" presStyleCnt="3">
        <dgm:presLayoutVars>
          <dgm:bulletEnabled val="1"/>
        </dgm:presLayoutVars>
      </dgm:prSet>
      <dgm:spPr/>
    </dgm:pt>
  </dgm:ptLst>
  <dgm:cxnLst>
    <dgm:cxn modelId="{05DD791A-CDF6-4254-8FB5-0B370D894228}" srcId="{2C1FE301-23E5-4159-92B9-2A5DA9B7BE72}" destId="{941332F0-8E79-41E8-BE21-BD02CFCA8E7D}" srcOrd="0" destOrd="0" parTransId="{DA9AF00C-77B8-4DBE-8374-1CF89D3DBA4B}" sibTransId="{702B7B86-C011-477C-951E-19530A877C29}"/>
    <dgm:cxn modelId="{828B891C-CA95-4166-B7F7-174BD4F67A14}" srcId="{A243ACA5-5072-47B5-B5F1-02359CC208FE}" destId="{2C1FE301-23E5-4159-92B9-2A5DA9B7BE72}" srcOrd="2" destOrd="0" parTransId="{EF59FE1E-FDA8-408B-8501-462FC76BC6EB}" sibTransId="{A0568C28-2EF3-476E-86B9-3284772A3AE1}"/>
    <dgm:cxn modelId="{E8B52127-2B00-4234-A35E-D8F17AC53B60}" type="presOf" srcId="{53596322-74A5-4021-A100-161695749E15}" destId="{85AA158C-F43B-436D-8CF4-9DF8476DB6BA}" srcOrd="0" destOrd="0" presId="urn:microsoft.com/office/officeart/2005/8/layout/hList1"/>
    <dgm:cxn modelId="{3DC30766-0319-453B-AF0F-627DBAFC65F3}" type="presOf" srcId="{9C2E0902-133D-4685-A049-25DA5595A991}" destId="{6BB63434-F00F-4AEF-8C60-1A74C2B64F9C}" srcOrd="0" destOrd="0" presId="urn:microsoft.com/office/officeart/2005/8/layout/hList1"/>
    <dgm:cxn modelId="{35FADB4D-A190-4BE3-B0A1-ED892A5065DA}" type="presOf" srcId="{A243ACA5-5072-47B5-B5F1-02359CC208FE}" destId="{002323BE-8D9C-4433-8ABD-F3437F33C975}" srcOrd="0" destOrd="0" presId="urn:microsoft.com/office/officeart/2005/8/layout/hList1"/>
    <dgm:cxn modelId="{D1EC676F-BF55-48B8-BA1C-E6A19B3A137C}" type="presOf" srcId="{5C27CDC9-96DE-4AD4-862F-0196EE2379D4}" destId="{6BB63434-F00F-4AEF-8C60-1A74C2B64F9C}" srcOrd="0" destOrd="4" presId="urn:microsoft.com/office/officeart/2005/8/layout/hList1"/>
    <dgm:cxn modelId="{BF1CBF6F-1008-44FA-BFE5-9288E1F9B08B}" srcId="{D8ACCC4B-5FC1-4928-ABFE-EC1F5806E78C}" destId="{6FB7890E-DBDE-4488-9D7D-E20AA61D85C3}" srcOrd="0" destOrd="0" parTransId="{B2E74111-2103-4A67-966B-D0F74B66C998}" sibTransId="{966FA534-01DA-4894-A8A2-BA8C6AFAAD40}"/>
    <dgm:cxn modelId="{AE932155-B6A4-4F42-86C3-22066C88014A}" type="presOf" srcId="{DBA56124-457F-4E1D-BDC4-CA41564CF90E}" destId="{6BB63434-F00F-4AEF-8C60-1A74C2B64F9C}" srcOrd="0" destOrd="3" presId="urn:microsoft.com/office/officeart/2005/8/layout/hList1"/>
    <dgm:cxn modelId="{66F1D475-02B6-4AF4-A4F2-98865DA7D28A}" type="presOf" srcId="{941332F0-8E79-41E8-BE21-BD02CFCA8E7D}" destId="{4403CBB1-06E9-4C7A-8F36-4003F61D55C3}" srcOrd="0" destOrd="0" presId="urn:microsoft.com/office/officeart/2005/8/layout/hList1"/>
    <dgm:cxn modelId="{09C1C983-D016-4FB1-A197-3EEF4288AF38}" type="presOf" srcId="{D8ACCC4B-5FC1-4928-ABFE-EC1F5806E78C}" destId="{EE72648D-7655-4FF5-9C52-555EF21149DF}" srcOrd="0" destOrd="0" presId="urn:microsoft.com/office/officeart/2005/8/layout/hList1"/>
    <dgm:cxn modelId="{D56CEA8B-4D4D-426B-BFEF-0AFD14A4BFED}" type="presOf" srcId="{73624521-C467-415E-859F-C2AE5B9B6584}" destId="{6BB63434-F00F-4AEF-8C60-1A74C2B64F9C}" srcOrd="0" destOrd="2" presId="urn:microsoft.com/office/officeart/2005/8/layout/hList1"/>
    <dgm:cxn modelId="{59AF2B8F-E7FD-4A5C-BAAB-B76D19A0536D}" srcId="{A243ACA5-5072-47B5-B5F1-02359CC208FE}" destId="{53596322-74A5-4021-A100-161695749E15}" srcOrd="0" destOrd="0" parTransId="{86BCC134-A5FD-4930-83D9-96163081E3C9}" sibTransId="{D7828D47-616C-48F1-B972-7A0B369010C6}"/>
    <dgm:cxn modelId="{04DD0693-21C0-4F18-80D9-506068702078}" srcId="{73624521-C467-415E-859F-C2AE5B9B6584}" destId="{DBA56124-457F-4E1D-BDC4-CA41564CF90E}" srcOrd="0" destOrd="0" parTransId="{77238BEF-7693-44D2-8862-C77F252F35DC}" sibTransId="{683CC6E3-EFA0-4B96-A238-DF0BCCC9985B}"/>
    <dgm:cxn modelId="{EDFFD097-C5C9-4FB4-AC68-7D5D8375EF40}" srcId="{53596322-74A5-4021-A100-161695749E15}" destId="{D0E5FA42-4D12-4B37-ABDF-3FE4E68838F4}" srcOrd="1" destOrd="0" parTransId="{C0C12D3B-0B74-4990-8AC7-2DEEC8266920}" sibTransId="{A64C2C04-D357-433E-8DE0-1ABB3E6C0AD2}"/>
    <dgm:cxn modelId="{CD6BC0A6-6C28-4947-A2E4-5397C9227EB3}" srcId="{53596322-74A5-4021-A100-161695749E15}" destId="{73624521-C467-415E-859F-C2AE5B9B6584}" srcOrd="2" destOrd="0" parTransId="{5ABE37FA-87BA-4366-8318-2010C505F035}" sibTransId="{91BF537A-4AC9-4D28-BF07-16E2FBCC5014}"/>
    <dgm:cxn modelId="{EAE070B0-7E44-4882-AA50-AB75F66D6079}" type="presOf" srcId="{6FB7890E-DBDE-4488-9D7D-E20AA61D85C3}" destId="{9CCE69DC-72E0-428D-8314-0DE2C589CCB0}" srcOrd="0" destOrd="0" presId="urn:microsoft.com/office/officeart/2005/8/layout/hList1"/>
    <dgm:cxn modelId="{5012EDB2-CC35-44F4-A0BF-518C8741A395}" type="presOf" srcId="{2C1FE301-23E5-4159-92B9-2A5DA9B7BE72}" destId="{760A052A-6C82-46EB-A66F-6E4DC2C522E8}" srcOrd="0" destOrd="0" presId="urn:microsoft.com/office/officeart/2005/8/layout/hList1"/>
    <dgm:cxn modelId="{151908B4-6842-4433-8ED1-67D0481917E9}" srcId="{53596322-74A5-4021-A100-161695749E15}" destId="{9C2E0902-133D-4685-A049-25DA5595A991}" srcOrd="0" destOrd="0" parTransId="{22C27FCB-CD96-4903-ABCE-AEAD2E4B5FA8}" sibTransId="{79CE4ACC-01BF-4E90-927D-09168DFB463B}"/>
    <dgm:cxn modelId="{512404B5-35C2-4677-9999-2E306EE05C9C}" srcId="{73624521-C467-415E-859F-C2AE5B9B6584}" destId="{5C27CDC9-96DE-4AD4-862F-0196EE2379D4}" srcOrd="1" destOrd="0" parTransId="{C6F80A8B-83DF-4BCD-90EE-A89448AF767E}" sibTransId="{F4E2FBBC-F50D-46D7-8691-85F21CAD8F38}"/>
    <dgm:cxn modelId="{2FB44EC2-27F2-42E6-B172-3B733B064585}" srcId="{A243ACA5-5072-47B5-B5F1-02359CC208FE}" destId="{D8ACCC4B-5FC1-4928-ABFE-EC1F5806E78C}" srcOrd="1" destOrd="0" parTransId="{323D9A01-17FD-4CB2-B167-59EA745FA13A}" sibTransId="{754700E3-C4E9-4706-B4D6-E8E217D29D86}"/>
    <dgm:cxn modelId="{144F66D1-5DA4-4479-825D-F6131AFEF0B2}" type="presOf" srcId="{6867792D-2E03-4CE6-9FD2-A1A1E54D4F4E}" destId="{6BB63434-F00F-4AEF-8C60-1A74C2B64F9C}" srcOrd="0" destOrd="5" presId="urn:microsoft.com/office/officeart/2005/8/layout/hList1"/>
    <dgm:cxn modelId="{0F4604D2-FCA2-419E-A4CE-7B01B60467AD}" srcId="{D8ACCC4B-5FC1-4928-ABFE-EC1F5806E78C}" destId="{6F18F05C-B60F-4C6C-BE7A-02EA3CDDC170}" srcOrd="1" destOrd="0" parTransId="{55D83AC1-F3FD-49C6-B48A-E1C3E92AE62F}" sibTransId="{6EDD676D-B100-4FE9-9C8E-F2AD975FD003}"/>
    <dgm:cxn modelId="{59D885D8-F09F-4FD4-BA10-926C1CEEFDDB}" type="presOf" srcId="{6F18F05C-B60F-4C6C-BE7A-02EA3CDDC170}" destId="{9CCE69DC-72E0-428D-8314-0DE2C589CCB0}" srcOrd="0" destOrd="1" presId="urn:microsoft.com/office/officeart/2005/8/layout/hList1"/>
    <dgm:cxn modelId="{F49597E3-5C69-48CA-B19A-2EFACC3357DB}" srcId="{53596322-74A5-4021-A100-161695749E15}" destId="{6867792D-2E03-4CE6-9FD2-A1A1E54D4F4E}" srcOrd="3" destOrd="0" parTransId="{CF259AAE-EE0B-48EC-80F2-2F489F4A4AD6}" sibTransId="{3AD0AD8D-6CFD-40BE-BA92-C439E2DAEE3B}"/>
    <dgm:cxn modelId="{37AC6EEC-00AB-449F-B102-8B1CDF5EFB0B}" type="presOf" srcId="{D0E5FA42-4D12-4B37-ABDF-3FE4E68838F4}" destId="{6BB63434-F00F-4AEF-8C60-1A74C2B64F9C}" srcOrd="0" destOrd="1" presId="urn:microsoft.com/office/officeart/2005/8/layout/hList1"/>
    <dgm:cxn modelId="{D33B829C-1707-4188-8BA4-B1E1AE530D26}" type="presParOf" srcId="{002323BE-8D9C-4433-8ABD-F3437F33C975}" destId="{A7EB9B30-6C81-41B6-A1BA-2A9F04B7C605}" srcOrd="0" destOrd="0" presId="urn:microsoft.com/office/officeart/2005/8/layout/hList1"/>
    <dgm:cxn modelId="{AF895581-D0E6-45A9-B1EB-2B7FA4E9F391}" type="presParOf" srcId="{A7EB9B30-6C81-41B6-A1BA-2A9F04B7C605}" destId="{85AA158C-F43B-436D-8CF4-9DF8476DB6BA}" srcOrd="0" destOrd="0" presId="urn:microsoft.com/office/officeart/2005/8/layout/hList1"/>
    <dgm:cxn modelId="{95020BE8-C669-4BF1-8F5B-CEFB5F08B72F}" type="presParOf" srcId="{A7EB9B30-6C81-41B6-A1BA-2A9F04B7C605}" destId="{6BB63434-F00F-4AEF-8C60-1A74C2B64F9C}" srcOrd="1" destOrd="0" presId="urn:microsoft.com/office/officeart/2005/8/layout/hList1"/>
    <dgm:cxn modelId="{190347E3-4E45-4156-96B9-9CCFFB3786E6}" type="presParOf" srcId="{002323BE-8D9C-4433-8ABD-F3437F33C975}" destId="{82A8A08B-8D65-491B-96C6-A43693CA1B13}" srcOrd="1" destOrd="0" presId="urn:microsoft.com/office/officeart/2005/8/layout/hList1"/>
    <dgm:cxn modelId="{4C60C42E-1D1E-4FFF-B7BA-59054E4CCB4E}" type="presParOf" srcId="{002323BE-8D9C-4433-8ABD-F3437F33C975}" destId="{ADB14071-D32A-4516-8FB4-932C36D60006}" srcOrd="2" destOrd="0" presId="urn:microsoft.com/office/officeart/2005/8/layout/hList1"/>
    <dgm:cxn modelId="{039FA1A9-9E46-423D-A6A3-AB9F5DC7F7CF}" type="presParOf" srcId="{ADB14071-D32A-4516-8FB4-932C36D60006}" destId="{EE72648D-7655-4FF5-9C52-555EF21149DF}" srcOrd="0" destOrd="0" presId="urn:microsoft.com/office/officeart/2005/8/layout/hList1"/>
    <dgm:cxn modelId="{EC0F8AD9-1805-483A-807B-9AEC0ABB7824}" type="presParOf" srcId="{ADB14071-D32A-4516-8FB4-932C36D60006}" destId="{9CCE69DC-72E0-428D-8314-0DE2C589CCB0}" srcOrd="1" destOrd="0" presId="urn:microsoft.com/office/officeart/2005/8/layout/hList1"/>
    <dgm:cxn modelId="{44D46756-2518-4C79-9CDD-CC3A52AB89A6}" type="presParOf" srcId="{002323BE-8D9C-4433-8ABD-F3437F33C975}" destId="{1BB2A1B2-C168-47D8-824B-EC9BC1FCC654}" srcOrd="3" destOrd="0" presId="urn:microsoft.com/office/officeart/2005/8/layout/hList1"/>
    <dgm:cxn modelId="{3E588013-E5E2-46C4-9173-F75618FC8CD4}" type="presParOf" srcId="{002323BE-8D9C-4433-8ABD-F3437F33C975}" destId="{39C63752-4DFC-4DE2-9BF1-E0E1EAAFB5F4}" srcOrd="4" destOrd="0" presId="urn:microsoft.com/office/officeart/2005/8/layout/hList1"/>
    <dgm:cxn modelId="{198DAB67-DD5E-41CD-A047-B4689EF5FCE7}" type="presParOf" srcId="{39C63752-4DFC-4DE2-9BF1-E0E1EAAFB5F4}" destId="{760A052A-6C82-46EB-A66F-6E4DC2C522E8}" srcOrd="0" destOrd="0" presId="urn:microsoft.com/office/officeart/2005/8/layout/hList1"/>
    <dgm:cxn modelId="{A62A750C-F9BC-48E8-807F-2CB56D9C0E55}" type="presParOf" srcId="{39C63752-4DFC-4DE2-9BF1-E0E1EAAFB5F4}" destId="{4403CBB1-06E9-4C7A-8F36-4003F61D55C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4CD59A1-6DBF-4643-AD6B-778AD149CE98}" type="doc">
      <dgm:prSet loTypeId="urn:microsoft.com/office/officeart/2005/8/layout/equation1" loCatId="process" qsTypeId="urn:microsoft.com/office/officeart/2005/8/quickstyle/simple1" qsCatId="simple" csTypeId="urn:microsoft.com/office/officeart/2005/8/colors/colorful4" csCatId="colorful" phldr="1"/>
      <dgm:spPr/>
    </dgm:pt>
    <dgm:pt modelId="{DC4556B3-67CA-4DD5-91A4-C7B01C37F553}">
      <dgm:prSet phldrT="[Tekst]"/>
      <dgm:spPr>
        <a:solidFill>
          <a:schemeClr val="tx2">
            <a:lumMod val="50000"/>
          </a:schemeClr>
        </a:solidFill>
      </dgm:spPr>
      <dgm:t>
        <a:bodyPr/>
        <a:lstStyle/>
        <a:p>
          <a:r>
            <a:rPr lang="pl-PL" dirty="0"/>
            <a:t>niedochowanie terminu z przyczyn niezależnych od uczestnika postępowania</a:t>
          </a:r>
        </a:p>
      </dgm:t>
    </dgm:pt>
    <dgm:pt modelId="{A3E70BF0-A687-4037-AB95-150D4AEA0F73}" type="parTrans" cxnId="{8170F1C9-0314-412C-B88A-7D7131F271AB}">
      <dgm:prSet/>
      <dgm:spPr/>
      <dgm:t>
        <a:bodyPr/>
        <a:lstStyle/>
        <a:p>
          <a:endParaRPr lang="pl-PL"/>
        </a:p>
      </dgm:t>
    </dgm:pt>
    <dgm:pt modelId="{DCC9DF3E-55C5-4613-BAC9-05AEB3575B9B}" type="sibTrans" cxnId="{8170F1C9-0314-412C-B88A-7D7131F271AB}">
      <dgm:prSet/>
      <dgm:spPr/>
      <dgm:t>
        <a:bodyPr/>
        <a:lstStyle/>
        <a:p>
          <a:endParaRPr lang="pl-PL"/>
        </a:p>
      </dgm:t>
    </dgm:pt>
    <dgm:pt modelId="{EC11F98A-3F7F-41A1-85A8-7DDC890CB10E}">
      <dgm:prSet phldrT="[Tekst]"/>
      <dgm:spPr>
        <a:solidFill>
          <a:schemeClr val="tx2">
            <a:lumMod val="75000"/>
          </a:schemeClr>
        </a:solidFill>
      </dgm:spPr>
      <dgm:t>
        <a:bodyPr/>
        <a:lstStyle/>
        <a:p>
          <a:r>
            <a:rPr lang="pl-PL" dirty="0"/>
            <a:t>złożenie wniosku o przywrócenie terminu w terminie zawitym 7 dni od dnia ustania przyczyny </a:t>
          </a:r>
        </a:p>
      </dgm:t>
    </dgm:pt>
    <dgm:pt modelId="{20B3492B-F9BC-4CB6-8319-BEC83868C51B}" type="parTrans" cxnId="{8446DAA5-CE9C-40A4-8401-667BF60CF046}">
      <dgm:prSet/>
      <dgm:spPr/>
      <dgm:t>
        <a:bodyPr/>
        <a:lstStyle/>
        <a:p>
          <a:endParaRPr lang="pl-PL"/>
        </a:p>
      </dgm:t>
    </dgm:pt>
    <dgm:pt modelId="{B081C212-86A8-46AC-911D-7C13C55E54C8}" type="sibTrans" cxnId="{8446DAA5-CE9C-40A4-8401-667BF60CF046}">
      <dgm:prSet/>
      <dgm:spPr/>
      <dgm:t>
        <a:bodyPr/>
        <a:lstStyle/>
        <a:p>
          <a:endParaRPr lang="pl-PL"/>
        </a:p>
      </dgm:t>
    </dgm:pt>
    <dgm:pt modelId="{CCA2B1EE-30D9-4EF2-A41C-A36D207EFF3A}">
      <dgm:prSet phldrT="[Tekst]" custT="1"/>
      <dgm:spPr>
        <a:solidFill>
          <a:schemeClr val="accent1">
            <a:lumMod val="60000"/>
            <a:lumOff val="40000"/>
          </a:schemeClr>
        </a:solidFill>
      </dgm:spPr>
      <dgm:t>
        <a:bodyPr/>
        <a:lstStyle/>
        <a:p>
          <a:r>
            <a:rPr lang="pl-PL" sz="1400" b="0" dirty="0"/>
            <a:t>przywrócenie terminu</a:t>
          </a:r>
        </a:p>
      </dgm:t>
    </dgm:pt>
    <dgm:pt modelId="{FB50634F-0D81-4783-90B1-68C074A9E286}" type="parTrans" cxnId="{60B2B36B-9A1C-4245-9369-51E1C5912A58}">
      <dgm:prSet/>
      <dgm:spPr/>
      <dgm:t>
        <a:bodyPr/>
        <a:lstStyle/>
        <a:p>
          <a:endParaRPr lang="pl-PL"/>
        </a:p>
      </dgm:t>
    </dgm:pt>
    <dgm:pt modelId="{A0C3A3B4-5623-49E3-8881-6AB0C37D7028}" type="sibTrans" cxnId="{60B2B36B-9A1C-4245-9369-51E1C5912A58}">
      <dgm:prSet/>
      <dgm:spPr/>
      <dgm:t>
        <a:bodyPr/>
        <a:lstStyle/>
        <a:p>
          <a:endParaRPr lang="pl-PL"/>
        </a:p>
      </dgm:t>
    </dgm:pt>
    <dgm:pt modelId="{FEDB9B93-F98F-46E6-8CA1-CD9EBF6A74B5}">
      <dgm:prSet phldrT="[Tekst]"/>
      <dgm:spPr>
        <a:solidFill>
          <a:schemeClr val="accent1">
            <a:lumMod val="75000"/>
          </a:schemeClr>
        </a:solidFill>
      </dgm:spPr>
      <dgm:t>
        <a:bodyPr/>
        <a:lstStyle/>
        <a:p>
          <a:r>
            <a:rPr lang="pl-PL" dirty="0"/>
            <a:t>dokonanie czynności procesowej wraz z wniosek o przywrócenie terminu </a:t>
          </a:r>
        </a:p>
      </dgm:t>
    </dgm:pt>
    <dgm:pt modelId="{F71D6DBD-37CD-4E10-9B72-E8AD0BF77549}" type="parTrans" cxnId="{44C65397-55E0-4F94-8381-A6306F165B7B}">
      <dgm:prSet/>
      <dgm:spPr/>
      <dgm:t>
        <a:bodyPr/>
        <a:lstStyle/>
        <a:p>
          <a:endParaRPr lang="pl-PL"/>
        </a:p>
      </dgm:t>
    </dgm:pt>
    <dgm:pt modelId="{3F34BCD1-0022-4843-8475-F5B4042FC980}" type="sibTrans" cxnId="{44C65397-55E0-4F94-8381-A6306F165B7B}">
      <dgm:prSet/>
      <dgm:spPr/>
      <dgm:t>
        <a:bodyPr/>
        <a:lstStyle/>
        <a:p>
          <a:endParaRPr lang="pl-PL"/>
        </a:p>
      </dgm:t>
    </dgm:pt>
    <dgm:pt modelId="{9E50FA1D-4EB2-4271-92BA-EF8703392124}" type="pres">
      <dgm:prSet presAssocID="{E4CD59A1-6DBF-4643-AD6B-778AD149CE98}" presName="linearFlow" presStyleCnt="0">
        <dgm:presLayoutVars>
          <dgm:dir/>
          <dgm:resizeHandles val="exact"/>
        </dgm:presLayoutVars>
      </dgm:prSet>
      <dgm:spPr/>
    </dgm:pt>
    <dgm:pt modelId="{FAE24FA6-9D39-4FFF-AC8A-798B8587050C}" type="pres">
      <dgm:prSet presAssocID="{DC4556B3-67CA-4DD5-91A4-C7B01C37F553}" presName="node" presStyleLbl="node1" presStyleIdx="0" presStyleCnt="4" custLinFactNeighborX="-4432" custLinFactNeighborY="-541">
        <dgm:presLayoutVars>
          <dgm:bulletEnabled val="1"/>
        </dgm:presLayoutVars>
      </dgm:prSet>
      <dgm:spPr/>
    </dgm:pt>
    <dgm:pt modelId="{90B6EF31-360D-42AB-9C9F-162D60FBD379}" type="pres">
      <dgm:prSet presAssocID="{DCC9DF3E-55C5-4613-BAC9-05AEB3575B9B}" presName="spacerL" presStyleCnt="0"/>
      <dgm:spPr/>
    </dgm:pt>
    <dgm:pt modelId="{0E46FC82-5C9B-4FF3-BA79-024232A8FFBE}" type="pres">
      <dgm:prSet presAssocID="{DCC9DF3E-55C5-4613-BAC9-05AEB3575B9B}" presName="sibTrans" presStyleLbl="sibTrans2D1" presStyleIdx="0" presStyleCnt="3"/>
      <dgm:spPr/>
    </dgm:pt>
    <dgm:pt modelId="{61106BF5-F335-4548-9C84-C53F065BFFE4}" type="pres">
      <dgm:prSet presAssocID="{DCC9DF3E-55C5-4613-BAC9-05AEB3575B9B}" presName="spacerR" presStyleCnt="0"/>
      <dgm:spPr/>
    </dgm:pt>
    <dgm:pt modelId="{D00BE04B-B893-42FA-8C9C-6CB4CDE9CDB2}" type="pres">
      <dgm:prSet presAssocID="{EC11F98A-3F7F-41A1-85A8-7DDC890CB10E}" presName="node" presStyleLbl="node1" presStyleIdx="1" presStyleCnt="4">
        <dgm:presLayoutVars>
          <dgm:bulletEnabled val="1"/>
        </dgm:presLayoutVars>
      </dgm:prSet>
      <dgm:spPr/>
    </dgm:pt>
    <dgm:pt modelId="{9DA51866-2099-41E2-9B60-31569D703345}" type="pres">
      <dgm:prSet presAssocID="{B081C212-86A8-46AC-911D-7C13C55E54C8}" presName="spacerL" presStyleCnt="0"/>
      <dgm:spPr/>
    </dgm:pt>
    <dgm:pt modelId="{77D5AEFD-EA1C-4955-B499-2D7F45C22964}" type="pres">
      <dgm:prSet presAssocID="{B081C212-86A8-46AC-911D-7C13C55E54C8}" presName="sibTrans" presStyleLbl="sibTrans2D1" presStyleIdx="1" presStyleCnt="3"/>
      <dgm:spPr/>
    </dgm:pt>
    <dgm:pt modelId="{ADCA6AE8-4370-45EF-AFED-69F594337A15}" type="pres">
      <dgm:prSet presAssocID="{B081C212-86A8-46AC-911D-7C13C55E54C8}" presName="spacerR" presStyleCnt="0"/>
      <dgm:spPr/>
    </dgm:pt>
    <dgm:pt modelId="{54FECA4B-3657-44EE-810E-7C632F08A33D}" type="pres">
      <dgm:prSet presAssocID="{FEDB9B93-F98F-46E6-8CA1-CD9EBF6A74B5}" presName="node" presStyleLbl="node1" presStyleIdx="2" presStyleCnt="4">
        <dgm:presLayoutVars>
          <dgm:bulletEnabled val="1"/>
        </dgm:presLayoutVars>
      </dgm:prSet>
      <dgm:spPr/>
    </dgm:pt>
    <dgm:pt modelId="{B91360EB-229F-41B6-B5D2-C177580B5169}" type="pres">
      <dgm:prSet presAssocID="{3F34BCD1-0022-4843-8475-F5B4042FC980}" presName="spacerL" presStyleCnt="0"/>
      <dgm:spPr/>
    </dgm:pt>
    <dgm:pt modelId="{02DEEF10-636C-4FBD-95FF-F38644BF5D09}" type="pres">
      <dgm:prSet presAssocID="{3F34BCD1-0022-4843-8475-F5B4042FC980}" presName="sibTrans" presStyleLbl="sibTrans2D1" presStyleIdx="2" presStyleCnt="3"/>
      <dgm:spPr/>
    </dgm:pt>
    <dgm:pt modelId="{63C0E11F-BAF8-45A2-ABD2-94FDEB7AE237}" type="pres">
      <dgm:prSet presAssocID="{3F34BCD1-0022-4843-8475-F5B4042FC980}" presName="spacerR" presStyleCnt="0"/>
      <dgm:spPr/>
    </dgm:pt>
    <dgm:pt modelId="{BC6DBE37-30CE-411A-9DC0-F9ECBD4164ED}" type="pres">
      <dgm:prSet presAssocID="{CCA2B1EE-30D9-4EF2-A41C-A36D207EFF3A}" presName="node" presStyleLbl="node1" presStyleIdx="3" presStyleCnt="4">
        <dgm:presLayoutVars>
          <dgm:bulletEnabled val="1"/>
        </dgm:presLayoutVars>
      </dgm:prSet>
      <dgm:spPr/>
    </dgm:pt>
  </dgm:ptLst>
  <dgm:cxnLst>
    <dgm:cxn modelId="{60B2B36B-9A1C-4245-9369-51E1C5912A58}" srcId="{E4CD59A1-6DBF-4643-AD6B-778AD149CE98}" destId="{CCA2B1EE-30D9-4EF2-A41C-A36D207EFF3A}" srcOrd="3" destOrd="0" parTransId="{FB50634F-0D81-4783-90B1-68C074A9E286}" sibTransId="{A0C3A3B4-5623-49E3-8881-6AB0C37D7028}"/>
    <dgm:cxn modelId="{FB08534F-913E-440F-98AA-2614BC20A359}" type="presOf" srcId="{DC4556B3-67CA-4DD5-91A4-C7B01C37F553}" destId="{FAE24FA6-9D39-4FFF-AC8A-798B8587050C}" srcOrd="0" destOrd="0" presId="urn:microsoft.com/office/officeart/2005/8/layout/equation1"/>
    <dgm:cxn modelId="{22E54774-0A0E-4A5E-B387-9AF95489E8D1}" type="presOf" srcId="{EC11F98A-3F7F-41A1-85A8-7DDC890CB10E}" destId="{D00BE04B-B893-42FA-8C9C-6CB4CDE9CDB2}" srcOrd="0" destOrd="0" presId="urn:microsoft.com/office/officeart/2005/8/layout/equation1"/>
    <dgm:cxn modelId="{49CFF474-6461-4673-9B90-97C8ECF11B0E}" type="presOf" srcId="{CCA2B1EE-30D9-4EF2-A41C-A36D207EFF3A}" destId="{BC6DBE37-30CE-411A-9DC0-F9ECBD4164ED}" srcOrd="0" destOrd="0" presId="urn:microsoft.com/office/officeart/2005/8/layout/equation1"/>
    <dgm:cxn modelId="{56388B92-D137-4361-8E7D-C87839A245F8}" type="presOf" srcId="{B081C212-86A8-46AC-911D-7C13C55E54C8}" destId="{77D5AEFD-EA1C-4955-B499-2D7F45C22964}" srcOrd="0" destOrd="0" presId="urn:microsoft.com/office/officeart/2005/8/layout/equation1"/>
    <dgm:cxn modelId="{44C65397-55E0-4F94-8381-A6306F165B7B}" srcId="{E4CD59A1-6DBF-4643-AD6B-778AD149CE98}" destId="{FEDB9B93-F98F-46E6-8CA1-CD9EBF6A74B5}" srcOrd="2" destOrd="0" parTransId="{F71D6DBD-37CD-4E10-9B72-E8AD0BF77549}" sibTransId="{3F34BCD1-0022-4843-8475-F5B4042FC980}"/>
    <dgm:cxn modelId="{4A0B5E9E-683A-4E8B-9245-2BE5267B044A}" type="presOf" srcId="{FEDB9B93-F98F-46E6-8CA1-CD9EBF6A74B5}" destId="{54FECA4B-3657-44EE-810E-7C632F08A33D}" srcOrd="0" destOrd="0" presId="urn:microsoft.com/office/officeart/2005/8/layout/equation1"/>
    <dgm:cxn modelId="{8446DAA5-CE9C-40A4-8401-667BF60CF046}" srcId="{E4CD59A1-6DBF-4643-AD6B-778AD149CE98}" destId="{EC11F98A-3F7F-41A1-85A8-7DDC890CB10E}" srcOrd="1" destOrd="0" parTransId="{20B3492B-F9BC-4CB6-8319-BEC83868C51B}" sibTransId="{B081C212-86A8-46AC-911D-7C13C55E54C8}"/>
    <dgm:cxn modelId="{16454CB2-88CD-4D35-BEA3-5517B40DCECD}" type="presOf" srcId="{E4CD59A1-6DBF-4643-AD6B-778AD149CE98}" destId="{9E50FA1D-4EB2-4271-92BA-EF8703392124}" srcOrd="0" destOrd="0" presId="urn:microsoft.com/office/officeart/2005/8/layout/equation1"/>
    <dgm:cxn modelId="{8170F1C9-0314-412C-B88A-7D7131F271AB}" srcId="{E4CD59A1-6DBF-4643-AD6B-778AD149CE98}" destId="{DC4556B3-67CA-4DD5-91A4-C7B01C37F553}" srcOrd="0" destOrd="0" parTransId="{A3E70BF0-A687-4037-AB95-150D4AEA0F73}" sibTransId="{DCC9DF3E-55C5-4613-BAC9-05AEB3575B9B}"/>
    <dgm:cxn modelId="{97D7C7DA-8629-458D-9FBE-43EC8A661756}" type="presOf" srcId="{DCC9DF3E-55C5-4613-BAC9-05AEB3575B9B}" destId="{0E46FC82-5C9B-4FF3-BA79-024232A8FFBE}" srcOrd="0" destOrd="0" presId="urn:microsoft.com/office/officeart/2005/8/layout/equation1"/>
    <dgm:cxn modelId="{4A0706F2-2968-4206-8E1D-A473C391AB15}" type="presOf" srcId="{3F34BCD1-0022-4843-8475-F5B4042FC980}" destId="{02DEEF10-636C-4FBD-95FF-F38644BF5D09}" srcOrd="0" destOrd="0" presId="urn:microsoft.com/office/officeart/2005/8/layout/equation1"/>
    <dgm:cxn modelId="{728967DC-4E9A-4B7F-9FF5-14A5DACC34CA}" type="presParOf" srcId="{9E50FA1D-4EB2-4271-92BA-EF8703392124}" destId="{FAE24FA6-9D39-4FFF-AC8A-798B8587050C}" srcOrd="0" destOrd="0" presId="urn:microsoft.com/office/officeart/2005/8/layout/equation1"/>
    <dgm:cxn modelId="{94C04B23-FEDD-41B3-AD82-24FD4B855F72}" type="presParOf" srcId="{9E50FA1D-4EB2-4271-92BA-EF8703392124}" destId="{90B6EF31-360D-42AB-9C9F-162D60FBD379}" srcOrd="1" destOrd="0" presId="urn:microsoft.com/office/officeart/2005/8/layout/equation1"/>
    <dgm:cxn modelId="{8939CF92-70BE-4173-B4B6-470B7EC86F61}" type="presParOf" srcId="{9E50FA1D-4EB2-4271-92BA-EF8703392124}" destId="{0E46FC82-5C9B-4FF3-BA79-024232A8FFBE}" srcOrd="2" destOrd="0" presId="urn:microsoft.com/office/officeart/2005/8/layout/equation1"/>
    <dgm:cxn modelId="{BD71C050-B843-46BC-9D52-31D650A8D45A}" type="presParOf" srcId="{9E50FA1D-4EB2-4271-92BA-EF8703392124}" destId="{61106BF5-F335-4548-9C84-C53F065BFFE4}" srcOrd="3" destOrd="0" presId="urn:microsoft.com/office/officeart/2005/8/layout/equation1"/>
    <dgm:cxn modelId="{7ED675CD-3356-45DA-B087-15E17A5C2128}" type="presParOf" srcId="{9E50FA1D-4EB2-4271-92BA-EF8703392124}" destId="{D00BE04B-B893-42FA-8C9C-6CB4CDE9CDB2}" srcOrd="4" destOrd="0" presId="urn:microsoft.com/office/officeart/2005/8/layout/equation1"/>
    <dgm:cxn modelId="{090882BA-28C2-42FE-9EBA-4484A2F5C7CA}" type="presParOf" srcId="{9E50FA1D-4EB2-4271-92BA-EF8703392124}" destId="{9DA51866-2099-41E2-9B60-31569D703345}" srcOrd="5" destOrd="0" presId="urn:microsoft.com/office/officeart/2005/8/layout/equation1"/>
    <dgm:cxn modelId="{A4951BCB-F201-49ED-83B3-E738F0C50FA7}" type="presParOf" srcId="{9E50FA1D-4EB2-4271-92BA-EF8703392124}" destId="{77D5AEFD-EA1C-4955-B499-2D7F45C22964}" srcOrd="6" destOrd="0" presId="urn:microsoft.com/office/officeart/2005/8/layout/equation1"/>
    <dgm:cxn modelId="{A86A5E80-15C8-4B26-866A-3BDFD8D92EF6}" type="presParOf" srcId="{9E50FA1D-4EB2-4271-92BA-EF8703392124}" destId="{ADCA6AE8-4370-45EF-AFED-69F594337A15}" srcOrd="7" destOrd="0" presId="urn:microsoft.com/office/officeart/2005/8/layout/equation1"/>
    <dgm:cxn modelId="{0FC8F0C9-EF23-42EC-8DDC-9443FCA51A10}" type="presParOf" srcId="{9E50FA1D-4EB2-4271-92BA-EF8703392124}" destId="{54FECA4B-3657-44EE-810E-7C632F08A33D}" srcOrd="8" destOrd="0" presId="urn:microsoft.com/office/officeart/2005/8/layout/equation1"/>
    <dgm:cxn modelId="{4058012C-F0DB-4C06-A40C-373D4DF7E692}" type="presParOf" srcId="{9E50FA1D-4EB2-4271-92BA-EF8703392124}" destId="{B91360EB-229F-41B6-B5D2-C177580B5169}" srcOrd="9" destOrd="0" presId="urn:microsoft.com/office/officeart/2005/8/layout/equation1"/>
    <dgm:cxn modelId="{922F2677-DE5C-4A80-8570-BD7D2AA1BADC}" type="presParOf" srcId="{9E50FA1D-4EB2-4271-92BA-EF8703392124}" destId="{02DEEF10-636C-4FBD-95FF-F38644BF5D09}" srcOrd="10" destOrd="0" presId="urn:microsoft.com/office/officeart/2005/8/layout/equation1"/>
    <dgm:cxn modelId="{F93D2FAE-7DEA-4CF7-B9A7-F5311D407A5C}" type="presParOf" srcId="{9E50FA1D-4EB2-4271-92BA-EF8703392124}" destId="{63C0E11F-BAF8-45A2-ABD2-94FDEB7AE237}" srcOrd="11" destOrd="0" presId="urn:microsoft.com/office/officeart/2005/8/layout/equation1"/>
    <dgm:cxn modelId="{46988604-455F-40C6-ABB9-55A5F8C60A89}" type="presParOf" srcId="{9E50FA1D-4EB2-4271-92BA-EF8703392124}" destId="{BC6DBE37-30CE-411A-9DC0-F9ECBD4164ED}" srcOrd="12"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49D519E-74CF-46D0-800D-C7A4B261F3AD}" type="doc">
      <dgm:prSet loTypeId="urn:microsoft.com/office/officeart/2005/8/layout/vList5" loCatId="list" qsTypeId="urn:microsoft.com/office/officeart/2005/8/quickstyle/simple1" qsCatId="simple" csTypeId="urn:microsoft.com/office/officeart/2005/8/colors/colorful1#1" csCatId="colorful" phldr="1"/>
      <dgm:spPr/>
      <dgm:t>
        <a:bodyPr/>
        <a:lstStyle/>
        <a:p>
          <a:endParaRPr lang="pl-PL"/>
        </a:p>
      </dgm:t>
    </dgm:pt>
    <dgm:pt modelId="{B631EBC4-93B9-4B03-BEF7-49E6CF9444D4}">
      <dgm:prSet/>
      <dgm:spPr>
        <a:solidFill>
          <a:schemeClr val="accent1">
            <a:lumMod val="50000"/>
          </a:schemeClr>
        </a:solidFill>
      </dgm:spPr>
      <dgm:t>
        <a:bodyPr/>
        <a:lstStyle/>
        <a:p>
          <a:pPr rtl="0"/>
          <a:r>
            <a:rPr lang="pl-PL"/>
            <a:t>Bezpośrednie </a:t>
          </a:r>
        </a:p>
      </dgm:t>
    </dgm:pt>
    <dgm:pt modelId="{B22A41A6-6A41-4095-A7BC-EBE3A9DF05AE}" type="parTrans" cxnId="{52807143-DB27-4D40-BFF9-AD3F72E8D281}">
      <dgm:prSet/>
      <dgm:spPr/>
      <dgm:t>
        <a:bodyPr/>
        <a:lstStyle/>
        <a:p>
          <a:endParaRPr lang="pl-PL"/>
        </a:p>
      </dgm:t>
    </dgm:pt>
    <dgm:pt modelId="{B2041915-023F-4C8C-9C07-F818EFBBA3FF}" type="sibTrans" cxnId="{52807143-DB27-4D40-BFF9-AD3F72E8D281}">
      <dgm:prSet/>
      <dgm:spPr/>
      <dgm:t>
        <a:bodyPr/>
        <a:lstStyle/>
        <a:p>
          <a:endParaRPr lang="pl-PL"/>
        </a:p>
      </dgm:t>
    </dgm:pt>
    <dgm:pt modelId="{2EEAEA5A-5C4E-4EEB-92FE-81997AFA07A1}">
      <dgm:prSet/>
      <dgm:spPr>
        <a:solidFill>
          <a:schemeClr val="accent1">
            <a:lumMod val="75000"/>
          </a:schemeClr>
        </a:solidFill>
      </dgm:spPr>
      <dgm:t>
        <a:bodyPr/>
        <a:lstStyle/>
        <a:p>
          <a:pPr rtl="0"/>
          <a:r>
            <a:rPr lang="pl-PL" dirty="0"/>
            <a:t>Doręczenie pośrednie </a:t>
          </a:r>
        </a:p>
      </dgm:t>
    </dgm:pt>
    <dgm:pt modelId="{5CA7FB2A-2E25-410F-AE8C-AF946365CAA0}" type="parTrans" cxnId="{04777213-2344-47C7-8C96-24A4C8360FDA}">
      <dgm:prSet/>
      <dgm:spPr/>
      <dgm:t>
        <a:bodyPr/>
        <a:lstStyle/>
        <a:p>
          <a:endParaRPr lang="pl-PL"/>
        </a:p>
      </dgm:t>
    </dgm:pt>
    <dgm:pt modelId="{26FE348B-64B2-4F8F-9A9D-FB676A53D52E}" type="sibTrans" cxnId="{04777213-2344-47C7-8C96-24A4C8360FDA}">
      <dgm:prSet/>
      <dgm:spPr/>
      <dgm:t>
        <a:bodyPr/>
        <a:lstStyle/>
        <a:p>
          <a:endParaRPr lang="pl-PL"/>
        </a:p>
      </dgm:t>
    </dgm:pt>
    <dgm:pt modelId="{BA00DF85-C1B6-4CE7-861D-F9D0519C7FFC}">
      <dgm:prSet/>
      <dgm:spPr>
        <a:solidFill>
          <a:schemeClr val="accent1">
            <a:lumMod val="60000"/>
            <a:lumOff val="40000"/>
          </a:schemeClr>
        </a:solidFill>
      </dgm:spPr>
      <dgm:t>
        <a:bodyPr/>
        <a:lstStyle/>
        <a:p>
          <a:pPr rtl="0"/>
          <a:r>
            <a:rPr lang="pl-PL" dirty="0">
              <a:solidFill>
                <a:schemeClr val="accent1">
                  <a:lumMod val="50000"/>
                </a:schemeClr>
              </a:solidFill>
            </a:rPr>
            <a:t>Doręczenie zastępcze </a:t>
          </a:r>
        </a:p>
      </dgm:t>
    </dgm:pt>
    <dgm:pt modelId="{7AE1B8D0-5325-4D1F-A784-2FF899F42585}" type="parTrans" cxnId="{8AD9DF02-49FD-4B55-B629-32AEB397D7C3}">
      <dgm:prSet/>
      <dgm:spPr/>
      <dgm:t>
        <a:bodyPr/>
        <a:lstStyle/>
        <a:p>
          <a:endParaRPr lang="pl-PL"/>
        </a:p>
      </dgm:t>
    </dgm:pt>
    <dgm:pt modelId="{A4E3AE6E-4725-412C-8B92-B89B792A5247}" type="sibTrans" cxnId="{8AD9DF02-49FD-4B55-B629-32AEB397D7C3}">
      <dgm:prSet/>
      <dgm:spPr/>
      <dgm:t>
        <a:bodyPr/>
        <a:lstStyle/>
        <a:p>
          <a:endParaRPr lang="pl-PL"/>
        </a:p>
      </dgm:t>
    </dgm:pt>
    <dgm:pt modelId="{A6CDA3B8-5168-4CCE-8CE0-34C9FA935E23}" type="pres">
      <dgm:prSet presAssocID="{449D519E-74CF-46D0-800D-C7A4B261F3AD}" presName="Name0" presStyleCnt="0">
        <dgm:presLayoutVars>
          <dgm:dir/>
          <dgm:animLvl val="lvl"/>
          <dgm:resizeHandles val="exact"/>
        </dgm:presLayoutVars>
      </dgm:prSet>
      <dgm:spPr/>
    </dgm:pt>
    <dgm:pt modelId="{AFFBF497-5121-4379-8D63-3F4C604F9789}" type="pres">
      <dgm:prSet presAssocID="{B631EBC4-93B9-4B03-BEF7-49E6CF9444D4}" presName="linNode" presStyleCnt="0"/>
      <dgm:spPr/>
    </dgm:pt>
    <dgm:pt modelId="{A8474520-EB06-4952-8DB2-8C9114D66762}" type="pres">
      <dgm:prSet presAssocID="{B631EBC4-93B9-4B03-BEF7-49E6CF9444D4}" presName="parentText" presStyleLbl="node1" presStyleIdx="0" presStyleCnt="3">
        <dgm:presLayoutVars>
          <dgm:chMax val="1"/>
          <dgm:bulletEnabled val="1"/>
        </dgm:presLayoutVars>
      </dgm:prSet>
      <dgm:spPr/>
    </dgm:pt>
    <dgm:pt modelId="{97CC6E0A-37E4-4611-A41D-3A39E15C6ACF}" type="pres">
      <dgm:prSet presAssocID="{B2041915-023F-4C8C-9C07-F818EFBBA3FF}" presName="sp" presStyleCnt="0"/>
      <dgm:spPr/>
    </dgm:pt>
    <dgm:pt modelId="{CA285426-58D4-40B9-B251-1FDDC089959C}" type="pres">
      <dgm:prSet presAssocID="{2EEAEA5A-5C4E-4EEB-92FE-81997AFA07A1}" presName="linNode" presStyleCnt="0"/>
      <dgm:spPr/>
    </dgm:pt>
    <dgm:pt modelId="{6576BC5C-F933-432A-B9BE-87124A74F0FF}" type="pres">
      <dgm:prSet presAssocID="{2EEAEA5A-5C4E-4EEB-92FE-81997AFA07A1}" presName="parentText" presStyleLbl="node1" presStyleIdx="1" presStyleCnt="3">
        <dgm:presLayoutVars>
          <dgm:chMax val="1"/>
          <dgm:bulletEnabled val="1"/>
        </dgm:presLayoutVars>
      </dgm:prSet>
      <dgm:spPr/>
    </dgm:pt>
    <dgm:pt modelId="{D8819276-7FA4-4655-8559-78DDFC9834F4}" type="pres">
      <dgm:prSet presAssocID="{26FE348B-64B2-4F8F-9A9D-FB676A53D52E}" presName="sp" presStyleCnt="0"/>
      <dgm:spPr/>
    </dgm:pt>
    <dgm:pt modelId="{BAF6119D-3A8B-4F9C-AD72-240B779A7602}" type="pres">
      <dgm:prSet presAssocID="{BA00DF85-C1B6-4CE7-861D-F9D0519C7FFC}" presName="linNode" presStyleCnt="0"/>
      <dgm:spPr/>
    </dgm:pt>
    <dgm:pt modelId="{D830B53C-4716-4068-AC10-056DA9ECD64D}" type="pres">
      <dgm:prSet presAssocID="{BA00DF85-C1B6-4CE7-861D-F9D0519C7FFC}" presName="parentText" presStyleLbl="node1" presStyleIdx="2" presStyleCnt="3">
        <dgm:presLayoutVars>
          <dgm:chMax val="1"/>
          <dgm:bulletEnabled val="1"/>
        </dgm:presLayoutVars>
      </dgm:prSet>
      <dgm:spPr/>
    </dgm:pt>
  </dgm:ptLst>
  <dgm:cxnLst>
    <dgm:cxn modelId="{8AD9DF02-49FD-4B55-B629-32AEB397D7C3}" srcId="{449D519E-74CF-46D0-800D-C7A4B261F3AD}" destId="{BA00DF85-C1B6-4CE7-861D-F9D0519C7FFC}" srcOrd="2" destOrd="0" parTransId="{7AE1B8D0-5325-4D1F-A784-2FF899F42585}" sibTransId="{A4E3AE6E-4725-412C-8B92-B89B792A5247}"/>
    <dgm:cxn modelId="{04777213-2344-47C7-8C96-24A4C8360FDA}" srcId="{449D519E-74CF-46D0-800D-C7A4B261F3AD}" destId="{2EEAEA5A-5C4E-4EEB-92FE-81997AFA07A1}" srcOrd="1" destOrd="0" parTransId="{5CA7FB2A-2E25-410F-AE8C-AF946365CAA0}" sibTransId="{26FE348B-64B2-4F8F-9A9D-FB676A53D52E}"/>
    <dgm:cxn modelId="{52807143-DB27-4D40-BFF9-AD3F72E8D281}" srcId="{449D519E-74CF-46D0-800D-C7A4B261F3AD}" destId="{B631EBC4-93B9-4B03-BEF7-49E6CF9444D4}" srcOrd="0" destOrd="0" parTransId="{B22A41A6-6A41-4095-A7BC-EBE3A9DF05AE}" sibTransId="{B2041915-023F-4C8C-9C07-F818EFBBA3FF}"/>
    <dgm:cxn modelId="{9DCAEE66-7BD5-47EE-AF64-8A39D3E63CD1}" type="presOf" srcId="{BA00DF85-C1B6-4CE7-861D-F9D0519C7FFC}" destId="{D830B53C-4716-4068-AC10-056DA9ECD64D}" srcOrd="0" destOrd="0" presId="urn:microsoft.com/office/officeart/2005/8/layout/vList5"/>
    <dgm:cxn modelId="{A3447F6A-96F6-4681-A395-EF49E0C376F5}" type="presOf" srcId="{B631EBC4-93B9-4B03-BEF7-49E6CF9444D4}" destId="{A8474520-EB06-4952-8DB2-8C9114D66762}" srcOrd="0" destOrd="0" presId="urn:microsoft.com/office/officeart/2005/8/layout/vList5"/>
    <dgm:cxn modelId="{AD834855-296D-46AB-9F3B-A41017264031}" type="presOf" srcId="{2EEAEA5A-5C4E-4EEB-92FE-81997AFA07A1}" destId="{6576BC5C-F933-432A-B9BE-87124A74F0FF}" srcOrd="0" destOrd="0" presId="urn:microsoft.com/office/officeart/2005/8/layout/vList5"/>
    <dgm:cxn modelId="{82E464E8-090A-4ED5-B3AF-BEFB316A5BB1}" type="presOf" srcId="{449D519E-74CF-46D0-800D-C7A4B261F3AD}" destId="{A6CDA3B8-5168-4CCE-8CE0-34C9FA935E23}" srcOrd="0" destOrd="0" presId="urn:microsoft.com/office/officeart/2005/8/layout/vList5"/>
    <dgm:cxn modelId="{3F9E28E8-E346-4A97-9DBF-5CAAA8684CA4}" type="presParOf" srcId="{A6CDA3B8-5168-4CCE-8CE0-34C9FA935E23}" destId="{AFFBF497-5121-4379-8D63-3F4C604F9789}" srcOrd="0" destOrd="0" presId="urn:microsoft.com/office/officeart/2005/8/layout/vList5"/>
    <dgm:cxn modelId="{D2B64923-FC82-421C-8F2E-68E061511B7E}" type="presParOf" srcId="{AFFBF497-5121-4379-8D63-3F4C604F9789}" destId="{A8474520-EB06-4952-8DB2-8C9114D66762}" srcOrd="0" destOrd="0" presId="urn:microsoft.com/office/officeart/2005/8/layout/vList5"/>
    <dgm:cxn modelId="{781A262A-CAED-4201-A202-025EB36C62FF}" type="presParOf" srcId="{A6CDA3B8-5168-4CCE-8CE0-34C9FA935E23}" destId="{97CC6E0A-37E4-4611-A41D-3A39E15C6ACF}" srcOrd="1" destOrd="0" presId="urn:microsoft.com/office/officeart/2005/8/layout/vList5"/>
    <dgm:cxn modelId="{65DAC52A-1C45-41DD-96AD-C88A8EA4B3D9}" type="presParOf" srcId="{A6CDA3B8-5168-4CCE-8CE0-34C9FA935E23}" destId="{CA285426-58D4-40B9-B251-1FDDC089959C}" srcOrd="2" destOrd="0" presId="urn:microsoft.com/office/officeart/2005/8/layout/vList5"/>
    <dgm:cxn modelId="{11A18462-6D91-45C4-9DF9-7802467F21ED}" type="presParOf" srcId="{CA285426-58D4-40B9-B251-1FDDC089959C}" destId="{6576BC5C-F933-432A-B9BE-87124A74F0FF}" srcOrd="0" destOrd="0" presId="urn:microsoft.com/office/officeart/2005/8/layout/vList5"/>
    <dgm:cxn modelId="{4B8BFB8B-7711-4784-9D03-C3EE6B3F164A}" type="presParOf" srcId="{A6CDA3B8-5168-4CCE-8CE0-34C9FA935E23}" destId="{D8819276-7FA4-4655-8559-78DDFC9834F4}" srcOrd="3" destOrd="0" presId="urn:microsoft.com/office/officeart/2005/8/layout/vList5"/>
    <dgm:cxn modelId="{87BA6007-F29C-4DD6-BC5E-5FF7B80CDADF}" type="presParOf" srcId="{A6CDA3B8-5168-4CCE-8CE0-34C9FA935E23}" destId="{BAF6119D-3A8B-4F9C-AD72-240B779A7602}" srcOrd="4" destOrd="0" presId="urn:microsoft.com/office/officeart/2005/8/layout/vList5"/>
    <dgm:cxn modelId="{489C97A6-315A-4818-9C2E-F24BEE4F03AF}" type="presParOf" srcId="{BAF6119D-3A8B-4F9C-AD72-240B779A7602}" destId="{D830B53C-4716-4068-AC10-056DA9ECD64D}"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1BDCFAB-2DA5-48F8-97D4-95DB0BCA9F3C}" type="doc">
      <dgm:prSet loTypeId="urn:microsoft.com/office/officeart/2005/8/layout/vList2" loCatId="list" qsTypeId="urn:microsoft.com/office/officeart/2005/8/quickstyle/simple1" qsCatId="simple" csTypeId="urn:microsoft.com/office/officeart/2005/8/colors/colorful1#2" csCatId="colorful" phldr="1"/>
      <dgm:spPr/>
      <dgm:t>
        <a:bodyPr/>
        <a:lstStyle/>
        <a:p>
          <a:endParaRPr lang="pl-PL"/>
        </a:p>
      </dgm:t>
    </dgm:pt>
    <dgm:pt modelId="{BB63B3DF-20EE-4EF9-8A87-4BC5172DCB74}">
      <dgm:prSet/>
      <dgm:spPr>
        <a:solidFill>
          <a:schemeClr val="accent1">
            <a:lumMod val="50000"/>
          </a:schemeClr>
        </a:solidFill>
      </dgm:spPr>
      <dgm:t>
        <a:bodyPr/>
        <a:lstStyle/>
        <a:p>
          <a:pPr rtl="0"/>
          <a:r>
            <a:rPr lang="pl-PL"/>
            <a:t>Protokół </a:t>
          </a:r>
        </a:p>
      </dgm:t>
    </dgm:pt>
    <dgm:pt modelId="{E0155E76-84B8-4A65-90BD-68E1B3DBBFBA}" type="parTrans" cxnId="{3EDBC2D4-4060-4B50-A75C-2BD9201C83C8}">
      <dgm:prSet/>
      <dgm:spPr/>
      <dgm:t>
        <a:bodyPr/>
        <a:lstStyle/>
        <a:p>
          <a:endParaRPr lang="pl-PL"/>
        </a:p>
      </dgm:t>
    </dgm:pt>
    <dgm:pt modelId="{96515AA4-EE2D-4BBA-9D85-87AA3E8234D0}" type="sibTrans" cxnId="{3EDBC2D4-4060-4B50-A75C-2BD9201C83C8}">
      <dgm:prSet/>
      <dgm:spPr/>
      <dgm:t>
        <a:bodyPr/>
        <a:lstStyle/>
        <a:p>
          <a:endParaRPr lang="pl-PL"/>
        </a:p>
      </dgm:t>
    </dgm:pt>
    <dgm:pt modelId="{13E98DC3-DD14-478A-992C-3A5B6BB81D3B}">
      <dgm:prSet/>
      <dgm:spPr>
        <a:solidFill>
          <a:schemeClr val="accent1">
            <a:lumMod val="75000"/>
          </a:schemeClr>
        </a:solidFill>
      </dgm:spPr>
      <dgm:t>
        <a:bodyPr/>
        <a:lstStyle/>
        <a:p>
          <a:pPr rtl="0"/>
          <a:r>
            <a:rPr lang="pl-PL"/>
            <a:t>Protokół ograniczony </a:t>
          </a:r>
        </a:p>
      </dgm:t>
    </dgm:pt>
    <dgm:pt modelId="{4C435B52-3332-451D-8CF4-94C445DD0093}" type="parTrans" cxnId="{479DB232-8FF2-4A91-8D53-D367C4BAD453}">
      <dgm:prSet/>
      <dgm:spPr/>
      <dgm:t>
        <a:bodyPr/>
        <a:lstStyle/>
        <a:p>
          <a:endParaRPr lang="pl-PL"/>
        </a:p>
      </dgm:t>
    </dgm:pt>
    <dgm:pt modelId="{37F4848E-865F-45EC-8525-DC2A51FD288F}" type="sibTrans" cxnId="{479DB232-8FF2-4A91-8D53-D367C4BAD453}">
      <dgm:prSet/>
      <dgm:spPr/>
      <dgm:t>
        <a:bodyPr/>
        <a:lstStyle/>
        <a:p>
          <a:endParaRPr lang="pl-PL"/>
        </a:p>
      </dgm:t>
    </dgm:pt>
    <dgm:pt modelId="{165E9C0A-F8DB-442F-AFCF-C57DF0BCA438}">
      <dgm:prSet/>
      <dgm:spPr>
        <a:solidFill>
          <a:schemeClr val="accent1">
            <a:lumMod val="60000"/>
            <a:lumOff val="40000"/>
          </a:schemeClr>
        </a:solidFill>
      </dgm:spPr>
      <dgm:t>
        <a:bodyPr/>
        <a:lstStyle/>
        <a:p>
          <a:pPr rtl="0"/>
          <a:r>
            <a:rPr lang="pl-PL" dirty="0">
              <a:solidFill>
                <a:schemeClr val="accent1">
                  <a:lumMod val="75000"/>
                </a:schemeClr>
              </a:solidFill>
            </a:rPr>
            <a:t>Notatka urzędowa </a:t>
          </a:r>
        </a:p>
      </dgm:t>
    </dgm:pt>
    <dgm:pt modelId="{A63462FA-E4C8-4171-BDA6-53E2DB306742}" type="parTrans" cxnId="{025EC5BF-6F93-4A51-BCC7-2B3E827B307E}">
      <dgm:prSet/>
      <dgm:spPr/>
      <dgm:t>
        <a:bodyPr/>
        <a:lstStyle/>
        <a:p>
          <a:endParaRPr lang="pl-PL"/>
        </a:p>
      </dgm:t>
    </dgm:pt>
    <dgm:pt modelId="{4B25E4B1-87C0-4690-A253-4A89B3BC8C1C}" type="sibTrans" cxnId="{025EC5BF-6F93-4A51-BCC7-2B3E827B307E}">
      <dgm:prSet/>
      <dgm:spPr/>
      <dgm:t>
        <a:bodyPr/>
        <a:lstStyle/>
        <a:p>
          <a:endParaRPr lang="pl-PL"/>
        </a:p>
      </dgm:t>
    </dgm:pt>
    <dgm:pt modelId="{44BC25EF-9678-4CB1-9B91-E59060B1F320}">
      <dgm:prSet/>
      <dgm:spPr>
        <a:solidFill>
          <a:schemeClr val="accent1">
            <a:lumMod val="40000"/>
            <a:lumOff val="60000"/>
          </a:schemeClr>
        </a:solidFill>
      </dgm:spPr>
      <dgm:t>
        <a:bodyPr/>
        <a:lstStyle/>
        <a:p>
          <a:pPr rtl="0"/>
          <a:r>
            <a:rPr lang="pl-PL" dirty="0">
              <a:solidFill>
                <a:schemeClr val="accent1">
                  <a:lumMod val="75000"/>
                </a:schemeClr>
              </a:solidFill>
            </a:rPr>
            <a:t>Stenogram</a:t>
          </a:r>
          <a:r>
            <a:rPr lang="pl-PL" dirty="0"/>
            <a:t> </a:t>
          </a:r>
        </a:p>
      </dgm:t>
    </dgm:pt>
    <dgm:pt modelId="{9A6061AE-4C48-45BF-8076-DD96C251218E}" type="parTrans" cxnId="{54DFAC40-ACF3-46F5-A412-8329389E74D6}">
      <dgm:prSet/>
      <dgm:spPr/>
      <dgm:t>
        <a:bodyPr/>
        <a:lstStyle/>
        <a:p>
          <a:endParaRPr lang="pl-PL"/>
        </a:p>
      </dgm:t>
    </dgm:pt>
    <dgm:pt modelId="{CE7EE2D9-408F-4175-8B00-DE15730EE1A1}" type="sibTrans" cxnId="{54DFAC40-ACF3-46F5-A412-8329389E74D6}">
      <dgm:prSet/>
      <dgm:spPr/>
      <dgm:t>
        <a:bodyPr/>
        <a:lstStyle/>
        <a:p>
          <a:endParaRPr lang="pl-PL"/>
        </a:p>
      </dgm:t>
    </dgm:pt>
    <dgm:pt modelId="{F34B0957-8A2B-4824-8E2E-4F678D603EAD}">
      <dgm:prSet/>
      <dgm:spPr>
        <a:solidFill>
          <a:schemeClr val="accent1">
            <a:lumMod val="20000"/>
            <a:lumOff val="80000"/>
          </a:schemeClr>
        </a:solidFill>
      </dgm:spPr>
      <dgm:t>
        <a:bodyPr/>
        <a:lstStyle/>
        <a:p>
          <a:pPr rtl="0"/>
          <a:r>
            <a:rPr lang="pl-PL" dirty="0">
              <a:solidFill>
                <a:schemeClr val="accent1">
                  <a:lumMod val="50000"/>
                </a:schemeClr>
              </a:solidFill>
            </a:rPr>
            <a:t>Rejestracja obrazu lub dźwięku</a:t>
          </a:r>
        </a:p>
      </dgm:t>
    </dgm:pt>
    <dgm:pt modelId="{40279B0E-22B6-4C76-9784-15835432CC9B}" type="parTrans" cxnId="{19B7296A-81F9-4ADC-91B7-B638BF05CAC5}">
      <dgm:prSet/>
      <dgm:spPr/>
      <dgm:t>
        <a:bodyPr/>
        <a:lstStyle/>
        <a:p>
          <a:endParaRPr lang="pl-PL"/>
        </a:p>
      </dgm:t>
    </dgm:pt>
    <dgm:pt modelId="{6485A768-EFBD-4EBB-88A0-DF2010838CB6}" type="sibTrans" cxnId="{19B7296A-81F9-4ADC-91B7-B638BF05CAC5}">
      <dgm:prSet/>
      <dgm:spPr/>
      <dgm:t>
        <a:bodyPr/>
        <a:lstStyle/>
        <a:p>
          <a:endParaRPr lang="pl-PL"/>
        </a:p>
      </dgm:t>
    </dgm:pt>
    <dgm:pt modelId="{DF331033-9037-496E-935B-B412B5001B4A}" type="pres">
      <dgm:prSet presAssocID="{71BDCFAB-2DA5-48F8-97D4-95DB0BCA9F3C}" presName="linear" presStyleCnt="0">
        <dgm:presLayoutVars>
          <dgm:animLvl val="lvl"/>
          <dgm:resizeHandles val="exact"/>
        </dgm:presLayoutVars>
      </dgm:prSet>
      <dgm:spPr/>
    </dgm:pt>
    <dgm:pt modelId="{BD405BE6-2883-491B-8196-3F8E7B074D5F}" type="pres">
      <dgm:prSet presAssocID="{BB63B3DF-20EE-4EF9-8A87-4BC5172DCB74}" presName="parentText" presStyleLbl="node1" presStyleIdx="0" presStyleCnt="5">
        <dgm:presLayoutVars>
          <dgm:chMax val="0"/>
          <dgm:bulletEnabled val="1"/>
        </dgm:presLayoutVars>
      </dgm:prSet>
      <dgm:spPr/>
    </dgm:pt>
    <dgm:pt modelId="{1F9354AA-5778-4CD7-A73F-6661E397458D}" type="pres">
      <dgm:prSet presAssocID="{96515AA4-EE2D-4BBA-9D85-87AA3E8234D0}" presName="spacer" presStyleCnt="0"/>
      <dgm:spPr/>
    </dgm:pt>
    <dgm:pt modelId="{FC3D4039-C1A1-4B57-B9F2-5FB7E7F2C8C7}" type="pres">
      <dgm:prSet presAssocID="{13E98DC3-DD14-478A-992C-3A5B6BB81D3B}" presName="parentText" presStyleLbl="node1" presStyleIdx="1" presStyleCnt="5">
        <dgm:presLayoutVars>
          <dgm:chMax val="0"/>
          <dgm:bulletEnabled val="1"/>
        </dgm:presLayoutVars>
      </dgm:prSet>
      <dgm:spPr/>
    </dgm:pt>
    <dgm:pt modelId="{E822C487-7E55-48AC-900E-A040EBA39457}" type="pres">
      <dgm:prSet presAssocID="{37F4848E-865F-45EC-8525-DC2A51FD288F}" presName="spacer" presStyleCnt="0"/>
      <dgm:spPr/>
    </dgm:pt>
    <dgm:pt modelId="{E31D2F71-0D42-4348-9C56-623029300D47}" type="pres">
      <dgm:prSet presAssocID="{165E9C0A-F8DB-442F-AFCF-C57DF0BCA438}" presName="parentText" presStyleLbl="node1" presStyleIdx="2" presStyleCnt="5">
        <dgm:presLayoutVars>
          <dgm:chMax val="0"/>
          <dgm:bulletEnabled val="1"/>
        </dgm:presLayoutVars>
      </dgm:prSet>
      <dgm:spPr/>
    </dgm:pt>
    <dgm:pt modelId="{1ABBD581-6922-4B7F-92D9-C5745753882A}" type="pres">
      <dgm:prSet presAssocID="{4B25E4B1-87C0-4690-A253-4A89B3BC8C1C}" presName="spacer" presStyleCnt="0"/>
      <dgm:spPr/>
    </dgm:pt>
    <dgm:pt modelId="{E2546EE5-5A53-4AA6-91E5-A78CA356FD83}" type="pres">
      <dgm:prSet presAssocID="{44BC25EF-9678-4CB1-9B91-E59060B1F320}" presName="parentText" presStyleLbl="node1" presStyleIdx="3" presStyleCnt="5">
        <dgm:presLayoutVars>
          <dgm:chMax val="0"/>
          <dgm:bulletEnabled val="1"/>
        </dgm:presLayoutVars>
      </dgm:prSet>
      <dgm:spPr/>
    </dgm:pt>
    <dgm:pt modelId="{3CD9BAF0-C4A7-4059-8A9F-3687B3FDA9DC}" type="pres">
      <dgm:prSet presAssocID="{CE7EE2D9-408F-4175-8B00-DE15730EE1A1}" presName="spacer" presStyleCnt="0"/>
      <dgm:spPr/>
    </dgm:pt>
    <dgm:pt modelId="{115C9862-CEC1-4FDC-85B4-AAA4CA164A5D}" type="pres">
      <dgm:prSet presAssocID="{F34B0957-8A2B-4824-8E2E-4F678D603EAD}" presName="parentText" presStyleLbl="node1" presStyleIdx="4" presStyleCnt="5">
        <dgm:presLayoutVars>
          <dgm:chMax val="0"/>
          <dgm:bulletEnabled val="1"/>
        </dgm:presLayoutVars>
      </dgm:prSet>
      <dgm:spPr/>
    </dgm:pt>
  </dgm:ptLst>
  <dgm:cxnLst>
    <dgm:cxn modelId="{A38ED231-82DE-467D-B0EB-0E24368AAF7D}" type="presOf" srcId="{13E98DC3-DD14-478A-992C-3A5B6BB81D3B}" destId="{FC3D4039-C1A1-4B57-B9F2-5FB7E7F2C8C7}" srcOrd="0" destOrd="0" presId="urn:microsoft.com/office/officeart/2005/8/layout/vList2"/>
    <dgm:cxn modelId="{479DB232-8FF2-4A91-8D53-D367C4BAD453}" srcId="{71BDCFAB-2DA5-48F8-97D4-95DB0BCA9F3C}" destId="{13E98DC3-DD14-478A-992C-3A5B6BB81D3B}" srcOrd="1" destOrd="0" parTransId="{4C435B52-3332-451D-8CF4-94C445DD0093}" sibTransId="{37F4848E-865F-45EC-8525-DC2A51FD288F}"/>
    <dgm:cxn modelId="{54DFAC40-ACF3-46F5-A412-8329389E74D6}" srcId="{71BDCFAB-2DA5-48F8-97D4-95DB0BCA9F3C}" destId="{44BC25EF-9678-4CB1-9B91-E59060B1F320}" srcOrd="3" destOrd="0" parTransId="{9A6061AE-4C48-45BF-8076-DD96C251218E}" sibTransId="{CE7EE2D9-408F-4175-8B00-DE15730EE1A1}"/>
    <dgm:cxn modelId="{3399B847-E8D3-4706-B7BC-3B6AD93107DA}" type="presOf" srcId="{44BC25EF-9678-4CB1-9B91-E59060B1F320}" destId="{E2546EE5-5A53-4AA6-91E5-A78CA356FD83}" srcOrd="0" destOrd="0" presId="urn:microsoft.com/office/officeart/2005/8/layout/vList2"/>
    <dgm:cxn modelId="{19B7296A-81F9-4ADC-91B7-B638BF05CAC5}" srcId="{71BDCFAB-2DA5-48F8-97D4-95DB0BCA9F3C}" destId="{F34B0957-8A2B-4824-8E2E-4F678D603EAD}" srcOrd="4" destOrd="0" parTransId="{40279B0E-22B6-4C76-9784-15835432CC9B}" sibTransId="{6485A768-EFBD-4EBB-88A0-DF2010838CB6}"/>
    <dgm:cxn modelId="{C0EB9353-250E-4952-BB4A-C746964C4BF9}" type="presOf" srcId="{BB63B3DF-20EE-4EF9-8A87-4BC5172DCB74}" destId="{BD405BE6-2883-491B-8196-3F8E7B074D5F}" srcOrd="0" destOrd="0" presId="urn:microsoft.com/office/officeart/2005/8/layout/vList2"/>
    <dgm:cxn modelId="{18BAA0A4-3671-4408-9B80-9B7C1996967A}" type="presOf" srcId="{165E9C0A-F8DB-442F-AFCF-C57DF0BCA438}" destId="{E31D2F71-0D42-4348-9C56-623029300D47}" srcOrd="0" destOrd="0" presId="urn:microsoft.com/office/officeart/2005/8/layout/vList2"/>
    <dgm:cxn modelId="{025EC5BF-6F93-4A51-BCC7-2B3E827B307E}" srcId="{71BDCFAB-2DA5-48F8-97D4-95DB0BCA9F3C}" destId="{165E9C0A-F8DB-442F-AFCF-C57DF0BCA438}" srcOrd="2" destOrd="0" parTransId="{A63462FA-E4C8-4171-BDA6-53E2DB306742}" sibTransId="{4B25E4B1-87C0-4690-A253-4A89B3BC8C1C}"/>
    <dgm:cxn modelId="{6E2FC5D1-FF12-49D8-961D-AE1DEE6CD6A2}" type="presOf" srcId="{F34B0957-8A2B-4824-8E2E-4F678D603EAD}" destId="{115C9862-CEC1-4FDC-85B4-AAA4CA164A5D}" srcOrd="0" destOrd="0" presId="urn:microsoft.com/office/officeart/2005/8/layout/vList2"/>
    <dgm:cxn modelId="{3EDBC2D4-4060-4B50-A75C-2BD9201C83C8}" srcId="{71BDCFAB-2DA5-48F8-97D4-95DB0BCA9F3C}" destId="{BB63B3DF-20EE-4EF9-8A87-4BC5172DCB74}" srcOrd="0" destOrd="0" parTransId="{E0155E76-84B8-4A65-90BD-68E1B3DBBFBA}" sibTransId="{96515AA4-EE2D-4BBA-9D85-87AA3E8234D0}"/>
    <dgm:cxn modelId="{17076AF0-8895-4BB5-B5F5-F1CAE130D0FC}" type="presOf" srcId="{71BDCFAB-2DA5-48F8-97D4-95DB0BCA9F3C}" destId="{DF331033-9037-496E-935B-B412B5001B4A}" srcOrd="0" destOrd="0" presId="urn:microsoft.com/office/officeart/2005/8/layout/vList2"/>
    <dgm:cxn modelId="{65325C8F-63A4-4FA7-9929-FE70D53C7682}" type="presParOf" srcId="{DF331033-9037-496E-935B-B412B5001B4A}" destId="{BD405BE6-2883-491B-8196-3F8E7B074D5F}" srcOrd="0" destOrd="0" presId="urn:microsoft.com/office/officeart/2005/8/layout/vList2"/>
    <dgm:cxn modelId="{F3AF999A-3242-468B-93D2-6A1C5A5A87B7}" type="presParOf" srcId="{DF331033-9037-496E-935B-B412B5001B4A}" destId="{1F9354AA-5778-4CD7-A73F-6661E397458D}" srcOrd="1" destOrd="0" presId="urn:microsoft.com/office/officeart/2005/8/layout/vList2"/>
    <dgm:cxn modelId="{3F902098-394E-41F7-BE0F-EA9E912F35EB}" type="presParOf" srcId="{DF331033-9037-496E-935B-B412B5001B4A}" destId="{FC3D4039-C1A1-4B57-B9F2-5FB7E7F2C8C7}" srcOrd="2" destOrd="0" presId="urn:microsoft.com/office/officeart/2005/8/layout/vList2"/>
    <dgm:cxn modelId="{9590328C-F486-4A10-87B4-FB096D8A45CC}" type="presParOf" srcId="{DF331033-9037-496E-935B-B412B5001B4A}" destId="{E822C487-7E55-48AC-900E-A040EBA39457}" srcOrd="3" destOrd="0" presId="urn:microsoft.com/office/officeart/2005/8/layout/vList2"/>
    <dgm:cxn modelId="{39E331B7-8E52-4B38-A936-88819F59511B}" type="presParOf" srcId="{DF331033-9037-496E-935B-B412B5001B4A}" destId="{E31D2F71-0D42-4348-9C56-623029300D47}" srcOrd="4" destOrd="0" presId="urn:microsoft.com/office/officeart/2005/8/layout/vList2"/>
    <dgm:cxn modelId="{485118EC-702A-486F-9DA8-61DEA79BF4D1}" type="presParOf" srcId="{DF331033-9037-496E-935B-B412B5001B4A}" destId="{1ABBD581-6922-4B7F-92D9-C5745753882A}" srcOrd="5" destOrd="0" presId="urn:microsoft.com/office/officeart/2005/8/layout/vList2"/>
    <dgm:cxn modelId="{315F5234-F1E6-4109-B9DD-6DB5EAD1C7AF}" type="presParOf" srcId="{DF331033-9037-496E-935B-B412B5001B4A}" destId="{E2546EE5-5A53-4AA6-91E5-A78CA356FD83}" srcOrd="6" destOrd="0" presId="urn:microsoft.com/office/officeart/2005/8/layout/vList2"/>
    <dgm:cxn modelId="{45924BB9-2A83-40B6-9F87-2988B1C0A208}" type="presParOf" srcId="{DF331033-9037-496E-935B-B412B5001B4A}" destId="{3CD9BAF0-C4A7-4059-8A9F-3687B3FDA9DC}" srcOrd="7" destOrd="0" presId="urn:microsoft.com/office/officeart/2005/8/layout/vList2"/>
    <dgm:cxn modelId="{754B542B-BBA2-4F91-99B4-BA133824D45E}" type="presParOf" srcId="{DF331033-9037-496E-935B-B412B5001B4A}" destId="{115C9862-CEC1-4FDC-85B4-AAA4CA164A5D}"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A1EF24-9FD4-4CCA-BDDC-663DEFECDCB0}">
      <dsp:nvSpPr>
        <dsp:cNvPr id="0" name=""/>
        <dsp:cNvSpPr/>
      </dsp:nvSpPr>
      <dsp:spPr>
        <a:xfrm>
          <a:off x="638985" y="2786"/>
          <a:ext cx="2271621" cy="1135810"/>
        </a:xfrm>
        <a:prstGeom prst="roundRect">
          <a:avLst>
            <a:gd name="adj" fmla="val 10000"/>
          </a:avLst>
        </a:prstGeom>
        <a:solidFill>
          <a:schemeClr val="tx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marL="0" lvl="0" indent="0" algn="ctr" defTabSz="844550" rtl="0">
            <a:lnSpc>
              <a:spcPct val="90000"/>
            </a:lnSpc>
            <a:spcBef>
              <a:spcPct val="0"/>
            </a:spcBef>
            <a:spcAft>
              <a:spcPct val="35000"/>
            </a:spcAft>
            <a:buNone/>
          </a:pPr>
          <a:r>
            <a:rPr lang="pl-PL" sz="1900" kern="1200" dirty="0"/>
            <a:t>Ze względu na cel czynności procesowej: </a:t>
          </a:r>
        </a:p>
      </dsp:txBody>
      <dsp:txXfrm>
        <a:off x="672252" y="36053"/>
        <a:ext cx="2205087" cy="1069276"/>
      </dsp:txXfrm>
    </dsp:sp>
    <dsp:sp modelId="{FB6E5576-BF1C-4AAB-9DDE-A2A4CC6BD18C}">
      <dsp:nvSpPr>
        <dsp:cNvPr id="0" name=""/>
        <dsp:cNvSpPr/>
      </dsp:nvSpPr>
      <dsp:spPr>
        <a:xfrm>
          <a:off x="866147" y="1138597"/>
          <a:ext cx="227162" cy="851858"/>
        </a:xfrm>
        <a:custGeom>
          <a:avLst/>
          <a:gdLst/>
          <a:ahLst/>
          <a:cxnLst/>
          <a:rect l="0" t="0" r="0" b="0"/>
          <a:pathLst>
            <a:path>
              <a:moveTo>
                <a:pt x="0" y="0"/>
              </a:moveTo>
              <a:lnTo>
                <a:pt x="0" y="851858"/>
              </a:lnTo>
              <a:lnTo>
                <a:pt x="227162" y="851858"/>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AC4839-C35F-4E58-8866-A8FDE7BCC35C}">
      <dsp:nvSpPr>
        <dsp:cNvPr id="0" name=""/>
        <dsp:cNvSpPr/>
      </dsp:nvSpPr>
      <dsp:spPr>
        <a:xfrm>
          <a:off x="1093310" y="1422550"/>
          <a:ext cx="1817297" cy="1135810"/>
        </a:xfrm>
        <a:prstGeom prst="roundRect">
          <a:avLst>
            <a:gd name="adj" fmla="val 10000"/>
          </a:avLst>
        </a:prstGeom>
        <a:solidFill>
          <a:schemeClr val="lt1">
            <a:alpha val="90000"/>
            <a:hueOff val="0"/>
            <a:satOff val="0"/>
            <a:lumOff val="0"/>
            <a:alphaOff val="0"/>
          </a:schemeClr>
        </a:solidFill>
        <a:ln w="25400" cap="flat" cmpd="sng" algn="ctr">
          <a:solidFill>
            <a:schemeClr val="tx2">
              <a:lumMod val="5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622300" rtl="0">
            <a:lnSpc>
              <a:spcPct val="90000"/>
            </a:lnSpc>
            <a:spcBef>
              <a:spcPct val="0"/>
            </a:spcBef>
            <a:spcAft>
              <a:spcPct val="35000"/>
            </a:spcAft>
            <a:buNone/>
          </a:pPr>
          <a:r>
            <a:rPr lang="pl-PL" sz="1000" b="1" kern="1200" dirty="0"/>
            <a:t>Rozpoznawcze</a:t>
          </a:r>
          <a:r>
            <a:rPr lang="pl-PL" sz="1000" kern="1200" dirty="0"/>
            <a:t> – zbadanie i rozstrzygnięcie kwestii w procesie </a:t>
          </a:r>
        </a:p>
      </dsp:txBody>
      <dsp:txXfrm>
        <a:off x="1126577" y="1455817"/>
        <a:ext cx="1750763" cy="1069276"/>
      </dsp:txXfrm>
    </dsp:sp>
    <dsp:sp modelId="{12D5A5E3-7DC5-4031-87CC-2127C0BD2849}">
      <dsp:nvSpPr>
        <dsp:cNvPr id="0" name=""/>
        <dsp:cNvSpPr/>
      </dsp:nvSpPr>
      <dsp:spPr>
        <a:xfrm>
          <a:off x="866147" y="1138597"/>
          <a:ext cx="227162" cy="2271621"/>
        </a:xfrm>
        <a:custGeom>
          <a:avLst/>
          <a:gdLst/>
          <a:ahLst/>
          <a:cxnLst/>
          <a:rect l="0" t="0" r="0" b="0"/>
          <a:pathLst>
            <a:path>
              <a:moveTo>
                <a:pt x="0" y="0"/>
              </a:moveTo>
              <a:lnTo>
                <a:pt x="0" y="2271621"/>
              </a:lnTo>
              <a:lnTo>
                <a:pt x="227162" y="2271621"/>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21C873-CC63-4534-A285-B95750B1D273}">
      <dsp:nvSpPr>
        <dsp:cNvPr id="0" name=""/>
        <dsp:cNvSpPr/>
      </dsp:nvSpPr>
      <dsp:spPr>
        <a:xfrm>
          <a:off x="1093310" y="2842313"/>
          <a:ext cx="1817297" cy="1135810"/>
        </a:xfrm>
        <a:prstGeom prst="roundRect">
          <a:avLst>
            <a:gd name="adj" fmla="val 10000"/>
          </a:avLst>
        </a:prstGeom>
        <a:solidFill>
          <a:schemeClr val="lt1">
            <a:alpha val="90000"/>
            <a:hueOff val="0"/>
            <a:satOff val="0"/>
            <a:lumOff val="0"/>
            <a:alphaOff val="0"/>
          </a:schemeClr>
        </a:solidFill>
        <a:ln w="25400" cap="flat" cmpd="sng" algn="ctr">
          <a:solidFill>
            <a:schemeClr val="tx2">
              <a:lumMod val="5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rtl="0">
            <a:lnSpc>
              <a:spcPct val="90000"/>
            </a:lnSpc>
            <a:spcBef>
              <a:spcPct val="0"/>
            </a:spcBef>
            <a:spcAft>
              <a:spcPct val="35000"/>
            </a:spcAft>
            <a:buNone/>
          </a:pPr>
          <a:r>
            <a:rPr lang="pl-PL" sz="1000" b="1" kern="1200" dirty="0"/>
            <a:t>Wykonawcze</a:t>
          </a:r>
          <a:r>
            <a:rPr lang="pl-PL" sz="1000" kern="1200" dirty="0"/>
            <a:t> – wykonanie decyzji procesowej (np. zatrzymanie i przymusowe doprowadzenie oskarżonego)</a:t>
          </a:r>
        </a:p>
      </dsp:txBody>
      <dsp:txXfrm>
        <a:off x="1126577" y="2875580"/>
        <a:ext cx="1750763" cy="1069276"/>
      </dsp:txXfrm>
    </dsp:sp>
    <dsp:sp modelId="{461B8245-4955-4FD0-A4DD-3B35E604601E}">
      <dsp:nvSpPr>
        <dsp:cNvPr id="0" name=""/>
        <dsp:cNvSpPr/>
      </dsp:nvSpPr>
      <dsp:spPr>
        <a:xfrm>
          <a:off x="3478512" y="2786"/>
          <a:ext cx="2271621" cy="1135810"/>
        </a:xfrm>
        <a:prstGeom prst="roundRect">
          <a:avLst>
            <a:gd name="adj" fmla="val 10000"/>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marL="0" lvl="0" indent="0" algn="ctr" defTabSz="844550" rtl="0">
            <a:lnSpc>
              <a:spcPct val="90000"/>
            </a:lnSpc>
            <a:spcBef>
              <a:spcPct val="0"/>
            </a:spcBef>
            <a:spcAft>
              <a:spcPct val="35000"/>
            </a:spcAft>
            <a:buNone/>
          </a:pPr>
          <a:r>
            <a:rPr lang="pl-PL" sz="1900" kern="1200" dirty="0"/>
            <a:t>Ze względu na sposób komunikowania:</a:t>
          </a:r>
        </a:p>
      </dsp:txBody>
      <dsp:txXfrm>
        <a:off x="3511779" y="36053"/>
        <a:ext cx="2205087" cy="1069276"/>
      </dsp:txXfrm>
    </dsp:sp>
    <dsp:sp modelId="{A5B1951D-98C9-4929-9303-AE7A93BE4DBD}">
      <dsp:nvSpPr>
        <dsp:cNvPr id="0" name=""/>
        <dsp:cNvSpPr/>
      </dsp:nvSpPr>
      <dsp:spPr>
        <a:xfrm>
          <a:off x="3705675" y="1138597"/>
          <a:ext cx="227162" cy="851858"/>
        </a:xfrm>
        <a:custGeom>
          <a:avLst/>
          <a:gdLst/>
          <a:ahLst/>
          <a:cxnLst/>
          <a:rect l="0" t="0" r="0" b="0"/>
          <a:pathLst>
            <a:path>
              <a:moveTo>
                <a:pt x="0" y="0"/>
              </a:moveTo>
              <a:lnTo>
                <a:pt x="0" y="851858"/>
              </a:lnTo>
              <a:lnTo>
                <a:pt x="227162" y="851858"/>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0A8497-16B5-4C60-A58B-C625C11F5B37}">
      <dsp:nvSpPr>
        <dsp:cNvPr id="0" name=""/>
        <dsp:cNvSpPr/>
      </dsp:nvSpPr>
      <dsp:spPr>
        <a:xfrm>
          <a:off x="3932837" y="1422550"/>
          <a:ext cx="1817297" cy="1135810"/>
        </a:xfrm>
        <a:prstGeom prst="roundRect">
          <a:avLst>
            <a:gd name="adj" fmla="val 10000"/>
          </a:avLst>
        </a:prstGeom>
        <a:noFill/>
        <a:ln w="25400" cap="flat" cmpd="sng" algn="ctr">
          <a:solidFill>
            <a:schemeClr val="tx2">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rtl="0">
            <a:lnSpc>
              <a:spcPct val="90000"/>
            </a:lnSpc>
            <a:spcBef>
              <a:spcPct val="0"/>
            </a:spcBef>
            <a:spcAft>
              <a:spcPct val="35000"/>
            </a:spcAft>
            <a:buNone/>
          </a:pPr>
          <a:r>
            <a:rPr lang="pl-PL" sz="1000" b="1" kern="1200" dirty="0"/>
            <a:t>Wyraźne</a:t>
          </a:r>
          <a:r>
            <a:rPr lang="pl-PL" sz="1000" kern="1200" dirty="0"/>
            <a:t> – złożenie oświadczenia przez uczestnika postępowania w formie ustnej lub pisemnej (np. złożenie wniosku o ściganie)</a:t>
          </a:r>
        </a:p>
      </dsp:txBody>
      <dsp:txXfrm>
        <a:off x="3966104" y="1455817"/>
        <a:ext cx="1750763" cy="1069276"/>
      </dsp:txXfrm>
    </dsp:sp>
    <dsp:sp modelId="{0AF76FF8-8028-4CC1-BA0C-37ABD9B151F7}">
      <dsp:nvSpPr>
        <dsp:cNvPr id="0" name=""/>
        <dsp:cNvSpPr/>
      </dsp:nvSpPr>
      <dsp:spPr>
        <a:xfrm>
          <a:off x="3705675" y="1138597"/>
          <a:ext cx="227162" cy="2271621"/>
        </a:xfrm>
        <a:custGeom>
          <a:avLst/>
          <a:gdLst/>
          <a:ahLst/>
          <a:cxnLst/>
          <a:rect l="0" t="0" r="0" b="0"/>
          <a:pathLst>
            <a:path>
              <a:moveTo>
                <a:pt x="0" y="0"/>
              </a:moveTo>
              <a:lnTo>
                <a:pt x="0" y="2271621"/>
              </a:lnTo>
              <a:lnTo>
                <a:pt x="227162" y="2271621"/>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D8AE82-758B-4B3F-9397-6CDD536E880E}">
      <dsp:nvSpPr>
        <dsp:cNvPr id="0" name=""/>
        <dsp:cNvSpPr/>
      </dsp:nvSpPr>
      <dsp:spPr>
        <a:xfrm>
          <a:off x="3932837" y="2842313"/>
          <a:ext cx="1817297" cy="1135810"/>
        </a:xfrm>
        <a:prstGeom prst="roundRect">
          <a:avLst>
            <a:gd name="adj" fmla="val 10000"/>
          </a:avLst>
        </a:prstGeom>
        <a:solidFill>
          <a:schemeClr val="lt1">
            <a:alpha val="90000"/>
            <a:hueOff val="0"/>
            <a:satOff val="0"/>
            <a:lumOff val="0"/>
            <a:alphaOff val="0"/>
          </a:schemeClr>
        </a:solidFill>
        <a:ln w="25400" cap="flat" cmpd="sng" algn="ctr">
          <a:solidFill>
            <a:schemeClr val="tx2">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rtl="0">
            <a:lnSpc>
              <a:spcPct val="90000"/>
            </a:lnSpc>
            <a:spcBef>
              <a:spcPct val="0"/>
            </a:spcBef>
            <a:spcAft>
              <a:spcPct val="35000"/>
            </a:spcAft>
            <a:buNone/>
          </a:pPr>
          <a:r>
            <a:rPr lang="pl-PL" sz="1000" b="1" kern="1200" dirty="0" err="1"/>
            <a:t>Konkludentne</a:t>
          </a:r>
          <a:r>
            <a:rPr lang="pl-PL" sz="1000" kern="1200" dirty="0"/>
            <a:t> (dorozumiane) – komunikowane przez samo zachowanie, które w konkretnej sytuacji wskazuje na istotę czynności </a:t>
          </a:r>
        </a:p>
      </dsp:txBody>
      <dsp:txXfrm>
        <a:off x="3966104" y="2875580"/>
        <a:ext cx="1750763" cy="1069276"/>
      </dsp:txXfrm>
    </dsp:sp>
    <dsp:sp modelId="{E3EEE3C8-66C2-474B-9E9B-B026844597D8}">
      <dsp:nvSpPr>
        <dsp:cNvPr id="0" name=""/>
        <dsp:cNvSpPr/>
      </dsp:nvSpPr>
      <dsp:spPr>
        <a:xfrm>
          <a:off x="6318040" y="2786"/>
          <a:ext cx="2271621" cy="1135810"/>
        </a:xfrm>
        <a:prstGeom prst="roundRect">
          <a:avLst>
            <a:gd name="adj" fmla="val 10000"/>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marL="0" lvl="0" indent="0" algn="ctr" defTabSz="844550" rtl="0">
            <a:lnSpc>
              <a:spcPct val="90000"/>
            </a:lnSpc>
            <a:spcBef>
              <a:spcPct val="0"/>
            </a:spcBef>
            <a:spcAft>
              <a:spcPct val="35000"/>
            </a:spcAft>
            <a:buNone/>
          </a:pPr>
          <a:r>
            <a:rPr lang="pl-PL" sz="1900" b="0" kern="1200" dirty="0"/>
            <a:t>Ze względu na zgodność z przepisami prawa</a:t>
          </a:r>
        </a:p>
      </dsp:txBody>
      <dsp:txXfrm>
        <a:off x="6351307" y="36053"/>
        <a:ext cx="2205087" cy="1069276"/>
      </dsp:txXfrm>
    </dsp:sp>
    <dsp:sp modelId="{19218779-3A5E-4017-9800-91093AC038C4}">
      <dsp:nvSpPr>
        <dsp:cNvPr id="0" name=""/>
        <dsp:cNvSpPr/>
      </dsp:nvSpPr>
      <dsp:spPr>
        <a:xfrm>
          <a:off x="6545202" y="1138597"/>
          <a:ext cx="227162" cy="851858"/>
        </a:xfrm>
        <a:custGeom>
          <a:avLst/>
          <a:gdLst/>
          <a:ahLst/>
          <a:cxnLst/>
          <a:rect l="0" t="0" r="0" b="0"/>
          <a:pathLst>
            <a:path>
              <a:moveTo>
                <a:pt x="0" y="0"/>
              </a:moveTo>
              <a:lnTo>
                <a:pt x="0" y="851858"/>
              </a:lnTo>
              <a:lnTo>
                <a:pt x="227162" y="851858"/>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A675CB-28C8-4A1F-A1DB-319493F98C0B}">
      <dsp:nvSpPr>
        <dsp:cNvPr id="0" name=""/>
        <dsp:cNvSpPr/>
      </dsp:nvSpPr>
      <dsp:spPr>
        <a:xfrm>
          <a:off x="6772364" y="1422550"/>
          <a:ext cx="1817297" cy="1135810"/>
        </a:xfrm>
        <a:prstGeom prst="roundRect">
          <a:avLst>
            <a:gd name="adj" fmla="val 10000"/>
          </a:avLst>
        </a:prstGeom>
        <a:no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rtl="0">
            <a:lnSpc>
              <a:spcPct val="90000"/>
            </a:lnSpc>
            <a:spcBef>
              <a:spcPct val="0"/>
            </a:spcBef>
            <a:spcAft>
              <a:spcPct val="35000"/>
            </a:spcAft>
            <a:buNone/>
          </a:pPr>
          <a:r>
            <a:rPr lang="pl-PL" sz="1000" b="1" kern="1200" dirty="0"/>
            <a:t>Wadliwe</a:t>
          </a:r>
        </a:p>
      </dsp:txBody>
      <dsp:txXfrm>
        <a:off x="6805631" y="1455817"/>
        <a:ext cx="1750763" cy="1069276"/>
      </dsp:txXfrm>
    </dsp:sp>
    <dsp:sp modelId="{6F5C3788-2414-4388-A58A-B7B8AF7656E0}">
      <dsp:nvSpPr>
        <dsp:cNvPr id="0" name=""/>
        <dsp:cNvSpPr/>
      </dsp:nvSpPr>
      <dsp:spPr>
        <a:xfrm>
          <a:off x="6545202" y="1138597"/>
          <a:ext cx="227162" cy="2271621"/>
        </a:xfrm>
        <a:custGeom>
          <a:avLst/>
          <a:gdLst/>
          <a:ahLst/>
          <a:cxnLst/>
          <a:rect l="0" t="0" r="0" b="0"/>
          <a:pathLst>
            <a:path>
              <a:moveTo>
                <a:pt x="0" y="0"/>
              </a:moveTo>
              <a:lnTo>
                <a:pt x="0" y="2271621"/>
              </a:lnTo>
              <a:lnTo>
                <a:pt x="227162" y="2271621"/>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0CD7B8-8CE2-493B-A4E7-A9924545A5C6}">
      <dsp:nvSpPr>
        <dsp:cNvPr id="0" name=""/>
        <dsp:cNvSpPr/>
      </dsp:nvSpPr>
      <dsp:spPr>
        <a:xfrm>
          <a:off x="6772364" y="2842313"/>
          <a:ext cx="1817297" cy="1135810"/>
        </a:xfrm>
        <a:prstGeom prst="roundRect">
          <a:avLst>
            <a:gd name="adj" fmla="val 10000"/>
          </a:avLst>
        </a:prstGeom>
        <a:noFill/>
        <a:ln w="25400" cap="flat" cmpd="sng" algn="ctr">
          <a:solidFill>
            <a:schemeClr val="accent1">
              <a:lumMod val="7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rtl="0">
            <a:lnSpc>
              <a:spcPct val="90000"/>
            </a:lnSpc>
            <a:spcBef>
              <a:spcPct val="0"/>
            </a:spcBef>
            <a:spcAft>
              <a:spcPct val="35000"/>
            </a:spcAft>
            <a:buNone/>
          </a:pPr>
          <a:r>
            <a:rPr lang="pl-PL" sz="1000" b="1" kern="1200" dirty="0"/>
            <a:t>Niewadliwe</a:t>
          </a:r>
        </a:p>
      </dsp:txBody>
      <dsp:txXfrm>
        <a:off x="6805631" y="2875580"/>
        <a:ext cx="1750763" cy="1069276"/>
      </dsp:txXfrm>
    </dsp:sp>
    <dsp:sp modelId="{4B196DFC-4476-4207-AA25-A9C8383ADAF4}">
      <dsp:nvSpPr>
        <dsp:cNvPr id="0" name=""/>
        <dsp:cNvSpPr/>
      </dsp:nvSpPr>
      <dsp:spPr>
        <a:xfrm>
          <a:off x="9157567" y="2786"/>
          <a:ext cx="2271621" cy="1135810"/>
        </a:xfrm>
        <a:prstGeom prst="roundRect">
          <a:avLst>
            <a:gd name="adj" fmla="val 10000"/>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marL="0" lvl="0" indent="0" algn="ctr" defTabSz="844550" rtl="0">
            <a:lnSpc>
              <a:spcPct val="90000"/>
            </a:lnSpc>
            <a:spcBef>
              <a:spcPct val="0"/>
            </a:spcBef>
            <a:spcAft>
              <a:spcPct val="35000"/>
            </a:spcAft>
            <a:buNone/>
          </a:pPr>
          <a:r>
            <a:rPr lang="pl-PL" sz="1900" kern="1200"/>
            <a:t>Ze </a:t>
          </a:r>
          <a:r>
            <a:rPr lang="pl-PL" sz="1900" kern="1200" dirty="0"/>
            <a:t>względu na podmiot</a:t>
          </a:r>
          <a:endParaRPr lang="pl-PL" sz="1900" b="1" kern="1200" dirty="0"/>
        </a:p>
      </dsp:txBody>
      <dsp:txXfrm>
        <a:off x="9190834" y="36053"/>
        <a:ext cx="2205087" cy="1069276"/>
      </dsp:txXfrm>
    </dsp:sp>
    <dsp:sp modelId="{4B7B38F4-07E3-45B2-91CB-ECF5C653A66B}">
      <dsp:nvSpPr>
        <dsp:cNvPr id="0" name=""/>
        <dsp:cNvSpPr/>
      </dsp:nvSpPr>
      <dsp:spPr>
        <a:xfrm>
          <a:off x="9384729" y="1138597"/>
          <a:ext cx="227162" cy="851858"/>
        </a:xfrm>
        <a:custGeom>
          <a:avLst/>
          <a:gdLst/>
          <a:ahLst/>
          <a:cxnLst/>
          <a:rect l="0" t="0" r="0" b="0"/>
          <a:pathLst>
            <a:path>
              <a:moveTo>
                <a:pt x="0" y="0"/>
              </a:moveTo>
              <a:lnTo>
                <a:pt x="0" y="851858"/>
              </a:lnTo>
              <a:lnTo>
                <a:pt x="227162" y="851858"/>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B4C49B1-570B-4D0D-B98A-BA33A92AEAEC}">
      <dsp:nvSpPr>
        <dsp:cNvPr id="0" name=""/>
        <dsp:cNvSpPr/>
      </dsp:nvSpPr>
      <dsp:spPr>
        <a:xfrm>
          <a:off x="9611891" y="1422550"/>
          <a:ext cx="1817297" cy="1135810"/>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3348577"/>
              <a:satOff val="20174"/>
              <a:lumOff val="161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rtl="0">
            <a:lnSpc>
              <a:spcPct val="90000"/>
            </a:lnSpc>
            <a:spcBef>
              <a:spcPct val="0"/>
            </a:spcBef>
            <a:spcAft>
              <a:spcPct val="35000"/>
            </a:spcAft>
            <a:buNone/>
          </a:pPr>
          <a:r>
            <a:rPr lang="pl-PL" sz="1000" kern="1200" dirty="0"/>
            <a:t>Czynności </a:t>
          </a:r>
          <a:r>
            <a:rPr lang="pl-PL" sz="1000" b="1" kern="1200" dirty="0"/>
            <a:t>organów procesowych </a:t>
          </a:r>
        </a:p>
      </dsp:txBody>
      <dsp:txXfrm>
        <a:off x="9645158" y="1455817"/>
        <a:ext cx="1750763" cy="1069276"/>
      </dsp:txXfrm>
    </dsp:sp>
    <dsp:sp modelId="{248F5897-6C34-42E1-9B48-7323304D7BCB}">
      <dsp:nvSpPr>
        <dsp:cNvPr id="0" name=""/>
        <dsp:cNvSpPr/>
      </dsp:nvSpPr>
      <dsp:spPr>
        <a:xfrm>
          <a:off x="9384729" y="1138597"/>
          <a:ext cx="227162" cy="2271621"/>
        </a:xfrm>
        <a:custGeom>
          <a:avLst/>
          <a:gdLst/>
          <a:ahLst/>
          <a:cxnLst/>
          <a:rect l="0" t="0" r="0" b="0"/>
          <a:pathLst>
            <a:path>
              <a:moveTo>
                <a:pt x="0" y="0"/>
              </a:moveTo>
              <a:lnTo>
                <a:pt x="0" y="2271621"/>
              </a:lnTo>
              <a:lnTo>
                <a:pt x="227162" y="2271621"/>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9F2B2A-25FC-4EE6-8A2E-5875E3AF2573}">
      <dsp:nvSpPr>
        <dsp:cNvPr id="0" name=""/>
        <dsp:cNvSpPr/>
      </dsp:nvSpPr>
      <dsp:spPr>
        <a:xfrm>
          <a:off x="9611891" y="2842313"/>
          <a:ext cx="1817297" cy="1135810"/>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3906673"/>
              <a:satOff val="23537"/>
              <a:lumOff val="188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rtl="0">
            <a:lnSpc>
              <a:spcPct val="90000"/>
            </a:lnSpc>
            <a:spcBef>
              <a:spcPct val="0"/>
            </a:spcBef>
            <a:spcAft>
              <a:spcPct val="35000"/>
            </a:spcAft>
            <a:buNone/>
          </a:pPr>
          <a:r>
            <a:rPr lang="pl-PL" sz="1000" b="1" kern="1200" dirty="0"/>
            <a:t>Stron procesowych </a:t>
          </a:r>
        </a:p>
      </dsp:txBody>
      <dsp:txXfrm>
        <a:off x="9645158" y="2875580"/>
        <a:ext cx="1750763" cy="1069276"/>
      </dsp:txXfrm>
    </dsp:sp>
    <dsp:sp modelId="{CF64803F-47E1-48F6-8DED-50F92C2804D0}">
      <dsp:nvSpPr>
        <dsp:cNvPr id="0" name=""/>
        <dsp:cNvSpPr/>
      </dsp:nvSpPr>
      <dsp:spPr>
        <a:xfrm>
          <a:off x="9384729" y="1138597"/>
          <a:ext cx="227162" cy="3691385"/>
        </a:xfrm>
        <a:custGeom>
          <a:avLst/>
          <a:gdLst/>
          <a:ahLst/>
          <a:cxnLst/>
          <a:rect l="0" t="0" r="0" b="0"/>
          <a:pathLst>
            <a:path>
              <a:moveTo>
                <a:pt x="0" y="0"/>
              </a:moveTo>
              <a:lnTo>
                <a:pt x="0" y="3691385"/>
              </a:lnTo>
              <a:lnTo>
                <a:pt x="227162" y="369138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2DDBE7-6CAD-4404-B312-523BED756A0E}">
      <dsp:nvSpPr>
        <dsp:cNvPr id="0" name=""/>
        <dsp:cNvSpPr/>
      </dsp:nvSpPr>
      <dsp:spPr>
        <a:xfrm>
          <a:off x="9611891" y="4262077"/>
          <a:ext cx="1817297" cy="1135810"/>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rtl="0">
            <a:lnSpc>
              <a:spcPct val="90000"/>
            </a:lnSpc>
            <a:spcBef>
              <a:spcPct val="0"/>
            </a:spcBef>
            <a:spcAft>
              <a:spcPct val="35000"/>
            </a:spcAft>
            <a:buNone/>
          </a:pPr>
          <a:r>
            <a:rPr lang="pl-PL" sz="1000" b="1" kern="1200" dirty="0"/>
            <a:t>Innych uczestników postępowania</a:t>
          </a:r>
        </a:p>
      </dsp:txBody>
      <dsp:txXfrm>
        <a:off x="9645158" y="4295344"/>
        <a:ext cx="1750763" cy="10692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DA5503-A589-4018-B409-607F501EAF86}">
      <dsp:nvSpPr>
        <dsp:cNvPr id="0" name=""/>
        <dsp:cNvSpPr/>
      </dsp:nvSpPr>
      <dsp:spPr>
        <a:xfrm rot="5400000">
          <a:off x="537837" y="1716700"/>
          <a:ext cx="1594983" cy="2654017"/>
        </a:xfrm>
        <a:prstGeom prst="corner">
          <a:avLst>
            <a:gd name="adj1" fmla="val 16120"/>
            <a:gd name="adj2" fmla="val 16110"/>
          </a:avLst>
        </a:prstGeom>
        <a:solidFill>
          <a:schemeClr val="accent1">
            <a:shade val="50000"/>
            <a:hueOff val="0"/>
            <a:satOff val="0"/>
            <a:lumOff val="0"/>
            <a:alphaOff val="0"/>
          </a:schemeClr>
        </a:solidFill>
        <a:ln w="25400" cap="flat" cmpd="sng" algn="ctr">
          <a:solidFill>
            <a:schemeClr val="accent1">
              <a:shade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1D62C06-82B8-422B-9AFE-72948AF1093D}">
      <dsp:nvSpPr>
        <dsp:cNvPr id="0" name=""/>
        <dsp:cNvSpPr/>
      </dsp:nvSpPr>
      <dsp:spPr>
        <a:xfrm>
          <a:off x="271594" y="2509679"/>
          <a:ext cx="2396061" cy="2100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pl-PL" sz="1800" b="1" kern="1200" dirty="0"/>
            <a:t>Niedopuszczalność</a:t>
          </a:r>
          <a:r>
            <a:rPr lang="pl-PL" sz="1800" kern="1200" dirty="0"/>
            <a:t> </a:t>
          </a:r>
        </a:p>
      </dsp:txBody>
      <dsp:txXfrm>
        <a:off x="271594" y="2509679"/>
        <a:ext cx="2396061" cy="2100288"/>
      </dsp:txXfrm>
    </dsp:sp>
    <dsp:sp modelId="{9A7B5FF1-9C4A-486C-98FF-043D56C51BD5}">
      <dsp:nvSpPr>
        <dsp:cNvPr id="0" name=""/>
        <dsp:cNvSpPr/>
      </dsp:nvSpPr>
      <dsp:spPr>
        <a:xfrm>
          <a:off x="2215569" y="1521308"/>
          <a:ext cx="452087" cy="452087"/>
        </a:xfrm>
        <a:prstGeom prst="triangle">
          <a:avLst>
            <a:gd name="adj" fmla="val 100000"/>
          </a:avLst>
        </a:prstGeom>
        <a:solidFill>
          <a:schemeClr val="accent1">
            <a:shade val="50000"/>
            <a:hueOff val="103268"/>
            <a:satOff val="-2160"/>
            <a:lumOff val="12018"/>
            <a:alphaOff val="0"/>
          </a:schemeClr>
        </a:solidFill>
        <a:ln w="25400" cap="flat" cmpd="sng" algn="ctr">
          <a:solidFill>
            <a:schemeClr val="accent1">
              <a:shade val="50000"/>
              <a:hueOff val="103268"/>
              <a:satOff val="-2160"/>
              <a:lumOff val="1201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13D756-06CA-4B10-AABA-5437E8B6AF40}">
      <dsp:nvSpPr>
        <dsp:cNvPr id="0" name=""/>
        <dsp:cNvSpPr/>
      </dsp:nvSpPr>
      <dsp:spPr>
        <a:xfrm rot="5400000">
          <a:off x="3471084" y="990865"/>
          <a:ext cx="1594983" cy="2654017"/>
        </a:xfrm>
        <a:prstGeom prst="corner">
          <a:avLst>
            <a:gd name="adj1" fmla="val 16120"/>
            <a:gd name="adj2" fmla="val 16110"/>
          </a:avLst>
        </a:prstGeom>
        <a:solidFill>
          <a:schemeClr val="accent1">
            <a:shade val="50000"/>
            <a:hueOff val="206535"/>
            <a:satOff val="-4320"/>
            <a:lumOff val="24036"/>
            <a:alphaOff val="0"/>
          </a:schemeClr>
        </a:solidFill>
        <a:ln w="25400" cap="flat" cmpd="sng" algn="ctr">
          <a:solidFill>
            <a:schemeClr val="accent1">
              <a:shade val="50000"/>
              <a:hueOff val="206535"/>
              <a:satOff val="-4320"/>
              <a:lumOff val="2403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633DA4-8F1E-48B9-B344-318A114711B5}">
      <dsp:nvSpPr>
        <dsp:cNvPr id="0" name=""/>
        <dsp:cNvSpPr/>
      </dsp:nvSpPr>
      <dsp:spPr>
        <a:xfrm>
          <a:off x="3204842" y="1783844"/>
          <a:ext cx="2396061" cy="2100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pl-PL" sz="1800" b="1" kern="1200" dirty="0"/>
            <a:t>Bezzasadność </a:t>
          </a:r>
          <a:endParaRPr lang="pl-PL" sz="1800" kern="1200" dirty="0"/>
        </a:p>
      </dsp:txBody>
      <dsp:txXfrm>
        <a:off x="3204842" y="1783844"/>
        <a:ext cx="2396061" cy="2100288"/>
      </dsp:txXfrm>
    </dsp:sp>
    <dsp:sp modelId="{3E61E9E5-5481-4A00-BE91-33D129B401CC}">
      <dsp:nvSpPr>
        <dsp:cNvPr id="0" name=""/>
        <dsp:cNvSpPr/>
      </dsp:nvSpPr>
      <dsp:spPr>
        <a:xfrm>
          <a:off x="5148817" y="795473"/>
          <a:ext cx="452087" cy="452087"/>
        </a:xfrm>
        <a:prstGeom prst="triangle">
          <a:avLst>
            <a:gd name="adj" fmla="val 100000"/>
          </a:avLst>
        </a:prstGeom>
        <a:solidFill>
          <a:schemeClr val="accent1">
            <a:shade val="50000"/>
            <a:hueOff val="309803"/>
            <a:satOff val="-6480"/>
            <a:lumOff val="36054"/>
            <a:alphaOff val="0"/>
          </a:schemeClr>
        </a:solidFill>
        <a:ln w="25400" cap="flat" cmpd="sng" algn="ctr">
          <a:solidFill>
            <a:schemeClr val="accent1">
              <a:shade val="50000"/>
              <a:hueOff val="309803"/>
              <a:satOff val="-6480"/>
              <a:lumOff val="3605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7E0A0D-D73E-404E-9421-85FBC5F7041E}">
      <dsp:nvSpPr>
        <dsp:cNvPr id="0" name=""/>
        <dsp:cNvSpPr/>
      </dsp:nvSpPr>
      <dsp:spPr>
        <a:xfrm rot="5400000">
          <a:off x="6404332" y="265030"/>
          <a:ext cx="1594983" cy="2654017"/>
        </a:xfrm>
        <a:prstGeom prst="corner">
          <a:avLst>
            <a:gd name="adj1" fmla="val 16120"/>
            <a:gd name="adj2" fmla="val 16110"/>
          </a:avLst>
        </a:prstGeom>
        <a:solidFill>
          <a:schemeClr val="accent1">
            <a:shade val="50000"/>
            <a:hueOff val="309803"/>
            <a:satOff val="-6480"/>
            <a:lumOff val="36054"/>
            <a:alphaOff val="0"/>
          </a:schemeClr>
        </a:solidFill>
        <a:ln w="25400" cap="flat" cmpd="sng" algn="ctr">
          <a:solidFill>
            <a:schemeClr val="accent1">
              <a:shade val="50000"/>
              <a:hueOff val="309803"/>
              <a:satOff val="-6480"/>
              <a:lumOff val="3605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691186-9895-4D1D-9BD2-7D031D755E26}">
      <dsp:nvSpPr>
        <dsp:cNvPr id="0" name=""/>
        <dsp:cNvSpPr/>
      </dsp:nvSpPr>
      <dsp:spPr>
        <a:xfrm>
          <a:off x="6138090" y="1058009"/>
          <a:ext cx="2396061" cy="2100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pl-PL" sz="1800" b="1" kern="1200" dirty="0"/>
            <a:t>Bezskuteczność</a:t>
          </a:r>
          <a:r>
            <a:rPr lang="pl-PL" sz="1800" kern="1200" dirty="0"/>
            <a:t> </a:t>
          </a:r>
        </a:p>
      </dsp:txBody>
      <dsp:txXfrm>
        <a:off x="6138090" y="1058009"/>
        <a:ext cx="2396061" cy="2100288"/>
      </dsp:txXfrm>
    </dsp:sp>
    <dsp:sp modelId="{2C893FEA-9738-4753-B60E-2E20D9C26ECA}">
      <dsp:nvSpPr>
        <dsp:cNvPr id="0" name=""/>
        <dsp:cNvSpPr/>
      </dsp:nvSpPr>
      <dsp:spPr>
        <a:xfrm>
          <a:off x="8082064" y="69638"/>
          <a:ext cx="452087" cy="452087"/>
        </a:xfrm>
        <a:prstGeom prst="triangle">
          <a:avLst>
            <a:gd name="adj" fmla="val 100000"/>
          </a:avLst>
        </a:prstGeom>
        <a:solidFill>
          <a:schemeClr val="accent1">
            <a:shade val="50000"/>
            <a:hueOff val="206535"/>
            <a:satOff val="-4320"/>
            <a:lumOff val="24036"/>
            <a:alphaOff val="0"/>
          </a:schemeClr>
        </a:solidFill>
        <a:ln w="25400" cap="flat" cmpd="sng" algn="ctr">
          <a:solidFill>
            <a:schemeClr val="accent1">
              <a:shade val="50000"/>
              <a:hueOff val="206535"/>
              <a:satOff val="-4320"/>
              <a:lumOff val="2403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B62426-55C3-492A-AAE2-5ABA05B9178B}">
      <dsp:nvSpPr>
        <dsp:cNvPr id="0" name=""/>
        <dsp:cNvSpPr/>
      </dsp:nvSpPr>
      <dsp:spPr>
        <a:xfrm rot="5400000">
          <a:off x="9337580" y="-460805"/>
          <a:ext cx="1594983" cy="2654017"/>
        </a:xfrm>
        <a:prstGeom prst="corner">
          <a:avLst>
            <a:gd name="adj1" fmla="val 16120"/>
            <a:gd name="adj2" fmla="val 16110"/>
          </a:avLst>
        </a:prstGeom>
        <a:solidFill>
          <a:schemeClr val="accent1">
            <a:shade val="50000"/>
            <a:hueOff val="103268"/>
            <a:satOff val="-2160"/>
            <a:lumOff val="12018"/>
            <a:alphaOff val="0"/>
          </a:schemeClr>
        </a:solidFill>
        <a:ln w="25400" cap="flat" cmpd="sng" algn="ctr">
          <a:solidFill>
            <a:schemeClr val="accent1">
              <a:shade val="50000"/>
              <a:hueOff val="103268"/>
              <a:satOff val="-2160"/>
              <a:lumOff val="1201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6BDE18-47B4-495D-BEFC-F5B8D806523C}">
      <dsp:nvSpPr>
        <dsp:cNvPr id="0" name=""/>
        <dsp:cNvSpPr/>
      </dsp:nvSpPr>
      <dsp:spPr>
        <a:xfrm>
          <a:off x="9071337" y="332174"/>
          <a:ext cx="2396061" cy="2100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pl-PL" sz="1800" b="1" kern="1200" dirty="0"/>
            <a:t>Wadliwość </a:t>
          </a:r>
          <a:endParaRPr lang="pl-PL" sz="1800" kern="1200" dirty="0"/>
        </a:p>
      </dsp:txBody>
      <dsp:txXfrm>
        <a:off x="9071337" y="332174"/>
        <a:ext cx="2396061" cy="21002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AA158C-F43B-436D-8CF4-9DF8476DB6BA}">
      <dsp:nvSpPr>
        <dsp:cNvPr id="0" name=""/>
        <dsp:cNvSpPr/>
      </dsp:nvSpPr>
      <dsp:spPr>
        <a:xfrm>
          <a:off x="3810" y="176686"/>
          <a:ext cx="3714749" cy="489600"/>
        </a:xfrm>
        <a:prstGeom prst="rect">
          <a:avLst/>
        </a:prstGeom>
        <a:solidFill>
          <a:schemeClr val="tx2">
            <a:lumMod val="5000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rtl="0">
            <a:lnSpc>
              <a:spcPct val="90000"/>
            </a:lnSpc>
            <a:spcBef>
              <a:spcPct val="0"/>
            </a:spcBef>
            <a:spcAft>
              <a:spcPct val="35000"/>
            </a:spcAft>
            <a:buNone/>
          </a:pPr>
          <a:r>
            <a:rPr lang="pl-PL" sz="1700" kern="1200"/>
            <a:t>Wyrok</a:t>
          </a:r>
        </a:p>
      </dsp:txBody>
      <dsp:txXfrm>
        <a:off x="3810" y="176686"/>
        <a:ext cx="3714749" cy="489600"/>
      </dsp:txXfrm>
    </dsp:sp>
    <dsp:sp modelId="{6BB63434-F00F-4AEF-8C60-1A74C2B64F9C}">
      <dsp:nvSpPr>
        <dsp:cNvPr id="0" name=""/>
        <dsp:cNvSpPr/>
      </dsp:nvSpPr>
      <dsp:spPr>
        <a:xfrm>
          <a:off x="3810" y="666286"/>
          <a:ext cx="3714749" cy="4138602"/>
        </a:xfrm>
        <a:prstGeom prst="rect">
          <a:avLst/>
        </a:prstGeom>
        <a:solidFill>
          <a:schemeClr val="tx2">
            <a:lumMod val="75000"/>
            <a:alpha val="9000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just" defTabSz="755650" rtl="0">
            <a:lnSpc>
              <a:spcPct val="90000"/>
            </a:lnSpc>
            <a:spcBef>
              <a:spcPct val="0"/>
            </a:spcBef>
            <a:spcAft>
              <a:spcPct val="15000"/>
            </a:spcAft>
            <a:buChar char="•"/>
          </a:pPr>
          <a:r>
            <a:rPr lang="pl-PL" sz="1700" kern="1200" dirty="0">
              <a:solidFill>
                <a:schemeClr val="bg1"/>
              </a:solidFill>
            </a:rPr>
            <a:t>uzasadnienie nie jest integralną częścią wyroku</a:t>
          </a:r>
        </a:p>
        <a:p>
          <a:pPr marL="171450" lvl="1" indent="-171450" algn="just" defTabSz="755650" rtl="0">
            <a:lnSpc>
              <a:spcPct val="90000"/>
            </a:lnSpc>
            <a:spcBef>
              <a:spcPct val="0"/>
            </a:spcBef>
            <a:spcAft>
              <a:spcPct val="15000"/>
            </a:spcAft>
            <a:buChar char="•"/>
          </a:pPr>
          <a:r>
            <a:rPr lang="pl-PL" sz="1700" kern="1200" dirty="0">
              <a:solidFill>
                <a:schemeClr val="bg1"/>
              </a:solidFill>
            </a:rPr>
            <a:t>uzasadnienie sporządza się na wniosek uprawnionego podmiotu</a:t>
          </a:r>
        </a:p>
        <a:p>
          <a:pPr marL="171450" lvl="1" indent="-171450" algn="just" defTabSz="755650" rtl="0">
            <a:lnSpc>
              <a:spcPct val="90000"/>
            </a:lnSpc>
            <a:spcBef>
              <a:spcPct val="0"/>
            </a:spcBef>
            <a:spcAft>
              <a:spcPct val="15000"/>
            </a:spcAft>
            <a:buChar char="•"/>
          </a:pPr>
          <a:r>
            <a:rPr lang="pl-PL" sz="1700" kern="1200" dirty="0">
              <a:solidFill>
                <a:schemeClr val="bg1"/>
              </a:solidFill>
            </a:rPr>
            <a:t>z urzędu uzasadnia się: </a:t>
          </a:r>
        </a:p>
        <a:p>
          <a:pPr marL="342900" lvl="2" indent="-171450" algn="just" defTabSz="755650" rtl="0">
            <a:lnSpc>
              <a:spcPct val="90000"/>
            </a:lnSpc>
            <a:spcBef>
              <a:spcPct val="0"/>
            </a:spcBef>
            <a:spcAft>
              <a:spcPct val="15000"/>
            </a:spcAft>
            <a:buChar char="•"/>
          </a:pPr>
          <a:r>
            <a:rPr lang="pl-PL" sz="1700" kern="1200" dirty="0">
              <a:solidFill>
                <a:schemeClr val="bg1"/>
              </a:solidFill>
            </a:rPr>
            <a:t>wyrok co do którego zgłoszono zdanie odrębne </a:t>
          </a:r>
        </a:p>
        <a:p>
          <a:pPr marL="342900" lvl="2" indent="-171450" algn="just" defTabSz="755650" rtl="0">
            <a:lnSpc>
              <a:spcPct val="90000"/>
            </a:lnSpc>
            <a:spcBef>
              <a:spcPct val="0"/>
            </a:spcBef>
            <a:spcAft>
              <a:spcPct val="15000"/>
            </a:spcAft>
            <a:buChar char="•"/>
          </a:pPr>
          <a:r>
            <a:rPr lang="pl-PL" sz="1700" kern="1200" dirty="0">
              <a:solidFill>
                <a:schemeClr val="bg1"/>
              </a:solidFill>
            </a:rPr>
            <a:t>wyroki sądu II instancji, chyba że sąd zmienia lub utrzymuje w mocy zaskarżony wyrok </a:t>
          </a:r>
        </a:p>
        <a:p>
          <a:pPr marL="171450" lvl="1" indent="-171450" algn="just" defTabSz="755650" rtl="0">
            <a:lnSpc>
              <a:spcPct val="90000"/>
            </a:lnSpc>
            <a:spcBef>
              <a:spcPct val="0"/>
            </a:spcBef>
            <a:spcAft>
              <a:spcPct val="15000"/>
            </a:spcAft>
            <a:buChar char="•"/>
          </a:pPr>
          <a:r>
            <a:rPr lang="pl-PL" sz="1700" kern="1200" dirty="0">
              <a:solidFill>
                <a:schemeClr val="bg1"/>
              </a:solidFill>
            </a:rPr>
            <a:t>art. 423 § 1 k.p.k.</a:t>
          </a:r>
        </a:p>
      </dsp:txBody>
      <dsp:txXfrm>
        <a:off x="3810" y="666286"/>
        <a:ext cx="3714749" cy="4138602"/>
      </dsp:txXfrm>
    </dsp:sp>
    <dsp:sp modelId="{EE72648D-7655-4FF5-9C52-555EF21149DF}">
      <dsp:nvSpPr>
        <dsp:cNvPr id="0" name=""/>
        <dsp:cNvSpPr/>
      </dsp:nvSpPr>
      <dsp:spPr>
        <a:xfrm>
          <a:off x="4238625" y="176686"/>
          <a:ext cx="3714749" cy="489600"/>
        </a:xfrm>
        <a:prstGeom prst="rect">
          <a:avLst/>
        </a:prstGeom>
        <a:solidFill>
          <a:schemeClr val="accent1">
            <a:lumMod val="7500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rtl="0">
            <a:lnSpc>
              <a:spcPct val="90000"/>
            </a:lnSpc>
            <a:spcBef>
              <a:spcPct val="0"/>
            </a:spcBef>
            <a:spcAft>
              <a:spcPct val="35000"/>
            </a:spcAft>
            <a:buNone/>
          </a:pPr>
          <a:r>
            <a:rPr lang="pl-PL" sz="1700" kern="1200"/>
            <a:t>Postanowienie </a:t>
          </a:r>
        </a:p>
      </dsp:txBody>
      <dsp:txXfrm>
        <a:off x="4238625" y="176686"/>
        <a:ext cx="3714749" cy="489600"/>
      </dsp:txXfrm>
    </dsp:sp>
    <dsp:sp modelId="{9CCE69DC-72E0-428D-8314-0DE2C589CCB0}">
      <dsp:nvSpPr>
        <dsp:cNvPr id="0" name=""/>
        <dsp:cNvSpPr/>
      </dsp:nvSpPr>
      <dsp:spPr>
        <a:xfrm>
          <a:off x="4238625" y="666286"/>
          <a:ext cx="3714749" cy="4138602"/>
        </a:xfrm>
        <a:prstGeom prst="rect">
          <a:avLst/>
        </a:prstGeom>
        <a:solidFill>
          <a:schemeClr val="accent1">
            <a:lumMod val="60000"/>
            <a:lumOff val="40000"/>
            <a:alpha val="90000"/>
          </a:schemeClr>
        </a:solidFill>
        <a:ln w="25400" cap="flat" cmpd="sng" algn="ctr">
          <a:solidFill>
            <a:schemeClr val="accent5">
              <a:tint val="40000"/>
              <a:alpha val="90000"/>
              <a:hueOff val="-5370241"/>
              <a:satOff val="24126"/>
              <a:lumOff val="16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just" defTabSz="755650" rtl="0">
            <a:lnSpc>
              <a:spcPct val="90000"/>
            </a:lnSpc>
            <a:spcBef>
              <a:spcPct val="0"/>
            </a:spcBef>
            <a:spcAft>
              <a:spcPct val="15000"/>
            </a:spcAft>
            <a:buChar char="•"/>
          </a:pPr>
          <a:r>
            <a:rPr lang="pl-PL" sz="1700" kern="1200" dirty="0">
              <a:solidFill>
                <a:schemeClr val="bg1"/>
              </a:solidFill>
            </a:rPr>
            <a:t> uzasadnienie jest – co do zasady – częścią składową postanowienia. Ustawa zwalnia z obowiązku sporządzenia m.in. postanowienia o przedstawienia za zarzutów (art. 313 k.p.k.), postanowienia o umorzeniu dochodzenia (art. 325e § 1 k.p.k.). Zgodnie z art. 98 § 3 nie wymaga również uzasadnienia dopuszczenie dowodu, czy uwzględnienie wniosku, któremu inna strona się nie sprzeciwiła, chyba że orzeczenie podlega zaskarżeniu </a:t>
          </a:r>
        </a:p>
        <a:p>
          <a:pPr marL="171450" lvl="1" indent="-171450" algn="just" defTabSz="755650" rtl="0">
            <a:lnSpc>
              <a:spcPct val="90000"/>
            </a:lnSpc>
            <a:spcBef>
              <a:spcPct val="0"/>
            </a:spcBef>
            <a:spcAft>
              <a:spcPct val="15000"/>
            </a:spcAft>
            <a:buChar char="•"/>
          </a:pPr>
          <a:r>
            <a:rPr lang="pl-PL" sz="1700" kern="1200" dirty="0">
              <a:solidFill>
                <a:schemeClr val="bg1"/>
              </a:solidFill>
            </a:rPr>
            <a:t>sporządzenie uzasadnienia w sprawie zawiłej lub z innych ważnych przyczyn można odroczyć na czas do 7 dni</a:t>
          </a:r>
        </a:p>
      </dsp:txBody>
      <dsp:txXfrm>
        <a:off x="4238625" y="666286"/>
        <a:ext cx="3714749" cy="4138602"/>
      </dsp:txXfrm>
    </dsp:sp>
    <dsp:sp modelId="{760A052A-6C82-46EB-A66F-6E4DC2C522E8}">
      <dsp:nvSpPr>
        <dsp:cNvPr id="0" name=""/>
        <dsp:cNvSpPr/>
      </dsp:nvSpPr>
      <dsp:spPr>
        <a:xfrm>
          <a:off x="8473439" y="176686"/>
          <a:ext cx="3714749" cy="489600"/>
        </a:xfrm>
        <a:prstGeom prst="rect">
          <a:avLst/>
        </a:prstGeom>
        <a:solidFill>
          <a:schemeClr val="tx2">
            <a:lumMod val="60000"/>
            <a:lumOff val="40000"/>
          </a:schemeClr>
        </a:solidFill>
        <a:ln w="25400" cap="flat" cmpd="sng" algn="ctr">
          <a:solidFill>
            <a:schemeClr val="tx2">
              <a:lumMod val="75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rtl="0">
            <a:lnSpc>
              <a:spcPct val="90000"/>
            </a:lnSpc>
            <a:spcBef>
              <a:spcPct val="0"/>
            </a:spcBef>
            <a:spcAft>
              <a:spcPct val="35000"/>
            </a:spcAft>
            <a:buNone/>
          </a:pPr>
          <a:r>
            <a:rPr lang="pl-PL" sz="1700" kern="1200"/>
            <a:t>Zarządzenie </a:t>
          </a:r>
        </a:p>
      </dsp:txBody>
      <dsp:txXfrm>
        <a:off x="8473439" y="176686"/>
        <a:ext cx="3714749" cy="489600"/>
      </dsp:txXfrm>
    </dsp:sp>
    <dsp:sp modelId="{4403CBB1-06E9-4C7A-8F36-4003F61D55C3}">
      <dsp:nvSpPr>
        <dsp:cNvPr id="0" name=""/>
        <dsp:cNvSpPr/>
      </dsp:nvSpPr>
      <dsp:spPr>
        <a:xfrm>
          <a:off x="8473439" y="666286"/>
          <a:ext cx="3714749" cy="4138602"/>
        </a:xfrm>
        <a:prstGeom prst="rect">
          <a:avLst/>
        </a:prstGeom>
        <a:solidFill>
          <a:schemeClr val="accent1">
            <a:lumMod val="20000"/>
            <a:lumOff val="80000"/>
            <a:alpha val="90000"/>
          </a:schemeClr>
        </a:solidFill>
        <a:ln w="25400" cap="flat" cmpd="sng" algn="ctr">
          <a:solidFill>
            <a:schemeClr val="accent5">
              <a:tint val="40000"/>
              <a:alpha val="90000"/>
              <a:hueOff val="-10740482"/>
              <a:satOff val="48253"/>
              <a:lumOff val="331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just" defTabSz="755650" rtl="0">
            <a:lnSpc>
              <a:spcPct val="90000"/>
            </a:lnSpc>
            <a:spcBef>
              <a:spcPct val="0"/>
            </a:spcBef>
            <a:spcAft>
              <a:spcPct val="15000"/>
            </a:spcAft>
            <a:buChar char="•"/>
          </a:pPr>
          <a:r>
            <a:rPr lang="pl-PL" sz="1700" kern="1200" dirty="0"/>
            <a:t>co do zasady nie sporządza się uzasadnienia zarządzenia, chyba że zarządzenie jest zaskarżalne </a:t>
          </a:r>
        </a:p>
      </dsp:txBody>
      <dsp:txXfrm>
        <a:off x="8473439" y="666286"/>
        <a:ext cx="3714749" cy="413860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E24FA6-9D39-4FFF-AC8A-798B8587050C}">
      <dsp:nvSpPr>
        <dsp:cNvPr id="0" name=""/>
        <dsp:cNvSpPr/>
      </dsp:nvSpPr>
      <dsp:spPr>
        <a:xfrm>
          <a:off x="1" y="1330052"/>
          <a:ext cx="1941407" cy="1941407"/>
        </a:xfrm>
        <a:prstGeom prst="ellipse">
          <a:avLst/>
        </a:prstGeom>
        <a:solidFill>
          <a:schemeClr val="tx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l-PL" sz="1400" kern="1200" dirty="0"/>
            <a:t>niedochowanie terminu z przyczyn niezależnych od uczestnika postępowania</a:t>
          </a:r>
        </a:p>
      </dsp:txBody>
      <dsp:txXfrm>
        <a:off x="284313" y="1614364"/>
        <a:ext cx="1372783" cy="1372783"/>
      </dsp:txXfrm>
    </dsp:sp>
    <dsp:sp modelId="{0E46FC82-5C9B-4FF3-BA79-024232A8FFBE}">
      <dsp:nvSpPr>
        <dsp:cNvPr id="0" name=""/>
        <dsp:cNvSpPr/>
      </dsp:nvSpPr>
      <dsp:spPr>
        <a:xfrm>
          <a:off x="2106037" y="1748250"/>
          <a:ext cx="1126016" cy="1126016"/>
        </a:xfrm>
        <a:prstGeom prst="mathPlus">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pl-PL" sz="1100" kern="1200"/>
        </a:p>
      </dsp:txBody>
      <dsp:txXfrm>
        <a:off x="2255290" y="2178839"/>
        <a:ext cx="827510" cy="264838"/>
      </dsp:txXfrm>
    </dsp:sp>
    <dsp:sp modelId="{D00BE04B-B893-42FA-8C9C-6CB4CDE9CDB2}">
      <dsp:nvSpPr>
        <dsp:cNvPr id="0" name=""/>
        <dsp:cNvSpPr/>
      </dsp:nvSpPr>
      <dsp:spPr>
        <a:xfrm>
          <a:off x="3389696" y="1340555"/>
          <a:ext cx="1941407" cy="1941407"/>
        </a:xfrm>
        <a:prstGeom prst="ellipse">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l-PL" sz="1400" kern="1200" dirty="0"/>
            <a:t>złożenie wniosku o przywrócenie terminu w terminie zawitym 7 dni od dnia ustania przyczyny </a:t>
          </a:r>
        </a:p>
      </dsp:txBody>
      <dsp:txXfrm>
        <a:off x="3674008" y="1624867"/>
        <a:ext cx="1372783" cy="1372783"/>
      </dsp:txXfrm>
    </dsp:sp>
    <dsp:sp modelId="{77D5AEFD-EA1C-4955-B499-2D7F45C22964}">
      <dsp:nvSpPr>
        <dsp:cNvPr id="0" name=""/>
        <dsp:cNvSpPr/>
      </dsp:nvSpPr>
      <dsp:spPr>
        <a:xfrm>
          <a:off x="5488746" y="1748250"/>
          <a:ext cx="1126016" cy="1126016"/>
        </a:xfrm>
        <a:prstGeom prst="mathPlus">
          <a:avLst/>
        </a:prstGeom>
        <a:solidFill>
          <a:schemeClr val="accent4">
            <a:hueOff val="-2232385"/>
            <a:satOff val="13449"/>
            <a:lumOff val="107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pl-PL" sz="1100" kern="1200"/>
        </a:p>
      </dsp:txBody>
      <dsp:txXfrm>
        <a:off x="5637999" y="2178839"/>
        <a:ext cx="827510" cy="264838"/>
      </dsp:txXfrm>
    </dsp:sp>
    <dsp:sp modelId="{54FECA4B-3657-44EE-810E-7C632F08A33D}">
      <dsp:nvSpPr>
        <dsp:cNvPr id="0" name=""/>
        <dsp:cNvSpPr/>
      </dsp:nvSpPr>
      <dsp:spPr>
        <a:xfrm>
          <a:off x="6772405" y="1340555"/>
          <a:ext cx="1941407" cy="1941407"/>
        </a:xfrm>
        <a:prstGeom prst="ellipse">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l-PL" sz="1400" kern="1200" dirty="0"/>
            <a:t>dokonanie czynności procesowej wraz z wniosek o przywrócenie terminu </a:t>
          </a:r>
        </a:p>
      </dsp:txBody>
      <dsp:txXfrm>
        <a:off x="7056717" y="1624867"/>
        <a:ext cx="1372783" cy="1372783"/>
      </dsp:txXfrm>
    </dsp:sp>
    <dsp:sp modelId="{02DEEF10-636C-4FBD-95FF-F38644BF5D09}">
      <dsp:nvSpPr>
        <dsp:cNvPr id="0" name=""/>
        <dsp:cNvSpPr/>
      </dsp:nvSpPr>
      <dsp:spPr>
        <a:xfrm>
          <a:off x="8871455" y="1748250"/>
          <a:ext cx="1126016" cy="1126016"/>
        </a:xfrm>
        <a:prstGeom prst="mathEqual">
          <a:avLst/>
        </a:prstGeom>
        <a:solidFill>
          <a:schemeClr val="accent4">
            <a:hueOff val="-4464770"/>
            <a:satOff val="26899"/>
            <a:lumOff val="215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pl-PL" sz="1100" kern="1200"/>
        </a:p>
      </dsp:txBody>
      <dsp:txXfrm>
        <a:off x="9020708" y="1980209"/>
        <a:ext cx="827510" cy="662098"/>
      </dsp:txXfrm>
    </dsp:sp>
    <dsp:sp modelId="{BC6DBE37-30CE-411A-9DC0-F9ECBD4164ED}">
      <dsp:nvSpPr>
        <dsp:cNvPr id="0" name=""/>
        <dsp:cNvSpPr/>
      </dsp:nvSpPr>
      <dsp:spPr>
        <a:xfrm>
          <a:off x="10155114" y="1340555"/>
          <a:ext cx="1941407" cy="1941407"/>
        </a:xfrm>
        <a:prstGeom prst="ellipse">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l-PL" sz="1400" b="0" kern="1200" dirty="0"/>
            <a:t>przywrócenie terminu</a:t>
          </a:r>
        </a:p>
      </dsp:txBody>
      <dsp:txXfrm>
        <a:off x="10439426" y="1624867"/>
        <a:ext cx="1372783" cy="137278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474520-EB06-4952-8DB2-8C9114D66762}">
      <dsp:nvSpPr>
        <dsp:cNvPr id="0" name=""/>
        <dsp:cNvSpPr/>
      </dsp:nvSpPr>
      <dsp:spPr>
        <a:xfrm>
          <a:off x="3511296" y="2209"/>
          <a:ext cx="3950208" cy="1458562"/>
        </a:xfrm>
        <a:prstGeom prst="roundRect">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marL="0" lvl="0" indent="0" algn="ctr" defTabSz="1822450" rtl="0">
            <a:lnSpc>
              <a:spcPct val="90000"/>
            </a:lnSpc>
            <a:spcBef>
              <a:spcPct val="0"/>
            </a:spcBef>
            <a:spcAft>
              <a:spcPct val="35000"/>
            </a:spcAft>
            <a:buNone/>
          </a:pPr>
          <a:r>
            <a:rPr lang="pl-PL" sz="4100" kern="1200"/>
            <a:t>Bezpośrednie </a:t>
          </a:r>
        </a:p>
      </dsp:txBody>
      <dsp:txXfrm>
        <a:off x="3582497" y="73410"/>
        <a:ext cx="3807806" cy="1316160"/>
      </dsp:txXfrm>
    </dsp:sp>
    <dsp:sp modelId="{6576BC5C-F933-432A-B9BE-87124A74F0FF}">
      <dsp:nvSpPr>
        <dsp:cNvPr id="0" name=""/>
        <dsp:cNvSpPr/>
      </dsp:nvSpPr>
      <dsp:spPr>
        <a:xfrm>
          <a:off x="3511296" y="1533700"/>
          <a:ext cx="3950208" cy="1458562"/>
        </a:xfrm>
        <a:prstGeom prst="roundRect">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marL="0" lvl="0" indent="0" algn="ctr" defTabSz="1822450" rtl="0">
            <a:lnSpc>
              <a:spcPct val="90000"/>
            </a:lnSpc>
            <a:spcBef>
              <a:spcPct val="0"/>
            </a:spcBef>
            <a:spcAft>
              <a:spcPct val="35000"/>
            </a:spcAft>
            <a:buNone/>
          </a:pPr>
          <a:r>
            <a:rPr lang="pl-PL" sz="4100" kern="1200" dirty="0"/>
            <a:t>Doręczenie pośrednie </a:t>
          </a:r>
        </a:p>
      </dsp:txBody>
      <dsp:txXfrm>
        <a:off x="3582497" y="1604901"/>
        <a:ext cx="3807806" cy="1316160"/>
      </dsp:txXfrm>
    </dsp:sp>
    <dsp:sp modelId="{D830B53C-4716-4068-AC10-056DA9ECD64D}">
      <dsp:nvSpPr>
        <dsp:cNvPr id="0" name=""/>
        <dsp:cNvSpPr/>
      </dsp:nvSpPr>
      <dsp:spPr>
        <a:xfrm>
          <a:off x="3511296" y="3065190"/>
          <a:ext cx="3950208" cy="1458562"/>
        </a:xfrm>
        <a:prstGeom prst="roundRect">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marL="0" lvl="0" indent="0" algn="ctr" defTabSz="1822450" rtl="0">
            <a:lnSpc>
              <a:spcPct val="90000"/>
            </a:lnSpc>
            <a:spcBef>
              <a:spcPct val="0"/>
            </a:spcBef>
            <a:spcAft>
              <a:spcPct val="35000"/>
            </a:spcAft>
            <a:buNone/>
          </a:pPr>
          <a:r>
            <a:rPr lang="pl-PL" sz="4100" kern="1200" dirty="0">
              <a:solidFill>
                <a:schemeClr val="accent1">
                  <a:lumMod val="50000"/>
                </a:schemeClr>
              </a:solidFill>
            </a:rPr>
            <a:t>Doręczenie zastępcze </a:t>
          </a:r>
        </a:p>
      </dsp:txBody>
      <dsp:txXfrm>
        <a:off x="3582497" y="3136391"/>
        <a:ext cx="3807806" cy="131616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405BE6-2883-491B-8196-3F8E7B074D5F}">
      <dsp:nvSpPr>
        <dsp:cNvPr id="0" name=""/>
        <dsp:cNvSpPr/>
      </dsp:nvSpPr>
      <dsp:spPr>
        <a:xfrm>
          <a:off x="0" y="28416"/>
          <a:ext cx="10972800" cy="815490"/>
        </a:xfrm>
        <a:prstGeom prst="roundRect">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rtl="0">
            <a:lnSpc>
              <a:spcPct val="90000"/>
            </a:lnSpc>
            <a:spcBef>
              <a:spcPct val="0"/>
            </a:spcBef>
            <a:spcAft>
              <a:spcPct val="35000"/>
            </a:spcAft>
            <a:buNone/>
          </a:pPr>
          <a:r>
            <a:rPr lang="pl-PL" sz="3400" kern="1200"/>
            <a:t>Protokół </a:t>
          </a:r>
        </a:p>
      </dsp:txBody>
      <dsp:txXfrm>
        <a:off x="39809" y="68225"/>
        <a:ext cx="10893182" cy="735872"/>
      </dsp:txXfrm>
    </dsp:sp>
    <dsp:sp modelId="{FC3D4039-C1A1-4B57-B9F2-5FB7E7F2C8C7}">
      <dsp:nvSpPr>
        <dsp:cNvPr id="0" name=""/>
        <dsp:cNvSpPr/>
      </dsp:nvSpPr>
      <dsp:spPr>
        <a:xfrm>
          <a:off x="0" y="941826"/>
          <a:ext cx="10972800" cy="815490"/>
        </a:xfrm>
        <a:prstGeom prst="roundRect">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rtl="0">
            <a:lnSpc>
              <a:spcPct val="90000"/>
            </a:lnSpc>
            <a:spcBef>
              <a:spcPct val="0"/>
            </a:spcBef>
            <a:spcAft>
              <a:spcPct val="35000"/>
            </a:spcAft>
            <a:buNone/>
          </a:pPr>
          <a:r>
            <a:rPr lang="pl-PL" sz="3400" kern="1200"/>
            <a:t>Protokół ograniczony </a:t>
          </a:r>
        </a:p>
      </dsp:txBody>
      <dsp:txXfrm>
        <a:off x="39809" y="981635"/>
        <a:ext cx="10893182" cy="735872"/>
      </dsp:txXfrm>
    </dsp:sp>
    <dsp:sp modelId="{E31D2F71-0D42-4348-9C56-623029300D47}">
      <dsp:nvSpPr>
        <dsp:cNvPr id="0" name=""/>
        <dsp:cNvSpPr/>
      </dsp:nvSpPr>
      <dsp:spPr>
        <a:xfrm>
          <a:off x="0" y="1855236"/>
          <a:ext cx="10972800" cy="815490"/>
        </a:xfrm>
        <a:prstGeom prst="roundRect">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rtl="0">
            <a:lnSpc>
              <a:spcPct val="90000"/>
            </a:lnSpc>
            <a:spcBef>
              <a:spcPct val="0"/>
            </a:spcBef>
            <a:spcAft>
              <a:spcPct val="35000"/>
            </a:spcAft>
            <a:buNone/>
          </a:pPr>
          <a:r>
            <a:rPr lang="pl-PL" sz="3400" kern="1200" dirty="0">
              <a:solidFill>
                <a:schemeClr val="accent1">
                  <a:lumMod val="75000"/>
                </a:schemeClr>
              </a:solidFill>
            </a:rPr>
            <a:t>Notatka urzędowa </a:t>
          </a:r>
        </a:p>
      </dsp:txBody>
      <dsp:txXfrm>
        <a:off x="39809" y="1895045"/>
        <a:ext cx="10893182" cy="735872"/>
      </dsp:txXfrm>
    </dsp:sp>
    <dsp:sp modelId="{E2546EE5-5A53-4AA6-91E5-A78CA356FD83}">
      <dsp:nvSpPr>
        <dsp:cNvPr id="0" name=""/>
        <dsp:cNvSpPr/>
      </dsp:nvSpPr>
      <dsp:spPr>
        <a:xfrm>
          <a:off x="0" y="2768646"/>
          <a:ext cx="10972800" cy="815490"/>
        </a:xfrm>
        <a:prstGeom prst="roundRect">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rtl="0">
            <a:lnSpc>
              <a:spcPct val="90000"/>
            </a:lnSpc>
            <a:spcBef>
              <a:spcPct val="0"/>
            </a:spcBef>
            <a:spcAft>
              <a:spcPct val="35000"/>
            </a:spcAft>
            <a:buNone/>
          </a:pPr>
          <a:r>
            <a:rPr lang="pl-PL" sz="3400" kern="1200" dirty="0">
              <a:solidFill>
                <a:schemeClr val="accent1">
                  <a:lumMod val="75000"/>
                </a:schemeClr>
              </a:solidFill>
            </a:rPr>
            <a:t>Stenogram</a:t>
          </a:r>
          <a:r>
            <a:rPr lang="pl-PL" sz="3400" kern="1200" dirty="0"/>
            <a:t> </a:t>
          </a:r>
        </a:p>
      </dsp:txBody>
      <dsp:txXfrm>
        <a:off x="39809" y="2808455"/>
        <a:ext cx="10893182" cy="735872"/>
      </dsp:txXfrm>
    </dsp:sp>
    <dsp:sp modelId="{115C9862-CEC1-4FDC-85B4-AAA4CA164A5D}">
      <dsp:nvSpPr>
        <dsp:cNvPr id="0" name=""/>
        <dsp:cNvSpPr/>
      </dsp:nvSpPr>
      <dsp:spPr>
        <a:xfrm>
          <a:off x="0" y="3682056"/>
          <a:ext cx="10972800" cy="815490"/>
        </a:xfrm>
        <a:prstGeom prst="round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rtl="0">
            <a:lnSpc>
              <a:spcPct val="90000"/>
            </a:lnSpc>
            <a:spcBef>
              <a:spcPct val="0"/>
            </a:spcBef>
            <a:spcAft>
              <a:spcPct val="35000"/>
            </a:spcAft>
            <a:buNone/>
          </a:pPr>
          <a:r>
            <a:rPr lang="pl-PL" sz="3400" kern="1200" dirty="0">
              <a:solidFill>
                <a:schemeClr val="accent1">
                  <a:lumMod val="50000"/>
                </a:schemeClr>
              </a:solidFill>
            </a:rPr>
            <a:t>Rejestracja obrazu lub dźwięku</a:t>
          </a:r>
        </a:p>
      </dsp:txBody>
      <dsp:txXfrm>
        <a:off x="39809" y="3721865"/>
        <a:ext cx="10893182" cy="73587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914400" y="2130428"/>
            <a:ext cx="10363200" cy="1470025"/>
          </a:xfrm>
        </p:spPr>
        <p:txBody>
          <a:bodyPr/>
          <a:lstStyle/>
          <a:p>
            <a:r>
              <a:rPr lang="pl-PL"/>
              <a:t>Kliknij, aby edytować styl</a:t>
            </a:r>
          </a:p>
        </p:txBody>
      </p:sp>
      <p:sp>
        <p:nvSpPr>
          <p:cNvPr id="3" name="Podtytuł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A76EB9D5-7E1A-4433-8B21-2237CC26FA2C}" type="datetimeFigureOut">
              <a:rPr lang="en-US" smtClean="0"/>
              <a:pPr/>
              <a:t>1/6/2023</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62598A19-B9D6-4696-A74D-9FEF900C8B6A}" type="datetimeFigureOut">
              <a:rPr lang="en-US" smtClean="0"/>
              <a:pPr/>
              <a:t>1/6/2023</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11785600" y="274641"/>
            <a:ext cx="36576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12800" y="274641"/>
            <a:ext cx="107696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9A205100-39B0-4914-BBD6-34F267582565}" type="datetimeFigureOut">
              <a:rPr lang="en-US" smtClean="0"/>
              <a:pPr/>
              <a:t>1/6/2023</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539EF837-FEDB-44F2-8FB5-4F56FC548A33}" type="datetimeFigureOut">
              <a:rPr lang="en-US" smtClean="0"/>
              <a:pPr/>
              <a:t>1/6/2023</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963084" y="4406903"/>
            <a:ext cx="103632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4EC2AB55-62C0-407E-B706-C907B44B0BFC}" type="datetimeFigureOut">
              <a:rPr lang="en-US" smtClean="0"/>
              <a:pPr/>
              <a:t>1/6/2023</a:t>
            </a:fld>
            <a:endParaRPr lang="en-US" dirty="0"/>
          </a:p>
        </p:txBody>
      </p:sp>
      <p:sp>
        <p:nvSpPr>
          <p:cNvPr id="5" name="Symbol zastępczy stopki 4"/>
          <p:cNvSpPr>
            <a:spLocks noGrp="1"/>
          </p:cNvSpPr>
          <p:nvPr>
            <p:ph type="ftr" sz="quarter" idx="11"/>
          </p:nvPr>
        </p:nvSpPr>
        <p:spPr/>
        <p:txBody>
          <a:bodyPr/>
          <a:lstStyle/>
          <a:p>
            <a:endParaRPr lang="en-US" dirty="0"/>
          </a:p>
        </p:txBody>
      </p:sp>
      <p:sp>
        <p:nvSpPr>
          <p:cNvPr id="6" name="Symbol zastępczy numeru slajdu 5"/>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69FBB33F-FEF5-4E73-A5F9-307689FE77C6}" type="datetimeFigureOut">
              <a:rPr lang="en-US" smtClean="0"/>
              <a:pPr/>
              <a:t>1/6/2023</a:t>
            </a:fld>
            <a:endParaRPr lang="en-US" dirty="0"/>
          </a:p>
        </p:txBody>
      </p:sp>
      <p:sp>
        <p:nvSpPr>
          <p:cNvPr id="6" name="Symbol zastępczy stopki 5"/>
          <p:cNvSpPr>
            <a:spLocks noGrp="1"/>
          </p:cNvSpPr>
          <p:nvPr>
            <p:ph type="ftr" sz="quarter" idx="11"/>
          </p:nvPr>
        </p:nvSpPr>
        <p:spPr/>
        <p:txBody>
          <a:bodyPr/>
          <a:lstStyle/>
          <a:p>
            <a:endParaRPr lang="en-US" dirty="0"/>
          </a:p>
        </p:txBody>
      </p:sp>
      <p:sp>
        <p:nvSpPr>
          <p:cNvPr id="7" name="Symbol zastępczy numeru slajdu 6"/>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609600" y="274638"/>
            <a:ext cx="10972800" cy="1143000"/>
          </a:xfrm>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A64B5FA4-F0B8-4D71-BC92-932E3A1502F8}" type="datetimeFigureOut">
              <a:rPr lang="en-US" smtClean="0"/>
              <a:pPr/>
              <a:t>1/6/2023</a:t>
            </a:fld>
            <a:endParaRPr lang="en-US" dirty="0"/>
          </a:p>
        </p:txBody>
      </p:sp>
      <p:sp>
        <p:nvSpPr>
          <p:cNvPr id="8" name="Symbol zastępczy stopki 7"/>
          <p:cNvSpPr>
            <a:spLocks noGrp="1"/>
          </p:cNvSpPr>
          <p:nvPr>
            <p:ph type="ftr" sz="quarter" idx="11"/>
          </p:nvPr>
        </p:nvSpPr>
        <p:spPr/>
        <p:txBody>
          <a:bodyPr/>
          <a:lstStyle/>
          <a:p>
            <a:endParaRPr lang="en-US" dirty="0"/>
          </a:p>
        </p:txBody>
      </p:sp>
      <p:sp>
        <p:nvSpPr>
          <p:cNvPr id="9" name="Symbol zastępczy numeru slajdu 8"/>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4FD89F80-C2CE-4D6A-80E4-D3515AD92BC6}" type="datetimeFigureOut">
              <a:rPr lang="en-US" smtClean="0"/>
              <a:pPr/>
              <a:t>1/6/2023</a:t>
            </a:fld>
            <a:endParaRPr lang="en-US" dirty="0"/>
          </a:p>
        </p:txBody>
      </p:sp>
      <p:sp>
        <p:nvSpPr>
          <p:cNvPr id="4" name="Symbol zastępczy stopki 3"/>
          <p:cNvSpPr>
            <a:spLocks noGrp="1"/>
          </p:cNvSpPr>
          <p:nvPr>
            <p:ph type="ftr" sz="quarter" idx="11"/>
          </p:nvPr>
        </p:nvSpPr>
        <p:spPr/>
        <p:txBody>
          <a:bodyPr/>
          <a:lstStyle/>
          <a:p>
            <a:endParaRPr lang="en-US" dirty="0"/>
          </a:p>
        </p:txBody>
      </p:sp>
      <p:sp>
        <p:nvSpPr>
          <p:cNvPr id="5" name="Symbol zastępczy numeru slajdu 4"/>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03E4220E-EF40-477E-B84C-637FC7CE78DB}" type="datetimeFigureOut">
              <a:rPr lang="en-US" smtClean="0"/>
              <a:pPr/>
              <a:t>1/6/2023</a:t>
            </a:fld>
            <a:endParaRPr lang="en-US" dirty="0"/>
          </a:p>
        </p:txBody>
      </p:sp>
      <p:sp>
        <p:nvSpPr>
          <p:cNvPr id="3" name="Symbol zastępczy stopki 2"/>
          <p:cNvSpPr>
            <a:spLocks noGrp="1"/>
          </p:cNvSpPr>
          <p:nvPr>
            <p:ph type="ftr" sz="quarter" idx="11"/>
          </p:nvPr>
        </p:nvSpPr>
        <p:spPr/>
        <p:txBody>
          <a:bodyPr/>
          <a:lstStyle/>
          <a:p>
            <a:endParaRPr lang="en-US" dirty="0"/>
          </a:p>
        </p:txBody>
      </p:sp>
      <p:sp>
        <p:nvSpPr>
          <p:cNvPr id="4" name="Symbol zastępczy numeru slajdu 3"/>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09602" y="273050"/>
            <a:ext cx="4011084"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FD0B8D63-E026-4E54-B301-C824E1BD14F3}" type="datetimeFigureOut">
              <a:rPr lang="en-US" smtClean="0"/>
              <a:pPr/>
              <a:t>1/6/2023</a:t>
            </a:fld>
            <a:endParaRPr lang="en-US" dirty="0"/>
          </a:p>
        </p:txBody>
      </p:sp>
      <p:sp>
        <p:nvSpPr>
          <p:cNvPr id="6" name="Symbol zastępczy stopki 5"/>
          <p:cNvSpPr>
            <a:spLocks noGrp="1"/>
          </p:cNvSpPr>
          <p:nvPr>
            <p:ph type="ftr" sz="quarter" idx="11"/>
          </p:nvPr>
        </p:nvSpPr>
        <p:spPr/>
        <p:txBody>
          <a:bodyPr/>
          <a:lstStyle/>
          <a:p>
            <a:endParaRPr lang="en-US" dirty="0"/>
          </a:p>
        </p:txBody>
      </p:sp>
      <p:sp>
        <p:nvSpPr>
          <p:cNvPr id="7" name="Symbol zastępczy numeru slajdu 6"/>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2389717" y="4800600"/>
            <a:ext cx="73152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6C423185-9573-406A-8068-0AB4F2335019}" type="datetimeFigureOut">
              <a:rPr lang="en-US" smtClean="0"/>
              <a:pPr/>
              <a:t>1/6/2023</a:t>
            </a:fld>
            <a:endParaRPr lang="en-US" dirty="0"/>
          </a:p>
        </p:txBody>
      </p:sp>
      <p:sp>
        <p:nvSpPr>
          <p:cNvPr id="6" name="Symbol zastępczy stopki 5"/>
          <p:cNvSpPr>
            <a:spLocks noGrp="1"/>
          </p:cNvSpPr>
          <p:nvPr>
            <p:ph type="ftr" sz="quarter" idx="11"/>
          </p:nvPr>
        </p:nvSpPr>
        <p:spPr/>
        <p:txBody>
          <a:bodyPr/>
          <a:lstStyle/>
          <a:p>
            <a:endParaRPr lang="en-US" dirty="0"/>
          </a:p>
        </p:txBody>
      </p:sp>
      <p:sp>
        <p:nvSpPr>
          <p:cNvPr id="7" name="Symbol zastępczy numeru slajdu 6"/>
          <p:cNvSpPr>
            <a:spLocks noGrp="1"/>
          </p:cNvSpPr>
          <p:nvPr>
            <p:ph type="sldNum" sz="quarter" idx="12"/>
          </p:nvPr>
        </p:nvSpPr>
        <p:spPr/>
        <p:txBody>
          <a:bodyPr/>
          <a:lstStyle/>
          <a:p>
            <a:fld id="{4FAB73BC-B049-4115-A692-8D63A059BFB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5516DA-9D86-4E1E-A623-C11F9F74EB59}" type="datetimeFigureOut">
              <a:rPr lang="en-US" smtClean="0"/>
              <a:pPr/>
              <a:t>1/6/2023</a:t>
            </a:fld>
            <a:endParaRPr lang="en-US" dirty="0"/>
          </a:p>
        </p:txBody>
      </p:sp>
      <p:sp>
        <p:nvSpPr>
          <p:cNvPr id="5" name="Symbol zastępczy stopki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ymbol zastępczy numeru slajdu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004" r:id="rId1"/>
    <p:sldLayoutId id="2147484005" r:id="rId2"/>
    <p:sldLayoutId id="2147484006" r:id="rId3"/>
    <p:sldLayoutId id="2147484007" r:id="rId4"/>
    <p:sldLayoutId id="2147484008" r:id="rId5"/>
    <p:sldLayoutId id="2147484009" r:id="rId6"/>
    <p:sldLayoutId id="2147484010" r:id="rId7"/>
    <p:sldLayoutId id="2147484011" r:id="rId8"/>
    <p:sldLayoutId id="2147484012" r:id="rId9"/>
    <p:sldLayoutId id="2147484013" r:id="rId10"/>
    <p:sldLayoutId id="2147484014"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tif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6" name="Picture 2" descr="Znalezione obrazy dla zapytania PARAGRAF"/>
          <p:cNvPicPr>
            <a:picLocks noChangeAspect="1" noChangeArrowheads="1"/>
          </p:cNvPicPr>
          <p:nvPr/>
        </p:nvPicPr>
        <p:blipFill>
          <a:blip r:embed="rId2"/>
          <a:srcRect/>
          <a:stretch>
            <a:fillRect/>
          </a:stretch>
        </p:blipFill>
        <p:spPr bwMode="auto">
          <a:xfrm>
            <a:off x="7115504" y="0"/>
            <a:ext cx="4740165" cy="6292255"/>
          </a:xfrm>
          <a:prstGeom prst="rect">
            <a:avLst/>
          </a:prstGeom>
          <a:noFill/>
        </p:spPr>
      </p:pic>
      <p:sp>
        <p:nvSpPr>
          <p:cNvPr id="6" name="Prostokąt zaokrąglony 5"/>
          <p:cNvSpPr/>
          <p:nvPr/>
        </p:nvSpPr>
        <p:spPr>
          <a:xfrm>
            <a:off x="0" y="1072054"/>
            <a:ext cx="6810703" cy="384678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a:t>CZYNNOŚCI PROCESOWE</a:t>
            </a:r>
          </a:p>
        </p:txBody>
      </p:sp>
      <p:sp>
        <p:nvSpPr>
          <p:cNvPr id="7" name="Prostokąt 6"/>
          <p:cNvSpPr/>
          <p:nvPr/>
        </p:nvSpPr>
        <p:spPr>
          <a:xfrm>
            <a:off x="3741682" y="5457975"/>
            <a:ext cx="4046483" cy="1200329"/>
          </a:xfrm>
          <a:prstGeom prst="rect">
            <a:avLst/>
          </a:prstGeom>
        </p:spPr>
        <p:txBody>
          <a:bodyPr wrap="square">
            <a:spAutoFit/>
          </a:bodyPr>
          <a:lstStyle/>
          <a:p>
            <a:pPr algn="just"/>
            <a:r>
              <a:rPr lang="pl-PL" dirty="0"/>
              <a:t>Anna Dzięciołowska</a:t>
            </a:r>
          </a:p>
          <a:p>
            <a:pPr algn="just"/>
            <a:r>
              <a:rPr lang="pl-PL" dirty="0"/>
              <a:t>Katedra Postępowania Karnego</a:t>
            </a:r>
          </a:p>
          <a:p>
            <a:pPr algn="just"/>
            <a:r>
              <a:rPr lang="pl-PL" dirty="0"/>
              <a:t>Wydział Prawa, Administracji i Ekonomii</a:t>
            </a:r>
          </a:p>
          <a:p>
            <a:pPr algn="just"/>
            <a:r>
              <a:rPr lang="pl-PL" dirty="0"/>
              <a:t>Uniwersytet Wrocławski</a:t>
            </a:r>
          </a:p>
        </p:txBody>
      </p:sp>
    </p:spTree>
    <p:extLst>
      <p:ext uri="{BB962C8B-B14F-4D97-AF65-F5344CB8AC3E}">
        <p14:creationId xmlns:p14="http://schemas.microsoft.com/office/powerpoint/2010/main" val="3685197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7325710" y="210207"/>
            <a:ext cx="4656083" cy="401495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dirty="0"/>
              <a:t>USTAWA</a:t>
            </a:r>
          </a:p>
          <a:p>
            <a:pPr algn="ctr"/>
            <a:r>
              <a:rPr lang="pl-PL" sz="2800" dirty="0"/>
              <a:t>z dnia 8 grudnia 2017 r.</a:t>
            </a:r>
          </a:p>
          <a:p>
            <a:pPr algn="ctr"/>
            <a:endParaRPr lang="pl-PL" sz="2800" b="1" dirty="0"/>
          </a:p>
          <a:p>
            <a:pPr algn="ctr"/>
            <a:r>
              <a:rPr lang="pl-PL" sz="2800" b="1" dirty="0"/>
              <a:t>o Sądzie Najwyższym</a:t>
            </a:r>
          </a:p>
        </p:txBody>
      </p:sp>
      <p:sp>
        <p:nvSpPr>
          <p:cNvPr id="5" name="Prostokąt zaokrąglony 4"/>
          <p:cNvSpPr/>
          <p:nvPr/>
        </p:nvSpPr>
        <p:spPr>
          <a:xfrm>
            <a:off x="283780" y="3657600"/>
            <a:ext cx="6863254" cy="2690648"/>
          </a:xfrm>
          <a:prstGeom prst="roundRect">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p:cNvSpPr/>
          <p:nvPr/>
        </p:nvSpPr>
        <p:spPr>
          <a:xfrm>
            <a:off x="651642" y="3855625"/>
            <a:ext cx="6096000" cy="2308324"/>
          </a:xfrm>
          <a:prstGeom prst="rect">
            <a:avLst/>
          </a:prstGeom>
        </p:spPr>
        <p:txBody>
          <a:bodyPr>
            <a:spAutoFit/>
          </a:bodyPr>
          <a:lstStyle/>
          <a:p>
            <a:pPr algn="just"/>
            <a:r>
              <a:rPr lang="pl-PL" b="1" dirty="0"/>
              <a:t>Art.  96. </a:t>
            </a:r>
          </a:p>
          <a:p>
            <a:pPr algn="just"/>
            <a:r>
              <a:rPr lang="pl-PL" b="1" dirty="0"/>
              <a:t>§  1 </a:t>
            </a:r>
            <a:r>
              <a:rPr lang="pl-PL" dirty="0"/>
              <a:t>Sąd Najwyższy na wniosek Prokuratora Generalnego unieważnia prawomocne orzeczenie wydane w sprawie, która w chwili orzekania ze względu na osobę nie podlegała orzecznictwu sądów polskich lub w której w chwili orzekania droga sądowa była niedopuszczalna, jeżeli orzeczenie to nie może być wzruszone w trybie przewidzianym w ustawach </a:t>
            </a:r>
          </a:p>
          <a:p>
            <a:pPr algn="just"/>
            <a:r>
              <a:rPr lang="pl-PL" dirty="0"/>
              <a:t>o postępowaniach sądowych.</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462455" y="409903"/>
            <a:ext cx="11204028" cy="613804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idx="1"/>
          </p:nvPr>
        </p:nvSpPr>
        <p:spPr>
          <a:xfrm>
            <a:off x="609600" y="504497"/>
            <a:ext cx="10972800" cy="5621669"/>
          </a:xfrm>
        </p:spPr>
        <p:txBody>
          <a:bodyPr>
            <a:normAutofit/>
          </a:bodyPr>
          <a:lstStyle/>
          <a:p>
            <a:pPr marL="0" indent="0" algn="ctr">
              <a:buNone/>
            </a:pPr>
            <a:r>
              <a:rPr lang="pl-PL" sz="4800" b="1" dirty="0">
                <a:solidFill>
                  <a:schemeClr val="bg1"/>
                </a:solidFill>
              </a:rPr>
              <a:t>Niedopuszczalność</a:t>
            </a:r>
          </a:p>
          <a:p>
            <a:pPr marL="0" indent="0" algn="ctr">
              <a:buNone/>
            </a:pPr>
            <a:endParaRPr lang="pl-PL" sz="2800" b="1" dirty="0">
              <a:solidFill>
                <a:schemeClr val="bg1"/>
              </a:solidFill>
            </a:endParaRPr>
          </a:p>
          <a:p>
            <a:pPr algn="just"/>
            <a:r>
              <a:rPr lang="pl-PL" sz="2800" dirty="0">
                <a:solidFill>
                  <a:schemeClr val="bg1"/>
                </a:solidFill>
              </a:rPr>
              <a:t>czynność została przeprowadzona mimo braku jej ustawowych warunków (np. niedopuszczalne jest zastępowanie dowodu z wyjaśnień oskarżonego lub zeznań świadków treścią pism, zapisków lub notatek urzędowych) albo gdy ustawa zakazuje dokonania czynności</a:t>
            </a:r>
          </a:p>
          <a:p>
            <a:pPr algn="just">
              <a:buNone/>
            </a:pPr>
            <a:endParaRPr lang="pl-PL" sz="2800" dirty="0">
              <a:solidFill>
                <a:schemeClr val="bg1"/>
              </a:solidFill>
            </a:endParaRPr>
          </a:p>
          <a:p>
            <a:pPr algn="just"/>
            <a:endParaRPr lang="pl-PL" sz="2800" dirty="0">
              <a:solidFill>
                <a:schemeClr val="bg1"/>
              </a:solidFill>
            </a:endParaRPr>
          </a:p>
          <a:p>
            <a:pPr algn="just"/>
            <a:r>
              <a:rPr lang="pl-PL" sz="2800" dirty="0">
                <a:solidFill>
                  <a:schemeClr val="bg1"/>
                </a:solidFill>
              </a:rPr>
              <a:t>czynności niedopuszczalne nie wywołują skutków prawnych </a:t>
            </a:r>
          </a:p>
          <a:p>
            <a:pPr algn="just">
              <a:buNone/>
            </a:pPr>
            <a:endParaRPr lang="pl-PL" sz="2800" dirty="0">
              <a:solidFill>
                <a:schemeClr val="bg1"/>
              </a:solidFill>
            </a:endParaRPr>
          </a:p>
        </p:txBody>
      </p:sp>
    </p:spTree>
    <p:extLst>
      <p:ext uri="{BB962C8B-B14F-4D97-AF65-F5344CB8AC3E}">
        <p14:creationId xmlns:p14="http://schemas.microsoft.com/office/powerpoint/2010/main" val="3591079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462455" y="409903"/>
            <a:ext cx="11204028" cy="613804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idx="1"/>
          </p:nvPr>
        </p:nvSpPr>
        <p:spPr>
          <a:xfrm>
            <a:off x="609600" y="504497"/>
            <a:ext cx="10972800" cy="5621669"/>
          </a:xfrm>
        </p:spPr>
        <p:txBody>
          <a:bodyPr>
            <a:normAutofit/>
          </a:bodyPr>
          <a:lstStyle/>
          <a:p>
            <a:pPr marL="0" indent="0" algn="ctr">
              <a:buNone/>
            </a:pPr>
            <a:r>
              <a:rPr lang="pl-PL" sz="6200" b="1" dirty="0">
                <a:solidFill>
                  <a:schemeClr val="bg1"/>
                </a:solidFill>
              </a:rPr>
              <a:t>Bezzasadność</a:t>
            </a:r>
          </a:p>
          <a:p>
            <a:pPr marL="0" indent="0" algn="ctr">
              <a:buNone/>
            </a:pPr>
            <a:endParaRPr lang="pl-PL" sz="4800" b="1" dirty="0">
              <a:solidFill>
                <a:schemeClr val="bg1"/>
              </a:solidFill>
            </a:endParaRPr>
          </a:p>
          <a:p>
            <a:r>
              <a:rPr lang="pl-PL" sz="2800" dirty="0">
                <a:solidFill>
                  <a:schemeClr val="bg1"/>
                </a:solidFill>
              </a:rPr>
              <a:t>po dokonaniu merytorycznej oceny czynności procesowej</a:t>
            </a:r>
          </a:p>
          <a:p>
            <a:endParaRPr lang="pl-PL" sz="2800" dirty="0">
              <a:solidFill>
                <a:schemeClr val="bg1"/>
              </a:solidFill>
            </a:endParaRPr>
          </a:p>
          <a:p>
            <a:pPr>
              <a:buNone/>
            </a:pPr>
            <a:endParaRPr lang="pl-PL" sz="2800" dirty="0">
              <a:solidFill>
                <a:schemeClr val="bg1"/>
              </a:solidFill>
            </a:endParaRPr>
          </a:p>
          <a:p>
            <a:r>
              <a:rPr lang="pl-PL" sz="2800" dirty="0">
                <a:solidFill>
                  <a:schemeClr val="bg1"/>
                </a:solidFill>
              </a:rPr>
              <a:t>np. sąd po rozpoznaniu apelacji uznał ją za bezzasadną (art. 437 § 1)</a:t>
            </a:r>
          </a:p>
          <a:p>
            <a:pPr algn="just">
              <a:buNone/>
            </a:pPr>
            <a:endParaRPr lang="pl-PL" sz="2800" dirty="0">
              <a:solidFill>
                <a:schemeClr val="bg1"/>
              </a:solidFill>
            </a:endParaRPr>
          </a:p>
        </p:txBody>
      </p:sp>
    </p:spTree>
    <p:extLst>
      <p:ext uri="{BB962C8B-B14F-4D97-AF65-F5344CB8AC3E}">
        <p14:creationId xmlns:p14="http://schemas.microsoft.com/office/powerpoint/2010/main" val="3591079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462455" y="409903"/>
            <a:ext cx="11204028" cy="613804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idx="1"/>
          </p:nvPr>
        </p:nvSpPr>
        <p:spPr>
          <a:xfrm>
            <a:off x="609600" y="504497"/>
            <a:ext cx="10972800" cy="5621669"/>
          </a:xfrm>
        </p:spPr>
        <p:txBody>
          <a:bodyPr>
            <a:normAutofit/>
          </a:bodyPr>
          <a:lstStyle/>
          <a:p>
            <a:pPr marL="0" indent="0" algn="ctr">
              <a:buNone/>
            </a:pPr>
            <a:r>
              <a:rPr lang="pl-PL" sz="5200" b="1" dirty="0">
                <a:solidFill>
                  <a:schemeClr val="bg1"/>
                </a:solidFill>
              </a:rPr>
              <a:t>Bezskuteczność</a:t>
            </a:r>
            <a:r>
              <a:rPr lang="pl-PL" sz="5200" dirty="0">
                <a:solidFill>
                  <a:schemeClr val="bg1"/>
                </a:solidFill>
              </a:rPr>
              <a:t> </a:t>
            </a:r>
          </a:p>
          <a:p>
            <a:pPr marL="0" indent="0" algn="ctr">
              <a:buNone/>
            </a:pPr>
            <a:endParaRPr lang="pl-PL" sz="4800" dirty="0">
              <a:solidFill>
                <a:schemeClr val="bg1"/>
              </a:solidFill>
            </a:endParaRPr>
          </a:p>
          <a:p>
            <a:pPr algn="just"/>
            <a:r>
              <a:rPr lang="pl-PL" sz="3000" dirty="0">
                <a:solidFill>
                  <a:schemeClr val="bg1"/>
                </a:solidFill>
              </a:rPr>
              <a:t>sankcja procesowa za niedopełnienie obowiązków procesowych lub przesłanek czynności procesowej (np. niedopełnienie warunków formalnych pisma procesowego)</a:t>
            </a:r>
          </a:p>
          <a:p>
            <a:pPr algn="just"/>
            <a:endParaRPr lang="pl-PL" sz="3000" dirty="0">
              <a:solidFill>
                <a:schemeClr val="bg1"/>
              </a:solidFill>
            </a:endParaRPr>
          </a:p>
          <a:p>
            <a:pPr algn="just"/>
            <a:r>
              <a:rPr lang="pl-PL" sz="3000" dirty="0">
                <a:solidFill>
                  <a:schemeClr val="bg1"/>
                </a:solidFill>
              </a:rPr>
              <a:t>tylko czynność dopuszczalna może okazać się bezskuteczna. </a:t>
            </a:r>
          </a:p>
        </p:txBody>
      </p:sp>
    </p:spTree>
    <p:extLst>
      <p:ext uri="{BB962C8B-B14F-4D97-AF65-F5344CB8AC3E}">
        <p14:creationId xmlns:p14="http://schemas.microsoft.com/office/powerpoint/2010/main" val="35910791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462455" y="409903"/>
            <a:ext cx="11204028" cy="613804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idx="1"/>
          </p:nvPr>
        </p:nvSpPr>
        <p:spPr>
          <a:xfrm>
            <a:off x="609600" y="504497"/>
            <a:ext cx="10972800" cy="5621669"/>
          </a:xfrm>
        </p:spPr>
        <p:txBody>
          <a:bodyPr>
            <a:normAutofit fontScale="85000" lnSpcReduction="20000"/>
          </a:bodyPr>
          <a:lstStyle/>
          <a:p>
            <a:pPr marL="0" indent="0" algn="ctr">
              <a:buNone/>
            </a:pPr>
            <a:r>
              <a:rPr lang="pl-PL" sz="5200" b="1" dirty="0">
                <a:solidFill>
                  <a:schemeClr val="bg1"/>
                </a:solidFill>
              </a:rPr>
              <a:t>Wadliwość</a:t>
            </a:r>
          </a:p>
          <a:p>
            <a:pPr marL="0" indent="0" algn="ctr">
              <a:buNone/>
            </a:pPr>
            <a:endParaRPr lang="pl-PL" b="1" dirty="0">
              <a:solidFill>
                <a:schemeClr val="bg1"/>
              </a:solidFill>
            </a:endParaRPr>
          </a:p>
          <a:p>
            <a:pPr algn="just"/>
            <a:r>
              <a:rPr lang="pl-PL" sz="3000" dirty="0">
                <a:solidFill>
                  <a:schemeClr val="bg1"/>
                </a:solidFill>
              </a:rPr>
              <a:t>czynność jest wadliwa, gdy w toku postępowania popełniono uchybienie, które mogło mieć wpływ na jej treść (błąd podczas procesowania – </a:t>
            </a:r>
            <a:r>
              <a:rPr lang="pl-PL" sz="3000" i="1" dirty="0" err="1">
                <a:solidFill>
                  <a:schemeClr val="bg1"/>
                </a:solidFill>
              </a:rPr>
              <a:t>error</a:t>
            </a:r>
            <a:r>
              <a:rPr lang="pl-PL" sz="3000" i="1" dirty="0">
                <a:solidFill>
                  <a:schemeClr val="bg1"/>
                </a:solidFill>
              </a:rPr>
              <a:t> </a:t>
            </a:r>
            <a:r>
              <a:rPr lang="pl-PL" sz="3000" i="1" dirty="0" err="1">
                <a:solidFill>
                  <a:schemeClr val="bg1"/>
                </a:solidFill>
              </a:rPr>
              <a:t>procedendi</a:t>
            </a:r>
            <a:r>
              <a:rPr lang="pl-PL" sz="3000" i="1" dirty="0">
                <a:solidFill>
                  <a:schemeClr val="bg1"/>
                </a:solidFill>
              </a:rPr>
              <a:t> </a:t>
            </a:r>
            <a:r>
              <a:rPr lang="pl-PL" sz="3000" dirty="0">
                <a:solidFill>
                  <a:schemeClr val="bg1"/>
                </a:solidFill>
              </a:rPr>
              <a:t>) lub gdy tylko decyzja jest błędna (</a:t>
            </a:r>
            <a:r>
              <a:rPr lang="pl-PL" sz="3000" i="1" dirty="0" err="1">
                <a:solidFill>
                  <a:schemeClr val="bg1"/>
                </a:solidFill>
              </a:rPr>
              <a:t>error</a:t>
            </a:r>
            <a:r>
              <a:rPr lang="pl-PL" sz="3000" i="1" dirty="0">
                <a:solidFill>
                  <a:schemeClr val="bg1"/>
                </a:solidFill>
              </a:rPr>
              <a:t> </a:t>
            </a:r>
            <a:r>
              <a:rPr lang="pl-PL" sz="3000" i="1" dirty="0" err="1">
                <a:solidFill>
                  <a:schemeClr val="bg1"/>
                </a:solidFill>
              </a:rPr>
              <a:t>decedendi</a:t>
            </a:r>
            <a:r>
              <a:rPr lang="pl-PL" sz="3000" i="1" dirty="0">
                <a:solidFill>
                  <a:schemeClr val="bg1"/>
                </a:solidFill>
              </a:rPr>
              <a:t>)</a:t>
            </a:r>
          </a:p>
          <a:p>
            <a:pPr algn="just">
              <a:buNone/>
            </a:pPr>
            <a:endParaRPr lang="pl-PL" sz="3000" dirty="0">
              <a:solidFill>
                <a:schemeClr val="bg1"/>
              </a:solidFill>
            </a:endParaRPr>
          </a:p>
          <a:p>
            <a:pPr algn="just"/>
            <a:r>
              <a:rPr lang="pl-PL" sz="3000" dirty="0">
                <a:solidFill>
                  <a:schemeClr val="bg1"/>
                </a:solidFill>
              </a:rPr>
              <a:t>wadliwość względna (art. 438 k.p.k.) i bezwzględna (art. 439 k.p.k.)</a:t>
            </a:r>
          </a:p>
          <a:p>
            <a:pPr algn="just"/>
            <a:endParaRPr lang="pl-PL" sz="3000" dirty="0">
              <a:solidFill>
                <a:schemeClr val="bg1"/>
              </a:solidFill>
            </a:endParaRPr>
          </a:p>
          <a:p>
            <a:pPr algn="just"/>
            <a:r>
              <a:rPr lang="pl-PL" sz="3000" dirty="0">
                <a:solidFill>
                  <a:schemeClr val="bg1"/>
                </a:solidFill>
              </a:rPr>
              <a:t>wadliwa czynność procesowa może być </a:t>
            </a:r>
            <a:r>
              <a:rPr lang="pl-PL" sz="3000" dirty="0" err="1">
                <a:solidFill>
                  <a:schemeClr val="bg1"/>
                </a:solidFill>
              </a:rPr>
              <a:t>konwalidowana</a:t>
            </a:r>
            <a:r>
              <a:rPr lang="pl-PL" sz="3000" dirty="0">
                <a:solidFill>
                  <a:schemeClr val="bg1"/>
                </a:solidFill>
              </a:rPr>
              <a:t>:</a:t>
            </a:r>
          </a:p>
          <a:p>
            <a:pPr lvl="1" algn="just"/>
            <a:r>
              <a:rPr lang="pl-PL" sz="3000" b="1" dirty="0">
                <a:solidFill>
                  <a:schemeClr val="bg1"/>
                </a:solidFill>
              </a:rPr>
              <a:t>z mocy prawa </a:t>
            </a:r>
            <a:endParaRPr lang="pl-PL" sz="3000" dirty="0">
              <a:solidFill>
                <a:schemeClr val="bg1"/>
              </a:solidFill>
            </a:endParaRPr>
          </a:p>
          <a:p>
            <a:pPr lvl="1" algn="just"/>
            <a:r>
              <a:rPr lang="pl-PL" sz="3000" b="1" dirty="0">
                <a:solidFill>
                  <a:schemeClr val="bg1"/>
                </a:solidFill>
              </a:rPr>
              <a:t>z inicjatywy organów procesowych </a:t>
            </a:r>
            <a:r>
              <a:rPr lang="pl-PL" sz="3000" dirty="0">
                <a:solidFill>
                  <a:schemeClr val="bg1"/>
                </a:solidFill>
              </a:rPr>
              <a:t>i </a:t>
            </a:r>
            <a:r>
              <a:rPr lang="pl-PL" sz="3000" b="1" dirty="0">
                <a:solidFill>
                  <a:schemeClr val="bg1"/>
                </a:solidFill>
              </a:rPr>
              <a:t>stron </a:t>
            </a:r>
            <a:r>
              <a:rPr lang="pl-PL" sz="3000" dirty="0">
                <a:solidFill>
                  <a:schemeClr val="bg1"/>
                </a:solidFill>
              </a:rPr>
              <a:t>– powtórzenie wadliwej czynności lub jej korektura (art. 420 k.p.k.)</a:t>
            </a:r>
          </a:p>
          <a:p>
            <a:pPr lvl="1" algn="just"/>
            <a:r>
              <a:rPr lang="pl-PL" sz="3000" dirty="0">
                <a:solidFill>
                  <a:schemeClr val="bg1"/>
                </a:solidFill>
              </a:rPr>
              <a:t>konwalidacja jest niedopuszczalna, gdy powstał stan nieodwracalny</a:t>
            </a:r>
          </a:p>
        </p:txBody>
      </p:sp>
    </p:spTree>
    <p:extLst>
      <p:ext uri="{BB962C8B-B14F-4D97-AF65-F5344CB8AC3E}">
        <p14:creationId xmlns:p14="http://schemas.microsoft.com/office/powerpoint/2010/main" val="3591079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 y="3815255"/>
            <a:ext cx="11824138" cy="3042745"/>
          </a:xfrm>
        </p:spPr>
        <p:txBody>
          <a:bodyPr>
            <a:normAutofit/>
          </a:bodyPr>
          <a:lstStyle/>
          <a:p>
            <a:pPr algn="just">
              <a:buNone/>
            </a:pPr>
            <a:r>
              <a:rPr lang="pl-PL" sz="2400" dirty="0"/>
              <a:t>	</a:t>
            </a:r>
            <a:r>
              <a:rPr lang="pl-PL" sz="2400" dirty="0">
                <a:solidFill>
                  <a:schemeClr val="tx2">
                    <a:lumMod val="50000"/>
                  </a:schemeClr>
                </a:solidFill>
              </a:rPr>
              <a:t>Decyzje procesowe dzielą się na: </a:t>
            </a:r>
          </a:p>
          <a:p>
            <a:pPr lvl="1" algn="just"/>
            <a:r>
              <a:rPr lang="pl-PL" sz="2000" b="1" dirty="0">
                <a:solidFill>
                  <a:schemeClr val="tx2">
                    <a:lumMod val="50000"/>
                  </a:schemeClr>
                </a:solidFill>
              </a:rPr>
              <a:t>Zarządzenia</a:t>
            </a:r>
            <a:r>
              <a:rPr lang="pl-PL" sz="2000" dirty="0">
                <a:solidFill>
                  <a:schemeClr val="tx2">
                    <a:lumMod val="50000"/>
                  </a:schemeClr>
                </a:solidFill>
              </a:rPr>
              <a:t> – wydawane wtedy, gdy nie zachodzi konieczność wydania postanowienia</a:t>
            </a:r>
          </a:p>
          <a:p>
            <a:pPr lvl="1" algn="just">
              <a:buNone/>
            </a:pPr>
            <a:r>
              <a:rPr lang="pl-PL" sz="2000" dirty="0">
                <a:solidFill>
                  <a:schemeClr val="tx2">
                    <a:lumMod val="50000"/>
                  </a:schemeClr>
                </a:solidFill>
              </a:rPr>
              <a:t>	Podmioty uprawnione to: prezes sądu, przewodniczący wydziału, przewodniczący składu orzekającego, referendarz sądowy a w postępowaniu przygotowawczym prokurator i inne organy prowadzące postępowanie przygotowawcze (art. 93 § 2 i 3 k.p.k., art. 93a § 1 k.p.k.)</a:t>
            </a:r>
          </a:p>
          <a:p>
            <a:pPr lvl="1" algn="just"/>
            <a:r>
              <a:rPr lang="pl-PL" sz="2000" b="1" dirty="0">
                <a:solidFill>
                  <a:schemeClr val="tx2">
                    <a:lumMod val="50000"/>
                  </a:schemeClr>
                </a:solidFill>
              </a:rPr>
              <a:t>Orzeczenia</a:t>
            </a:r>
          </a:p>
          <a:p>
            <a:pPr lvl="2" algn="just"/>
            <a:r>
              <a:rPr lang="pl-PL" sz="1600" b="1" dirty="0">
                <a:solidFill>
                  <a:schemeClr val="tx2">
                    <a:lumMod val="50000"/>
                  </a:schemeClr>
                </a:solidFill>
              </a:rPr>
              <a:t>Wyroki</a:t>
            </a:r>
            <a:r>
              <a:rPr lang="pl-PL" sz="1600" dirty="0">
                <a:solidFill>
                  <a:schemeClr val="tx2">
                    <a:lumMod val="50000"/>
                  </a:schemeClr>
                </a:solidFill>
              </a:rPr>
              <a:t> – wyrok wydaje </a:t>
            </a:r>
            <a:r>
              <a:rPr lang="pl-PL" sz="1600" b="1" dirty="0">
                <a:solidFill>
                  <a:schemeClr val="tx2">
                    <a:lumMod val="50000"/>
                  </a:schemeClr>
                </a:solidFill>
              </a:rPr>
              <a:t>wyłącznie sąd! </a:t>
            </a:r>
            <a:endParaRPr lang="pl-PL" sz="1600" dirty="0">
              <a:solidFill>
                <a:schemeClr val="tx2">
                  <a:lumMod val="50000"/>
                </a:schemeClr>
              </a:solidFill>
            </a:endParaRPr>
          </a:p>
          <a:p>
            <a:pPr lvl="2" algn="just"/>
            <a:r>
              <a:rPr lang="pl-PL" sz="1600" b="1" dirty="0">
                <a:solidFill>
                  <a:schemeClr val="tx2">
                    <a:lumMod val="50000"/>
                  </a:schemeClr>
                </a:solidFill>
              </a:rPr>
              <a:t>Postanowienia</a:t>
            </a:r>
            <a:r>
              <a:rPr lang="pl-PL" sz="1600" dirty="0">
                <a:solidFill>
                  <a:schemeClr val="tx2">
                    <a:lumMod val="50000"/>
                  </a:schemeClr>
                </a:solidFill>
              </a:rPr>
              <a:t> – art. 93 § 1 k.p.k.</a:t>
            </a:r>
          </a:p>
        </p:txBody>
      </p:sp>
      <p:sp>
        <p:nvSpPr>
          <p:cNvPr id="4" name="Prostokąt zaokrąglony 3"/>
          <p:cNvSpPr/>
          <p:nvPr/>
        </p:nvSpPr>
        <p:spPr>
          <a:xfrm>
            <a:off x="578070" y="231228"/>
            <a:ext cx="11298620" cy="324769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400" dirty="0"/>
          </a:p>
          <a:p>
            <a:pPr algn="ctr"/>
            <a:endParaRPr lang="pl-PL" sz="2400" dirty="0"/>
          </a:p>
          <a:p>
            <a:r>
              <a:rPr lang="pl-PL" sz="2400" dirty="0"/>
              <a:t>Decyzje procesowe wiążą uczestników procesu. </a:t>
            </a:r>
          </a:p>
          <a:p>
            <a:endParaRPr lang="pl-PL" sz="2400" dirty="0"/>
          </a:p>
          <a:p>
            <a:r>
              <a:rPr lang="pl-PL" sz="2400" dirty="0"/>
              <a:t>Inne organy lub instytucje są zobowiązane do wykonania określonej decyzji procesowej lub brania za podstawę własnych rozstrzygnięć.</a:t>
            </a:r>
          </a:p>
          <a:p>
            <a:pPr>
              <a:buFontTx/>
              <a:buChar char="-"/>
            </a:pPr>
            <a:r>
              <a:rPr lang="pl-PL" sz="2400" dirty="0"/>
              <a:t>np. sąd cywilny jest związany ustaleniami zawartymi w prawomocnym wyroku skazującym (art. 11 k.p.c.)</a:t>
            </a:r>
          </a:p>
          <a:p>
            <a:pPr>
              <a:buFontTx/>
              <a:buChar char="-"/>
            </a:pPr>
            <a:r>
              <a:rPr lang="pl-PL" sz="2400" dirty="0"/>
              <a:t> art. 8 k.p.k.</a:t>
            </a:r>
          </a:p>
          <a:p>
            <a:pPr algn="ctr"/>
            <a:endParaRPr lang="pl-PL" sz="4800" dirty="0"/>
          </a:p>
          <a:p>
            <a:pPr algn="ctr"/>
            <a:endParaRPr lang="pl-PL" dirty="0"/>
          </a:p>
        </p:txBody>
      </p:sp>
    </p:spTree>
    <p:extLst>
      <p:ext uri="{BB962C8B-B14F-4D97-AF65-F5344CB8AC3E}">
        <p14:creationId xmlns:p14="http://schemas.microsoft.com/office/powerpoint/2010/main" val="2788005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y 4"/>
          <p:cNvSpPr/>
          <p:nvPr/>
        </p:nvSpPr>
        <p:spPr>
          <a:xfrm>
            <a:off x="8208579" y="378370"/>
            <a:ext cx="3983421" cy="5538954"/>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a:t>Warunki formalne wyroku – art. 413 k.p.k.</a:t>
            </a:r>
            <a:r>
              <a:rPr lang="pl-PL" dirty="0"/>
              <a:t> </a:t>
            </a:r>
          </a:p>
          <a:p>
            <a:pPr algn="ctr"/>
            <a:endParaRPr lang="pl-PL" dirty="0"/>
          </a:p>
        </p:txBody>
      </p:sp>
      <p:pic>
        <p:nvPicPr>
          <p:cNvPr id="6" name="Obraz 5" descr="pargraph02.jpg"/>
          <p:cNvPicPr>
            <a:picLocks noChangeAspect="1"/>
          </p:cNvPicPr>
          <p:nvPr/>
        </p:nvPicPr>
        <p:blipFill>
          <a:blip r:embed="rId2" cstate="print"/>
          <a:stretch>
            <a:fillRect/>
          </a:stretch>
        </p:blipFill>
        <p:spPr>
          <a:xfrm rot="408461">
            <a:off x="1163706" y="198729"/>
            <a:ext cx="6169320" cy="6169320"/>
          </a:xfrm>
          <a:prstGeom prst="rect">
            <a:avLst/>
          </a:prstGeom>
        </p:spPr>
      </p:pic>
    </p:spTree>
    <p:extLst>
      <p:ext uri="{BB962C8B-B14F-4D97-AF65-F5344CB8AC3E}">
        <p14:creationId xmlns:p14="http://schemas.microsoft.com/office/powerpoint/2010/main" val="41318957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96645" y="1664208"/>
            <a:ext cx="11772851" cy="5193792"/>
          </a:xfrm>
        </p:spPr>
        <p:txBody>
          <a:bodyPr>
            <a:normAutofit fontScale="77500" lnSpcReduction="20000"/>
          </a:bodyPr>
          <a:lstStyle/>
          <a:p>
            <a:pPr algn="just">
              <a:buNone/>
            </a:pPr>
            <a:r>
              <a:rPr lang="pl-PL" dirty="0">
                <a:solidFill>
                  <a:schemeClr val="tx2">
                    <a:lumMod val="50000"/>
                  </a:schemeClr>
                </a:solidFill>
              </a:rPr>
              <a:t>Zamknięty katalog wyroków:</a:t>
            </a:r>
          </a:p>
          <a:p>
            <a:pPr lvl="1" algn="just"/>
            <a:r>
              <a:rPr lang="pl-PL" dirty="0">
                <a:solidFill>
                  <a:schemeClr val="tx2">
                    <a:lumMod val="50000"/>
                  </a:schemeClr>
                </a:solidFill>
              </a:rPr>
              <a:t>warunkowe umorzenie postępowania (art. 414 § 1 k.p.k.)</a:t>
            </a:r>
          </a:p>
          <a:p>
            <a:pPr lvl="1" algn="just"/>
            <a:r>
              <a:rPr lang="pl-PL" dirty="0">
                <a:solidFill>
                  <a:schemeClr val="tx2">
                    <a:lumMod val="50000"/>
                  </a:schemeClr>
                </a:solidFill>
              </a:rPr>
              <a:t>umorzenie postępowania (art. 414 § 1 k.p.k.)</a:t>
            </a:r>
          </a:p>
          <a:p>
            <a:pPr lvl="1" algn="just"/>
            <a:r>
              <a:rPr lang="pl-PL" dirty="0">
                <a:solidFill>
                  <a:schemeClr val="tx2">
                    <a:lumMod val="50000"/>
                  </a:schemeClr>
                </a:solidFill>
              </a:rPr>
              <a:t>rozstrzyganie zarzutów formułowanych wobec oskarżonego przed sądem I instancji (wyroki uniewinniające i skazujące)</a:t>
            </a:r>
          </a:p>
          <a:p>
            <a:pPr lvl="1" algn="just"/>
            <a:r>
              <a:rPr lang="pl-PL" dirty="0">
                <a:solidFill>
                  <a:schemeClr val="tx2">
                    <a:lumMod val="50000"/>
                  </a:schemeClr>
                </a:solidFill>
              </a:rPr>
              <a:t>rozstrzyganie o zasadności roszczeń majątkowych w razie skazania oskarżonego (art. 415)</a:t>
            </a:r>
          </a:p>
          <a:p>
            <a:pPr lvl="1" algn="just"/>
            <a:r>
              <a:rPr lang="pl-PL" dirty="0">
                <a:solidFill>
                  <a:schemeClr val="tx2">
                    <a:lumMod val="50000"/>
                  </a:schemeClr>
                </a:solidFill>
              </a:rPr>
              <a:t>rozstrzyganie o zasadności zarzutów apelacyjnych (utrzymanie w mocy orzeczenia sądu I instancji, uchylenie go i przekazanie sprawy do ponownego rozpoznania, uchylenie go i umorzenie postępowanie, zmiana wyroku I instancji)</a:t>
            </a:r>
          </a:p>
          <a:p>
            <a:pPr lvl="1" algn="just"/>
            <a:r>
              <a:rPr lang="pl-PL" dirty="0">
                <a:solidFill>
                  <a:schemeClr val="tx2">
                    <a:lumMod val="50000"/>
                  </a:schemeClr>
                </a:solidFill>
              </a:rPr>
              <a:t>rozstrzyganie o zasadności zarzutów kasacyjnych (oddalenie kasacji, uchylenie wyroku i przekazanie sprawy do ponownego rozpoznania sądowi II instancji, uchylenie go i umorzenie postepowania, zmiana orzeczenia i uniewinnienie oskarżonego)</a:t>
            </a:r>
          </a:p>
          <a:p>
            <a:pPr lvl="1" algn="just"/>
            <a:r>
              <a:rPr lang="pl-PL" dirty="0">
                <a:solidFill>
                  <a:schemeClr val="tx2">
                    <a:lumMod val="50000"/>
                  </a:schemeClr>
                </a:solidFill>
              </a:rPr>
              <a:t>rozstrzyganie wniosku o odszkodowanie za niesłuszne skazanie lub stosowanie środków przymusu</a:t>
            </a:r>
          </a:p>
          <a:p>
            <a:pPr lvl="1" algn="just"/>
            <a:r>
              <a:rPr lang="pl-PL" dirty="0">
                <a:solidFill>
                  <a:schemeClr val="tx2">
                    <a:lumMod val="50000"/>
                  </a:schemeClr>
                </a:solidFill>
              </a:rPr>
              <a:t>rozstrzyganie o zasadności wniosku o wydanie wyroku łącznego</a:t>
            </a:r>
          </a:p>
        </p:txBody>
      </p:sp>
      <p:sp>
        <p:nvSpPr>
          <p:cNvPr id="4" name="Prostokąt zaokrąglony 3"/>
          <p:cNvSpPr/>
          <p:nvPr/>
        </p:nvSpPr>
        <p:spPr>
          <a:xfrm>
            <a:off x="1545020" y="262759"/>
            <a:ext cx="8986345" cy="97746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800" dirty="0"/>
              <a:t>Rodzaje wyroków </a:t>
            </a:r>
          </a:p>
        </p:txBody>
      </p:sp>
    </p:spTree>
    <p:extLst>
      <p:ext uri="{BB962C8B-B14F-4D97-AF65-F5344CB8AC3E}">
        <p14:creationId xmlns:p14="http://schemas.microsoft.com/office/powerpoint/2010/main" val="36060106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34957" y="3567611"/>
            <a:ext cx="11543071" cy="4129352"/>
          </a:xfrm>
        </p:spPr>
        <p:txBody>
          <a:bodyPr>
            <a:normAutofit/>
          </a:bodyPr>
          <a:lstStyle/>
          <a:p>
            <a:pPr marL="457200" lvl="1" indent="0" algn="just">
              <a:buNone/>
            </a:pPr>
            <a:endParaRPr lang="pl-PL" dirty="0"/>
          </a:p>
          <a:p>
            <a:pPr lvl="1" algn="just"/>
            <a:endParaRPr lang="pl-PL" dirty="0"/>
          </a:p>
        </p:txBody>
      </p:sp>
      <p:sp>
        <p:nvSpPr>
          <p:cNvPr id="4" name="Prostokąt zaokrąglony 3"/>
          <p:cNvSpPr/>
          <p:nvPr/>
        </p:nvSpPr>
        <p:spPr>
          <a:xfrm>
            <a:off x="630620" y="199696"/>
            <a:ext cx="11004331" cy="119818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a:t>Warunki formalne postanowień i zarządzeń  </a:t>
            </a:r>
          </a:p>
          <a:p>
            <a:pPr algn="ctr"/>
            <a:endParaRPr lang="pl-PL" dirty="0"/>
          </a:p>
        </p:txBody>
      </p:sp>
      <p:sp>
        <p:nvSpPr>
          <p:cNvPr id="5" name="Pięciokąt 4"/>
          <p:cNvSpPr/>
          <p:nvPr/>
        </p:nvSpPr>
        <p:spPr>
          <a:xfrm>
            <a:off x="0" y="2217683"/>
            <a:ext cx="8450317" cy="1502979"/>
          </a:xfrm>
          <a:prstGeom prst="homePlat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dirty="0"/>
              <a:t>art. 94 k.p.k.</a:t>
            </a:r>
          </a:p>
        </p:txBody>
      </p:sp>
      <p:sp>
        <p:nvSpPr>
          <p:cNvPr id="6" name="Pięciokąt 5"/>
          <p:cNvSpPr/>
          <p:nvPr/>
        </p:nvSpPr>
        <p:spPr>
          <a:xfrm>
            <a:off x="2979682" y="3873062"/>
            <a:ext cx="8450317" cy="1502979"/>
          </a:xfrm>
          <a:prstGeom prst="homePlat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800" dirty="0"/>
          </a:p>
          <a:p>
            <a:pPr algn="ctr"/>
            <a:r>
              <a:rPr lang="pl-PL" sz="2800" dirty="0"/>
              <a:t>uzasadnienie zarządzenia sporządza się tylko wówczas, gdy podlega ono zaskarżeniu (art. 99 § 2 k.p.k.)</a:t>
            </a:r>
          </a:p>
          <a:p>
            <a:pPr algn="ctr"/>
            <a:endParaRPr lang="pl-PL" dirty="0"/>
          </a:p>
        </p:txBody>
      </p:sp>
    </p:spTree>
    <p:extLst>
      <p:ext uri="{BB962C8B-B14F-4D97-AF65-F5344CB8AC3E}">
        <p14:creationId xmlns:p14="http://schemas.microsoft.com/office/powerpoint/2010/main" val="35910423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descr="Postanowienie zanonimizowane.tif"/>
          <p:cNvPicPr>
            <a:picLocks noChangeAspect="1"/>
          </p:cNvPicPr>
          <p:nvPr/>
        </p:nvPicPr>
        <p:blipFill>
          <a:blip r:embed="rId2"/>
          <a:stretch>
            <a:fillRect/>
          </a:stretch>
        </p:blipFill>
        <p:spPr>
          <a:xfrm>
            <a:off x="2890345" y="0"/>
            <a:ext cx="6968358" cy="985531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304800" y="1030014"/>
            <a:ext cx="11571890" cy="173420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l-PL" sz="3600" dirty="0"/>
              <a:t>Czynność procesowa to każde zachowanie uczestnika postępowania wywołujące skutki przewidziane przez prawo procesowe. </a:t>
            </a:r>
          </a:p>
        </p:txBody>
      </p:sp>
      <p:sp>
        <p:nvSpPr>
          <p:cNvPr id="5" name="Prostokąt zaokrąglony 4"/>
          <p:cNvSpPr/>
          <p:nvPr/>
        </p:nvSpPr>
        <p:spPr>
          <a:xfrm>
            <a:off x="5749159" y="4078013"/>
            <a:ext cx="6442841" cy="1797268"/>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dirty="0"/>
              <a:t>Czy czynności </a:t>
            </a:r>
            <a:r>
              <a:rPr lang="pl-PL" sz="3600" dirty="0" err="1"/>
              <a:t>pozaprocesowe</a:t>
            </a:r>
            <a:r>
              <a:rPr lang="pl-PL" sz="3600" dirty="0"/>
              <a:t> mogą wywoływać skutki </a:t>
            </a:r>
          </a:p>
          <a:p>
            <a:pPr algn="ctr"/>
            <a:r>
              <a:rPr lang="pl-PL" sz="3600" dirty="0"/>
              <a:t>w postępowaniu karnym?</a:t>
            </a:r>
          </a:p>
        </p:txBody>
      </p:sp>
      <p:pic>
        <p:nvPicPr>
          <p:cNvPr id="6" name="Obraz 5" descr="paragraf.png"/>
          <p:cNvPicPr>
            <a:picLocks noChangeAspect="1"/>
          </p:cNvPicPr>
          <p:nvPr/>
        </p:nvPicPr>
        <p:blipFill>
          <a:blip r:embed="rId2" cstate="print"/>
          <a:stretch>
            <a:fillRect/>
          </a:stretch>
        </p:blipFill>
        <p:spPr>
          <a:xfrm>
            <a:off x="1389045" y="2648606"/>
            <a:ext cx="4377559" cy="4377559"/>
          </a:xfrm>
          <a:prstGeom prst="rect">
            <a:avLst/>
          </a:prstGeom>
        </p:spPr>
      </p:pic>
    </p:spTree>
    <p:extLst>
      <p:ext uri="{BB962C8B-B14F-4D97-AF65-F5344CB8AC3E}">
        <p14:creationId xmlns:p14="http://schemas.microsoft.com/office/powerpoint/2010/main" val="1221300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Symbol zastępczy zawartości 7"/>
          <p:cNvGraphicFramePr>
            <a:graphicFrameLocks noGrp="1"/>
          </p:cNvGraphicFramePr>
          <p:nvPr>
            <p:ph idx="1"/>
            <p:extLst>
              <p:ext uri="{D42A27DB-BD31-4B8C-83A1-F6EECF244321}">
                <p14:modId xmlns:p14="http://schemas.microsoft.com/office/powerpoint/2010/main" val="2017600174"/>
              </p:ext>
            </p:extLst>
          </p:nvPr>
        </p:nvGraphicFramePr>
        <p:xfrm>
          <a:off x="0" y="2040500"/>
          <a:ext cx="12192000" cy="4981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Prostokąt zaokrąglony 3"/>
          <p:cNvSpPr/>
          <p:nvPr/>
        </p:nvSpPr>
        <p:spPr>
          <a:xfrm>
            <a:off x="1534510" y="315310"/>
            <a:ext cx="8650013" cy="1502981"/>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a:solidFill>
                  <a:schemeClr val="bg1"/>
                </a:solidFill>
              </a:rPr>
              <a:t>Uzasadnienie decyzji procesowych </a:t>
            </a:r>
          </a:p>
          <a:p>
            <a:pPr algn="ctr"/>
            <a:endParaRPr lang="pl-PL" dirty="0"/>
          </a:p>
        </p:txBody>
      </p:sp>
    </p:spTree>
    <p:extLst>
      <p:ext uri="{BB962C8B-B14F-4D97-AF65-F5344CB8AC3E}">
        <p14:creationId xmlns:p14="http://schemas.microsoft.com/office/powerpoint/2010/main" val="40333976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34957" y="3567611"/>
            <a:ext cx="11543071" cy="4129352"/>
          </a:xfrm>
        </p:spPr>
        <p:txBody>
          <a:bodyPr>
            <a:normAutofit/>
          </a:bodyPr>
          <a:lstStyle/>
          <a:p>
            <a:pPr marL="457200" lvl="1" indent="0" algn="just">
              <a:buNone/>
            </a:pPr>
            <a:endParaRPr lang="pl-PL" dirty="0"/>
          </a:p>
          <a:p>
            <a:pPr lvl="1" algn="just"/>
            <a:endParaRPr lang="pl-PL" dirty="0"/>
          </a:p>
        </p:txBody>
      </p:sp>
      <p:sp>
        <p:nvSpPr>
          <p:cNvPr id="4" name="Prostokąt zaokrąglony 3"/>
          <p:cNvSpPr/>
          <p:nvPr/>
        </p:nvSpPr>
        <p:spPr>
          <a:xfrm>
            <a:off x="630620" y="199696"/>
            <a:ext cx="11004331" cy="119818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a:t>Zaskarżalność decyzji procesowych</a:t>
            </a:r>
          </a:p>
          <a:p>
            <a:pPr algn="ctr"/>
            <a:endParaRPr lang="pl-PL" dirty="0"/>
          </a:p>
        </p:txBody>
      </p:sp>
      <p:sp>
        <p:nvSpPr>
          <p:cNvPr id="5" name="Pięciokąt 4"/>
          <p:cNvSpPr/>
          <p:nvPr/>
        </p:nvSpPr>
        <p:spPr>
          <a:xfrm>
            <a:off x="1" y="1807779"/>
            <a:ext cx="5864772" cy="620111"/>
          </a:xfrm>
          <a:prstGeom prst="homePlat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200" dirty="0"/>
              <a:t>wyrok -&gt; apelacja</a:t>
            </a:r>
          </a:p>
        </p:txBody>
      </p:sp>
      <p:sp>
        <p:nvSpPr>
          <p:cNvPr id="6" name="Pięciokąt 5"/>
          <p:cNvSpPr/>
          <p:nvPr/>
        </p:nvSpPr>
        <p:spPr>
          <a:xfrm>
            <a:off x="2191406" y="2506716"/>
            <a:ext cx="6805449" cy="614855"/>
          </a:xfrm>
          <a:prstGeom prst="homePlat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dirty="0"/>
              <a:t>p</a:t>
            </a:r>
            <a:r>
              <a:rPr lang="pl-PL" sz="3200" dirty="0"/>
              <a:t>ostanowienie -&gt; zażalenie, sprzeciw</a:t>
            </a:r>
          </a:p>
        </p:txBody>
      </p:sp>
      <p:sp>
        <p:nvSpPr>
          <p:cNvPr id="7" name="Pięciokąt 6"/>
          <p:cNvSpPr/>
          <p:nvPr/>
        </p:nvSpPr>
        <p:spPr>
          <a:xfrm>
            <a:off x="5570483" y="3168871"/>
            <a:ext cx="6621517" cy="604344"/>
          </a:xfrm>
          <a:prstGeom prst="homePlat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200" dirty="0"/>
              <a:t>zarządzenie -&gt; zażalenie, sprzeciw</a:t>
            </a:r>
          </a:p>
        </p:txBody>
      </p:sp>
      <p:pic>
        <p:nvPicPr>
          <p:cNvPr id="8" name="Obraz 7" descr="paragraf.png"/>
          <p:cNvPicPr>
            <a:picLocks noChangeAspect="1"/>
          </p:cNvPicPr>
          <p:nvPr/>
        </p:nvPicPr>
        <p:blipFill>
          <a:blip r:embed="rId2" cstate="print"/>
          <a:stretch>
            <a:fillRect/>
          </a:stretch>
        </p:blipFill>
        <p:spPr>
          <a:xfrm>
            <a:off x="1399559" y="3202081"/>
            <a:ext cx="3813574" cy="3813574"/>
          </a:xfrm>
          <a:prstGeom prst="rect">
            <a:avLst/>
          </a:prstGeom>
        </p:spPr>
      </p:pic>
    </p:spTree>
    <p:extLst>
      <p:ext uri="{BB962C8B-B14F-4D97-AF65-F5344CB8AC3E}">
        <p14:creationId xmlns:p14="http://schemas.microsoft.com/office/powerpoint/2010/main" val="35910423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1166648" y="493986"/>
            <a:ext cx="10300138" cy="113511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a:xfrm>
            <a:off x="955302" y="270584"/>
            <a:ext cx="10774582" cy="1499616"/>
          </a:xfrm>
        </p:spPr>
        <p:txBody>
          <a:bodyPr>
            <a:normAutofit/>
          </a:bodyPr>
          <a:lstStyle/>
          <a:p>
            <a:r>
              <a:rPr lang="pl-PL" sz="4400" dirty="0">
                <a:solidFill>
                  <a:schemeClr val="bg1"/>
                </a:solidFill>
              </a:rPr>
              <a:t>Forum podejmowania decyzji procesowych </a:t>
            </a:r>
          </a:p>
        </p:txBody>
      </p:sp>
      <p:sp>
        <p:nvSpPr>
          <p:cNvPr id="3" name="Symbol zastępczy zawartości 2"/>
          <p:cNvSpPr>
            <a:spLocks noGrp="1"/>
          </p:cNvSpPr>
          <p:nvPr>
            <p:ph idx="1"/>
          </p:nvPr>
        </p:nvSpPr>
        <p:spPr>
          <a:xfrm>
            <a:off x="0" y="1755228"/>
            <a:ext cx="12192000" cy="4929036"/>
          </a:xfrm>
        </p:spPr>
        <p:txBody>
          <a:bodyPr>
            <a:normAutofit fontScale="40000" lnSpcReduction="20000"/>
          </a:bodyPr>
          <a:lstStyle/>
          <a:p>
            <a:pPr algn="just">
              <a:buNone/>
            </a:pPr>
            <a:r>
              <a:rPr lang="pl-PL" dirty="0">
                <a:solidFill>
                  <a:schemeClr val="tx2">
                    <a:lumMod val="50000"/>
                  </a:schemeClr>
                </a:solidFill>
              </a:rPr>
              <a:t>	</a:t>
            </a:r>
            <a:r>
              <a:rPr lang="pl-PL" sz="4500" dirty="0">
                <a:solidFill>
                  <a:schemeClr val="tx2">
                    <a:lumMod val="50000"/>
                  </a:schemeClr>
                </a:solidFill>
              </a:rPr>
              <a:t>Sąd podejmuje decyzje procesowe w sposób sformalizowany. Zgodnie z art. 95 orzeka on na posiedzeniu a na rozprawie, tylko wtedy, gdy ustawa tego wymaga. Orzeczenia, które zapadają na posiedzeniu, mogą zostać również wydane na rozprawie. </a:t>
            </a:r>
          </a:p>
          <a:p>
            <a:pPr lvl="1" algn="just"/>
            <a:r>
              <a:rPr lang="pl-PL" sz="4500" dirty="0">
                <a:solidFill>
                  <a:schemeClr val="tx2">
                    <a:lumMod val="50000"/>
                  </a:schemeClr>
                </a:solidFill>
              </a:rPr>
              <a:t>orzeczenia które zapadają na rozprawie, nie mogą zostać wydane na posiedzeniu </a:t>
            </a:r>
          </a:p>
          <a:p>
            <a:pPr lvl="1" algn="just">
              <a:buNone/>
            </a:pPr>
            <a:endParaRPr lang="pl-PL" sz="4500" dirty="0">
              <a:solidFill>
                <a:schemeClr val="tx2">
                  <a:lumMod val="50000"/>
                </a:schemeClr>
              </a:solidFill>
            </a:endParaRPr>
          </a:p>
          <a:p>
            <a:pPr algn="just">
              <a:buNone/>
            </a:pPr>
            <a:r>
              <a:rPr lang="pl-PL" sz="4500" dirty="0">
                <a:solidFill>
                  <a:schemeClr val="tx2">
                    <a:lumMod val="50000"/>
                  </a:schemeClr>
                </a:solidFill>
              </a:rPr>
              <a:t>	Przeprowadzenia rozprawy wymaga: </a:t>
            </a:r>
          </a:p>
          <a:p>
            <a:pPr lvl="1" algn="just"/>
            <a:r>
              <a:rPr lang="pl-PL" sz="4500" dirty="0">
                <a:solidFill>
                  <a:schemeClr val="tx2">
                    <a:lumMod val="50000"/>
                  </a:schemeClr>
                </a:solidFill>
              </a:rPr>
              <a:t>Merytoryczne rozpoznanie zarzutów wobec oskarżonego zawartych w akcie oskarżenia przed sądem I instancji w postępowaniu zwyczajnym, przyspieszonym i prywatnoskargowym </a:t>
            </a:r>
          </a:p>
          <a:p>
            <a:pPr lvl="1" algn="just"/>
            <a:r>
              <a:rPr lang="pl-PL" sz="4500" dirty="0">
                <a:solidFill>
                  <a:schemeClr val="tx2">
                    <a:lumMod val="50000"/>
                  </a:schemeClr>
                </a:solidFill>
              </a:rPr>
              <a:t>Wniosek prokuratora o umorzenie postępowania z powodu niepoczytalności sprawcy i zastosowanie środków zabezpieczających </a:t>
            </a:r>
          </a:p>
          <a:p>
            <a:pPr lvl="1" algn="just"/>
            <a:r>
              <a:rPr lang="pl-PL" sz="4500" dirty="0">
                <a:solidFill>
                  <a:schemeClr val="tx2">
                    <a:lumMod val="50000"/>
                  </a:schemeClr>
                </a:solidFill>
              </a:rPr>
              <a:t>Wniosek o dobrowolne poddanie się karze (art. 387 k.p.k.), chyba że został złożony przed wyznaczenie terminu rozprawy (art. 338a k.p.k.)</a:t>
            </a:r>
          </a:p>
          <a:p>
            <a:pPr lvl="1" algn="just"/>
            <a:r>
              <a:rPr lang="pl-PL" sz="4500" dirty="0">
                <a:solidFill>
                  <a:schemeClr val="tx2">
                    <a:lumMod val="50000"/>
                  </a:schemeClr>
                </a:solidFill>
              </a:rPr>
              <a:t>Rozpoznanie apelacji (art. 449 § 1 k.p.k.), chyba że zachodzą tzw. bezwzględne przyczyny odwoławcze (art. 439 § 1 k.p.k.)</a:t>
            </a:r>
          </a:p>
          <a:p>
            <a:pPr lvl="1" algn="just"/>
            <a:r>
              <a:rPr lang="pl-PL" sz="4500" dirty="0">
                <a:solidFill>
                  <a:schemeClr val="tx2">
                    <a:lumMod val="50000"/>
                  </a:schemeClr>
                </a:solidFill>
              </a:rPr>
              <a:t>Rozpoznanie kasacji </a:t>
            </a:r>
          </a:p>
          <a:p>
            <a:pPr lvl="1" algn="just"/>
            <a:r>
              <a:rPr lang="pl-PL" sz="4500" dirty="0">
                <a:solidFill>
                  <a:schemeClr val="tx2">
                    <a:lumMod val="50000"/>
                  </a:schemeClr>
                </a:solidFill>
              </a:rPr>
              <a:t>Wydanie wyroku łącznego (art. 573 § 1 k.p.k.) </a:t>
            </a:r>
          </a:p>
          <a:p>
            <a:pPr lvl="1" algn="just">
              <a:buNone/>
            </a:pPr>
            <a:endParaRPr lang="pl-PL" sz="4500" dirty="0">
              <a:solidFill>
                <a:schemeClr val="tx2">
                  <a:lumMod val="50000"/>
                </a:schemeClr>
              </a:solidFill>
            </a:endParaRPr>
          </a:p>
          <a:p>
            <a:pPr lvl="0" algn="just">
              <a:buNone/>
            </a:pPr>
            <a:r>
              <a:rPr lang="pl-PL" sz="4500" dirty="0">
                <a:solidFill>
                  <a:schemeClr val="tx2">
                    <a:lumMod val="50000"/>
                  </a:schemeClr>
                </a:solidFill>
              </a:rPr>
              <a:t>	Posiedzenia wyrokowe – sąd rozstrzyga o zasadności zarzutów zawartych w akcie oskarżenia, wniosku z art. 335 § 1 i 2, wniosku o warunkowe umorzenie postępowania lub wniosku z art. 338a. </a:t>
            </a:r>
            <a:r>
              <a:rPr lang="pl-PL" sz="4500" b="1" dirty="0">
                <a:solidFill>
                  <a:schemeClr val="tx2">
                    <a:lumMod val="50000"/>
                  </a:schemeClr>
                </a:solidFill>
              </a:rPr>
              <a:t>Wyrok zapada na posiedzeniu.</a:t>
            </a:r>
          </a:p>
          <a:p>
            <a:pPr lvl="0" algn="just">
              <a:buNone/>
            </a:pPr>
            <a:r>
              <a:rPr lang="pl-PL" sz="4500" b="1" dirty="0">
                <a:solidFill>
                  <a:schemeClr val="tx2">
                    <a:lumMod val="50000"/>
                  </a:schemeClr>
                </a:solidFill>
              </a:rPr>
              <a:t>	</a:t>
            </a:r>
            <a:r>
              <a:rPr lang="pl-PL" sz="4500" dirty="0">
                <a:solidFill>
                  <a:schemeClr val="tx2">
                    <a:lumMod val="50000"/>
                  </a:schemeClr>
                </a:solidFill>
              </a:rPr>
              <a:t>Do posiedzeń wyrokowych stosuje się odpowiednio przepisy regulujące przebieg rozprawy</a:t>
            </a:r>
          </a:p>
        </p:txBody>
      </p:sp>
    </p:spTree>
    <p:extLst>
      <p:ext uri="{BB962C8B-B14F-4D97-AF65-F5344CB8AC3E}">
        <p14:creationId xmlns:p14="http://schemas.microsoft.com/office/powerpoint/2010/main" val="28837510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a:xfrm>
            <a:off x="6589986" y="1600203"/>
            <a:ext cx="4992414" cy="4525963"/>
          </a:xfrm>
        </p:spPr>
        <p:txBody>
          <a:bodyPr>
            <a:normAutofit/>
          </a:bodyPr>
          <a:lstStyle/>
          <a:p>
            <a:pPr algn="just">
              <a:buNone/>
            </a:pPr>
            <a:r>
              <a:rPr lang="pl-PL" b="1" dirty="0">
                <a:solidFill>
                  <a:schemeClr val="tx2">
                    <a:lumMod val="50000"/>
                  </a:schemeClr>
                </a:solidFill>
              </a:rPr>
              <a:t>1. skład sądu</a:t>
            </a:r>
            <a:endParaRPr lang="pl-PL" dirty="0">
              <a:solidFill>
                <a:schemeClr val="tx2">
                  <a:lumMod val="50000"/>
                </a:schemeClr>
              </a:solidFill>
            </a:endParaRPr>
          </a:p>
          <a:p>
            <a:pPr algn="just">
              <a:buNone/>
            </a:pPr>
            <a:r>
              <a:rPr lang="pl-PL" b="1" dirty="0">
                <a:solidFill>
                  <a:schemeClr val="tx2">
                    <a:lumMod val="50000"/>
                  </a:schemeClr>
                </a:solidFill>
              </a:rPr>
              <a:t>2. jawność wewnętrzna </a:t>
            </a:r>
          </a:p>
          <a:p>
            <a:pPr algn="just">
              <a:buNone/>
            </a:pPr>
            <a:r>
              <a:rPr lang="pl-PL" b="1" dirty="0">
                <a:solidFill>
                  <a:schemeClr val="tx2">
                    <a:lumMod val="50000"/>
                  </a:schemeClr>
                </a:solidFill>
              </a:rPr>
              <a:t>i zewnętrzna</a:t>
            </a:r>
          </a:p>
          <a:p>
            <a:pPr algn="just">
              <a:buNone/>
            </a:pPr>
            <a:r>
              <a:rPr lang="pl-PL" dirty="0">
                <a:solidFill>
                  <a:schemeClr val="tx2">
                    <a:lumMod val="50000"/>
                  </a:schemeClr>
                </a:solidFill>
              </a:rPr>
              <a:t>- niektóre posiedzenia są jawne zewnętrznie – art. 95b § 2 k.p.k.</a:t>
            </a:r>
          </a:p>
          <a:p>
            <a:pPr marL="0" indent="-45720" algn="just">
              <a:buNone/>
            </a:pPr>
            <a:r>
              <a:rPr lang="pl-PL" b="1" dirty="0">
                <a:solidFill>
                  <a:schemeClr val="tx2">
                    <a:lumMod val="50000"/>
                  </a:schemeClr>
                </a:solidFill>
              </a:rPr>
              <a:t>3. postępowanie dowodowe</a:t>
            </a:r>
          </a:p>
          <a:p>
            <a:pPr marL="0" indent="-45720" algn="just">
              <a:buNone/>
            </a:pPr>
            <a:r>
              <a:rPr lang="pl-PL" dirty="0">
                <a:solidFill>
                  <a:schemeClr val="tx2">
                    <a:lumMod val="50000"/>
                  </a:schemeClr>
                </a:solidFill>
              </a:rPr>
              <a:t>- art. 97 k.p.k.</a:t>
            </a:r>
          </a:p>
        </p:txBody>
      </p:sp>
      <p:sp>
        <p:nvSpPr>
          <p:cNvPr id="4" name="Prostokąt zaokrąglony 3"/>
          <p:cNvSpPr/>
          <p:nvPr/>
        </p:nvSpPr>
        <p:spPr>
          <a:xfrm>
            <a:off x="945930" y="1345324"/>
            <a:ext cx="4645573" cy="486629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800" dirty="0"/>
              <a:t>Posiedzenie </a:t>
            </a:r>
          </a:p>
          <a:p>
            <a:pPr algn="ctr"/>
            <a:r>
              <a:rPr lang="pl-PL" sz="4800" dirty="0"/>
              <a:t>a</a:t>
            </a:r>
          </a:p>
          <a:p>
            <a:pPr algn="ctr"/>
            <a:r>
              <a:rPr lang="pl-PL" sz="4800" dirty="0"/>
              <a:t>rozprawa</a:t>
            </a:r>
          </a:p>
          <a:p>
            <a:pPr algn="ctr"/>
            <a:endParaRPr lang="pl-PL" dirty="0"/>
          </a:p>
        </p:txBody>
      </p:sp>
    </p:spTree>
    <p:extLst>
      <p:ext uri="{BB962C8B-B14F-4D97-AF65-F5344CB8AC3E}">
        <p14:creationId xmlns:p14="http://schemas.microsoft.com/office/powerpoint/2010/main" val="28169064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672662" y="199697"/>
            <a:ext cx="10836166" cy="130328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p:txBody>
          <a:bodyPr>
            <a:normAutofit fontScale="90000"/>
          </a:bodyPr>
          <a:lstStyle/>
          <a:p>
            <a:r>
              <a:rPr lang="pl-PL" dirty="0">
                <a:solidFill>
                  <a:schemeClr val="bg1"/>
                </a:solidFill>
              </a:rPr>
              <a:t>Zasady udziału stron i innych podmiotów </a:t>
            </a:r>
            <a:br>
              <a:rPr lang="pl-PL" dirty="0">
                <a:solidFill>
                  <a:schemeClr val="bg1"/>
                </a:solidFill>
              </a:rPr>
            </a:br>
            <a:r>
              <a:rPr lang="pl-PL" dirty="0">
                <a:solidFill>
                  <a:schemeClr val="bg1"/>
                </a:solidFill>
              </a:rPr>
              <a:t>w posiedzeniach sądu</a:t>
            </a:r>
          </a:p>
        </p:txBody>
      </p:sp>
      <p:sp>
        <p:nvSpPr>
          <p:cNvPr id="8" name="Symbol zastępczy zawartości 7"/>
          <p:cNvSpPr>
            <a:spLocks noGrp="1"/>
          </p:cNvSpPr>
          <p:nvPr>
            <p:ph idx="1"/>
          </p:nvPr>
        </p:nvSpPr>
        <p:spPr/>
        <p:txBody>
          <a:bodyPr>
            <a:normAutofit lnSpcReduction="10000"/>
          </a:bodyPr>
          <a:lstStyle/>
          <a:p>
            <a:pPr algn="just"/>
            <a:r>
              <a:rPr lang="pl-PL" dirty="0"/>
              <a:t>art. 96 k.p.k.</a:t>
            </a:r>
          </a:p>
          <a:p>
            <a:pPr algn="just"/>
            <a:r>
              <a:rPr lang="pl-PL" dirty="0"/>
              <a:t>strony oraz osoby niebędące stronami, jeżeli ma to znaczenie dla ochrony ich praw lub interesów, mają prawo wziąć udział w posiedzeniu wówczas, gdy ustawa tak stanowi, chyba że ich udział jest obowiązkowy </a:t>
            </a:r>
          </a:p>
          <a:p>
            <a:pPr algn="just"/>
            <a:r>
              <a:rPr lang="pl-PL" dirty="0"/>
              <a:t>w pozostałych wypadkach mają prawo wziąć udział jeżeli się stawią, chyba że ustawa stanowi inaczej </a:t>
            </a:r>
          </a:p>
          <a:p>
            <a:pPr lvl="1" algn="just"/>
            <a:r>
              <a:rPr lang="pl-PL" dirty="0"/>
              <a:t>np. niejawne dla stron i publiczności jest posiedzenie, na którym sąd wydaje wyrok nakazowy  </a:t>
            </a:r>
          </a:p>
        </p:txBody>
      </p:sp>
      <p:sp>
        <p:nvSpPr>
          <p:cNvPr id="5" name="Prostokąt zaokrąglony 4"/>
          <p:cNvSpPr/>
          <p:nvPr/>
        </p:nvSpPr>
        <p:spPr>
          <a:xfrm>
            <a:off x="441434" y="1555531"/>
            <a:ext cx="11382704" cy="4351283"/>
          </a:xfrm>
          <a:prstGeom prst="round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1111154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zawartości 4"/>
          <p:cNvSpPr>
            <a:spLocks noGrp="1"/>
          </p:cNvSpPr>
          <p:nvPr>
            <p:ph sz="half" idx="2"/>
          </p:nvPr>
        </p:nvSpPr>
        <p:spPr>
          <a:xfrm>
            <a:off x="457200" y="1200372"/>
            <a:ext cx="11356428" cy="5572568"/>
          </a:xfrm>
        </p:spPr>
        <p:txBody>
          <a:bodyPr>
            <a:normAutofit/>
          </a:bodyPr>
          <a:lstStyle/>
          <a:p>
            <a:pPr marL="0" indent="0" algn="just">
              <a:buNone/>
            </a:pPr>
            <a:r>
              <a:rPr lang="pl-PL" dirty="0"/>
              <a:t>art. 339 § 5 k.p.k.</a:t>
            </a:r>
          </a:p>
          <a:p>
            <a:pPr marL="0" indent="0" algn="just">
              <a:buNone/>
            </a:pPr>
            <a:r>
              <a:rPr lang="pl-PL" dirty="0"/>
              <a:t>Strony, obrońcy i pełnomocnicy mogą wziąć udział w posiedzeniach, gdy:</a:t>
            </a:r>
          </a:p>
          <a:p>
            <a:pPr marL="361950" lvl="1" indent="-276225" algn="just">
              <a:buFont typeface="+mj-lt"/>
              <a:buAutoNum type="arabicPeriod"/>
            </a:pPr>
            <a:r>
              <a:rPr lang="pl-PL" dirty="0"/>
              <a:t>prokurator złożył wniosek o orzeczenie środków zabezpieczających; </a:t>
            </a:r>
          </a:p>
          <a:p>
            <a:pPr marL="361950" lvl="1" indent="-276225" algn="just">
              <a:buFont typeface="+mj-lt"/>
              <a:buAutoNum type="arabicPeriod"/>
            </a:pPr>
            <a:r>
              <a:rPr lang="pl-PL" dirty="0"/>
              <a:t>zachodzi potrzeba rozważenia kwestii warunkowego umorzenie postępowania </a:t>
            </a:r>
          </a:p>
          <a:p>
            <a:pPr marL="361950" lvl="1" indent="-276225" algn="just">
              <a:buFont typeface="+mj-lt"/>
              <a:buAutoNum type="arabicPeriod"/>
            </a:pPr>
            <a:r>
              <a:rPr lang="pl-PL" dirty="0"/>
              <a:t>do aktu oskarżenia dołączono wniosek, o którym mowa w art. 335 § 2 </a:t>
            </a:r>
          </a:p>
          <a:p>
            <a:pPr marL="361950" lvl="1" indent="-276225" algn="just">
              <a:buFont typeface="+mj-lt"/>
              <a:buAutoNum type="arabicPeriod"/>
            </a:pPr>
            <a:r>
              <a:rPr lang="pl-PL" dirty="0"/>
              <a:t>prokurator złożył wniosek z art. 335 § 1</a:t>
            </a:r>
          </a:p>
          <a:p>
            <a:pPr marL="361950" lvl="1" indent="-276225" algn="just">
              <a:buFont typeface="+mj-lt"/>
              <a:buAutoNum type="arabicPeriod"/>
            </a:pPr>
            <a:r>
              <a:rPr lang="pl-PL" dirty="0"/>
              <a:t>zachodzi potrzeba rozstrzygnięcia, w przedmiocie umorzenia postępowania z przyczyn wskazanych w art. 17 § 1 pkt. 2 – 11</a:t>
            </a:r>
          </a:p>
          <a:p>
            <a:pPr marL="361950" lvl="1" indent="-276225" algn="just">
              <a:buFont typeface="+mj-lt"/>
              <a:buAutoNum type="arabicPeriod"/>
            </a:pPr>
            <a:r>
              <a:rPr lang="pl-PL" dirty="0"/>
              <a:t>w przedmiocie umorzenia postępowania z powodu oczywistego braku podstaw faktycznych oskarżenia</a:t>
            </a:r>
          </a:p>
          <a:p>
            <a:pPr marL="361950" lvl="1" indent="-276225" algn="just">
              <a:buFont typeface="+mj-lt"/>
              <a:buAutoNum type="arabicPeriod"/>
            </a:pPr>
            <a:r>
              <a:rPr lang="pl-PL" dirty="0"/>
              <a:t>sąd wydaje postanowienie w przedmiocie tymczasowego aresztowania lub innego środka przymusu</a:t>
            </a:r>
          </a:p>
        </p:txBody>
      </p:sp>
      <p:sp>
        <p:nvSpPr>
          <p:cNvPr id="17" name="Prostokąt zaokrąglony 16"/>
          <p:cNvSpPr/>
          <p:nvPr/>
        </p:nvSpPr>
        <p:spPr>
          <a:xfrm>
            <a:off x="336332" y="998482"/>
            <a:ext cx="11466786" cy="5129048"/>
          </a:xfrm>
          <a:prstGeom prst="round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42368406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zaokrąglony 5"/>
          <p:cNvSpPr/>
          <p:nvPr/>
        </p:nvSpPr>
        <p:spPr>
          <a:xfrm>
            <a:off x="1524000" y="378372"/>
            <a:ext cx="9301655" cy="106154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Tytuł 3"/>
          <p:cNvSpPr>
            <a:spLocks noGrp="1"/>
          </p:cNvSpPr>
          <p:nvPr>
            <p:ph type="title"/>
          </p:nvPr>
        </p:nvSpPr>
        <p:spPr/>
        <p:txBody>
          <a:bodyPr/>
          <a:lstStyle/>
          <a:p>
            <a:r>
              <a:rPr lang="pl-PL" dirty="0">
                <a:solidFill>
                  <a:schemeClr val="bg1"/>
                </a:solidFill>
              </a:rPr>
              <a:t>Ogłaszanie rozstrzygnięć procesowych </a:t>
            </a:r>
          </a:p>
        </p:txBody>
      </p:sp>
      <p:sp>
        <p:nvSpPr>
          <p:cNvPr id="5" name="Symbol zastępczy zawartości 4"/>
          <p:cNvSpPr>
            <a:spLocks noGrp="1"/>
          </p:cNvSpPr>
          <p:nvPr>
            <p:ph idx="1"/>
          </p:nvPr>
        </p:nvSpPr>
        <p:spPr>
          <a:xfrm>
            <a:off x="304800" y="1865376"/>
            <a:ext cx="11536680" cy="4692740"/>
          </a:xfrm>
        </p:spPr>
        <p:txBody>
          <a:bodyPr>
            <a:normAutofit fontScale="70000" lnSpcReduction="20000"/>
          </a:bodyPr>
          <a:lstStyle/>
          <a:p>
            <a:pPr algn="just">
              <a:buNone/>
            </a:pPr>
            <a:r>
              <a:rPr lang="pl-PL" dirty="0"/>
              <a:t>	</a:t>
            </a:r>
            <a:r>
              <a:rPr lang="pl-PL" dirty="0">
                <a:solidFill>
                  <a:schemeClr val="tx2">
                    <a:lumMod val="50000"/>
                  </a:schemeClr>
                </a:solidFill>
              </a:rPr>
              <a:t>art. 100 k.p.k.</a:t>
            </a:r>
          </a:p>
          <a:p>
            <a:pPr lvl="1" algn="just"/>
            <a:r>
              <a:rPr lang="pl-PL" dirty="0">
                <a:solidFill>
                  <a:schemeClr val="tx2">
                    <a:lumMod val="50000"/>
                  </a:schemeClr>
                </a:solidFill>
              </a:rPr>
              <a:t>orzeczenie lub zarządzenie wydane na rozprawie lub jawnym zewnętrznie posiedzeniu sądu ogłasza się ustnie. W pozostałych wypadkach, ogłasza się je ustnie jeżeli bierze w nim udział strona</a:t>
            </a:r>
          </a:p>
          <a:p>
            <a:pPr lvl="1" algn="just"/>
            <a:r>
              <a:rPr lang="pl-PL" dirty="0">
                <a:solidFill>
                  <a:schemeClr val="tx2">
                    <a:lumMod val="50000"/>
                  </a:schemeClr>
                </a:solidFill>
                <a:sym typeface="Wingdings" panose="05000000000000000000" pitchFamily="2" charset="2"/>
              </a:rPr>
              <a:t>postanowienia i zarządzenia – wydane poza rozprawą doręcza się tylko wtedy, jeżeli przysługuje środek zaskarżenia. Postanowienia kończące postępowanie w sprawie doręcza się stronom, chyba że byli obecni przy ogłoszeniu postanowienia lub zarządzenia. O treści innych niż powyższe postanowień (zarządzeń) należy strony powiadomić</a:t>
            </a:r>
          </a:p>
          <a:p>
            <a:pPr lvl="1" algn="just"/>
            <a:r>
              <a:rPr lang="pl-PL" dirty="0">
                <a:solidFill>
                  <a:schemeClr val="tx2">
                    <a:lumMod val="50000"/>
                  </a:schemeClr>
                </a:solidFill>
                <a:sym typeface="Wingdings" panose="05000000000000000000" pitchFamily="2" charset="2"/>
              </a:rPr>
              <a:t>strony należy powiadomić o treści innych postanowień i zarządzeń (tj. takich których nie można zaskarżyć) wydanych poza rozprawą i posiedzeniem, a także wydanych na posiedzeniu, o którego terminie strona nie była zawiadomiona</a:t>
            </a:r>
          </a:p>
          <a:p>
            <a:pPr lvl="1" algn="just"/>
            <a:r>
              <a:rPr lang="pl-PL" dirty="0">
                <a:solidFill>
                  <a:schemeClr val="tx2">
                    <a:lumMod val="50000"/>
                  </a:schemeClr>
                </a:solidFill>
                <a:sym typeface="Wingdings" panose="05000000000000000000" pitchFamily="2" charset="2"/>
              </a:rPr>
              <a:t>jeżeli ustawa nie zwalnia od równoczesnego wymogu sporządzenia uzasadnienia orzeczenie lub zarządzenie ogłasza się wraz z uzasadnieniem. </a:t>
            </a:r>
            <a:r>
              <a:rPr lang="pl-PL" b="1" dirty="0">
                <a:solidFill>
                  <a:schemeClr val="tx2">
                    <a:lumMod val="50000"/>
                  </a:schemeClr>
                </a:solidFill>
                <a:sym typeface="Wingdings" panose="05000000000000000000" pitchFamily="2" charset="2"/>
              </a:rPr>
              <a:t>Jeżeli odroczono sporządzenie uzasadnienia – podaje się ustnie najważniejsze motywy rozstrzygnięcia i obligatoryjnie doręcza się stronie decyzję procesową</a:t>
            </a:r>
          </a:p>
          <a:p>
            <a:pPr lvl="1" algn="just"/>
            <a:r>
              <a:rPr lang="pl-PL" dirty="0">
                <a:solidFill>
                  <a:schemeClr val="tx2">
                    <a:lumMod val="50000"/>
                  </a:schemeClr>
                </a:solidFill>
                <a:sym typeface="Wingdings" panose="05000000000000000000" pitchFamily="2" charset="2"/>
              </a:rPr>
              <a:t>przy ogłoszeniu lub doręczeniu orzeczenia należy pouczyć uczestnika postepowania o przysługującym im prawie, terminie i sposobie wniesienia środka zaskarżenia lub o tym, że orzeczenie nie podlega zaskarżeniu</a:t>
            </a:r>
            <a:endParaRPr lang="pl-PL" dirty="0">
              <a:solidFill>
                <a:schemeClr val="tx2">
                  <a:lumMod val="50000"/>
                </a:schemeClr>
              </a:solidFill>
            </a:endParaRPr>
          </a:p>
          <a:p>
            <a:pPr algn="just"/>
            <a:endParaRPr lang="pl-PL" dirty="0"/>
          </a:p>
        </p:txBody>
      </p:sp>
    </p:spTree>
    <p:extLst>
      <p:ext uri="{BB962C8B-B14F-4D97-AF65-F5344CB8AC3E}">
        <p14:creationId xmlns:p14="http://schemas.microsoft.com/office/powerpoint/2010/main" val="25606758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1072055" y="210207"/>
            <a:ext cx="3699642" cy="158706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a:xfrm>
            <a:off x="935637" y="-19666"/>
            <a:ext cx="3888611" cy="1922037"/>
          </a:xfrm>
        </p:spPr>
        <p:txBody>
          <a:bodyPr>
            <a:normAutofit/>
          </a:bodyPr>
          <a:lstStyle/>
          <a:p>
            <a:r>
              <a:rPr lang="pl-PL" dirty="0">
                <a:solidFill>
                  <a:schemeClr val="bg1"/>
                </a:solidFill>
              </a:rPr>
              <a:t>D</a:t>
            </a:r>
            <a:r>
              <a:rPr lang="pl-PL" sz="4400" dirty="0">
                <a:solidFill>
                  <a:schemeClr val="bg1"/>
                </a:solidFill>
              </a:rPr>
              <a:t>oręczanie wyroków </a:t>
            </a:r>
          </a:p>
        </p:txBody>
      </p:sp>
      <p:sp>
        <p:nvSpPr>
          <p:cNvPr id="3" name="Symbol zastępczy zawartości 2"/>
          <p:cNvSpPr>
            <a:spLocks noGrp="1"/>
          </p:cNvSpPr>
          <p:nvPr>
            <p:ph idx="1"/>
          </p:nvPr>
        </p:nvSpPr>
        <p:spPr>
          <a:xfrm>
            <a:off x="6043448" y="1345325"/>
            <a:ext cx="5352139" cy="5261952"/>
          </a:xfrm>
        </p:spPr>
        <p:txBody>
          <a:bodyPr>
            <a:normAutofit fontScale="70000" lnSpcReduction="20000"/>
          </a:bodyPr>
          <a:lstStyle/>
          <a:p>
            <a:pPr algn="just">
              <a:buNone/>
            </a:pPr>
            <a:r>
              <a:rPr lang="pl-PL" dirty="0"/>
              <a:t>	Wyrok doręcza się podmiotom uprawnionym do wniesienia środka odwoławczego, jeżeli ustawa tak stanowi.</a:t>
            </a:r>
          </a:p>
          <a:p>
            <a:pPr algn="just">
              <a:buNone/>
            </a:pPr>
            <a:r>
              <a:rPr lang="pl-PL" dirty="0"/>
              <a:t> </a:t>
            </a:r>
          </a:p>
          <a:p>
            <a:pPr marL="0" indent="0" algn="just">
              <a:buNone/>
            </a:pPr>
            <a:r>
              <a:rPr lang="pl-PL" dirty="0"/>
              <a:t>- wyrok doręcza się jeżeli zostały spełnione łącznie wszystkie poniższe przesłanki:</a:t>
            </a:r>
          </a:p>
          <a:p>
            <a:pPr marL="470916" lvl="1" indent="-342900" algn="just">
              <a:buFont typeface="+mj-lt"/>
              <a:buAutoNum type="alphaLcParenR"/>
            </a:pPr>
            <a:r>
              <a:rPr lang="pl-PL" dirty="0"/>
              <a:t>oskarżonemu pozbawionemu wolności </a:t>
            </a:r>
          </a:p>
          <a:p>
            <a:pPr marL="470916" lvl="1" indent="-342900" algn="just">
              <a:buFont typeface="+mj-lt"/>
              <a:buAutoNum type="alphaLcParenR"/>
            </a:pPr>
            <a:r>
              <a:rPr lang="pl-PL" dirty="0"/>
              <a:t>który nie ma obrońcy</a:t>
            </a:r>
          </a:p>
          <a:p>
            <a:pPr marL="470916" lvl="1" indent="-342900" algn="just">
              <a:buFont typeface="+mj-lt"/>
              <a:buAutoNum type="alphaLcParenR"/>
            </a:pPr>
            <a:r>
              <a:rPr lang="pl-PL" dirty="0"/>
              <a:t>jest pozbawiony wolności </a:t>
            </a:r>
          </a:p>
          <a:p>
            <a:pPr marL="470916" lvl="1" indent="-342900" algn="just">
              <a:buFont typeface="+mj-lt"/>
              <a:buAutoNum type="alphaLcParenR"/>
            </a:pPr>
            <a:r>
              <a:rPr lang="pl-PL" dirty="0"/>
              <a:t>złożył wniosek o doprowadzenie go na rozprawę, na której miał zapaść wyrok </a:t>
            </a:r>
          </a:p>
          <a:p>
            <a:pPr marL="470916" lvl="1" indent="-342900" algn="just">
              <a:buFont typeface="+mj-lt"/>
              <a:buAutoNum type="alphaLcParenR"/>
            </a:pPr>
            <a:r>
              <a:rPr lang="pl-PL" dirty="0"/>
              <a:t>mimo złożenia wniosku nie doprowadzono go na ogłoszenie wyroku</a:t>
            </a:r>
          </a:p>
          <a:p>
            <a:pPr marL="470916" lvl="1" indent="-342900" algn="just">
              <a:buNone/>
            </a:pPr>
            <a:endParaRPr lang="pl-PL" dirty="0"/>
          </a:p>
          <a:p>
            <a:pPr marL="0" indent="0" algn="just">
              <a:buNone/>
            </a:pPr>
            <a:r>
              <a:rPr lang="pl-PL" dirty="0"/>
              <a:t>- art. 505 k.p.k. – wyrok nakazowy doręcza się oskarżycielowi i oskarżonemu i jego obrońcy</a:t>
            </a:r>
          </a:p>
        </p:txBody>
      </p:sp>
      <p:pic>
        <p:nvPicPr>
          <p:cNvPr id="5" name="Obraz 4" descr="Verzweifelt_Paragraf_524714.jpg"/>
          <p:cNvPicPr>
            <a:picLocks noChangeAspect="1"/>
          </p:cNvPicPr>
          <p:nvPr/>
        </p:nvPicPr>
        <p:blipFill>
          <a:blip r:embed="rId2" cstate="print"/>
          <a:stretch>
            <a:fillRect/>
          </a:stretch>
        </p:blipFill>
        <p:spPr>
          <a:xfrm>
            <a:off x="1000443" y="1874350"/>
            <a:ext cx="4896544" cy="4231630"/>
          </a:xfrm>
          <a:prstGeom prst="rect">
            <a:avLst/>
          </a:prstGeom>
        </p:spPr>
      </p:pic>
    </p:spTree>
    <p:extLst>
      <p:ext uri="{BB962C8B-B14F-4D97-AF65-F5344CB8AC3E}">
        <p14:creationId xmlns:p14="http://schemas.microsoft.com/office/powerpoint/2010/main" val="14303737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2648607" y="872359"/>
            <a:ext cx="6978869" cy="91440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a:xfrm>
            <a:off x="820702" y="519781"/>
            <a:ext cx="10824972" cy="1499616"/>
          </a:xfrm>
        </p:spPr>
        <p:txBody>
          <a:bodyPr/>
          <a:lstStyle/>
          <a:p>
            <a:r>
              <a:rPr lang="pl-PL" dirty="0">
                <a:solidFill>
                  <a:schemeClr val="bg1"/>
                </a:solidFill>
              </a:rPr>
              <a:t>Prawomocność orzeczenia</a:t>
            </a:r>
          </a:p>
        </p:txBody>
      </p:sp>
      <p:sp>
        <p:nvSpPr>
          <p:cNvPr id="3" name="Symbol zastępczy zawartości 2"/>
          <p:cNvSpPr>
            <a:spLocks noGrp="1"/>
          </p:cNvSpPr>
          <p:nvPr>
            <p:ph idx="1"/>
          </p:nvPr>
        </p:nvSpPr>
        <p:spPr>
          <a:xfrm>
            <a:off x="1271752" y="2159876"/>
            <a:ext cx="9848193" cy="4023360"/>
          </a:xfrm>
        </p:spPr>
        <p:txBody>
          <a:bodyPr>
            <a:normAutofit fontScale="70000" lnSpcReduction="20000"/>
          </a:bodyPr>
          <a:lstStyle/>
          <a:p>
            <a:pPr marL="457200" indent="-457200" algn="just">
              <a:buFont typeface="+mj-lt"/>
              <a:buAutoNum type="arabicPeriod"/>
            </a:pPr>
            <a:r>
              <a:rPr lang="pl-PL" dirty="0">
                <a:solidFill>
                  <a:schemeClr val="accent1">
                    <a:lumMod val="50000"/>
                  </a:schemeClr>
                </a:solidFill>
              </a:rPr>
              <a:t>upłynął termin do wniesienia środka odwoławczego (art. 445 k.p.k., art. 460 k.p.k.) i strona nie wniosła w tym terminie tego środka</a:t>
            </a:r>
          </a:p>
          <a:p>
            <a:pPr marL="457200" indent="-457200" algn="just">
              <a:buFont typeface="+mj-lt"/>
              <a:buAutoNum type="arabicPeriod"/>
            </a:pPr>
            <a:r>
              <a:rPr lang="pl-PL" dirty="0">
                <a:solidFill>
                  <a:schemeClr val="accent1">
                    <a:lumMod val="50000"/>
                  </a:schemeClr>
                </a:solidFill>
              </a:rPr>
              <a:t>upłynął termin do złożenia wniosku o uzasadnienie orzeczenia </a:t>
            </a:r>
          </a:p>
          <a:p>
            <a:pPr marL="457200" indent="-457200" algn="just">
              <a:buFont typeface="+mj-lt"/>
              <a:buAutoNum type="arabicPeriod"/>
            </a:pPr>
            <a:r>
              <a:rPr lang="pl-PL" dirty="0">
                <a:solidFill>
                  <a:schemeClr val="accent1">
                    <a:lumMod val="50000"/>
                  </a:schemeClr>
                </a:solidFill>
              </a:rPr>
              <a:t>stronie odmówiono przyjęcia środka odwoławczego (art. 429 k.p.k.), a nie zaskarżyła tego zarządzenia lub zaskarżyła, ale zostało ono utrzymane w mocy </a:t>
            </a:r>
          </a:p>
          <a:p>
            <a:pPr marL="457200" indent="-457200" algn="just">
              <a:buFont typeface="+mj-lt"/>
              <a:buAutoNum type="arabicPeriod"/>
            </a:pPr>
            <a:r>
              <a:rPr lang="pl-PL" dirty="0">
                <a:solidFill>
                  <a:schemeClr val="accent1">
                    <a:lumMod val="50000"/>
                  </a:schemeClr>
                </a:solidFill>
              </a:rPr>
              <a:t>strona cofnęła środek odwoławczy, a brak jest podstaw do rozpoznania go mimo cofnięcia (art. 432 k.p.k.) </a:t>
            </a:r>
          </a:p>
          <a:p>
            <a:pPr marL="457200" indent="-457200" algn="just">
              <a:buFont typeface="+mj-lt"/>
              <a:buAutoNum type="arabicPeriod"/>
            </a:pPr>
            <a:r>
              <a:rPr lang="pl-PL" dirty="0">
                <a:solidFill>
                  <a:schemeClr val="accent1">
                    <a:lumMod val="50000"/>
                  </a:schemeClr>
                </a:solidFill>
              </a:rPr>
              <a:t>orzeczenie zostało wydane przez sąd odwoławczy w wyniku wniesienia środka odwoławczego </a:t>
            </a:r>
          </a:p>
          <a:p>
            <a:pPr marL="457200" indent="-457200" algn="just">
              <a:buFont typeface="+mj-lt"/>
              <a:buAutoNum type="arabicPeriod"/>
            </a:pPr>
            <a:r>
              <a:rPr lang="pl-PL" dirty="0">
                <a:solidFill>
                  <a:schemeClr val="accent1">
                    <a:lumMod val="50000"/>
                  </a:schemeClr>
                </a:solidFill>
              </a:rPr>
              <a:t>wyrok nakazowy staje się prawomocny, jeżeli oskarżony lub oskarżyciel nie wniosą sprzeciwu w ciągu 7 dni od daty doręczenia wyroku lub cofną sprzeciw (art. 507 k.p.k.)</a:t>
            </a:r>
          </a:p>
          <a:p>
            <a:pPr marL="457200" indent="-457200" algn="just">
              <a:buFont typeface="+mj-lt"/>
              <a:buAutoNum type="arabicPeriod"/>
            </a:pPr>
            <a:endParaRPr lang="pl-PL" dirty="0"/>
          </a:p>
        </p:txBody>
      </p:sp>
    </p:spTree>
    <p:extLst>
      <p:ext uri="{BB962C8B-B14F-4D97-AF65-F5344CB8AC3E}">
        <p14:creationId xmlns:p14="http://schemas.microsoft.com/office/powerpoint/2010/main" val="15262412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rostokąt zaokrąglony 7"/>
          <p:cNvSpPr/>
          <p:nvPr/>
        </p:nvSpPr>
        <p:spPr>
          <a:xfrm>
            <a:off x="1481959" y="357352"/>
            <a:ext cx="9165020" cy="75674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a:xfrm>
            <a:off x="0" y="220716"/>
            <a:ext cx="12192000" cy="945932"/>
          </a:xfrm>
        </p:spPr>
        <p:txBody>
          <a:bodyPr>
            <a:normAutofit/>
          </a:bodyPr>
          <a:lstStyle/>
          <a:p>
            <a:r>
              <a:rPr lang="pl-PL" sz="3200" dirty="0">
                <a:solidFill>
                  <a:schemeClr val="bg1"/>
                </a:solidFill>
              </a:rPr>
              <a:t>Sposoby komunikowania się z organami procesowymi</a:t>
            </a:r>
          </a:p>
        </p:txBody>
      </p:sp>
      <p:sp>
        <p:nvSpPr>
          <p:cNvPr id="4" name="Symbol zastępczy tekstu 3"/>
          <p:cNvSpPr>
            <a:spLocks noGrp="1"/>
          </p:cNvSpPr>
          <p:nvPr>
            <p:ph type="body" idx="1"/>
          </p:nvPr>
        </p:nvSpPr>
        <p:spPr>
          <a:xfrm>
            <a:off x="347472" y="992036"/>
            <a:ext cx="5431536" cy="822960"/>
          </a:xfrm>
        </p:spPr>
        <p:txBody>
          <a:bodyPr>
            <a:normAutofit/>
          </a:bodyPr>
          <a:lstStyle/>
          <a:p>
            <a:pPr algn="ctr"/>
            <a:r>
              <a:rPr lang="pl-PL" dirty="0">
                <a:solidFill>
                  <a:schemeClr val="accent1">
                    <a:lumMod val="50000"/>
                  </a:schemeClr>
                </a:solidFill>
              </a:rPr>
              <a:t>Ustnie do protokołu</a:t>
            </a:r>
          </a:p>
        </p:txBody>
      </p:sp>
      <p:sp>
        <p:nvSpPr>
          <p:cNvPr id="3" name="Symbol zastępczy zawartości 2"/>
          <p:cNvSpPr>
            <a:spLocks noGrp="1"/>
          </p:cNvSpPr>
          <p:nvPr>
            <p:ph sz="half" idx="2"/>
          </p:nvPr>
        </p:nvSpPr>
        <p:spPr>
          <a:xfrm>
            <a:off x="217976" y="1786831"/>
            <a:ext cx="5431536" cy="4656010"/>
          </a:xfrm>
        </p:spPr>
        <p:txBody>
          <a:bodyPr>
            <a:noAutofit/>
          </a:bodyPr>
          <a:lstStyle/>
          <a:p>
            <a:pPr algn="just"/>
            <a:r>
              <a:rPr lang="pl-PL" sz="1600" dirty="0">
                <a:solidFill>
                  <a:schemeClr val="accent1">
                    <a:lumMod val="50000"/>
                  </a:schemeClr>
                </a:solidFill>
              </a:rPr>
              <a:t>osobę uprawnioną do udziału w czynności zawiadamia się o jej czasie i miejscu, chyba że ustawa stanowi inaczej (art. 117 § 1 k.p.k.)</a:t>
            </a:r>
          </a:p>
          <a:p>
            <a:pPr algn="just"/>
            <a:r>
              <a:rPr lang="pl-PL" sz="1600" dirty="0">
                <a:solidFill>
                  <a:schemeClr val="accent1">
                    <a:lumMod val="50000"/>
                  </a:schemeClr>
                </a:solidFill>
              </a:rPr>
              <a:t>osobę zobowiązaną do udziału w czynności wzywa się do udziału w niej, wskazują w jakiej sprawie i w jakim charakterze, miejscu i czasie ma się stawić oraz należy pouczyć o skutkach niestawiennictwa </a:t>
            </a:r>
          </a:p>
          <a:p>
            <a:pPr algn="just"/>
            <a:r>
              <a:rPr lang="pl-PL" sz="1600" dirty="0">
                <a:solidFill>
                  <a:schemeClr val="accent1">
                    <a:lumMod val="50000"/>
                  </a:schemeClr>
                </a:solidFill>
              </a:rPr>
              <a:t>czynności nie przeprowadza się jeżeli osoba uprawniona do udziału w niej:</a:t>
            </a:r>
          </a:p>
          <a:p>
            <a:pPr marL="470916" lvl="1" indent="-342900" algn="just">
              <a:buFont typeface="+mj-lt"/>
              <a:buAutoNum type="arabicPeriod"/>
            </a:pPr>
            <a:r>
              <a:rPr lang="pl-PL" sz="1600" dirty="0">
                <a:solidFill>
                  <a:schemeClr val="accent1">
                    <a:lumMod val="50000"/>
                  </a:schemeClr>
                </a:solidFill>
              </a:rPr>
              <a:t>Nie stawiła się a brak dowodu, że została o niej powiadomiona </a:t>
            </a:r>
          </a:p>
          <a:p>
            <a:pPr marL="470916" lvl="1" indent="-342900" algn="just">
              <a:buFont typeface="+mj-lt"/>
              <a:buAutoNum type="arabicPeriod"/>
            </a:pPr>
            <a:r>
              <a:rPr lang="pl-PL" sz="1600" dirty="0">
                <a:solidFill>
                  <a:schemeClr val="accent1">
                    <a:lumMod val="50000"/>
                  </a:schemeClr>
                </a:solidFill>
              </a:rPr>
              <a:t>Zachodzi uzasadnione przypuszczenie, że niestawiennictwo wynika z powodu przeszkód żywiołowych lub innych wyjątkowych przyczyn </a:t>
            </a:r>
          </a:p>
          <a:p>
            <a:pPr marL="470916" lvl="1" indent="-342900" algn="just">
              <a:buFont typeface="+mj-lt"/>
              <a:buAutoNum type="arabicPeriod"/>
            </a:pPr>
            <a:r>
              <a:rPr lang="pl-PL" sz="1600" dirty="0">
                <a:solidFill>
                  <a:schemeClr val="accent1">
                    <a:lumMod val="50000"/>
                  </a:schemeClr>
                </a:solidFill>
              </a:rPr>
              <a:t>Usprawiedliwiła swoje niestawiennictwo i wnosi o nieprzeprowadzanie czynności bez jej udziału </a:t>
            </a:r>
          </a:p>
          <a:p>
            <a:pPr marL="0" indent="0" algn="just">
              <a:buNone/>
            </a:pPr>
            <a:r>
              <a:rPr lang="pl-PL" sz="1600" dirty="0">
                <a:solidFill>
                  <a:schemeClr val="accent1">
                    <a:lumMod val="50000"/>
                  </a:schemeClr>
                </a:solidFill>
              </a:rPr>
              <a:t>Czynności nie przeprowadza się jeżeli nie stawił się pełnomocnik lub obrońca zobowiązany do udziału w czynności</a:t>
            </a:r>
          </a:p>
          <a:p>
            <a:pPr marL="0" indent="0" algn="just">
              <a:buNone/>
            </a:pPr>
            <a:r>
              <a:rPr lang="pl-PL" sz="1600" dirty="0">
                <a:solidFill>
                  <a:schemeClr val="accent1">
                    <a:lumMod val="50000"/>
                  </a:schemeClr>
                </a:solidFill>
              </a:rPr>
              <a:t>- art. 117a k.p.k.</a:t>
            </a:r>
          </a:p>
        </p:txBody>
      </p:sp>
      <p:sp>
        <p:nvSpPr>
          <p:cNvPr id="5" name="Symbol zastępczy tekstu 4"/>
          <p:cNvSpPr>
            <a:spLocks noGrp="1"/>
          </p:cNvSpPr>
          <p:nvPr>
            <p:ph type="body" sz="quarter" idx="3"/>
          </p:nvPr>
        </p:nvSpPr>
        <p:spPr>
          <a:xfrm>
            <a:off x="5990888" y="981526"/>
            <a:ext cx="5859736" cy="822960"/>
          </a:xfrm>
        </p:spPr>
        <p:txBody>
          <a:bodyPr>
            <a:normAutofit/>
          </a:bodyPr>
          <a:lstStyle/>
          <a:p>
            <a:pPr algn="ctr"/>
            <a:r>
              <a:rPr lang="pl-PL" dirty="0">
                <a:solidFill>
                  <a:schemeClr val="accent1">
                    <a:lumMod val="50000"/>
                  </a:schemeClr>
                </a:solidFill>
              </a:rPr>
              <a:t>Pismo procesowe</a:t>
            </a:r>
          </a:p>
        </p:txBody>
      </p:sp>
      <p:sp>
        <p:nvSpPr>
          <p:cNvPr id="6" name="Symbol zastępczy zawartości 5"/>
          <p:cNvSpPr>
            <a:spLocks noGrp="1"/>
          </p:cNvSpPr>
          <p:nvPr>
            <p:ph sz="quarter" idx="4"/>
          </p:nvPr>
        </p:nvSpPr>
        <p:spPr>
          <a:xfrm>
            <a:off x="5990888" y="1775420"/>
            <a:ext cx="6043796" cy="4241122"/>
          </a:xfrm>
        </p:spPr>
        <p:txBody>
          <a:bodyPr>
            <a:noAutofit/>
          </a:bodyPr>
          <a:lstStyle/>
          <a:p>
            <a:pPr algn="just"/>
            <a:r>
              <a:rPr lang="pl-PL" sz="1600" dirty="0">
                <a:solidFill>
                  <a:schemeClr val="accent1">
                    <a:lumMod val="50000"/>
                  </a:schemeClr>
                </a:solidFill>
              </a:rPr>
              <a:t>Każde pismo procesowe musi zawierać (art. 119 k.p.k.):</a:t>
            </a:r>
          </a:p>
          <a:p>
            <a:pPr marL="128016" lvl="1" indent="0" algn="just">
              <a:buNone/>
            </a:pPr>
            <a:r>
              <a:rPr lang="pl-PL" sz="1600" dirty="0">
                <a:solidFill>
                  <a:schemeClr val="accent1">
                    <a:lumMod val="50000"/>
                  </a:schemeClr>
                </a:solidFill>
              </a:rPr>
              <a:t>1. oznaczenie organu do którego jest skierowane oraz sprawy, której dotyczy </a:t>
            </a:r>
          </a:p>
          <a:p>
            <a:pPr marL="128016" lvl="1" indent="0" algn="just">
              <a:buNone/>
            </a:pPr>
            <a:r>
              <a:rPr lang="pl-PL" sz="1600" dirty="0">
                <a:solidFill>
                  <a:schemeClr val="accent1">
                    <a:lumMod val="50000"/>
                  </a:schemeClr>
                </a:solidFill>
              </a:rPr>
              <a:t>2. Oznaczenie oraz adres wnoszącego pismo</a:t>
            </a:r>
          </a:p>
          <a:p>
            <a:pPr marL="128016" lvl="1" indent="0" algn="just">
              <a:buNone/>
            </a:pPr>
            <a:r>
              <a:rPr lang="pl-PL" sz="1600" dirty="0">
                <a:solidFill>
                  <a:schemeClr val="accent1">
                    <a:lumMod val="50000"/>
                  </a:schemeClr>
                </a:solidFill>
              </a:rPr>
              <a:t>3. Treść wniosku, w miarę potrzeby z uzasadnieniem </a:t>
            </a:r>
          </a:p>
          <a:p>
            <a:pPr marL="128016" lvl="1" indent="0" algn="just">
              <a:buNone/>
            </a:pPr>
            <a:r>
              <a:rPr lang="pl-PL" sz="1600" dirty="0">
                <a:solidFill>
                  <a:schemeClr val="accent1">
                    <a:lumMod val="50000"/>
                  </a:schemeClr>
                </a:solidFill>
              </a:rPr>
              <a:t>4. Datę i podpis składającego piso (za osobę która nie może się podpisać, pismo podpisuje osoba przez nią upoważniona)</a:t>
            </a:r>
          </a:p>
          <a:p>
            <a:pPr marL="0" indent="-45720" algn="just"/>
            <a:r>
              <a:rPr lang="pl-PL" sz="1600" dirty="0">
                <a:solidFill>
                  <a:schemeClr val="accent1">
                    <a:lumMod val="50000"/>
                  </a:schemeClr>
                </a:solidFill>
              </a:rPr>
              <a:t> k.p.k. obok warunków ogólnych z art. 119 wprowadza szczególne warunki formalne pism procesowych np. przymus adwokacko – radcowski w przypadku wnoszenia subsydiarnego aktu oskarżenia czy konieczność dokonania opłat </a:t>
            </a:r>
          </a:p>
          <a:p>
            <a:pPr marL="0" indent="-45720" algn="just"/>
            <a:r>
              <a:rPr lang="pl-PL" sz="1600" dirty="0">
                <a:solidFill>
                  <a:schemeClr val="accent1">
                    <a:lumMod val="50000"/>
                  </a:schemeClr>
                </a:solidFill>
              </a:rPr>
              <a:t> jeżeli pismo nie odpowiada wymaganiom formalnym, a brak jest tego rodzaju, że pismo nie może otrzymać biegu albo nie uiszczono należnych opłat lub nie dołączono upoważnienia do czynności procesowej wzywa się osobę od której pismo pochodzi do usunięcia braków w terminie 7 dni, pod rygorem uznania pisma za bezskuteczne. </a:t>
            </a:r>
          </a:p>
          <a:p>
            <a:pPr marL="0" indent="-45720" algn="just"/>
            <a:r>
              <a:rPr lang="pl-PL" sz="1600" dirty="0">
                <a:solidFill>
                  <a:schemeClr val="accent1">
                    <a:lumMod val="50000"/>
                  </a:schemeClr>
                </a:solidFill>
              </a:rPr>
              <a:t> przypadku uzupełnienia braków pismo wywołuje skutki prawne od dnia jego wniesienia</a:t>
            </a:r>
          </a:p>
        </p:txBody>
      </p:sp>
    </p:spTree>
    <p:extLst>
      <p:ext uri="{BB962C8B-B14F-4D97-AF65-F5344CB8AC3E}">
        <p14:creationId xmlns:p14="http://schemas.microsoft.com/office/powerpoint/2010/main" val="639942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rostokąt zaokrąglony 11"/>
          <p:cNvSpPr/>
          <p:nvPr/>
        </p:nvSpPr>
        <p:spPr>
          <a:xfrm>
            <a:off x="588580" y="756746"/>
            <a:ext cx="5990896" cy="486629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a:t>Czynność procesowa </a:t>
            </a:r>
          </a:p>
          <a:p>
            <a:pPr algn="ctr"/>
            <a:r>
              <a:rPr lang="pl-PL" sz="4400" dirty="0"/>
              <a:t>a </a:t>
            </a:r>
          </a:p>
          <a:p>
            <a:pPr algn="ctr"/>
            <a:r>
              <a:rPr lang="pl-PL" sz="4400" dirty="0"/>
              <a:t>zdarzenie procesowe </a:t>
            </a:r>
          </a:p>
        </p:txBody>
      </p:sp>
      <p:pic>
        <p:nvPicPr>
          <p:cNvPr id="13" name="Obraz 12" descr="20939-zakon-sud-paragraf-nestandard2.jpg"/>
          <p:cNvPicPr>
            <a:picLocks noChangeAspect="1"/>
          </p:cNvPicPr>
          <p:nvPr/>
        </p:nvPicPr>
        <p:blipFill>
          <a:blip r:embed="rId2" cstate="print"/>
          <a:stretch>
            <a:fillRect/>
          </a:stretch>
        </p:blipFill>
        <p:spPr>
          <a:xfrm>
            <a:off x="7233123" y="2344051"/>
            <a:ext cx="4601525" cy="3451144"/>
          </a:xfrm>
          <a:prstGeom prst="rect">
            <a:avLst/>
          </a:prstGeom>
        </p:spPr>
      </p:pic>
    </p:spTree>
    <p:extLst>
      <p:ext uri="{BB962C8B-B14F-4D97-AF65-F5344CB8AC3E}">
        <p14:creationId xmlns:p14="http://schemas.microsoft.com/office/powerpoint/2010/main" val="3704863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1933904" y="2228193"/>
            <a:ext cx="7746124" cy="3046988"/>
          </a:xfrm>
          <a:prstGeom prst="rect">
            <a:avLst/>
          </a:prstGeom>
          <a:solidFill>
            <a:schemeClr val="bg1"/>
          </a:solidFill>
          <a:ln>
            <a:solidFill>
              <a:schemeClr val="accent1">
                <a:lumMod val="50000"/>
              </a:schemeClr>
            </a:solidFill>
          </a:ln>
        </p:spPr>
        <p:txBody>
          <a:bodyPr wrap="square" rtlCol="0">
            <a:spAutoFit/>
          </a:bodyPr>
          <a:lstStyle/>
          <a:p>
            <a:pPr algn="just"/>
            <a:r>
              <a:rPr lang="pl-PL" sz="2400" dirty="0">
                <a:solidFill>
                  <a:schemeClr val="accent1">
                    <a:lumMod val="50000"/>
                  </a:schemeClr>
                </a:solidFill>
              </a:rPr>
              <a:t>Znaczenie czynności procesowej ocenia się według treści złożonego oświadczenia.</a:t>
            </a:r>
          </a:p>
          <a:p>
            <a:pPr algn="just"/>
            <a:endParaRPr lang="pl-PL" sz="2400" dirty="0">
              <a:solidFill>
                <a:schemeClr val="accent1">
                  <a:lumMod val="50000"/>
                </a:schemeClr>
              </a:solidFill>
            </a:endParaRPr>
          </a:p>
          <a:p>
            <a:pPr algn="just"/>
            <a:r>
              <a:rPr lang="pl-PL" sz="2400" dirty="0">
                <a:solidFill>
                  <a:schemeClr val="accent1">
                    <a:lumMod val="50000"/>
                  </a:schemeClr>
                </a:solidFill>
              </a:rPr>
              <a:t>Niewłaściwe oznaczenie czynności procesowej, a zwłaszcza środka odwoławczego, nie pozbawia jej znaczenia prawnego.</a:t>
            </a:r>
          </a:p>
          <a:p>
            <a:pPr algn="just"/>
            <a:endParaRPr lang="pl-PL" sz="2400" b="1" dirty="0">
              <a:solidFill>
                <a:schemeClr val="accent1">
                  <a:lumMod val="50000"/>
                </a:schemeClr>
              </a:solidFill>
            </a:endParaRPr>
          </a:p>
          <a:p>
            <a:pPr algn="just"/>
            <a:r>
              <a:rPr lang="pl-PL" sz="2400" dirty="0">
                <a:solidFill>
                  <a:schemeClr val="accent1">
                    <a:lumMod val="50000"/>
                  </a:schemeClr>
                </a:solidFill>
              </a:rPr>
              <a:t>Pismo procesowe omyłkowo wniesione do niewłaściwego organu, organ ten przekazuje odpowiedniej instytucji</a:t>
            </a:r>
            <a:endParaRPr lang="pl-PL" sz="2400" b="1" dirty="0">
              <a:solidFill>
                <a:schemeClr val="accent1">
                  <a:lumMod val="50000"/>
                </a:schemeClr>
              </a:solidFill>
            </a:endParaRPr>
          </a:p>
        </p:txBody>
      </p:sp>
      <p:sp>
        <p:nvSpPr>
          <p:cNvPr id="3" name="Prostokąt zaokrąglony 2"/>
          <p:cNvSpPr/>
          <p:nvPr/>
        </p:nvSpPr>
        <p:spPr>
          <a:xfrm>
            <a:off x="2638097" y="620110"/>
            <a:ext cx="6390289" cy="1439918"/>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a:t>art. 118 k.p.k.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y 4"/>
          <p:cNvSpPr/>
          <p:nvPr/>
        </p:nvSpPr>
        <p:spPr>
          <a:xfrm>
            <a:off x="7693572" y="1418897"/>
            <a:ext cx="4498428" cy="714703"/>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a:xfrm>
            <a:off x="7609490" y="1334813"/>
            <a:ext cx="4582510" cy="797528"/>
          </a:xfrm>
        </p:spPr>
        <p:txBody>
          <a:bodyPr>
            <a:normAutofit fontScale="90000"/>
          </a:bodyPr>
          <a:lstStyle/>
          <a:p>
            <a:r>
              <a:rPr lang="pl-PL" dirty="0">
                <a:solidFill>
                  <a:schemeClr val="bg1"/>
                </a:solidFill>
              </a:rPr>
              <a:t>Terminy procesowe </a:t>
            </a:r>
          </a:p>
        </p:txBody>
      </p:sp>
      <p:pic>
        <p:nvPicPr>
          <p:cNvPr id="48130" name="Picture 2" descr="Znalezione obrazy dla zapytania czas"/>
          <p:cNvPicPr>
            <a:picLocks noChangeAspect="1" noChangeArrowheads="1"/>
          </p:cNvPicPr>
          <p:nvPr/>
        </p:nvPicPr>
        <p:blipFill>
          <a:blip r:embed="rId2"/>
          <a:srcRect/>
          <a:stretch>
            <a:fillRect/>
          </a:stretch>
        </p:blipFill>
        <p:spPr bwMode="auto">
          <a:xfrm>
            <a:off x="6441062" y="2583136"/>
            <a:ext cx="5750938" cy="4274864"/>
          </a:xfrm>
          <a:prstGeom prst="rect">
            <a:avLst/>
          </a:prstGeom>
          <a:noFill/>
        </p:spPr>
      </p:pic>
      <p:sp>
        <p:nvSpPr>
          <p:cNvPr id="6" name="Elipsa 5"/>
          <p:cNvSpPr/>
          <p:nvPr/>
        </p:nvSpPr>
        <p:spPr>
          <a:xfrm>
            <a:off x="1103586" y="546538"/>
            <a:ext cx="2554014" cy="2270234"/>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a:t>zawite</a:t>
            </a:r>
          </a:p>
        </p:txBody>
      </p:sp>
      <p:sp>
        <p:nvSpPr>
          <p:cNvPr id="7" name="Elipsa 6"/>
          <p:cNvSpPr/>
          <p:nvPr/>
        </p:nvSpPr>
        <p:spPr>
          <a:xfrm>
            <a:off x="2138855" y="3631324"/>
            <a:ext cx="2554014" cy="2270234"/>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a:t>prekluzyjne</a:t>
            </a:r>
          </a:p>
        </p:txBody>
      </p:sp>
      <p:sp>
        <p:nvSpPr>
          <p:cNvPr id="8" name="Elipsa 7"/>
          <p:cNvSpPr/>
          <p:nvPr/>
        </p:nvSpPr>
        <p:spPr>
          <a:xfrm>
            <a:off x="3316014" y="1634358"/>
            <a:ext cx="2554014" cy="2270234"/>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a:t>instrukcyjne</a:t>
            </a:r>
          </a:p>
        </p:txBody>
      </p:sp>
    </p:spTree>
    <p:extLst>
      <p:ext uri="{BB962C8B-B14F-4D97-AF65-F5344CB8AC3E}">
        <p14:creationId xmlns:p14="http://schemas.microsoft.com/office/powerpoint/2010/main" val="6738043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Prostokąt zaokrąglony 9"/>
          <p:cNvSpPr/>
          <p:nvPr/>
        </p:nvSpPr>
        <p:spPr>
          <a:xfrm>
            <a:off x="1376855" y="430924"/>
            <a:ext cx="9438290" cy="95644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p:txBody>
          <a:bodyPr/>
          <a:lstStyle/>
          <a:p>
            <a:r>
              <a:rPr lang="pl-PL" dirty="0">
                <a:solidFill>
                  <a:schemeClr val="bg1"/>
                </a:solidFill>
              </a:rPr>
              <a:t>Przywrócenie terminu zawitego</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749517896"/>
              </p:ext>
            </p:extLst>
          </p:nvPr>
        </p:nvGraphicFramePr>
        <p:xfrm>
          <a:off x="0" y="872359"/>
          <a:ext cx="12103510" cy="46225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Prostokąt zaokrąglony 10"/>
          <p:cNvSpPr/>
          <p:nvPr/>
        </p:nvSpPr>
        <p:spPr>
          <a:xfrm>
            <a:off x="1734207" y="5023945"/>
            <a:ext cx="8996855" cy="97746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dirty="0"/>
              <a:t>Czy można złożyć wniosek o przywrócenie terminu do przywrócenia terminu?</a:t>
            </a:r>
          </a:p>
        </p:txBody>
      </p:sp>
    </p:spTree>
    <p:extLst>
      <p:ext uri="{BB962C8B-B14F-4D97-AF65-F5344CB8AC3E}">
        <p14:creationId xmlns:p14="http://schemas.microsoft.com/office/powerpoint/2010/main" val="38060405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1271752" y="809297"/>
            <a:ext cx="4761186" cy="4918841"/>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800" dirty="0"/>
              <a:t>Terminy prekluzyjne </a:t>
            </a:r>
          </a:p>
          <a:p>
            <a:pPr algn="ctr"/>
            <a:r>
              <a:rPr lang="pl-PL" sz="4800" dirty="0"/>
              <a:t>a</a:t>
            </a:r>
          </a:p>
          <a:p>
            <a:pPr algn="ctr"/>
            <a:r>
              <a:rPr lang="pl-PL" sz="4800" dirty="0"/>
              <a:t> art. 16 k.p.k.</a:t>
            </a:r>
          </a:p>
        </p:txBody>
      </p:sp>
      <p:pic>
        <p:nvPicPr>
          <p:cNvPr id="3" name="Obraz 2" descr="paragraf.png"/>
          <p:cNvPicPr>
            <a:picLocks noChangeAspect="1"/>
          </p:cNvPicPr>
          <p:nvPr/>
        </p:nvPicPr>
        <p:blipFill>
          <a:blip r:embed="rId2" cstate="print"/>
          <a:stretch>
            <a:fillRect/>
          </a:stretch>
        </p:blipFill>
        <p:spPr>
          <a:xfrm>
            <a:off x="6885957" y="2541862"/>
            <a:ext cx="3813574" cy="3813574"/>
          </a:xfrm>
          <a:prstGeom prst="rect">
            <a:avLst/>
          </a:prstGeom>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41132" y="304801"/>
            <a:ext cx="10972800" cy="6085490"/>
          </a:xfrm>
        </p:spPr>
        <p:txBody>
          <a:bodyPr>
            <a:normAutofit fontScale="77500" lnSpcReduction="20000"/>
          </a:bodyPr>
          <a:lstStyle/>
          <a:p>
            <a:pPr algn="just">
              <a:buNone/>
            </a:pPr>
            <a:r>
              <a:rPr lang="pl-PL" dirty="0"/>
              <a:t>	</a:t>
            </a:r>
            <a:r>
              <a:rPr lang="pl-PL" sz="3100" dirty="0"/>
              <a:t>W k.p.k. występują również inne rodzaje terminów, np.:</a:t>
            </a:r>
          </a:p>
          <a:p>
            <a:pPr lvl="1" algn="just"/>
            <a:r>
              <a:rPr lang="pl-PL" sz="3100" dirty="0"/>
              <a:t>terminy przedawnienia </a:t>
            </a:r>
          </a:p>
          <a:p>
            <a:pPr lvl="2" algn="just"/>
            <a:r>
              <a:rPr lang="pl-PL" sz="3100" dirty="0"/>
              <a:t>materialne – przedawnienie karalności przestępstwa </a:t>
            </a:r>
          </a:p>
          <a:p>
            <a:pPr lvl="2" algn="just"/>
            <a:r>
              <a:rPr lang="pl-PL" sz="3100" dirty="0"/>
              <a:t>Cywilnoprawne – roczny termin przedawnienia dochodzenia roszczeń odszkodowawczych za niesłuszne skazanie, tymczasowe aresztowanie lub zatrzymanie (art. 555)</a:t>
            </a:r>
          </a:p>
          <a:p>
            <a:pPr lvl="2" algn="just">
              <a:buNone/>
            </a:pPr>
            <a:endParaRPr lang="pl-PL" sz="3100" dirty="0"/>
          </a:p>
          <a:p>
            <a:pPr algn="just">
              <a:buNone/>
            </a:pPr>
            <a:r>
              <a:rPr lang="pl-PL" sz="3100" dirty="0"/>
              <a:t>	Zawieszenie terminu</a:t>
            </a:r>
          </a:p>
          <a:p>
            <a:pPr lvl="1" algn="just"/>
            <a:r>
              <a:rPr lang="pl-PL" sz="3100" dirty="0"/>
              <a:t>art. 127a k.p.k.</a:t>
            </a:r>
          </a:p>
          <a:p>
            <a:pPr lvl="1" algn="just"/>
            <a:r>
              <a:rPr lang="pl-PL" sz="3100" dirty="0"/>
              <a:t>jeżeli warunkiem skuteczności czynności procesowej jest jej dokonanie przez obrońcę lub pełnomocnika, termin do jej dokonania ulega zawieszeniu dla strony postępowania na czas rozpoznania wniosku o przyznanie pomocy prawnej w tym zakresie </a:t>
            </a:r>
          </a:p>
          <a:p>
            <a:pPr lvl="1" algn="just"/>
            <a:r>
              <a:rPr lang="pl-PL" sz="3100" dirty="0"/>
              <a:t>w przypadku wyznaczenia obrońcy lub pełnomocnika z urzędu termin do dokonania czynności przez wyznaczonego przedstawiciela procesowego rozpoczyna bieg od daty doręczenia mu postanowienia lub zarządzenia o tym wyznaczeniu </a:t>
            </a:r>
          </a:p>
        </p:txBody>
      </p:sp>
      <p:sp>
        <p:nvSpPr>
          <p:cNvPr id="4" name="Prostokąt zaokrąglony 3"/>
          <p:cNvSpPr/>
          <p:nvPr/>
        </p:nvSpPr>
        <p:spPr>
          <a:xfrm>
            <a:off x="451945" y="231228"/>
            <a:ext cx="11372193" cy="2280744"/>
          </a:xfrm>
          <a:prstGeom prst="round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rostokąt zaokrąglony 4"/>
          <p:cNvSpPr/>
          <p:nvPr/>
        </p:nvSpPr>
        <p:spPr>
          <a:xfrm>
            <a:off x="446690" y="2664372"/>
            <a:ext cx="11372193" cy="3442137"/>
          </a:xfrm>
          <a:prstGeom prst="roundRect">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7212375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4351283" y="588579"/>
            <a:ext cx="3447393" cy="79878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a:xfrm>
            <a:off x="609599" y="274638"/>
            <a:ext cx="10825655" cy="1322934"/>
          </a:xfrm>
        </p:spPr>
        <p:txBody>
          <a:bodyPr/>
          <a:lstStyle/>
          <a:p>
            <a:r>
              <a:rPr lang="pl-PL" dirty="0">
                <a:solidFill>
                  <a:schemeClr val="bg1"/>
                </a:solidFill>
              </a:rPr>
              <a:t>Doręczenia</a:t>
            </a:r>
            <a:r>
              <a:rPr lang="pl-PL" dirty="0"/>
              <a:t> </a:t>
            </a:r>
          </a:p>
        </p:txBody>
      </p:sp>
      <p:sp>
        <p:nvSpPr>
          <p:cNvPr id="3" name="Symbol zastępczy zawartości 2"/>
          <p:cNvSpPr>
            <a:spLocks noGrp="1"/>
          </p:cNvSpPr>
          <p:nvPr>
            <p:ph idx="1"/>
          </p:nvPr>
        </p:nvSpPr>
        <p:spPr>
          <a:xfrm>
            <a:off x="310896" y="1682496"/>
            <a:ext cx="11558016" cy="4626864"/>
          </a:xfrm>
        </p:spPr>
        <p:txBody>
          <a:bodyPr>
            <a:normAutofit fontScale="85000" lnSpcReduction="20000"/>
          </a:bodyPr>
          <a:lstStyle/>
          <a:p>
            <a:pPr algn="just"/>
            <a:r>
              <a:rPr lang="pl-PL" dirty="0"/>
              <a:t>Art. 131 – wezwania, zawiadomienia oraz inne pisma, od których daty doręczenia biegną terminy procesowe, doręcza się przez operatora pocztowego pracownika organu wysyłającego a w razie niezbędnej konieczności przez Policję. Pisma doręcza się </a:t>
            </a:r>
            <a:r>
              <a:rPr lang="pl-PL" b="1" dirty="0"/>
              <a:t>za pokwitowaniem odbioru</a:t>
            </a:r>
            <a:r>
              <a:rPr lang="pl-PL" dirty="0"/>
              <a:t>. </a:t>
            </a:r>
          </a:p>
          <a:p>
            <a:pPr algn="just"/>
            <a:r>
              <a:rPr lang="pl-PL" dirty="0"/>
              <a:t>Pisma organ procesowy doręcza na adres znany lub podany przez stronę. Strona lub inna osoba uczestnicząca w postępowaniu ma obowiązek informować o każdej zmianie miejsca zamieszkania, pod rygorem uznania pisma za doręczone.</a:t>
            </a:r>
          </a:p>
          <a:p>
            <a:pPr algn="just"/>
            <a:r>
              <a:rPr lang="pl-PL" dirty="0"/>
              <a:t>Strona, która nie ma miejsca zamieszkania w Polsce, ma obowiązek wskazać pełnomocnika do doręczeń (osobę uprawnioną do odbioru pism) w kraju. W przeciwnym razie pisma pozostawia się w aktach sprawy ze skutkiem doręczenia. </a:t>
            </a:r>
          </a:p>
        </p:txBody>
      </p:sp>
    </p:spTree>
    <p:extLst>
      <p:ext uri="{BB962C8B-B14F-4D97-AF65-F5344CB8AC3E}">
        <p14:creationId xmlns:p14="http://schemas.microsoft.com/office/powerpoint/2010/main" val="22021110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y 4"/>
          <p:cNvSpPr/>
          <p:nvPr/>
        </p:nvSpPr>
        <p:spPr>
          <a:xfrm>
            <a:off x="3289739" y="388881"/>
            <a:ext cx="5602014" cy="977463"/>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p:txBody>
          <a:bodyPr/>
          <a:lstStyle/>
          <a:p>
            <a:r>
              <a:rPr lang="pl-PL" dirty="0">
                <a:solidFill>
                  <a:schemeClr val="bg1"/>
                </a:solidFill>
              </a:rPr>
              <a:t>Rodzaje doręczeń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292622013"/>
              </p:ext>
            </p:extLst>
          </p:nvPr>
        </p:nvGraphicFramePr>
        <p:xfrm>
          <a:off x="609600" y="1600200"/>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642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2890344" y="536028"/>
            <a:ext cx="6264165" cy="756744"/>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p:txBody>
          <a:bodyPr/>
          <a:lstStyle/>
          <a:p>
            <a:r>
              <a:rPr lang="pl-PL" dirty="0">
                <a:solidFill>
                  <a:schemeClr val="bg1"/>
                </a:solidFill>
              </a:rPr>
              <a:t>Doręczenie bezpośrednie </a:t>
            </a:r>
          </a:p>
        </p:txBody>
      </p:sp>
      <p:sp>
        <p:nvSpPr>
          <p:cNvPr id="3" name="Symbol zastępczy zawartości 2"/>
          <p:cNvSpPr>
            <a:spLocks noGrp="1"/>
          </p:cNvSpPr>
          <p:nvPr>
            <p:ph idx="1"/>
          </p:nvPr>
        </p:nvSpPr>
        <p:spPr/>
        <p:txBody>
          <a:bodyPr>
            <a:normAutofit fontScale="85000" lnSpcReduction="10000"/>
          </a:bodyPr>
          <a:lstStyle/>
          <a:p>
            <a:pPr algn="just"/>
            <a:r>
              <a:rPr lang="pl-PL" dirty="0">
                <a:solidFill>
                  <a:schemeClr val="accent1">
                    <a:lumMod val="50000"/>
                  </a:schemeClr>
                </a:solidFill>
              </a:rPr>
              <a:t>Art. 132 § 1 k.p.k.– pisma doręcza się adresatowi osobiście. </a:t>
            </a:r>
          </a:p>
          <a:p>
            <a:pPr algn="just"/>
            <a:r>
              <a:rPr lang="pl-PL" dirty="0">
                <a:solidFill>
                  <a:schemeClr val="accent1">
                    <a:lumMod val="50000"/>
                  </a:schemeClr>
                </a:solidFill>
              </a:rPr>
              <a:t>Art. 132 § 3 k.p.k. – bezpośrednim doręczeniem jest również doręczenie pisma za pomocą telefaksu lub poczty elektronicznej </a:t>
            </a:r>
          </a:p>
          <a:p>
            <a:pPr algn="just"/>
            <a:r>
              <a:rPr lang="pl-PL" dirty="0">
                <a:solidFill>
                  <a:schemeClr val="accent1">
                    <a:lumMod val="50000"/>
                  </a:schemeClr>
                </a:solidFill>
              </a:rPr>
              <a:t>Art. 134 § 3 k.p.k. – doręczenie pisma dla adresata niebędącego osobą fizyczną albo obrońcy poprzez przekazanie go osobie zatrudnionej w biurze </a:t>
            </a:r>
          </a:p>
          <a:p>
            <a:pPr algn="just"/>
            <a:r>
              <a:rPr lang="pl-PL" dirty="0">
                <a:solidFill>
                  <a:schemeClr val="accent1">
                    <a:lumMod val="50000"/>
                  </a:schemeClr>
                </a:solidFill>
              </a:rPr>
              <a:t>Art. 135 k.p.k. – prokuratora zawiadamia się o rozprawach i posiedzenia przez doręczenie wykazu spraw, które mają być w danym dniu rozpoznane </a:t>
            </a:r>
          </a:p>
          <a:p>
            <a:pPr algn="just"/>
            <a:r>
              <a:rPr lang="pl-PL" dirty="0">
                <a:solidFill>
                  <a:schemeClr val="accent1">
                    <a:lumMod val="50000"/>
                  </a:schemeClr>
                </a:solidFill>
              </a:rPr>
              <a:t>Art. 137 k.p.k. – w wypadkach niecierpiących zwłoki można wezwać lub zawiadomić osoby telefonicznie albo w inny sposób stosownie do okoliczności, pozostawiając w aktach odpis nadanego komunikatu </a:t>
            </a:r>
          </a:p>
        </p:txBody>
      </p:sp>
    </p:spTree>
    <p:extLst>
      <p:ext uri="{BB962C8B-B14F-4D97-AF65-F5344CB8AC3E}">
        <p14:creationId xmlns:p14="http://schemas.microsoft.com/office/powerpoint/2010/main" val="5610007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1660634" y="557048"/>
            <a:ext cx="8881242" cy="725214"/>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p:txBody>
          <a:bodyPr>
            <a:normAutofit/>
          </a:bodyPr>
          <a:lstStyle/>
          <a:p>
            <a:r>
              <a:rPr lang="pl-PL" dirty="0">
                <a:solidFill>
                  <a:schemeClr val="bg1"/>
                </a:solidFill>
              </a:rPr>
              <a:t>Doręczenie bezpośrednio do odbiorcy </a:t>
            </a:r>
          </a:p>
        </p:txBody>
      </p:sp>
      <p:sp>
        <p:nvSpPr>
          <p:cNvPr id="3" name="Symbol zastępczy zawartości 2"/>
          <p:cNvSpPr>
            <a:spLocks noGrp="1"/>
          </p:cNvSpPr>
          <p:nvPr>
            <p:ph idx="1"/>
          </p:nvPr>
        </p:nvSpPr>
        <p:spPr/>
        <p:txBody>
          <a:bodyPr>
            <a:normAutofit lnSpcReduction="10000"/>
          </a:bodyPr>
          <a:lstStyle/>
          <a:p>
            <a:pPr algn="just">
              <a:buNone/>
            </a:pPr>
            <a:r>
              <a:rPr lang="pl-PL" dirty="0"/>
              <a:t>	</a:t>
            </a:r>
            <a:r>
              <a:rPr lang="pl-PL" dirty="0">
                <a:solidFill>
                  <a:schemeClr val="tx2"/>
                </a:solidFill>
              </a:rPr>
              <a:t>Oskarżonemu należy doręczyć osobiście: </a:t>
            </a:r>
          </a:p>
          <a:p>
            <a:pPr lvl="1" algn="just"/>
            <a:r>
              <a:rPr lang="pl-PL" dirty="0">
                <a:solidFill>
                  <a:schemeClr val="tx2"/>
                </a:solidFill>
              </a:rPr>
              <a:t>zawiadomienie o terminie pierwszej rozprawy głównej </a:t>
            </a:r>
          </a:p>
          <a:p>
            <a:pPr lvl="1" algn="just"/>
            <a:r>
              <a:rPr lang="pl-PL" dirty="0">
                <a:solidFill>
                  <a:schemeClr val="tx2"/>
                </a:solidFill>
              </a:rPr>
              <a:t>zawiadomienie o terminie posiedzenia, na którym rozpoznawany będzie wniosek o warunkowe umorzenie postępowania, wniosek o skazanie bez rozprawy (art. 335 § 1 i 2 k.p.k.), wniosek z 338a k.p.k., posiedzeniu na którym sąd będzie rozstrzygał w przedmiocie uzupełnienia wyroku (art. 420 § 1 k.p.k.)</a:t>
            </a:r>
          </a:p>
          <a:p>
            <a:pPr lvl="1" algn="just"/>
            <a:r>
              <a:rPr lang="pl-PL" dirty="0">
                <a:solidFill>
                  <a:schemeClr val="tx2"/>
                </a:solidFill>
              </a:rPr>
              <a:t>wyrok wydany na posiedzeniu (warunkowo umarzający postępowanie lub skazujący wydany w trybach konsensualnych) oraz wyrok nakazowy </a:t>
            </a:r>
          </a:p>
        </p:txBody>
      </p:sp>
    </p:spTree>
    <p:extLst>
      <p:ext uri="{BB962C8B-B14F-4D97-AF65-F5344CB8AC3E}">
        <p14:creationId xmlns:p14="http://schemas.microsoft.com/office/powerpoint/2010/main" val="3833389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3037490" y="536028"/>
            <a:ext cx="6053958" cy="725213"/>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p:txBody>
          <a:bodyPr/>
          <a:lstStyle/>
          <a:p>
            <a:r>
              <a:rPr lang="pl-PL" dirty="0">
                <a:solidFill>
                  <a:schemeClr val="bg1"/>
                </a:solidFill>
              </a:rPr>
              <a:t>Doręczenie pośrednie </a:t>
            </a:r>
          </a:p>
        </p:txBody>
      </p:sp>
      <p:sp>
        <p:nvSpPr>
          <p:cNvPr id="3" name="Symbol zastępczy zawartości 2"/>
          <p:cNvSpPr>
            <a:spLocks noGrp="1"/>
          </p:cNvSpPr>
          <p:nvPr>
            <p:ph idx="1"/>
          </p:nvPr>
        </p:nvSpPr>
        <p:spPr/>
        <p:txBody>
          <a:bodyPr>
            <a:normAutofit fontScale="92500" lnSpcReduction="20000"/>
          </a:bodyPr>
          <a:lstStyle/>
          <a:p>
            <a:pPr algn="just">
              <a:buNone/>
            </a:pPr>
            <a:r>
              <a:rPr lang="pl-PL" dirty="0"/>
              <a:t>	art. 132 § 2 k.p.k. – w razie chwilowej nieobecności adresata w jego mieszkaniu pismo doręcza się dorosłemu domownikowi, a gdyby go nie było – administracji domu, dozorcy domu lub sołtysowi, jeże podejmą się oddać pismo adresatowi </a:t>
            </a:r>
          </a:p>
          <a:p>
            <a:pPr algn="just">
              <a:buNone/>
            </a:pPr>
            <a:endParaRPr lang="pl-PL" dirty="0"/>
          </a:p>
          <a:p>
            <a:pPr algn="just">
              <a:buNone/>
            </a:pPr>
            <a:r>
              <a:rPr lang="pl-PL" dirty="0"/>
              <a:t>	art. 134 § 1 k.p.k. – pisma dla żołnierzy, funkcjonariuszy Policji, ABW, AW, SKW, SWW, CBA, SG, S.C., SW można doręczyć za pośrednictwem ich przełożonych </a:t>
            </a:r>
          </a:p>
          <a:p>
            <a:pPr algn="just">
              <a:buNone/>
            </a:pPr>
            <a:endParaRPr lang="pl-PL" dirty="0"/>
          </a:p>
          <a:p>
            <a:pPr algn="just">
              <a:buNone/>
            </a:pPr>
            <a:r>
              <a:rPr lang="pl-PL" dirty="0"/>
              <a:t>	art. 134 § 2 k.p.k.– pisma dla osób pozbawionych wolności doręcza się za pośrednictwem administracji odpowiedniego zakładu </a:t>
            </a:r>
          </a:p>
        </p:txBody>
      </p:sp>
    </p:spTree>
    <p:extLst>
      <p:ext uri="{BB962C8B-B14F-4D97-AF65-F5344CB8AC3E}">
        <p14:creationId xmlns:p14="http://schemas.microsoft.com/office/powerpoint/2010/main" val="2970936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511278" y="-353961"/>
            <a:ext cx="10877132" cy="1499616"/>
          </a:xfrm>
        </p:spPr>
        <p:txBody>
          <a:bodyPr>
            <a:normAutofit/>
          </a:bodyPr>
          <a:lstStyle/>
          <a:p>
            <a:endParaRPr lang="pl-PL" sz="4000" dirty="0"/>
          </a:p>
        </p:txBody>
      </p:sp>
      <p:graphicFrame>
        <p:nvGraphicFramePr>
          <p:cNvPr id="9" name="Symbol zastępczy zawartości 8"/>
          <p:cNvGraphicFramePr>
            <a:graphicFrameLocks noGrp="1"/>
          </p:cNvGraphicFramePr>
          <p:nvPr>
            <p:ph idx="1"/>
            <p:extLst>
              <p:ext uri="{D42A27DB-BD31-4B8C-83A1-F6EECF244321}">
                <p14:modId xmlns:p14="http://schemas.microsoft.com/office/powerpoint/2010/main" val="3286319363"/>
              </p:ext>
            </p:extLst>
          </p:nvPr>
        </p:nvGraphicFramePr>
        <p:xfrm>
          <a:off x="-84244" y="977462"/>
          <a:ext cx="12068175" cy="58700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pole tekstowe 9"/>
          <p:cNvSpPr txBox="1"/>
          <p:nvPr/>
        </p:nvSpPr>
        <p:spPr>
          <a:xfrm>
            <a:off x="1200150" y="5380672"/>
            <a:ext cx="8001000" cy="1477328"/>
          </a:xfrm>
          <a:prstGeom prst="rect">
            <a:avLst/>
          </a:prstGeom>
          <a:noFill/>
        </p:spPr>
        <p:txBody>
          <a:bodyPr wrap="square" rtlCol="0">
            <a:spAutoFit/>
          </a:bodyPr>
          <a:lstStyle/>
          <a:p>
            <a:r>
              <a:rPr lang="pl-PL" dirty="0"/>
              <a:t>Przykładowo można wskazać na dodatkowe kategorie: </a:t>
            </a:r>
          </a:p>
          <a:p>
            <a:pPr marL="285750" indent="-285750">
              <a:buFontTx/>
              <a:buChar char="-"/>
            </a:pPr>
            <a:r>
              <a:rPr lang="pl-PL" dirty="0"/>
              <a:t>Skuteczne i bezskuteczne </a:t>
            </a:r>
          </a:p>
          <a:p>
            <a:pPr marL="285750" indent="-285750">
              <a:buFontTx/>
              <a:buChar char="-"/>
            </a:pPr>
            <a:r>
              <a:rPr lang="pl-PL" dirty="0"/>
              <a:t>Odwoływalne i nieodwoływalne </a:t>
            </a:r>
          </a:p>
          <a:p>
            <a:pPr marL="285750" indent="-285750">
              <a:buFontTx/>
              <a:buChar char="-"/>
            </a:pPr>
            <a:r>
              <a:rPr lang="pl-PL" dirty="0"/>
              <a:t>Dopuszczane i niedopuszczalne </a:t>
            </a:r>
          </a:p>
          <a:p>
            <a:pPr marL="285750" indent="-285750">
              <a:buFontTx/>
              <a:buChar char="-"/>
            </a:pPr>
            <a:r>
              <a:rPr lang="pl-PL" dirty="0"/>
              <a:t>Zasadne i bezzasadne </a:t>
            </a:r>
          </a:p>
        </p:txBody>
      </p:sp>
      <p:sp>
        <p:nvSpPr>
          <p:cNvPr id="5" name="Prostokąt zaokrąglony 4"/>
          <p:cNvSpPr/>
          <p:nvPr/>
        </p:nvSpPr>
        <p:spPr>
          <a:xfrm>
            <a:off x="1439918" y="157654"/>
            <a:ext cx="8797159" cy="76725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dirty="0"/>
              <a:t>Kategorie czynności procesowych </a:t>
            </a:r>
          </a:p>
        </p:txBody>
      </p:sp>
    </p:spTree>
    <p:extLst>
      <p:ext uri="{BB962C8B-B14F-4D97-AF65-F5344CB8AC3E}">
        <p14:creationId xmlns:p14="http://schemas.microsoft.com/office/powerpoint/2010/main" val="2474051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3268717" y="536028"/>
            <a:ext cx="5559972" cy="83031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ytuł 1"/>
          <p:cNvSpPr>
            <a:spLocks noGrp="1"/>
          </p:cNvSpPr>
          <p:nvPr>
            <p:ph type="title"/>
          </p:nvPr>
        </p:nvSpPr>
        <p:spPr/>
        <p:txBody>
          <a:bodyPr/>
          <a:lstStyle/>
          <a:p>
            <a:r>
              <a:rPr lang="pl-PL" dirty="0">
                <a:solidFill>
                  <a:schemeClr val="bg1"/>
                </a:solidFill>
              </a:rPr>
              <a:t>Doręczenie zastępcze </a:t>
            </a:r>
          </a:p>
        </p:txBody>
      </p:sp>
      <p:sp>
        <p:nvSpPr>
          <p:cNvPr id="3" name="Symbol zastępczy zawartości 2"/>
          <p:cNvSpPr>
            <a:spLocks noGrp="1"/>
          </p:cNvSpPr>
          <p:nvPr>
            <p:ph idx="1"/>
          </p:nvPr>
        </p:nvSpPr>
        <p:spPr/>
        <p:txBody>
          <a:bodyPr>
            <a:normAutofit fontScale="92500"/>
          </a:bodyPr>
          <a:lstStyle/>
          <a:p>
            <a:pPr algn="just">
              <a:buNone/>
            </a:pPr>
            <a:r>
              <a:rPr lang="pl-PL" dirty="0"/>
              <a:t> 	art. 133 § 1 k.p.k. – pismo można pozostawić w najbliższej placówce pocztowej albo jednostce Policji lub urzędzie gminy </a:t>
            </a:r>
          </a:p>
          <a:p>
            <a:pPr algn="just">
              <a:buNone/>
            </a:pPr>
            <a:r>
              <a:rPr lang="pl-PL" dirty="0"/>
              <a:t>	art. 133 § 2 k.p.k. – o pozostawieniu pisma doręczający umieszcza zawiadomienie w skrzynce do doręczania korespondencji bądź na drzwiach mieszkania adresata lub w innym widocznym miejscu ze wskazaniem, gdzie i kiedy pismo pozostawiono oraz że należy je odebrać w ciągu 7 dni; w razie bezskutecznego upływu tego terminu, należy czynność zawiadomienia powtórzyć jeden raz. W razie dokonania tych czynności pismo uznaje się za doręczone.</a:t>
            </a:r>
          </a:p>
          <a:p>
            <a:pPr algn="just"/>
            <a:endParaRPr lang="pl-PL" dirty="0"/>
          </a:p>
        </p:txBody>
      </p:sp>
    </p:spTree>
    <p:extLst>
      <p:ext uri="{BB962C8B-B14F-4D97-AF65-F5344CB8AC3E}">
        <p14:creationId xmlns:p14="http://schemas.microsoft.com/office/powerpoint/2010/main" val="23954280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1742333183"/>
              </p:ext>
            </p:extLst>
          </p:nvPr>
        </p:nvGraphicFramePr>
        <p:xfrm>
          <a:off x="609600" y="1600200"/>
          <a:ext cx="109728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rostokąt zaokrąglony 4"/>
          <p:cNvSpPr/>
          <p:nvPr/>
        </p:nvSpPr>
        <p:spPr>
          <a:xfrm>
            <a:off x="672661" y="126124"/>
            <a:ext cx="10762594" cy="133481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800" dirty="0"/>
              <a:t>Dokumentowanie czynności procesowych </a:t>
            </a:r>
          </a:p>
          <a:p>
            <a:pPr algn="ctr"/>
            <a:endParaRPr lang="pl-PL" dirty="0"/>
          </a:p>
        </p:txBody>
      </p:sp>
    </p:spTree>
    <p:extLst>
      <p:ext uri="{BB962C8B-B14F-4D97-AF65-F5344CB8AC3E}">
        <p14:creationId xmlns:p14="http://schemas.microsoft.com/office/powerpoint/2010/main" val="27941903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0" y="1229710"/>
            <a:ext cx="12260826" cy="5443628"/>
          </a:xfrm>
        </p:spPr>
        <p:txBody>
          <a:bodyPr>
            <a:normAutofit/>
          </a:bodyPr>
          <a:lstStyle/>
          <a:p>
            <a:pPr algn="just">
              <a:buNone/>
            </a:pPr>
            <a:r>
              <a:rPr lang="pl-PL" b="1" dirty="0">
                <a:solidFill>
                  <a:schemeClr val="accent1">
                    <a:lumMod val="50000"/>
                  </a:schemeClr>
                </a:solidFill>
              </a:rPr>
              <a:t>	</a:t>
            </a:r>
            <a:r>
              <a:rPr lang="pl-PL" sz="2800" b="1" dirty="0">
                <a:solidFill>
                  <a:schemeClr val="accent1">
                    <a:lumMod val="50000"/>
                  </a:schemeClr>
                </a:solidFill>
              </a:rPr>
              <a:t>Dokument pisemny stwierdzający formę i treść czynności procesowej, sporządzony w formie nakazanej przez prawo i podpisany przez prowadzącego czynność oraz przez co najmniej drugą osobę w niej uczestniczącą</a:t>
            </a:r>
            <a:endParaRPr lang="pl-PL" b="1" dirty="0">
              <a:solidFill>
                <a:schemeClr val="accent1">
                  <a:lumMod val="50000"/>
                </a:schemeClr>
              </a:solidFill>
            </a:endParaRPr>
          </a:p>
        </p:txBody>
      </p:sp>
      <p:sp>
        <p:nvSpPr>
          <p:cNvPr id="4" name="Prostokąt zaokrąglony 3"/>
          <p:cNvSpPr/>
          <p:nvPr/>
        </p:nvSpPr>
        <p:spPr>
          <a:xfrm>
            <a:off x="4141076" y="168166"/>
            <a:ext cx="3352800" cy="99848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a:t>Protokół</a:t>
            </a:r>
          </a:p>
        </p:txBody>
      </p:sp>
      <p:sp>
        <p:nvSpPr>
          <p:cNvPr id="5" name="Prostokąt zaokrąglony 4"/>
          <p:cNvSpPr/>
          <p:nvPr/>
        </p:nvSpPr>
        <p:spPr>
          <a:xfrm>
            <a:off x="301088" y="2606565"/>
            <a:ext cx="11596622" cy="4109545"/>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l-PL" sz="1600" dirty="0">
                <a:solidFill>
                  <a:schemeClr val="accent1">
                    <a:lumMod val="50000"/>
                  </a:schemeClr>
                </a:solidFill>
              </a:rPr>
              <a:t>art. 143 </a:t>
            </a:r>
          </a:p>
          <a:p>
            <a:pPr algn="just"/>
            <a:r>
              <a:rPr lang="pl-PL" sz="1600" dirty="0">
                <a:solidFill>
                  <a:schemeClr val="accent1">
                    <a:lumMod val="50000"/>
                  </a:schemeClr>
                </a:solidFill>
              </a:rPr>
              <a:t>§ 1 Spisania protokołu wymagają:</a:t>
            </a:r>
          </a:p>
          <a:p>
            <a:pPr marL="310896" lvl="2" indent="0" algn="just">
              <a:buNone/>
            </a:pPr>
            <a:r>
              <a:rPr lang="pl-PL" sz="1600" dirty="0">
                <a:solidFill>
                  <a:schemeClr val="accent1">
                    <a:lumMod val="50000"/>
                  </a:schemeClr>
                </a:solidFill>
              </a:rPr>
              <a:t>1)przyjęcie ustnego zawiadomienia o przestępstwie, wniosku o ściganie i jego cofnięcie,</a:t>
            </a:r>
          </a:p>
          <a:p>
            <a:pPr marL="310896" lvl="2" indent="0" algn="just">
              <a:buNone/>
            </a:pPr>
            <a:r>
              <a:rPr lang="pl-PL" sz="1600" dirty="0">
                <a:solidFill>
                  <a:schemeClr val="accent1">
                    <a:lumMod val="50000"/>
                  </a:schemeClr>
                </a:solidFill>
              </a:rPr>
              <a:t>2)przesłuchanie oskarżonego, świadka, biegłego i kuratora,</a:t>
            </a:r>
          </a:p>
          <a:p>
            <a:pPr marL="310896" lvl="2" indent="0" algn="just">
              <a:buNone/>
            </a:pPr>
            <a:r>
              <a:rPr lang="pl-PL" sz="1600" dirty="0">
                <a:solidFill>
                  <a:schemeClr val="accent1">
                    <a:lumMod val="50000"/>
                  </a:schemeClr>
                </a:solidFill>
              </a:rPr>
              <a:t>3)dokonanie oględzin,</a:t>
            </a:r>
          </a:p>
          <a:p>
            <a:pPr marL="310896" lvl="2" indent="0" algn="just">
              <a:buNone/>
            </a:pPr>
            <a:r>
              <a:rPr lang="pl-PL" sz="1600" dirty="0">
                <a:solidFill>
                  <a:schemeClr val="accent1">
                    <a:lumMod val="50000"/>
                  </a:schemeClr>
                </a:solidFill>
              </a:rPr>
              <a:t>4)dokonanie otwarcia zwłok oraz wyjęcie zwłok z grobu,</a:t>
            </a:r>
          </a:p>
          <a:p>
            <a:pPr marL="310896" lvl="2" indent="0" algn="just">
              <a:buNone/>
            </a:pPr>
            <a:r>
              <a:rPr lang="pl-PL" sz="1600" dirty="0">
                <a:solidFill>
                  <a:schemeClr val="accent1">
                    <a:lumMod val="50000"/>
                  </a:schemeClr>
                </a:solidFill>
              </a:rPr>
              <a:t>5)przeprowadzenie eksperymentu, konfrontacji oraz okazania,</a:t>
            </a:r>
          </a:p>
          <a:p>
            <a:pPr marL="310896" lvl="2" indent="0" algn="just">
              <a:buNone/>
            </a:pPr>
            <a:r>
              <a:rPr lang="pl-PL" sz="1600" dirty="0">
                <a:solidFill>
                  <a:schemeClr val="accent1">
                    <a:lumMod val="50000"/>
                  </a:schemeClr>
                </a:solidFill>
              </a:rPr>
              <a:t>6)przeszukanie osoby, miejsca, rzeczy i systemu informatycznego oraz zatrzymanie rzeczy i danych informatycznych,</a:t>
            </a:r>
          </a:p>
          <a:p>
            <a:pPr marL="310896" lvl="2" indent="0" algn="just">
              <a:buNone/>
            </a:pPr>
            <a:r>
              <a:rPr lang="pl-PL" sz="1600" dirty="0">
                <a:solidFill>
                  <a:schemeClr val="accent1">
                    <a:lumMod val="50000"/>
                  </a:schemeClr>
                </a:solidFill>
              </a:rPr>
              <a:t>7)otwarcie korespondencji i przesyłki oraz odtworzenie utrwalonych zapisów,</a:t>
            </a:r>
          </a:p>
          <a:p>
            <a:pPr marL="310896" lvl="2" indent="0" algn="just">
              <a:buNone/>
            </a:pPr>
            <a:r>
              <a:rPr lang="pl-PL" sz="1600" dirty="0">
                <a:solidFill>
                  <a:schemeClr val="accent1">
                    <a:lumMod val="50000"/>
                  </a:schemeClr>
                </a:solidFill>
              </a:rPr>
              <a:t>8)końcowe zaznajomienie się podejrzanego z materiałami postępowania przygotowawczego,</a:t>
            </a:r>
          </a:p>
          <a:p>
            <a:pPr marL="310896" lvl="2" indent="0" algn="just">
              <a:buNone/>
            </a:pPr>
            <a:r>
              <a:rPr lang="pl-PL" sz="1600" dirty="0">
                <a:solidFill>
                  <a:schemeClr val="accent1">
                    <a:lumMod val="50000"/>
                  </a:schemeClr>
                </a:solidFill>
              </a:rPr>
              <a:t>9)przyjęcie poręczenia,</a:t>
            </a:r>
          </a:p>
          <a:p>
            <a:pPr marL="310896" lvl="2" indent="0" algn="just">
              <a:buNone/>
            </a:pPr>
            <a:r>
              <a:rPr lang="pl-PL" sz="1600" dirty="0">
                <a:solidFill>
                  <a:schemeClr val="accent1">
                    <a:lumMod val="50000"/>
                  </a:schemeClr>
                </a:solidFill>
              </a:rPr>
              <a:t>10)przebieg posiedzenia sądu, jeżeli stawią się na nim uprawnione osoby albo ich obecność jest obowiązkowa,</a:t>
            </a:r>
          </a:p>
          <a:p>
            <a:pPr marL="310896" lvl="2" indent="0" algn="just">
              <a:buNone/>
            </a:pPr>
            <a:r>
              <a:rPr lang="pl-PL" sz="1600" dirty="0">
                <a:solidFill>
                  <a:schemeClr val="accent1">
                    <a:lumMod val="50000"/>
                  </a:schemeClr>
                </a:solidFill>
              </a:rPr>
              <a:t>11)przebieg rozprawy.</a:t>
            </a:r>
          </a:p>
          <a:p>
            <a:pPr indent="-45720" algn="just"/>
            <a:r>
              <a:rPr lang="pl-PL" sz="1600" dirty="0">
                <a:solidFill>
                  <a:schemeClr val="accent1">
                    <a:lumMod val="50000"/>
                  </a:schemeClr>
                </a:solidFill>
              </a:rPr>
              <a:t>§ 2 Z innych czynności spisuje się protokół, </a:t>
            </a:r>
            <a:r>
              <a:rPr lang="pl-PL" sz="1600" b="1" dirty="0">
                <a:solidFill>
                  <a:schemeClr val="accent1">
                    <a:lumMod val="50000"/>
                  </a:schemeClr>
                </a:solidFill>
              </a:rPr>
              <a:t>jeżeli przepis szczególny tego wymaga </a:t>
            </a:r>
            <a:r>
              <a:rPr lang="pl-PL" sz="1600" dirty="0">
                <a:solidFill>
                  <a:schemeClr val="accent1">
                    <a:lumMod val="50000"/>
                  </a:schemeClr>
                </a:solidFill>
              </a:rPr>
              <a:t>albo </a:t>
            </a:r>
            <a:r>
              <a:rPr lang="pl-PL" sz="1600" b="1" dirty="0">
                <a:solidFill>
                  <a:schemeClr val="accent1">
                    <a:lumMod val="50000"/>
                  </a:schemeClr>
                </a:solidFill>
              </a:rPr>
              <a:t>przeprowadzający czynność uzna to za potrzebne</a:t>
            </a:r>
            <a:r>
              <a:rPr lang="pl-PL" sz="1600" dirty="0">
                <a:solidFill>
                  <a:schemeClr val="accent1">
                    <a:lumMod val="50000"/>
                  </a:schemeClr>
                </a:solidFill>
              </a:rPr>
              <a:t>. W innych wypadkach można ograniczyć się do sporządzenia notatki urzędowej.</a:t>
            </a:r>
          </a:p>
          <a:p>
            <a:pPr algn="ctr"/>
            <a:endParaRPr lang="pl-PL" dirty="0">
              <a:solidFill>
                <a:schemeClr val="accent1">
                  <a:lumMod val="50000"/>
                </a:schemeClr>
              </a:solidFill>
            </a:endParaRPr>
          </a:p>
        </p:txBody>
      </p:sp>
    </p:spTree>
    <p:extLst>
      <p:ext uri="{BB962C8B-B14F-4D97-AF65-F5344CB8AC3E}">
        <p14:creationId xmlns:p14="http://schemas.microsoft.com/office/powerpoint/2010/main" val="13679363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rostokąt zaokrąglony 10"/>
          <p:cNvSpPr/>
          <p:nvPr/>
        </p:nvSpPr>
        <p:spPr>
          <a:xfrm>
            <a:off x="6017172" y="1734208"/>
            <a:ext cx="4971393" cy="4656081"/>
          </a:xfrm>
          <a:prstGeom prst="roundRect">
            <a:avLst/>
          </a:prstGeom>
          <a:solidFill>
            <a:schemeClr val="accent1">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Prostokąt zaokrąglony 9"/>
          <p:cNvSpPr/>
          <p:nvPr/>
        </p:nvSpPr>
        <p:spPr>
          <a:xfrm>
            <a:off x="893379" y="1723697"/>
            <a:ext cx="4971393" cy="4656081"/>
          </a:xfrm>
          <a:prstGeom prst="roundRect">
            <a:avLst/>
          </a:prstGeom>
          <a:solidFill>
            <a:schemeClr val="accent1">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Symbol zastępczy tekstu 3"/>
          <p:cNvSpPr>
            <a:spLocks noGrp="1"/>
          </p:cNvSpPr>
          <p:nvPr>
            <p:ph type="body" idx="1"/>
          </p:nvPr>
        </p:nvSpPr>
        <p:spPr>
          <a:xfrm>
            <a:off x="1024128" y="1768156"/>
            <a:ext cx="4754880" cy="822960"/>
          </a:xfrm>
        </p:spPr>
        <p:txBody>
          <a:bodyPr>
            <a:normAutofit/>
          </a:bodyPr>
          <a:lstStyle/>
          <a:p>
            <a:r>
              <a:rPr lang="pl-PL" sz="2100" dirty="0"/>
              <a:t>Protokół rozprawy </a:t>
            </a:r>
          </a:p>
        </p:txBody>
      </p:sp>
      <p:sp>
        <p:nvSpPr>
          <p:cNvPr id="5" name="Symbol zastępczy zawartości 4"/>
          <p:cNvSpPr>
            <a:spLocks noGrp="1"/>
          </p:cNvSpPr>
          <p:nvPr>
            <p:ph sz="half" idx="2"/>
          </p:nvPr>
        </p:nvSpPr>
        <p:spPr>
          <a:xfrm>
            <a:off x="1024128" y="2591116"/>
            <a:ext cx="4754880" cy="3718244"/>
          </a:xfrm>
        </p:spPr>
        <p:txBody>
          <a:bodyPr>
            <a:normAutofit fontScale="92500" lnSpcReduction="20000"/>
          </a:bodyPr>
          <a:lstStyle/>
          <a:p>
            <a:pPr algn="just"/>
            <a:r>
              <a:rPr lang="pl-PL" dirty="0"/>
              <a:t>Art. 144 § 1Protokół rozprawy spisuje pracownik sekretariatu lub inna osoba upoważniona przez prezesa sądu.</a:t>
            </a:r>
          </a:p>
          <a:p>
            <a:pPr algn="just"/>
            <a:r>
              <a:rPr lang="pl-PL" dirty="0"/>
              <a:t>Art. 149 § 1 Protokół rozprawy oraz posiedzenia podpisują niezwłocznie przewodniczący i protokolant.</a:t>
            </a:r>
          </a:p>
          <a:p>
            <a:pPr algn="just"/>
            <a:r>
              <a:rPr lang="pl-PL" dirty="0"/>
              <a:t>art. 149 § 3 Jeżeli przewodniczący nie może podpisać protokołu, protokół podpisuje za niego jeden z członków składu orzekającego, zaznaczając przyczynę braku podpisu przewodniczącego.</a:t>
            </a:r>
          </a:p>
          <a:p>
            <a:pPr algn="just"/>
            <a:endParaRPr lang="pl-PL" dirty="0"/>
          </a:p>
        </p:txBody>
      </p:sp>
      <p:sp>
        <p:nvSpPr>
          <p:cNvPr id="6" name="Symbol zastępczy tekstu 5"/>
          <p:cNvSpPr>
            <a:spLocks noGrp="1"/>
          </p:cNvSpPr>
          <p:nvPr>
            <p:ph type="body" sz="quarter" idx="3"/>
          </p:nvPr>
        </p:nvSpPr>
        <p:spPr>
          <a:xfrm>
            <a:off x="6094476" y="1768156"/>
            <a:ext cx="4754880" cy="822960"/>
          </a:xfrm>
        </p:spPr>
        <p:txBody>
          <a:bodyPr>
            <a:normAutofit fontScale="47500" lnSpcReduction="20000"/>
          </a:bodyPr>
          <a:lstStyle/>
          <a:p>
            <a:endParaRPr lang="pl-PL" dirty="0"/>
          </a:p>
          <a:p>
            <a:r>
              <a:rPr lang="pl-PL" sz="4400" dirty="0"/>
              <a:t>Protokoły innych czynności procesowych </a:t>
            </a:r>
          </a:p>
        </p:txBody>
      </p:sp>
      <p:sp>
        <p:nvSpPr>
          <p:cNvPr id="7" name="Symbol zastępczy zawartości 6"/>
          <p:cNvSpPr>
            <a:spLocks noGrp="1"/>
          </p:cNvSpPr>
          <p:nvPr>
            <p:ph sz="quarter" idx="4"/>
          </p:nvPr>
        </p:nvSpPr>
        <p:spPr>
          <a:xfrm>
            <a:off x="6001398" y="2265294"/>
            <a:ext cx="4754880" cy="3893767"/>
          </a:xfrm>
        </p:spPr>
        <p:txBody>
          <a:bodyPr>
            <a:normAutofit fontScale="92500" lnSpcReduction="20000"/>
          </a:bodyPr>
          <a:lstStyle/>
          <a:p>
            <a:pPr algn="just"/>
            <a:endParaRPr lang="pl-PL" dirty="0"/>
          </a:p>
          <a:p>
            <a:pPr algn="just"/>
            <a:r>
              <a:rPr lang="pl-PL" dirty="0"/>
              <a:t>art. 144 § 2 Inny protokół spisać może, poza osobami wymienionymi w § 1, osoba przybrana w charakterze protokolanta przez prowadzącego czynność lub sam przeprowadzający czynność.</a:t>
            </a:r>
          </a:p>
          <a:p>
            <a:pPr algn="just"/>
            <a:r>
              <a:rPr lang="pl-PL" dirty="0"/>
              <a:t>art. 150 § 1 Z wyjątkiem protokołu rozprawy lub posiedzenia protokół podpisują osoby </a:t>
            </a:r>
            <a:r>
              <a:rPr lang="pl-PL" b="1" u="sng" dirty="0"/>
              <a:t>biorące udział w czynności</a:t>
            </a:r>
            <a:r>
              <a:rPr lang="pl-PL" dirty="0"/>
              <a:t>. Przed podpisaniem należy go odczytać i uczynić o tym wzmiankę.</a:t>
            </a:r>
          </a:p>
          <a:p>
            <a:pPr algn="just"/>
            <a:endParaRPr lang="pl-PL" dirty="0"/>
          </a:p>
          <a:p>
            <a:pPr algn="just"/>
            <a:endParaRPr lang="pl-PL" dirty="0"/>
          </a:p>
        </p:txBody>
      </p:sp>
      <p:sp>
        <p:nvSpPr>
          <p:cNvPr id="9" name="Tytuł 8"/>
          <p:cNvSpPr>
            <a:spLocks noGrp="1"/>
          </p:cNvSpPr>
          <p:nvPr>
            <p:ph type="title"/>
          </p:nvPr>
        </p:nvSpPr>
        <p:spPr>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a:t>Protokół</a:t>
            </a:r>
          </a:p>
        </p:txBody>
      </p:sp>
    </p:spTree>
    <p:extLst>
      <p:ext uri="{BB962C8B-B14F-4D97-AF65-F5344CB8AC3E}">
        <p14:creationId xmlns:p14="http://schemas.microsoft.com/office/powerpoint/2010/main" val="15398630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rostokąt zaokrąglony 8"/>
          <p:cNvSpPr/>
          <p:nvPr/>
        </p:nvSpPr>
        <p:spPr>
          <a:xfrm>
            <a:off x="5791200" y="0"/>
            <a:ext cx="6274676" cy="6243145"/>
          </a:xfrm>
          <a:prstGeom prst="roundRect">
            <a:avLst/>
          </a:prstGeom>
          <a:solidFill>
            <a:schemeClr val="accent1">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Prostokąt zaokrąglony 7"/>
          <p:cNvSpPr/>
          <p:nvPr/>
        </p:nvSpPr>
        <p:spPr>
          <a:xfrm>
            <a:off x="126124" y="1313793"/>
            <a:ext cx="5538952" cy="4929352"/>
          </a:xfrm>
          <a:prstGeom prst="roundRect">
            <a:avLst/>
          </a:prstGeom>
          <a:solidFill>
            <a:schemeClr val="accent1">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sz="half" idx="1"/>
          </p:nvPr>
        </p:nvSpPr>
        <p:spPr>
          <a:xfrm>
            <a:off x="226314" y="1789557"/>
            <a:ext cx="5376673" cy="5068443"/>
          </a:xfrm>
        </p:spPr>
        <p:txBody>
          <a:bodyPr>
            <a:normAutofit fontScale="70000" lnSpcReduction="20000"/>
          </a:bodyPr>
          <a:lstStyle/>
          <a:p>
            <a:pPr algn="just"/>
            <a:r>
              <a:rPr lang="pl-PL" b="1" dirty="0"/>
              <a:t>Art. 148 </a:t>
            </a:r>
            <a:r>
              <a:rPr lang="pl-PL" dirty="0"/>
              <a:t>§ 1. Protokół powinien zawierać:</a:t>
            </a:r>
          </a:p>
          <a:p>
            <a:pPr marL="128016" lvl="1" indent="0" algn="just">
              <a:buNone/>
            </a:pPr>
            <a:r>
              <a:rPr lang="pl-PL" dirty="0"/>
              <a:t>1)oznaczenie czynności, jej czasu i miejsca oraz osób w niej uczestniczących,</a:t>
            </a:r>
          </a:p>
          <a:p>
            <a:pPr marL="128016" lvl="1" indent="0" algn="just">
              <a:buNone/>
            </a:pPr>
            <a:r>
              <a:rPr lang="pl-PL" dirty="0"/>
              <a:t>2)przebieg czynności oraz oświadczenia i wnioski jej uczestników,</a:t>
            </a:r>
          </a:p>
          <a:p>
            <a:pPr marL="128016" lvl="1" indent="0" algn="just">
              <a:buNone/>
            </a:pPr>
            <a:r>
              <a:rPr lang="pl-PL" dirty="0"/>
              <a:t>3)wydane w toku czynności postanowienia i zarządzenia, a jeżeli postanowienie lub zarządzenie sporządzono osobno, wzmiankę o jego wydaniu,</a:t>
            </a:r>
          </a:p>
          <a:p>
            <a:pPr marL="128016" lvl="1" indent="0" algn="just">
              <a:buNone/>
            </a:pPr>
            <a:r>
              <a:rPr lang="pl-PL" dirty="0"/>
              <a:t>4)w miarę potrzeby stwierdzenie innych okoliczności dotyczących przebiegu czynności.</a:t>
            </a:r>
          </a:p>
          <a:p>
            <a:pPr marL="0" indent="-45720" algn="just">
              <a:buNone/>
            </a:pPr>
            <a:r>
              <a:rPr lang="pl-PL" dirty="0"/>
              <a:t>§ 2.Wyjaśnienia, zeznania, oświadczenia i wnioski oraz stwierdzenia określonych okoliczności przez organ prowadzący postępowanie </a:t>
            </a:r>
            <a:r>
              <a:rPr lang="pl-PL" b="1" u="sng" dirty="0"/>
              <a:t>zamieszcza się w protokole z możliwą dokładnością</a:t>
            </a:r>
            <a:r>
              <a:rPr lang="pl-PL" dirty="0"/>
              <a:t>. Osoby biorące udział w czynności </a:t>
            </a:r>
            <a:r>
              <a:rPr lang="pl-PL" b="1" u="sng" dirty="0"/>
              <a:t>mają prawo żądać zamieszczenia w protokole z pełną dokładnością wszystkiego, co dotyczy ich praw lub interesów</a:t>
            </a:r>
            <a:r>
              <a:rPr lang="pl-PL" dirty="0"/>
              <a:t>.</a:t>
            </a:r>
          </a:p>
          <a:p>
            <a:pPr marL="128016" lvl="1" indent="0" algn="just">
              <a:buNone/>
            </a:pPr>
            <a:endParaRPr lang="pl-PL" dirty="0"/>
          </a:p>
          <a:p>
            <a:pPr marL="0" indent="0" algn="just">
              <a:buNone/>
            </a:pPr>
            <a:endParaRPr lang="pl-PL" dirty="0"/>
          </a:p>
        </p:txBody>
      </p:sp>
      <p:sp>
        <p:nvSpPr>
          <p:cNvPr id="4" name="Symbol zastępczy zawartości 3"/>
          <p:cNvSpPr>
            <a:spLocks noGrp="1"/>
          </p:cNvSpPr>
          <p:nvPr>
            <p:ph sz="half" idx="2"/>
          </p:nvPr>
        </p:nvSpPr>
        <p:spPr>
          <a:xfrm>
            <a:off x="5695950" y="209551"/>
            <a:ext cx="6153150" cy="6486524"/>
          </a:xfrm>
        </p:spPr>
        <p:txBody>
          <a:bodyPr>
            <a:normAutofit fontScale="70000" lnSpcReduction="20000"/>
          </a:bodyPr>
          <a:lstStyle/>
          <a:p>
            <a:pPr algn="just">
              <a:buNone/>
            </a:pPr>
            <a:r>
              <a:rPr lang="pl-PL" dirty="0"/>
              <a:t>	Protokół jest (powinien być) wiernym odzwierciedleniem przeprowadzonej czynności. Dotyczy to zwłaszcza protokołów sporządzonych w postępowaniu przygotowawczym, które mogą zostać odczytane (na zasadach określonych w art. 389, 391 – 392) na rozprawie głównej. Sąd orzekając na posiedzeniu (np. art. 343) opiera się aktach postępowania przygotowawczego, w tym protokołach z przeprowadzonych czynności dowodowych. </a:t>
            </a:r>
          </a:p>
          <a:p>
            <a:pPr algn="just"/>
            <a:r>
              <a:rPr lang="pl-PL" dirty="0"/>
              <a:t>Prawa uczestników czynności protokołowanej (i tego, że jej przebieg został dokładnie opisany w protokole) gwarantuje:</a:t>
            </a:r>
          </a:p>
          <a:p>
            <a:pPr marL="630936" lvl="1" indent="-457200" algn="just">
              <a:buFont typeface="+mj-lt"/>
              <a:buAutoNum type="arabicPeriod"/>
            </a:pPr>
            <a:r>
              <a:rPr lang="pl-PL" dirty="0"/>
              <a:t>konieczność odczytania protokołu przed podpisaniem i zamieszczenie o tym odpowiedniej wzmianki (por. art. 150 § 1)</a:t>
            </a:r>
          </a:p>
          <a:p>
            <a:pPr marL="630936" lvl="1" indent="-457200" algn="just">
              <a:buFont typeface="+mj-lt"/>
              <a:buAutoNum type="arabicPeriod"/>
            </a:pPr>
            <a:r>
              <a:rPr lang="pl-PL" dirty="0"/>
              <a:t>możliwość zgłoszenia zarzutów do protokołu, które zamieszcza się w protokole (art. 150 § 2) </a:t>
            </a:r>
          </a:p>
          <a:p>
            <a:pPr marL="630936" lvl="1" indent="-457200" algn="just">
              <a:buFont typeface="+mj-lt"/>
              <a:buAutoNum type="arabicPeriod"/>
            </a:pPr>
            <a:r>
              <a:rPr lang="pl-PL" dirty="0"/>
              <a:t>prawo do żądania zamieszczenia określonych informacji w protokole (art. 148 § 2) </a:t>
            </a:r>
          </a:p>
          <a:p>
            <a:pPr marL="630936" lvl="1" indent="-457200" algn="just">
              <a:buFont typeface="+mj-lt"/>
              <a:buAutoNum type="arabicPeriod"/>
            </a:pPr>
            <a:r>
              <a:rPr lang="pl-PL" dirty="0"/>
              <a:t>możliwość złożenia wniosku o sprostowanie protokołu rozprawy lub posiedzenia (art. 152) </a:t>
            </a:r>
          </a:p>
          <a:p>
            <a:pPr marL="630936" lvl="1" indent="-457200" algn="just">
              <a:buFont typeface="+mj-lt"/>
              <a:buAutoNum type="arabicPeriod"/>
            </a:pPr>
            <a:r>
              <a:rPr lang="pl-PL" dirty="0"/>
              <a:t>osoby biorące udział w czynności mają prawo żądać odczytania fragmentów ich wypowiedzi wciągniętych do protokołu (art. 148 § 4)</a:t>
            </a:r>
          </a:p>
          <a:p>
            <a:pPr marL="173736" lvl="1" indent="0" algn="just">
              <a:buNone/>
            </a:pPr>
            <a:endParaRPr lang="pl-PL" dirty="0"/>
          </a:p>
          <a:p>
            <a:pPr algn="just"/>
            <a:endParaRPr lang="pl-PL" dirty="0"/>
          </a:p>
        </p:txBody>
      </p:sp>
      <p:sp>
        <p:nvSpPr>
          <p:cNvPr id="5" name="pole tekstowe 4"/>
          <p:cNvSpPr txBox="1"/>
          <p:nvPr/>
        </p:nvSpPr>
        <p:spPr>
          <a:xfrm>
            <a:off x="133350" y="6286749"/>
            <a:ext cx="12058650" cy="400110"/>
          </a:xfrm>
          <a:prstGeom prst="rect">
            <a:avLst/>
          </a:prstGeom>
          <a:noFill/>
        </p:spPr>
        <p:txBody>
          <a:bodyPr wrap="square" rtlCol="0">
            <a:spAutoFit/>
          </a:bodyPr>
          <a:lstStyle/>
          <a:p>
            <a:r>
              <a:rPr lang="pl-PL" sz="2000" b="1" dirty="0">
                <a:solidFill>
                  <a:schemeClr val="accent1">
                    <a:lumMod val="50000"/>
                  </a:schemeClr>
                </a:solidFill>
              </a:rPr>
              <a:t>W protokole nie wolno zastępować zapisu treści zeznań lub wyjaśnień odwoływaniem się do innych protokołów.</a:t>
            </a:r>
          </a:p>
        </p:txBody>
      </p:sp>
      <p:sp>
        <p:nvSpPr>
          <p:cNvPr id="7" name="Prostokąt zaokrąglony 6"/>
          <p:cNvSpPr/>
          <p:nvPr/>
        </p:nvSpPr>
        <p:spPr>
          <a:xfrm>
            <a:off x="1198180" y="262759"/>
            <a:ext cx="3352800" cy="99848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a:t>Protokół</a:t>
            </a:r>
          </a:p>
        </p:txBody>
      </p:sp>
    </p:spTree>
    <p:extLst>
      <p:ext uri="{BB962C8B-B14F-4D97-AF65-F5344CB8AC3E}">
        <p14:creationId xmlns:p14="http://schemas.microsoft.com/office/powerpoint/2010/main" val="25896535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rostokąt zaokrąglony 6"/>
          <p:cNvSpPr/>
          <p:nvPr/>
        </p:nvSpPr>
        <p:spPr>
          <a:xfrm>
            <a:off x="6831725" y="809298"/>
            <a:ext cx="4624551" cy="3899338"/>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a:t>Dane niezamieszczane w protokole </a:t>
            </a:r>
          </a:p>
          <a:p>
            <a:pPr algn="ctr"/>
            <a:r>
              <a:rPr lang="pl-PL" sz="4400" dirty="0"/>
              <a:t>- art. 148a</a:t>
            </a:r>
          </a:p>
          <a:p>
            <a:pPr algn="ctr"/>
            <a:endParaRPr lang="pl-PL" sz="4400" dirty="0"/>
          </a:p>
        </p:txBody>
      </p:sp>
      <p:pic>
        <p:nvPicPr>
          <p:cNvPr id="8" name="Obraz 7" descr="20939-zakon-sud-paragraf-nestandard2.jpg"/>
          <p:cNvPicPr>
            <a:picLocks noChangeAspect="1"/>
          </p:cNvPicPr>
          <p:nvPr/>
        </p:nvPicPr>
        <p:blipFill>
          <a:blip r:embed="rId2" cstate="print"/>
          <a:stretch>
            <a:fillRect/>
          </a:stretch>
        </p:blipFill>
        <p:spPr>
          <a:xfrm>
            <a:off x="716707" y="2091558"/>
            <a:ext cx="5499725" cy="4124794"/>
          </a:xfrm>
          <a:prstGeom prst="rect">
            <a:avLst/>
          </a:prstGeom>
        </p:spPr>
      </p:pic>
    </p:spTree>
    <p:extLst>
      <p:ext uri="{BB962C8B-B14F-4D97-AF65-F5344CB8AC3E}">
        <p14:creationId xmlns:p14="http://schemas.microsoft.com/office/powerpoint/2010/main" val="25523336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796066" y="3442447"/>
            <a:ext cx="10327341" cy="3189328"/>
          </a:xfrm>
        </p:spPr>
        <p:txBody>
          <a:bodyPr/>
          <a:lstStyle/>
          <a:p>
            <a:pPr algn="just"/>
            <a:r>
              <a:rPr lang="pl-PL" dirty="0"/>
              <a:t>Utrwalanie przesłuchania świadków przez Policję następuje w formie protokołu ograniczonego do zapisu najbardziej istotnych oświadczeń osób biorących udział w czynności. </a:t>
            </a:r>
          </a:p>
          <a:p>
            <a:pPr algn="just"/>
            <a:r>
              <a:rPr lang="pl-PL" dirty="0"/>
              <a:t>Przepisu art. 148 § 2 zdanie pierwsze nie stosuje się</a:t>
            </a:r>
          </a:p>
          <a:p>
            <a:pPr algn="just"/>
            <a:endParaRPr lang="pl-PL" dirty="0"/>
          </a:p>
          <a:p>
            <a:pPr marL="0" indent="0" algn="just">
              <a:buNone/>
            </a:pPr>
            <a:endParaRPr lang="pl-PL" dirty="0"/>
          </a:p>
        </p:txBody>
      </p:sp>
      <p:sp>
        <p:nvSpPr>
          <p:cNvPr id="4" name="Prostokąt zaokrąglony 3"/>
          <p:cNvSpPr/>
          <p:nvPr/>
        </p:nvSpPr>
        <p:spPr>
          <a:xfrm>
            <a:off x="1974338" y="272280"/>
            <a:ext cx="7882759" cy="2470919"/>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4800" dirty="0"/>
          </a:p>
          <a:p>
            <a:pPr algn="ctr"/>
            <a:r>
              <a:rPr lang="pl-PL" sz="4800" dirty="0"/>
              <a:t>Protokół ograniczony</a:t>
            </a:r>
          </a:p>
          <a:p>
            <a:pPr algn="ctr"/>
            <a:r>
              <a:rPr lang="pl-PL" sz="4800" dirty="0"/>
              <a:t>art. 325h </a:t>
            </a:r>
          </a:p>
          <a:p>
            <a:pPr algn="ctr"/>
            <a:r>
              <a:rPr lang="pl-PL" sz="4800" dirty="0"/>
              <a:t> </a:t>
            </a:r>
          </a:p>
          <a:p>
            <a:pPr algn="ctr"/>
            <a:endParaRPr lang="pl-PL" dirty="0"/>
          </a:p>
        </p:txBody>
      </p:sp>
    </p:spTree>
    <p:extLst>
      <p:ext uri="{BB962C8B-B14F-4D97-AF65-F5344CB8AC3E}">
        <p14:creationId xmlns:p14="http://schemas.microsoft.com/office/powerpoint/2010/main" val="31306751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367862" y="231229"/>
            <a:ext cx="4771697" cy="5444358"/>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idx="1"/>
          </p:nvPr>
        </p:nvSpPr>
        <p:spPr>
          <a:xfrm>
            <a:off x="294290" y="515006"/>
            <a:ext cx="4876800" cy="5127683"/>
          </a:xfrm>
        </p:spPr>
        <p:txBody>
          <a:bodyPr>
            <a:normAutofit/>
          </a:bodyPr>
          <a:lstStyle/>
          <a:p>
            <a:pPr marL="0" indent="0" algn="ctr">
              <a:buNone/>
            </a:pPr>
            <a:r>
              <a:rPr lang="pl-PL" sz="5200" b="1" dirty="0">
                <a:solidFill>
                  <a:schemeClr val="bg1"/>
                </a:solidFill>
              </a:rPr>
              <a:t>Sprostowanie oczywistej omyłki</a:t>
            </a:r>
          </a:p>
          <a:p>
            <a:pPr marL="0" indent="0" algn="ctr">
              <a:buNone/>
            </a:pPr>
            <a:endParaRPr lang="pl-PL" sz="5200" b="1" dirty="0">
              <a:solidFill>
                <a:schemeClr val="bg1"/>
              </a:solidFill>
            </a:endParaRPr>
          </a:p>
          <a:p>
            <a:pPr marL="0" indent="0">
              <a:buFontTx/>
              <a:buChar char="-"/>
            </a:pPr>
            <a:r>
              <a:rPr lang="pl-PL" b="1" dirty="0">
                <a:solidFill>
                  <a:schemeClr val="bg1"/>
                </a:solidFill>
              </a:rPr>
              <a:t>art. 105 k.p.k.</a:t>
            </a:r>
          </a:p>
          <a:p>
            <a:pPr marL="0" indent="0">
              <a:buFontTx/>
              <a:buChar char="-"/>
            </a:pPr>
            <a:r>
              <a:rPr lang="pl-PL" b="1" dirty="0">
                <a:solidFill>
                  <a:schemeClr val="bg1"/>
                </a:solidFill>
              </a:rPr>
              <a:t>art. 152-155 k.p.k.</a:t>
            </a:r>
          </a:p>
        </p:txBody>
      </p:sp>
      <p:sp>
        <p:nvSpPr>
          <p:cNvPr id="5" name="Prostokąt zaokrąglony 4"/>
          <p:cNvSpPr/>
          <p:nvPr/>
        </p:nvSpPr>
        <p:spPr>
          <a:xfrm>
            <a:off x="5465380" y="2575034"/>
            <a:ext cx="6579475" cy="3804745"/>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a:t>Niedopuszczalne jest sprostowanie w trybie art. 92 k.p.k. </a:t>
            </a:r>
            <a:r>
              <a:rPr lang="pl-PL" sz="2400" i="1" dirty="0"/>
              <a:t>(obecnie art. 105 k.p.k.) </a:t>
            </a:r>
            <a:r>
              <a:rPr lang="pl-PL" sz="2400" dirty="0"/>
              <a:t>elementów dotyczących merytorycznej treści wyroku, jak orzeczenia co do winy i kary, powództwa cywilnego, zasądzonego z urzędu odszkodowania itp. Wady dotyczące merytorycznej (materialnej) strony wyroku nie mogą być traktowane jako "oczywiste omyłki pisarskie" i usunięcie ich może nastąpić jedynie w drodze toku instancji.</a:t>
            </a:r>
          </a:p>
        </p:txBody>
      </p:sp>
      <p:sp>
        <p:nvSpPr>
          <p:cNvPr id="7" name="Prostokąt zaokrąglony 6"/>
          <p:cNvSpPr/>
          <p:nvPr/>
        </p:nvSpPr>
        <p:spPr>
          <a:xfrm>
            <a:off x="5644056" y="178677"/>
            <a:ext cx="6295696" cy="2364826"/>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2800" b="1" dirty="0"/>
          </a:p>
          <a:p>
            <a:pPr algn="ctr"/>
            <a:r>
              <a:rPr lang="pl-PL" sz="2800" b="1" dirty="0"/>
              <a:t>Wyrok</a:t>
            </a:r>
          </a:p>
          <a:p>
            <a:pPr algn="ctr"/>
            <a:r>
              <a:rPr lang="pl-PL" sz="2800" dirty="0"/>
              <a:t>Sądu Najwyższego</a:t>
            </a:r>
          </a:p>
          <a:p>
            <a:pPr algn="ctr"/>
            <a:r>
              <a:rPr lang="pl-PL" sz="2800" dirty="0"/>
              <a:t>z dnia 25 marca 1975 r.</a:t>
            </a:r>
          </a:p>
          <a:p>
            <a:pPr algn="ctr"/>
            <a:endParaRPr lang="pl-PL" sz="2800" dirty="0"/>
          </a:p>
          <a:p>
            <a:pPr algn="ctr"/>
            <a:r>
              <a:rPr lang="pl-PL" sz="2800" b="1" dirty="0"/>
              <a:t>IV KR 15/75</a:t>
            </a:r>
            <a:endParaRPr lang="pl-PL" b="1" dirty="0"/>
          </a:p>
          <a:p>
            <a:pPr algn="ctr"/>
            <a:endParaRPr lang="pl-PL" dirty="0"/>
          </a:p>
        </p:txBody>
      </p:sp>
    </p:spTree>
    <p:extLst>
      <p:ext uri="{BB962C8B-B14F-4D97-AF65-F5344CB8AC3E}">
        <p14:creationId xmlns:p14="http://schemas.microsoft.com/office/powerpoint/2010/main" val="35910791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az 2" descr="omyłka pisarska.png"/>
          <p:cNvPicPr>
            <a:picLocks noChangeAspect="1"/>
          </p:cNvPicPr>
          <p:nvPr/>
        </p:nvPicPr>
        <p:blipFill>
          <a:blip r:embed="rId2"/>
          <a:stretch>
            <a:fillRect/>
          </a:stretch>
        </p:blipFill>
        <p:spPr>
          <a:xfrm>
            <a:off x="3510455" y="0"/>
            <a:ext cx="5160580" cy="6858000"/>
          </a:xfrm>
          <a:prstGeom prst="rect">
            <a:avLst/>
          </a:prstGeom>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lgn="just"/>
            <a:r>
              <a:rPr lang="pl-PL" dirty="0">
                <a:solidFill>
                  <a:schemeClr val="accent1">
                    <a:lumMod val="50000"/>
                  </a:schemeClr>
                </a:solidFill>
              </a:rPr>
              <a:t>Dokument relacjonujący treść i formę czynności niebędący protokołem. Spisuje się ją jeżeli nie jest wymagane sporządzenie protokołu. </a:t>
            </a:r>
          </a:p>
          <a:p>
            <a:pPr algn="just"/>
            <a:r>
              <a:rPr lang="pl-PL" dirty="0">
                <a:solidFill>
                  <a:schemeClr val="accent1">
                    <a:lumMod val="50000"/>
                  </a:schemeClr>
                </a:solidFill>
              </a:rPr>
              <a:t>art. 393 § 1 </a:t>
            </a:r>
            <a:r>
              <a:rPr lang="pl-PL" dirty="0" err="1">
                <a:solidFill>
                  <a:schemeClr val="accent1">
                    <a:lumMod val="50000"/>
                  </a:schemeClr>
                </a:solidFill>
              </a:rPr>
              <a:t>zd</a:t>
            </a:r>
            <a:r>
              <a:rPr lang="pl-PL" dirty="0">
                <a:solidFill>
                  <a:schemeClr val="accent1">
                    <a:lumMod val="50000"/>
                  </a:schemeClr>
                </a:solidFill>
              </a:rPr>
              <a:t>. 2 </a:t>
            </a:r>
          </a:p>
          <a:p>
            <a:pPr algn="just">
              <a:buNone/>
            </a:pPr>
            <a:r>
              <a:rPr lang="pl-PL" dirty="0">
                <a:solidFill>
                  <a:schemeClr val="accent1">
                    <a:lumMod val="50000"/>
                  </a:schemeClr>
                </a:solidFill>
              </a:rPr>
              <a:t>	Nie wolno jednak odczytywać notatek dotyczących czynności, z których wymagane jest sporządzenie protokołu. </a:t>
            </a:r>
          </a:p>
        </p:txBody>
      </p:sp>
      <p:sp>
        <p:nvSpPr>
          <p:cNvPr id="4" name="Prostokąt zaokrąglony 3"/>
          <p:cNvSpPr/>
          <p:nvPr/>
        </p:nvSpPr>
        <p:spPr>
          <a:xfrm>
            <a:off x="1688950" y="344244"/>
            <a:ext cx="8208085" cy="968188"/>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a:t>Notatka urzędowa </a:t>
            </a:r>
          </a:p>
        </p:txBody>
      </p:sp>
    </p:spTree>
    <p:extLst>
      <p:ext uri="{BB962C8B-B14F-4D97-AF65-F5344CB8AC3E}">
        <p14:creationId xmlns:p14="http://schemas.microsoft.com/office/powerpoint/2010/main" val="2318744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38806" y="1098002"/>
            <a:ext cx="11534775" cy="5555046"/>
          </a:xfrm>
        </p:spPr>
        <p:txBody>
          <a:bodyPr>
            <a:normAutofit fontScale="85000" lnSpcReduction="10000"/>
          </a:bodyPr>
          <a:lstStyle/>
          <a:p>
            <a:pPr algn="just"/>
            <a:r>
              <a:rPr lang="pl-PL" dirty="0">
                <a:latin typeface="+mj-lt"/>
              </a:rPr>
              <a:t>Oświadczenia procesowe – wyrażenie określonej treści przez uczestnika postępowania </a:t>
            </a:r>
          </a:p>
          <a:p>
            <a:pPr lvl="1" algn="just"/>
            <a:r>
              <a:rPr lang="pl-PL" dirty="0">
                <a:latin typeface="+mj-lt"/>
              </a:rPr>
              <a:t>wiedzy – komunikowanie wiadomości przez uczestników postępowania</a:t>
            </a:r>
          </a:p>
          <a:p>
            <a:pPr lvl="1" algn="just"/>
            <a:r>
              <a:rPr lang="pl-PL" dirty="0">
                <a:latin typeface="+mj-lt"/>
              </a:rPr>
              <a:t>woli:</a:t>
            </a:r>
          </a:p>
          <a:p>
            <a:pPr lvl="2" algn="just"/>
            <a:r>
              <a:rPr lang="pl-PL" dirty="0">
                <a:latin typeface="+mj-lt"/>
              </a:rPr>
              <a:t>postulujące – wnioski, podania, prośby </a:t>
            </a:r>
          </a:p>
          <a:p>
            <a:pPr lvl="2" algn="just"/>
            <a:r>
              <a:rPr lang="pl-PL" dirty="0">
                <a:latin typeface="+mj-lt"/>
              </a:rPr>
              <a:t>imperatywne – władcze </a:t>
            </a:r>
          </a:p>
          <a:p>
            <a:pPr lvl="3" algn="just"/>
            <a:r>
              <a:rPr lang="pl-PL" dirty="0">
                <a:latin typeface="+mj-lt"/>
              </a:rPr>
              <a:t>polecenia – np. art. 15 </a:t>
            </a:r>
            <a:r>
              <a:rPr lang="pl-PL" dirty="0">
                <a:latin typeface="+mj-lt"/>
                <a:ea typeface="Yu Mincho Demibold" panose="02020600000000000000" pitchFamily="18" charset="-128"/>
              </a:rPr>
              <a:t>§1 k.p.k. </a:t>
            </a:r>
            <a:endParaRPr lang="pl-PL" dirty="0">
              <a:latin typeface="+mj-lt"/>
            </a:endParaRPr>
          </a:p>
          <a:p>
            <a:pPr lvl="3" algn="just"/>
            <a:r>
              <a:rPr lang="pl-PL" dirty="0">
                <a:latin typeface="+mj-lt"/>
              </a:rPr>
              <a:t>decyzje procesowe – rozstrzygnięcia </a:t>
            </a:r>
          </a:p>
          <a:p>
            <a:pPr lvl="4" algn="just"/>
            <a:r>
              <a:rPr lang="pl-PL" dirty="0">
                <a:latin typeface="+mj-lt"/>
              </a:rPr>
              <a:t>orzeczenia </a:t>
            </a:r>
          </a:p>
          <a:p>
            <a:pPr lvl="5" algn="just"/>
            <a:r>
              <a:rPr lang="pl-PL" dirty="0">
                <a:latin typeface="+mj-lt"/>
              </a:rPr>
              <a:t>wyroki </a:t>
            </a:r>
          </a:p>
          <a:p>
            <a:pPr lvl="5" algn="just"/>
            <a:r>
              <a:rPr lang="pl-PL" dirty="0">
                <a:latin typeface="+mj-lt"/>
              </a:rPr>
              <a:t>postanowienia </a:t>
            </a:r>
          </a:p>
          <a:p>
            <a:pPr lvl="5" algn="just"/>
            <a:r>
              <a:rPr lang="pl-PL" dirty="0">
                <a:latin typeface="+mj-lt"/>
              </a:rPr>
              <a:t>uchwały SN</a:t>
            </a:r>
          </a:p>
          <a:p>
            <a:pPr lvl="4" algn="just"/>
            <a:r>
              <a:rPr lang="pl-PL" dirty="0">
                <a:latin typeface="+mj-lt"/>
              </a:rPr>
              <a:t>zarządzenia </a:t>
            </a:r>
          </a:p>
          <a:p>
            <a:pPr algn="just"/>
            <a:r>
              <a:rPr lang="pl-PL" dirty="0">
                <a:latin typeface="+mj-lt"/>
              </a:rPr>
              <a:t>spostrzeżenia procesowe – pojmowanie wyrażeń zmysłowych</a:t>
            </a:r>
          </a:p>
          <a:p>
            <a:pPr algn="just"/>
            <a:r>
              <a:rPr lang="pl-PL" dirty="0">
                <a:latin typeface="+mj-lt"/>
              </a:rPr>
              <a:t>czynności realne – stwarzanie lub zmiana sytuacji faktycznych np. przeszukanie </a:t>
            </a:r>
          </a:p>
        </p:txBody>
      </p:sp>
      <p:sp>
        <p:nvSpPr>
          <p:cNvPr id="7" name="Prostokąt zaokrąglony 6"/>
          <p:cNvSpPr/>
          <p:nvPr/>
        </p:nvSpPr>
        <p:spPr>
          <a:xfrm>
            <a:off x="1524000" y="199697"/>
            <a:ext cx="9175531" cy="66215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dirty="0"/>
              <a:t>Podział czynności ze względu na ich charakter</a:t>
            </a:r>
          </a:p>
        </p:txBody>
      </p:sp>
      <p:pic>
        <p:nvPicPr>
          <p:cNvPr id="9" name="Obraz 8" descr="Verzweifelt_Paragraf_524714.jpg"/>
          <p:cNvPicPr>
            <a:picLocks noChangeAspect="1"/>
          </p:cNvPicPr>
          <p:nvPr/>
        </p:nvPicPr>
        <p:blipFill>
          <a:blip r:embed="rId2" cstate="print"/>
          <a:stretch>
            <a:fillRect/>
          </a:stretch>
        </p:blipFill>
        <p:spPr>
          <a:xfrm>
            <a:off x="6995946" y="2331611"/>
            <a:ext cx="3566951" cy="3082586"/>
          </a:xfrm>
          <a:prstGeom prst="rect">
            <a:avLst/>
          </a:prstGeom>
        </p:spPr>
      </p:pic>
    </p:spTree>
    <p:extLst>
      <p:ext uri="{BB962C8B-B14F-4D97-AF65-F5344CB8AC3E}">
        <p14:creationId xmlns:p14="http://schemas.microsoft.com/office/powerpoint/2010/main" val="11254665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07923" y="0"/>
            <a:ext cx="11670890" cy="1499616"/>
          </a:xfrm>
        </p:spPr>
        <p:txBody>
          <a:bodyPr>
            <a:noAutofit/>
          </a:bodyPr>
          <a:lstStyle/>
          <a:p>
            <a:endParaRPr lang="pl-PL" sz="4000" cap="none" dirty="0"/>
          </a:p>
        </p:txBody>
      </p:sp>
      <p:sp>
        <p:nvSpPr>
          <p:cNvPr id="4" name="Prostokąt zaokrąglony 3"/>
          <p:cNvSpPr/>
          <p:nvPr/>
        </p:nvSpPr>
        <p:spPr>
          <a:xfrm>
            <a:off x="1839558" y="150606"/>
            <a:ext cx="8003689" cy="171046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4400" dirty="0"/>
          </a:p>
          <a:p>
            <a:pPr algn="ctr"/>
            <a:r>
              <a:rPr lang="pl-PL" sz="4400" dirty="0"/>
              <a:t>Postanowienie SN z 22.02.2007 r., V KK 183/06</a:t>
            </a:r>
          </a:p>
          <a:p>
            <a:pPr algn="ctr"/>
            <a:endParaRPr lang="pl-PL" sz="4400" dirty="0"/>
          </a:p>
        </p:txBody>
      </p:sp>
      <p:sp>
        <p:nvSpPr>
          <p:cNvPr id="5" name="Prostokąt zaokrąglony 4"/>
          <p:cNvSpPr/>
          <p:nvPr/>
        </p:nvSpPr>
        <p:spPr>
          <a:xfrm>
            <a:off x="763793" y="1936376"/>
            <a:ext cx="10607039" cy="4765638"/>
          </a:xfrm>
          <a:prstGeom prst="roundRect">
            <a:avLst/>
          </a:prstGeom>
          <a:solidFill>
            <a:schemeClr val="tx2">
              <a:lumMod val="75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dirty="0"/>
              <a:t>Nie ma natomiast procesowych przeszkód, by treść notatki urzędowej, czy zeznania osoby ją sporządzającej wykorzystać dowodowo obok wyjaśnień oskarżonego lub zeznań świadka w celu potwierdzenia i uzupełnienia oryginalnych zeznań i wyjaśnień, jeśli tym zeznaniom lub wyjaśnieniom nie przeczą albo w celu weryfikacji tych wyjaśnień lub zeznań, gdy zachodzi konieczność wyjaśnienia różnic między treścią wyjaśnień lub zeznań, ale z tym zastrzeżeniem, że nie można odmówić wiary wyjaśnieniom lub zeznaniom i dokonać ustaleń faktycznych w oparciu o treść notatki urzędowej lub na podstawie dowodu z zeznań osoby sporządzającej notatkę urzędową.</a:t>
            </a:r>
          </a:p>
          <a:p>
            <a:pPr algn="ctr"/>
            <a:endParaRPr lang="pl-PL" sz="2000" dirty="0"/>
          </a:p>
        </p:txBody>
      </p:sp>
    </p:spTree>
    <p:extLst>
      <p:ext uri="{BB962C8B-B14F-4D97-AF65-F5344CB8AC3E}">
        <p14:creationId xmlns:p14="http://schemas.microsoft.com/office/powerpoint/2010/main" val="24519934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tekstu 4"/>
          <p:cNvSpPr>
            <a:spLocks noGrp="1"/>
          </p:cNvSpPr>
          <p:nvPr>
            <p:ph type="body" idx="1"/>
          </p:nvPr>
        </p:nvSpPr>
        <p:spPr>
          <a:xfrm>
            <a:off x="405340" y="384230"/>
            <a:ext cx="4754880" cy="822960"/>
          </a:xfrm>
        </p:spPr>
        <p:txBody>
          <a:bodyPr>
            <a:normAutofit/>
          </a:bodyPr>
          <a:lstStyle/>
          <a:p>
            <a:pPr algn="ctr"/>
            <a:r>
              <a:rPr lang="pl-PL" sz="3600" dirty="0">
                <a:solidFill>
                  <a:schemeClr val="tx1"/>
                </a:solidFill>
              </a:rPr>
              <a:t>STENOGRAM – art. 145 </a:t>
            </a:r>
            <a:endParaRPr lang="pl-PL" dirty="0">
              <a:solidFill>
                <a:schemeClr val="tx1"/>
              </a:solidFill>
            </a:endParaRPr>
          </a:p>
        </p:txBody>
      </p:sp>
      <p:sp>
        <p:nvSpPr>
          <p:cNvPr id="6" name="Symbol zastępczy zawartości 5"/>
          <p:cNvSpPr>
            <a:spLocks noGrp="1"/>
          </p:cNvSpPr>
          <p:nvPr>
            <p:ph sz="half" idx="2"/>
          </p:nvPr>
        </p:nvSpPr>
        <p:spPr>
          <a:xfrm>
            <a:off x="319278" y="1800225"/>
            <a:ext cx="4754880" cy="4432935"/>
          </a:xfrm>
        </p:spPr>
        <p:txBody>
          <a:bodyPr>
            <a:normAutofit lnSpcReduction="10000"/>
          </a:bodyPr>
          <a:lstStyle/>
          <a:p>
            <a:pPr algn="just"/>
            <a:r>
              <a:rPr lang="pl-PL" dirty="0"/>
              <a:t>§ 1. Jeżeli czynność procesową utrwala się za pomocą stenogramu, protokół można ograniczyć do zapisu najbardziej istotnych oświadczeń osób biorących w niej udział. Stenograf przekłada stenogram na pismo zwykłe, przy czym czyni wzmiankę, jakim posługiwał się systemem; pierwopis stenogramu oraz jego przekład stają się załącznikami do protokołu.</a:t>
            </a:r>
          </a:p>
          <a:p>
            <a:pPr algn="just"/>
            <a:endParaRPr lang="pl-PL" dirty="0"/>
          </a:p>
        </p:txBody>
      </p:sp>
      <p:sp>
        <p:nvSpPr>
          <p:cNvPr id="7" name="Symbol zastępczy tekstu 6"/>
          <p:cNvSpPr>
            <a:spLocks noGrp="1"/>
          </p:cNvSpPr>
          <p:nvPr>
            <p:ph type="body" sz="quarter" idx="3"/>
          </p:nvPr>
        </p:nvSpPr>
        <p:spPr>
          <a:xfrm>
            <a:off x="5074157" y="674686"/>
            <a:ext cx="6955917" cy="822960"/>
          </a:xfrm>
        </p:spPr>
        <p:txBody>
          <a:bodyPr>
            <a:noAutofit/>
          </a:bodyPr>
          <a:lstStyle/>
          <a:p>
            <a:pPr algn="ctr"/>
            <a:r>
              <a:rPr lang="pl-PL" sz="3600" dirty="0">
                <a:solidFill>
                  <a:schemeClr val="tx1"/>
                </a:solidFill>
              </a:rPr>
              <a:t>REJESTRACJA OBRAZU LUB DŹWIĘKU – art. 147</a:t>
            </a:r>
          </a:p>
        </p:txBody>
      </p:sp>
      <p:sp>
        <p:nvSpPr>
          <p:cNvPr id="8" name="Symbol zastępczy zawartości 7"/>
          <p:cNvSpPr>
            <a:spLocks noGrp="1"/>
          </p:cNvSpPr>
          <p:nvPr>
            <p:ph sz="quarter" idx="4"/>
          </p:nvPr>
        </p:nvSpPr>
        <p:spPr>
          <a:xfrm>
            <a:off x="5074159" y="1695451"/>
            <a:ext cx="6955916" cy="5086350"/>
          </a:xfrm>
        </p:spPr>
        <p:txBody>
          <a:bodyPr>
            <a:normAutofit fontScale="85000" lnSpcReduction="20000"/>
          </a:bodyPr>
          <a:lstStyle/>
          <a:p>
            <a:pPr algn="just">
              <a:buNone/>
            </a:pPr>
            <a:r>
              <a:rPr lang="pl-PL" dirty="0"/>
              <a:t>	§ 1 Przebieg czynności protokołowanych może być utrwalony ponadto za pomocą urządzenia rejestrującego obraz lub dźwięk, o czym należy przed uruchomieniem urządzenia uprzedzić osoby uczestniczące w czynności.</a:t>
            </a:r>
          </a:p>
          <a:p>
            <a:pPr algn="just">
              <a:buNone/>
            </a:pPr>
            <a:r>
              <a:rPr lang="pl-PL" dirty="0"/>
              <a:t>	§ 2 Przesłuchanie świadka lub biegłego utrwala się za pomocą urządzenia rejestrującego obraz i dźwięk, gdy:</a:t>
            </a:r>
          </a:p>
          <a:p>
            <a:pPr lvl="1" algn="just"/>
            <a:r>
              <a:rPr lang="pl-PL" dirty="0"/>
              <a:t>1)zachodzi niebezpieczeństwo, że przesłuchanie tej osoby nie będzie możliwe w dalszym postępowaniu,</a:t>
            </a:r>
          </a:p>
          <a:p>
            <a:pPr lvl="1" algn="just"/>
            <a:r>
              <a:rPr lang="pl-PL" dirty="0"/>
              <a:t>2)przesłuchanie następuje w trybie określonym w art. 396.</a:t>
            </a:r>
          </a:p>
          <a:p>
            <a:pPr algn="just">
              <a:buNone/>
            </a:pPr>
            <a:r>
              <a:rPr lang="pl-PL" dirty="0"/>
              <a:t>	§ 2a.Przesłuchanie pokrzywdzonego, o którym mowa w art. 185a i art. 185c, oraz świadka, o którym mowa w art. 185b, utrwala się za pomocą urządzenia rejestrującego obraz i dźwięk.</a:t>
            </a:r>
          </a:p>
          <a:p>
            <a:pPr algn="just">
              <a:buNone/>
            </a:pPr>
            <a:r>
              <a:rPr lang="pl-PL" dirty="0"/>
              <a:t>	§ 3.Jeżeli czynność procesową utrwala się za pomocą urządzenia rejestrującego obraz lub dźwięk, protokół można ograniczyć do zapisu najbardziej istotnych oświadczeń osób biorących w niej udział. Zapis obrazu lub dźwięku, a także przekład zapisu dźwięku stają się załącznikami do protokołu.</a:t>
            </a:r>
          </a:p>
          <a:p>
            <a:pPr algn="just"/>
            <a:endParaRPr lang="pl-PL" dirty="0"/>
          </a:p>
        </p:txBody>
      </p:sp>
      <p:sp>
        <p:nvSpPr>
          <p:cNvPr id="9" name="Prostokąt zaokrąglony 8"/>
          <p:cNvSpPr/>
          <p:nvPr/>
        </p:nvSpPr>
        <p:spPr>
          <a:xfrm>
            <a:off x="311972" y="172122"/>
            <a:ext cx="5023821" cy="6529892"/>
          </a:xfrm>
          <a:prstGeom prst="round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Prostokąt zaokrąglony 9"/>
          <p:cNvSpPr/>
          <p:nvPr/>
        </p:nvSpPr>
        <p:spPr>
          <a:xfrm>
            <a:off x="5400339" y="172122"/>
            <a:ext cx="6791661" cy="6551407"/>
          </a:xfrm>
          <a:prstGeom prst="round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42887840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10000" y="427523"/>
            <a:ext cx="10571998" cy="970450"/>
          </a:xfrm>
        </p:spPr>
        <p:txBody>
          <a:bodyPr>
            <a:normAutofit/>
          </a:bodyPr>
          <a:lstStyle/>
          <a:p>
            <a:endParaRPr lang="pl-PL" sz="4800" dirty="0"/>
          </a:p>
        </p:txBody>
      </p:sp>
      <p:sp>
        <p:nvSpPr>
          <p:cNvPr id="3" name="Symbol zastępczy tekstu 2"/>
          <p:cNvSpPr>
            <a:spLocks noGrp="1"/>
          </p:cNvSpPr>
          <p:nvPr>
            <p:ph type="body" idx="1"/>
          </p:nvPr>
        </p:nvSpPr>
        <p:spPr>
          <a:xfrm>
            <a:off x="1056401" y="1394096"/>
            <a:ext cx="4754880" cy="822960"/>
          </a:xfrm>
        </p:spPr>
        <p:txBody>
          <a:bodyPr/>
          <a:lstStyle/>
          <a:p>
            <a:r>
              <a:rPr lang="pl-PL" dirty="0">
                <a:solidFill>
                  <a:schemeClr val="accent1">
                    <a:lumMod val="50000"/>
                  </a:schemeClr>
                </a:solidFill>
              </a:rPr>
              <a:t>Postępowanie przygotowawcze</a:t>
            </a:r>
            <a:r>
              <a:rPr lang="pl-PL" dirty="0"/>
              <a:t>	</a:t>
            </a:r>
          </a:p>
        </p:txBody>
      </p:sp>
      <p:sp>
        <p:nvSpPr>
          <p:cNvPr id="4" name="Symbol zastępczy zawartości 3"/>
          <p:cNvSpPr>
            <a:spLocks noGrp="1"/>
          </p:cNvSpPr>
          <p:nvPr>
            <p:ph sz="half" idx="2"/>
          </p:nvPr>
        </p:nvSpPr>
        <p:spPr>
          <a:xfrm>
            <a:off x="275302" y="2776453"/>
            <a:ext cx="6744929" cy="3932367"/>
          </a:xfrm>
        </p:spPr>
        <p:txBody>
          <a:bodyPr>
            <a:noAutofit/>
          </a:bodyPr>
          <a:lstStyle/>
          <a:p>
            <a:pPr algn="just"/>
            <a:r>
              <a:rPr lang="pl-PL" sz="1600" dirty="0">
                <a:solidFill>
                  <a:schemeClr val="accent1">
                    <a:lumMod val="50000"/>
                  </a:schemeClr>
                </a:solidFill>
              </a:rPr>
              <a:t>art. 156 § 5 k.p.k.</a:t>
            </a:r>
          </a:p>
          <a:p>
            <a:pPr algn="just"/>
            <a:r>
              <a:rPr lang="pl-PL" sz="1600" dirty="0">
                <a:solidFill>
                  <a:schemeClr val="accent1">
                    <a:lumMod val="50000"/>
                  </a:schemeClr>
                </a:solidFill>
              </a:rPr>
              <a:t>Można odmówić dostępu do akt:</a:t>
            </a:r>
          </a:p>
          <a:p>
            <a:pPr lvl="1" algn="just"/>
            <a:r>
              <a:rPr lang="pl-PL" sz="1400" dirty="0">
                <a:solidFill>
                  <a:schemeClr val="accent1">
                    <a:lumMod val="50000"/>
                  </a:schemeClr>
                </a:solidFill>
              </a:rPr>
              <a:t>gdy zachodzi potrzeba zabezpieczenia prawidłowego toku postępowania </a:t>
            </a:r>
          </a:p>
          <a:p>
            <a:pPr lvl="1" algn="just"/>
            <a:r>
              <a:rPr lang="pl-PL" sz="1400" dirty="0">
                <a:solidFill>
                  <a:schemeClr val="accent1">
                    <a:lumMod val="50000"/>
                  </a:schemeClr>
                </a:solidFill>
              </a:rPr>
              <a:t>konieczność ochrony ważnego interesu państwa </a:t>
            </a:r>
          </a:p>
          <a:p>
            <a:pPr algn="just"/>
            <a:r>
              <a:rPr lang="pl-PL" sz="1600" dirty="0">
                <a:solidFill>
                  <a:schemeClr val="accent1">
                    <a:lumMod val="50000"/>
                  </a:schemeClr>
                </a:solidFill>
              </a:rPr>
              <a:t>po wydaniu postanowienia o umorzeniu/odmowie wszczęcia postępowania przygotowawczego osoby, które mogą złożyć zażalenie mogą również zapoznać się z aktami – art. 306 § 1b</a:t>
            </a:r>
          </a:p>
          <a:p>
            <a:pPr algn="just"/>
            <a:r>
              <a:rPr lang="pl-PL" sz="1600" dirty="0">
                <a:solidFill>
                  <a:schemeClr val="accent1">
                    <a:lumMod val="50000"/>
                  </a:schemeClr>
                </a:solidFill>
              </a:rPr>
              <a:t>pokrzywdzonemu nie można odmówić dostępu do akt postępowania, gdy wyznaczono termin końcowego zaznajomienia podejrzanego z aktami sprawy – por. art. 321 </a:t>
            </a:r>
          </a:p>
          <a:p>
            <a:pPr algn="just"/>
            <a:r>
              <a:rPr lang="pl-PL" sz="1600" dirty="0">
                <a:solidFill>
                  <a:schemeClr val="accent1">
                    <a:lumMod val="50000"/>
                  </a:schemeClr>
                </a:solidFill>
              </a:rPr>
              <a:t>art. 157 § 3 Nie można odmówić stronie zezwolenia na sporządzenie odpisu protokołu czynności, w której strona uczestniczyła lub miała prawo uczestniczyć, jak również dokumentu pochodzącego od niej lub sporządzonego z jej udziałem.</a:t>
            </a:r>
          </a:p>
        </p:txBody>
      </p:sp>
      <p:sp>
        <p:nvSpPr>
          <p:cNvPr id="5" name="Symbol zastępczy tekstu 4"/>
          <p:cNvSpPr>
            <a:spLocks noGrp="1"/>
          </p:cNvSpPr>
          <p:nvPr>
            <p:ph type="body" sz="quarter" idx="3"/>
          </p:nvPr>
        </p:nvSpPr>
        <p:spPr>
          <a:xfrm>
            <a:off x="7034611" y="1394097"/>
            <a:ext cx="4754880" cy="822960"/>
          </a:xfrm>
        </p:spPr>
        <p:txBody>
          <a:bodyPr/>
          <a:lstStyle/>
          <a:p>
            <a:r>
              <a:rPr lang="pl-PL" dirty="0">
                <a:solidFill>
                  <a:schemeClr val="accent1">
                    <a:lumMod val="50000"/>
                  </a:schemeClr>
                </a:solidFill>
              </a:rPr>
              <a:t>Postępowanie sądowe </a:t>
            </a:r>
          </a:p>
        </p:txBody>
      </p:sp>
      <p:sp>
        <p:nvSpPr>
          <p:cNvPr id="6" name="Symbol zastępczy zawartości 5"/>
          <p:cNvSpPr>
            <a:spLocks noGrp="1"/>
          </p:cNvSpPr>
          <p:nvPr>
            <p:ph sz="quarter" idx="4"/>
          </p:nvPr>
        </p:nvSpPr>
        <p:spPr>
          <a:xfrm>
            <a:off x="7131430" y="2776454"/>
            <a:ext cx="4754880" cy="3341572"/>
          </a:xfrm>
        </p:spPr>
        <p:txBody>
          <a:bodyPr/>
          <a:lstStyle/>
          <a:p>
            <a:pPr algn="just"/>
            <a:r>
              <a:rPr lang="pl-PL" sz="1600" dirty="0">
                <a:solidFill>
                  <a:schemeClr val="accent1">
                    <a:lumMod val="50000"/>
                  </a:schemeClr>
                </a:solidFill>
              </a:rPr>
              <a:t>art.156 § 1 k.p.k. </a:t>
            </a:r>
          </a:p>
          <a:p>
            <a:pPr algn="just"/>
            <a:r>
              <a:rPr lang="pl-PL" sz="1600" dirty="0">
                <a:solidFill>
                  <a:schemeClr val="accent1">
                    <a:lumMod val="50000"/>
                  </a:schemeClr>
                </a:solidFill>
              </a:rPr>
              <a:t>Zasadą jest udostępnianie akt</a:t>
            </a:r>
          </a:p>
          <a:p>
            <a:pPr algn="just"/>
            <a:r>
              <a:rPr lang="pl-PL" sz="1600" dirty="0">
                <a:solidFill>
                  <a:schemeClr val="accent1">
                    <a:lumMod val="50000"/>
                  </a:schemeClr>
                </a:solidFill>
              </a:rPr>
              <a:t>Jawność wewnętrzna postępowania</a:t>
            </a:r>
          </a:p>
          <a:p>
            <a:pPr algn="just"/>
            <a:r>
              <a:rPr lang="pl-PL" sz="1600" dirty="0">
                <a:solidFill>
                  <a:schemeClr val="accent1">
                    <a:lumMod val="50000"/>
                  </a:schemeClr>
                </a:solidFill>
              </a:rPr>
              <a:t>Nie można odmówić stronom dostępu do akt sprawy sądowej</a:t>
            </a:r>
            <a:endParaRPr lang="pl-PL" dirty="0">
              <a:solidFill>
                <a:schemeClr val="accent1">
                  <a:lumMod val="50000"/>
                </a:schemeClr>
              </a:solidFill>
            </a:endParaRPr>
          </a:p>
        </p:txBody>
      </p:sp>
      <p:sp>
        <p:nvSpPr>
          <p:cNvPr id="8" name="pole tekstowe 7"/>
          <p:cNvSpPr txBox="1"/>
          <p:nvPr/>
        </p:nvSpPr>
        <p:spPr>
          <a:xfrm>
            <a:off x="7374194" y="5231493"/>
            <a:ext cx="4623315" cy="1200329"/>
          </a:xfrm>
          <a:prstGeom prst="rect">
            <a:avLst/>
          </a:prstGeom>
          <a:ln>
            <a:solidFill>
              <a:schemeClr val="tx2">
                <a:lumMod val="50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pl-PL" dirty="0">
                <a:solidFill>
                  <a:schemeClr val="accent1">
                    <a:lumMod val="50000"/>
                  </a:schemeClr>
                </a:solidFill>
              </a:rPr>
              <a:t>Art.159.Na odmowę udostępnienia akt w postępowaniu przygotowawczym przysługuje stronom zażalenie; na zarządzenie prokuratora </a:t>
            </a:r>
            <a:r>
              <a:rPr lang="pl-PL" b="1" dirty="0">
                <a:solidFill>
                  <a:schemeClr val="accent1">
                    <a:lumMod val="50000"/>
                  </a:schemeClr>
                </a:solidFill>
              </a:rPr>
              <a:t>zażalenie przysługuje do sądu</a:t>
            </a:r>
            <a:endParaRPr lang="pl-PL" u="sng" dirty="0"/>
          </a:p>
        </p:txBody>
      </p:sp>
      <p:sp>
        <p:nvSpPr>
          <p:cNvPr id="9" name="Prostokąt zaokrąglony 8"/>
          <p:cNvSpPr/>
          <p:nvPr/>
        </p:nvSpPr>
        <p:spPr>
          <a:xfrm>
            <a:off x="2571077" y="441064"/>
            <a:ext cx="7153835" cy="93591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400" dirty="0"/>
              <a:t>Dostęp do akt postępowania</a:t>
            </a:r>
          </a:p>
        </p:txBody>
      </p:sp>
    </p:spTree>
    <p:extLst>
      <p:ext uri="{BB962C8B-B14F-4D97-AF65-F5344CB8AC3E}">
        <p14:creationId xmlns:p14="http://schemas.microsoft.com/office/powerpoint/2010/main" val="32641588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y 4"/>
          <p:cNvSpPr/>
          <p:nvPr/>
        </p:nvSpPr>
        <p:spPr>
          <a:xfrm>
            <a:off x="258677" y="1734207"/>
            <a:ext cx="11775668" cy="4925519"/>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Tytuł 6"/>
          <p:cNvSpPr>
            <a:spLocks noGrp="1"/>
          </p:cNvSpPr>
          <p:nvPr>
            <p:ph type="title"/>
          </p:nvPr>
        </p:nvSpPr>
        <p:spPr/>
        <p:txBody>
          <a:bodyPr>
            <a:normAutofit/>
          </a:bodyPr>
          <a:lstStyle/>
          <a:p>
            <a:endParaRPr lang="pl-PL" dirty="0"/>
          </a:p>
        </p:txBody>
      </p:sp>
      <p:sp>
        <p:nvSpPr>
          <p:cNvPr id="8" name="Symbol zastępczy zawartości 7"/>
          <p:cNvSpPr>
            <a:spLocks noGrp="1"/>
          </p:cNvSpPr>
          <p:nvPr>
            <p:ph idx="1"/>
          </p:nvPr>
        </p:nvSpPr>
        <p:spPr>
          <a:xfrm>
            <a:off x="353961" y="1914861"/>
            <a:ext cx="11602065" cy="4790739"/>
          </a:xfrm>
        </p:spPr>
        <p:txBody>
          <a:bodyPr>
            <a:normAutofit fontScale="62500" lnSpcReduction="20000"/>
          </a:bodyPr>
          <a:lstStyle/>
          <a:p>
            <a:pPr algn="just"/>
            <a:r>
              <a:rPr lang="pl-PL" dirty="0">
                <a:solidFill>
                  <a:schemeClr val="bg1"/>
                </a:solidFill>
              </a:rPr>
              <a:t>art. 156 §5a W razie złożenia w toku postępowania przygotowawczego wniosku o zastosowanie albo przedłużenie tymczasowego aresztowania podejrzanemu i jego obrońcy udostępnia się niezwłocznie akta sprawy w części zawierającej treść dowodów dołączonych do wniosku, z wyłączeniem dowodów z zeznań świadków, o których mowa w art. 250 § 2b.</a:t>
            </a:r>
          </a:p>
          <a:p>
            <a:pPr algn="just"/>
            <a:endParaRPr lang="pl-PL" dirty="0">
              <a:solidFill>
                <a:schemeClr val="bg1"/>
              </a:solidFill>
            </a:endParaRPr>
          </a:p>
          <a:p>
            <a:pPr algn="just"/>
            <a:r>
              <a:rPr lang="pl-PL" dirty="0">
                <a:solidFill>
                  <a:schemeClr val="bg1"/>
                </a:solidFill>
              </a:rPr>
              <a:t>art. 249a § 1 Podstawę orzeczenia o zastosowaniu lub przedłużeniu tymczasowego aresztowania mogą stanowić ustalenia poczynione na podstawie:</a:t>
            </a:r>
          </a:p>
          <a:p>
            <a:pPr lvl="1" algn="just"/>
            <a:r>
              <a:rPr lang="pl-PL" dirty="0">
                <a:solidFill>
                  <a:schemeClr val="bg1"/>
                </a:solidFill>
              </a:rPr>
              <a:t>1)dowodów jawnych dla oskarżonego i jego obrońcy,</a:t>
            </a:r>
          </a:p>
          <a:p>
            <a:pPr lvl="1" algn="just"/>
            <a:r>
              <a:rPr lang="pl-PL" dirty="0">
                <a:solidFill>
                  <a:schemeClr val="bg1"/>
                </a:solidFill>
              </a:rPr>
              <a:t>2)dowodów z zeznań świadków, o których mowa w art. 250 § 2b.</a:t>
            </a:r>
          </a:p>
          <a:p>
            <a:pPr algn="just"/>
            <a:r>
              <a:rPr lang="pl-PL" dirty="0">
                <a:solidFill>
                  <a:schemeClr val="bg1"/>
                </a:solidFill>
              </a:rPr>
              <a:t>§ 2. Sąd, uprzedzając o tym prokuratora, uwzględnia z urzędu także okoliczności, których prokurator nie ujawnił, po ich ujawnieniu na posiedzeniu, jeżeli są one korzystne dla oskarżonego.</a:t>
            </a:r>
          </a:p>
          <a:p>
            <a:pPr algn="just"/>
            <a:endParaRPr lang="pl-PL" dirty="0">
              <a:solidFill>
                <a:schemeClr val="bg1"/>
              </a:solidFill>
            </a:endParaRPr>
          </a:p>
          <a:p>
            <a:pPr algn="just"/>
            <a:r>
              <a:rPr lang="pl-PL" dirty="0">
                <a:solidFill>
                  <a:schemeClr val="bg1"/>
                </a:solidFill>
              </a:rPr>
              <a:t>art. 250 § 2b Jeżeli zachodzi uzasadniona obawa niebezpieczeństwa dla życia, zdrowia albo wolności świadka lub osoby dla niego najbliższej, prokurator dołącza do wniosku, o którym mowa w § 2a, w wyodrębnionym zbiorze dokumentów, dowody z zeznań świadka, których nie udostępnia się oskarżonemu i jego obrońcy.</a:t>
            </a:r>
          </a:p>
        </p:txBody>
      </p:sp>
      <p:sp>
        <p:nvSpPr>
          <p:cNvPr id="4" name="Prostokąt zaokrąglony 3"/>
          <p:cNvSpPr/>
          <p:nvPr/>
        </p:nvSpPr>
        <p:spPr>
          <a:xfrm>
            <a:off x="1377227" y="126124"/>
            <a:ext cx="9767943" cy="1527586"/>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000" dirty="0"/>
              <a:t>Dostęp do akt postępowania aresztowego</a:t>
            </a:r>
          </a:p>
          <a:p>
            <a:pPr algn="ctr"/>
            <a:endParaRPr lang="pl-PL" dirty="0"/>
          </a:p>
        </p:txBody>
      </p:sp>
    </p:spTree>
    <p:extLst>
      <p:ext uri="{BB962C8B-B14F-4D97-AF65-F5344CB8AC3E}">
        <p14:creationId xmlns:p14="http://schemas.microsoft.com/office/powerpoint/2010/main" val="449623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y 4"/>
          <p:cNvSpPr/>
          <p:nvPr/>
        </p:nvSpPr>
        <p:spPr>
          <a:xfrm>
            <a:off x="409904" y="1460938"/>
            <a:ext cx="11477296" cy="5034456"/>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idx="1"/>
          </p:nvPr>
        </p:nvSpPr>
        <p:spPr/>
        <p:txBody>
          <a:bodyPr>
            <a:normAutofit fontScale="62500" lnSpcReduction="20000"/>
          </a:bodyPr>
          <a:lstStyle/>
          <a:p>
            <a:pPr algn="just">
              <a:buNone/>
            </a:pPr>
            <a:r>
              <a:rPr lang="pl-PL" b="1" dirty="0"/>
              <a:t>	Trybunał Konstytucyjny wielokrotnie podkreślał, że konstytucyjne prawo do obrony jest nie tylko fundamentalną zasadą procesu karnego, ale także elementarnym standardem demokratycznego państwa prawnego </a:t>
            </a:r>
            <a:r>
              <a:rPr lang="pl-PL" dirty="0"/>
              <a:t>(por. wyroki TK z: 6 grudnia 2004 r., sygn. SK 29/04, OTK ZU nr 11/A/2004, poz. 114 oraz 19 marca 2007 r., sygn. K 47/05, OTK ZU nr 3/A/2007, poz. 27).</a:t>
            </a:r>
          </a:p>
          <a:p>
            <a:pPr algn="just">
              <a:buNone/>
            </a:pPr>
            <a:endParaRPr lang="pl-PL" b="1" dirty="0"/>
          </a:p>
          <a:p>
            <a:pPr algn="just">
              <a:buNone/>
            </a:pPr>
            <a:r>
              <a:rPr lang="pl-PL" b="1" dirty="0"/>
              <a:t>	Zakorzenienie prawa do obrony w konstytucyjnej zasadzie demokratycznego państwa prawnego powoduje, że odnosi się ono nie tylko do postępowania karnego, ale także innych postępowań toczących się w przedmiocie odpowiedzialności o charakterze represyjnym</a:t>
            </a:r>
            <a:r>
              <a:rPr lang="pl-PL" dirty="0"/>
              <a:t> (por. wyroki TK z: 4 lipca 2002 r., sygn. P 12/01, OTK ZU nr 4/A/2002, poz. 50; 3 listopada 2004, sygn. K 18/03, OTK ZU nr 10/A/2004, poz. 103; 19 marca 2007, sygn. K 47/05, OTK ZU nr 3/A/2007, poz. 27).</a:t>
            </a:r>
          </a:p>
          <a:p>
            <a:pPr algn="just">
              <a:buNone/>
            </a:pPr>
            <a:r>
              <a:rPr lang="pl-PL" dirty="0"/>
              <a:t>	</a:t>
            </a:r>
          </a:p>
          <a:p>
            <a:pPr algn="just">
              <a:buNone/>
            </a:pPr>
            <a:r>
              <a:rPr lang="pl-PL" dirty="0"/>
              <a:t>	Prawo to należy więc rozumieć szeroko: jako przysługujące każdemu od chwili wszczęcia przeciwko niemu postępowania karnego (w praktyce od chwili przedstawienia zarzutów) aż do wydania prawomocnego wyroku i jego wykonania. Jeszcze dalej idą najnowsze orzeczenia Sądu Najwyższego, wedle których </a:t>
            </a:r>
            <a:r>
              <a:rPr lang="pl-PL" b="1" dirty="0"/>
              <a:t>nie formalne postawienie zarzutu popełnienia przestępstwa, lecz już pierwsza czynność organów procesowych skierowana na ściganie określonej osoby czyni ją podmiotem prawa do obrony.</a:t>
            </a:r>
            <a:endParaRPr lang="pl-PL" dirty="0"/>
          </a:p>
        </p:txBody>
      </p:sp>
      <p:sp>
        <p:nvSpPr>
          <p:cNvPr id="4" name="Prostokąt zaokrąglony 3"/>
          <p:cNvSpPr/>
          <p:nvPr/>
        </p:nvSpPr>
        <p:spPr>
          <a:xfrm>
            <a:off x="662152" y="147146"/>
            <a:ext cx="11014842" cy="1250730"/>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800" dirty="0"/>
              <a:t>Wyrok TK z 3.06.2007 r., sygn. akt K 42/07</a:t>
            </a:r>
          </a:p>
          <a:p>
            <a:pPr algn="ctr"/>
            <a:endParaRPr lang="pl-PL" dirty="0"/>
          </a:p>
        </p:txBody>
      </p:sp>
    </p:spTree>
    <p:extLst>
      <p:ext uri="{BB962C8B-B14F-4D97-AF65-F5344CB8AC3E}">
        <p14:creationId xmlns:p14="http://schemas.microsoft.com/office/powerpoint/2010/main" val="119173249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y 4"/>
          <p:cNvSpPr/>
          <p:nvPr/>
        </p:nvSpPr>
        <p:spPr>
          <a:xfrm>
            <a:off x="504497" y="1723696"/>
            <a:ext cx="11361683" cy="4561490"/>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idx="1"/>
          </p:nvPr>
        </p:nvSpPr>
        <p:spPr>
          <a:xfrm>
            <a:off x="641129" y="1831430"/>
            <a:ext cx="10941269" cy="4432735"/>
          </a:xfrm>
        </p:spPr>
        <p:txBody>
          <a:bodyPr>
            <a:normAutofit lnSpcReduction="10000"/>
          </a:bodyPr>
          <a:lstStyle/>
          <a:p>
            <a:pPr algn="just">
              <a:buNone/>
            </a:pPr>
            <a:r>
              <a:rPr lang="pl-PL" sz="3200" dirty="0">
                <a:solidFill>
                  <a:schemeClr val="accent1">
                    <a:lumMod val="50000"/>
                  </a:schemeClr>
                </a:solidFill>
              </a:rPr>
              <a:t>	Zakres akt, które powinny być udostępnione aresztowanemu </a:t>
            </a:r>
          </a:p>
          <a:p>
            <a:pPr algn="just">
              <a:buNone/>
            </a:pPr>
            <a:r>
              <a:rPr lang="pl-PL" dirty="0">
                <a:solidFill>
                  <a:schemeClr val="accent1">
                    <a:lumMod val="50000"/>
                  </a:schemeClr>
                </a:solidFill>
              </a:rPr>
              <a:t>	</a:t>
            </a:r>
            <a:r>
              <a:rPr lang="pl-PL" sz="3200" dirty="0">
                <a:solidFill>
                  <a:schemeClr val="accent1">
                    <a:lumMod val="50000"/>
                  </a:schemeClr>
                </a:solidFill>
              </a:rPr>
              <a:t>i jego obrońcy, powinien być wyznaczany przez efektywność </a:t>
            </a:r>
            <a:endParaRPr lang="pl-PL" dirty="0">
              <a:solidFill>
                <a:schemeClr val="accent1">
                  <a:lumMod val="50000"/>
                </a:schemeClr>
              </a:solidFill>
            </a:endParaRPr>
          </a:p>
          <a:p>
            <a:pPr algn="just">
              <a:buNone/>
            </a:pPr>
            <a:r>
              <a:rPr lang="pl-PL" sz="3200" dirty="0">
                <a:solidFill>
                  <a:schemeClr val="accent1">
                    <a:lumMod val="50000"/>
                  </a:schemeClr>
                </a:solidFill>
              </a:rPr>
              <a:t>	prawa do obrony.</a:t>
            </a:r>
          </a:p>
          <a:p>
            <a:pPr algn="just">
              <a:buNone/>
            </a:pPr>
            <a:r>
              <a:rPr lang="pl-PL" dirty="0">
                <a:solidFill>
                  <a:schemeClr val="accent1">
                    <a:lumMod val="50000"/>
                  </a:schemeClr>
                </a:solidFill>
              </a:rPr>
              <a:t>	</a:t>
            </a:r>
          </a:p>
          <a:p>
            <a:pPr algn="just">
              <a:buNone/>
            </a:pPr>
            <a:r>
              <a:rPr lang="pl-PL" sz="3600" dirty="0">
                <a:solidFill>
                  <a:schemeClr val="accent1">
                    <a:lumMod val="50000"/>
                  </a:schemeClr>
                </a:solidFill>
              </a:rPr>
              <a:t>	Jawne muszą być więc wszystkie te materiały postępowania przygotowawczego, które uzasadniają wniosek prokuratora o zastosowanie lub przedłużenie tymczasowego aresztowania.</a:t>
            </a:r>
            <a:endParaRPr lang="pl-PL" sz="3200" dirty="0">
              <a:solidFill>
                <a:schemeClr val="accent1">
                  <a:lumMod val="50000"/>
                </a:schemeClr>
              </a:solidFill>
            </a:endParaRPr>
          </a:p>
        </p:txBody>
      </p:sp>
      <p:sp>
        <p:nvSpPr>
          <p:cNvPr id="4" name="Tytuł 3"/>
          <p:cNvSpPr>
            <a:spLocks noGrp="1"/>
          </p:cNvSpPr>
          <p:nvPr>
            <p:ph type="title"/>
          </p:nvPr>
        </p:nvSpPr>
        <p:spPr>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0000"/>
          </a:bodyPr>
          <a:lstStyle/>
          <a:p>
            <a:pPr algn="ctr"/>
            <a:br>
              <a:rPr lang="pl-PL" sz="4800" dirty="0"/>
            </a:br>
            <a:r>
              <a:rPr lang="pl-PL" sz="4800" dirty="0"/>
              <a:t>Wyrok TK z 3.06.2007 r., sygn. akt K 42/07</a:t>
            </a:r>
          </a:p>
          <a:p>
            <a:pPr algn="ctr"/>
            <a:endParaRPr lang="pl-PL" dirty="0"/>
          </a:p>
        </p:txBody>
      </p:sp>
    </p:spTree>
    <p:extLst>
      <p:ext uri="{BB962C8B-B14F-4D97-AF65-F5344CB8AC3E}">
        <p14:creationId xmlns:p14="http://schemas.microsoft.com/office/powerpoint/2010/main" val="244976965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935422" y="1303283"/>
            <a:ext cx="10815145" cy="3878317"/>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000" dirty="0"/>
              <a:t>Odtwarzanie zaginionych lub zniszczonych akt</a:t>
            </a:r>
          </a:p>
          <a:p>
            <a:pPr algn="ctr"/>
            <a:endParaRPr lang="pl-PL" sz="4000" dirty="0"/>
          </a:p>
          <a:p>
            <a:pPr algn="ctr"/>
            <a:r>
              <a:rPr lang="pl-PL" sz="4000" dirty="0"/>
              <a:t>- art. 160-166 k.p.k.</a:t>
            </a:r>
          </a:p>
          <a:p>
            <a:pPr algn="ctr"/>
            <a:endParaRPr lang="pl-PL" dirty="0"/>
          </a:p>
        </p:txBody>
      </p:sp>
    </p:spTree>
    <p:extLst>
      <p:ext uri="{BB962C8B-B14F-4D97-AF65-F5344CB8AC3E}">
        <p14:creationId xmlns:p14="http://schemas.microsoft.com/office/powerpoint/2010/main" val="424844806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zaokrąglony 1"/>
          <p:cNvSpPr/>
          <p:nvPr/>
        </p:nvSpPr>
        <p:spPr>
          <a:xfrm>
            <a:off x="0" y="1524001"/>
            <a:ext cx="12192000" cy="3520966"/>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sz="4800" dirty="0"/>
          </a:p>
          <a:p>
            <a:pPr algn="ctr"/>
            <a:endParaRPr lang="pl-PL" sz="4800" dirty="0"/>
          </a:p>
          <a:p>
            <a:pPr algn="ctr"/>
            <a:r>
              <a:rPr lang="pl-PL" sz="4800" dirty="0"/>
              <a:t>Dziękuję za uwagę </a:t>
            </a:r>
            <a:r>
              <a:rPr lang="pl-PL" sz="4800" dirty="0">
                <a:sym typeface="Wingdings" pitchFamily="2" charset="2"/>
              </a:rPr>
              <a:t></a:t>
            </a:r>
          </a:p>
          <a:p>
            <a:pPr algn="ctr"/>
            <a:endParaRPr lang="pl-PL" sz="4800" dirty="0">
              <a:sym typeface="Wingdings" pitchFamily="2" charset="2"/>
            </a:endParaRPr>
          </a:p>
          <a:p>
            <a:pPr algn="ctr"/>
            <a:endParaRPr lang="pl-PL"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0" y="387276"/>
            <a:ext cx="3259567" cy="492700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3600" dirty="0"/>
              <a:t>Wadliwość czynności procesowych </a:t>
            </a:r>
          </a:p>
        </p:txBody>
      </p:sp>
      <p:sp>
        <p:nvSpPr>
          <p:cNvPr id="5" name="Prostokąt zaokrąglony 4"/>
          <p:cNvSpPr/>
          <p:nvPr/>
        </p:nvSpPr>
        <p:spPr>
          <a:xfrm>
            <a:off x="4023360" y="365760"/>
            <a:ext cx="7982174" cy="1699708"/>
          </a:xfrm>
          <a:prstGeom prst="round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dirty="0"/>
              <a:t>czynność wadliwa = czynność, która nie została podjęta zgodnie ze wszystkimi warunkami określonymi w ustawie procesowej</a:t>
            </a:r>
          </a:p>
        </p:txBody>
      </p:sp>
      <p:sp>
        <p:nvSpPr>
          <p:cNvPr id="6" name="Prostokąt zaokrąglony 5"/>
          <p:cNvSpPr/>
          <p:nvPr/>
        </p:nvSpPr>
        <p:spPr>
          <a:xfrm>
            <a:off x="4087906" y="2431228"/>
            <a:ext cx="7853082" cy="4044876"/>
          </a:xfrm>
          <a:prstGeom prst="round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a:t>Aby czynność procesowa był niewadliwa muszą być łącznie spełnione następujące warunki:</a:t>
            </a:r>
          </a:p>
          <a:p>
            <a:pPr marL="342900" indent="-342900">
              <a:buAutoNum type="arabicPeriod"/>
            </a:pPr>
            <a:r>
              <a:rPr lang="pl-PL" sz="2400" dirty="0"/>
              <a:t>pozytywne przesłanki czynności procesowej (brak negatywnych przesłanek)</a:t>
            </a:r>
          </a:p>
          <a:p>
            <a:pPr marL="342900" indent="-342900">
              <a:buAutoNum type="arabicPeriod"/>
            </a:pPr>
            <a:r>
              <a:rPr lang="pl-PL" sz="2400" dirty="0"/>
              <a:t>uczestnik postępowania ma zdolność do dokonania danej czynności procesowej</a:t>
            </a:r>
          </a:p>
          <a:p>
            <a:pPr marL="342900" indent="-342900">
              <a:buAutoNum type="arabicPeriod"/>
            </a:pPr>
            <a:r>
              <a:rPr lang="pl-PL" sz="2400" dirty="0"/>
              <a:t> czynność przeprowadzona w odpowiedniej formie, miejscu, terminie</a:t>
            </a:r>
          </a:p>
        </p:txBody>
      </p:sp>
    </p:spTree>
    <p:extLst>
      <p:ext uri="{BB962C8B-B14F-4D97-AF65-F5344CB8AC3E}">
        <p14:creationId xmlns:p14="http://schemas.microsoft.com/office/powerpoint/2010/main" val="2085560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600" dirty="0"/>
              <a:t>Konsekwencje naruszenia warunków niewadliwości czynności procesowych  </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1060469442"/>
              </p:ext>
            </p:extLst>
          </p:nvPr>
        </p:nvGraphicFramePr>
        <p:xfrm>
          <a:off x="466344" y="2014728"/>
          <a:ext cx="11475720" cy="4678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2007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472966" y="1450428"/>
            <a:ext cx="11193517" cy="5118538"/>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p:cNvSpPr>
            <a:spLocks noGrp="1"/>
          </p:cNvSpPr>
          <p:nvPr>
            <p:ph idx="1"/>
          </p:nvPr>
        </p:nvSpPr>
        <p:spPr>
          <a:xfrm>
            <a:off x="609600" y="1600203"/>
            <a:ext cx="10972800" cy="4958252"/>
          </a:xfrm>
        </p:spPr>
        <p:txBody>
          <a:bodyPr>
            <a:normAutofit fontScale="62500" lnSpcReduction="20000"/>
          </a:bodyPr>
          <a:lstStyle/>
          <a:p>
            <a:pPr>
              <a:buNone/>
            </a:pPr>
            <a:r>
              <a:rPr lang="pl-PL" b="1" dirty="0">
                <a:solidFill>
                  <a:schemeClr val="bg1"/>
                </a:solidFill>
              </a:rPr>
              <a:t>Art.  101. </a:t>
            </a:r>
          </a:p>
          <a:p>
            <a:pPr>
              <a:buNone/>
            </a:pPr>
            <a:r>
              <a:rPr lang="pl-PL" b="1" dirty="0">
                <a:solidFill>
                  <a:schemeClr val="bg1"/>
                </a:solidFill>
              </a:rPr>
              <a:t>§  1.  </a:t>
            </a:r>
            <a:r>
              <a:rPr lang="pl-PL" dirty="0">
                <a:solidFill>
                  <a:schemeClr val="bg1"/>
                </a:solidFill>
              </a:rPr>
              <a:t>Wyrok, nakaz karny, a także postanowienie zamykające drogę do wydania wyroku, w przedmiocie warunkowego umorzenia postępowania albo środka zabezpieczającego, oddalające wniosek o wznowienie postępowania oraz wydane na podstawie art. 420 § 1 lub 2, są nieważne z mocy samego prawa, jeżeli:</a:t>
            </a:r>
          </a:p>
          <a:p>
            <a:pPr>
              <a:buNone/>
            </a:pPr>
            <a:r>
              <a:rPr lang="pl-PL" dirty="0">
                <a:solidFill>
                  <a:schemeClr val="bg1"/>
                </a:solidFill>
              </a:rPr>
              <a:t>	1)oskarżony nie podlegał orzecznictwu polskich sądów karnych,</a:t>
            </a:r>
          </a:p>
          <a:p>
            <a:pPr>
              <a:buNone/>
            </a:pPr>
            <a:r>
              <a:rPr lang="pl-PL" dirty="0">
                <a:solidFill>
                  <a:schemeClr val="bg1"/>
                </a:solidFill>
              </a:rPr>
              <a:t>	2)w wydaniu orzeczenia brała udział osoba nieuprawniona albo niezdolna do orzekania bądź podlegająca wyłączeniu na podstawie art. 40 § 1 </a:t>
            </a:r>
            <a:r>
              <a:rPr lang="pl-PL" dirty="0" err="1">
                <a:solidFill>
                  <a:schemeClr val="bg1"/>
                </a:solidFill>
              </a:rPr>
              <a:t>pkt</a:t>
            </a:r>
            <a:r>
              <a:rPr lang="pl-PL" dirty="0">
                <a:solidFill>
                  <a:schemeClr val="bg1"/>
                </a:solidFill>
              </a:rPr>
              <a:t> 1-3 lub 6 oraz § 2 i 3,</a:t>
            </a:r>
          </a:p>
          <a:p>
            <a:pPr>
              <a:buNone/>
            </a:pPr>
            <a:r>
              <a:rPr lang="pl-PL" dirty="0">
                <a:solidFill>
                  <a:schemeClr val="bg1"/>
                </a:solidFill>
              </a:rPr>
              <a:t>	3)orzeczenie zostało wydane pomimo to, że inne postępowanie karne co do tego samego czynu tej samej osoby zostało już prawomocnie ukończone,</a:t>
            </a:r>
          </a:p>
          <a:p>
            <a:pPr>
              <a:buNone/>
            </a:pPr>
            <a:r>
              <a:rPr lang="pl-PL" dirty="0">
                <a:solidFill>
                  <a:schemeClr val="bg1"/>
                </a:solidFill>
              </a:rPr>
              <a:t>	4)orzeczono karę, środek karny lub środek zabezpieczający nie znane ustawie,</a:t>
            </a:r>
          </a:p>
          <a:p>
            <a:pPr>
              <a:buNone/>
            </a:pPr>
            <a:r>
              <a:rPr lang="pl-PL" dirty="0">
                <a:solidFill>
                  <a:schemeClr val="bg1"/>
                </a:solidFill>
              </a:rPr>
              <a:t>	5)orzeczenie zapadło z naruszeniem zasady większości głosów lub nie zostało podpisane przez którąkolwiek z osób biorących udział w jego wydaniu,</a:t>
            </a:r>
          </a:p>
          <a:p>
            <a:pPr>
              <a:buNone/>
            </a:pPr>
            <a:r>
              <a:rPr lang="pl-PL" dirty="0">
                <a:solidFill>
                  <a:schemeClr val="bg1"/>
                </a:solidFill>
              </a:rPr>
              <a:t>	6)sąd orzekł w składzie nie znanym ustawie,</a:t>
            </a:r>
          </a:p>
          <a:p>
            <a:pPr>
              <a:buNone/>
            </a:pPr>
            <a:r>
              <a:rPr lang="pl-PL" dirty="0">
                <a:solidFill>
                  <a:schemeClr val="bg1"/>
                </a:solidFill>
              </a:rPr>
              <a:t>	7)zachodzi sprzeczność w treści orzeczenia, uniemożliwiająca jego wykonanie.</a:t>
            </a:r>
          </a:p>
          <a:p>
            <a:pPr>
              <a:buNone/>
            </a:pPr>
            <a:r>
              <a:rPr lang="pl-PL" b="1" dirty="0">
                <a:solidFill>
                  <a:schemeClr val="bg1"/>
                </a:solidFill>
              </a:rPr>
              <a:t>§  2.  </a:t>
            </a:r>
            <a:r>
              <a:rPr lang="pl-PL" dirty="0">
                <a:solidFill>
                  <a:schemeClr val="bg1"/>
                </a:solidFill>
              </a:rPr>
              <a:t>Orzeczenie wydane przez sąd w sprawie o wykroczenie, pomimo braku podstaw do rozpoznania sprawy w postępowaniu karnym, nie jest z tego powodu nieważne.</a:t>
            </a:r>
          </a:p>
          <a:p>
            <a:endParaRPr lang="pl-PL" dirty="0"/>
          </a:p>
        </p:txBody>
      </p:sp>
      <p:sp>
        <p:nvSpPr>
          <p:cNvPr id="4" name="Prostokąt zaokrąglony 3"/>
          <p:cNvSpPr/>
          <p:nvPr/>
        </p:nvSpPr>
        <p:spPr>
          <a:xfrm>
            <a:off x="756746" y="168166"/>
            <a:ext cx="10615448" cy="1072055"/>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000" dirty="0"/>
              <a:t>Nieważność</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zaokrąglony 3"/>
          <p:cNvSpPr/>
          <p:nvPr/>
        </p:nvSpPr>
        <p:spPr>
          <a:xfrm>
            <a:off x="7325710" y="210207"/>
            <a:ext cx="4656083" cy="4014952"/>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800" b="1" dirty="0"/>
              <a:t>USTAWA</a:t>
            </a:r>
          </a:p>
          <a:p>
            <a:pPr algn="ctr"/>
            <a:r>
              <a:rPr lang="pl-PL" sz="2800" dirty="0"/>
              <a:t>z dnia 23 lutego 1991 r.</a:t>
            </a:r>
          </a:p>
          <a:p>
            <a:pPr algn="ctr"/>
            <a:endParaRPr lang="pl-PL" sz="2800" b="1" dirty="0"/>
          </a:p>
          <a:p>
            <a:pPr algn="ctr"/>
            <a:r>
              <a:rPr lang="pl-PL" sz="2800" b="1" dirty="0"/>
              <a:t>o uznaniu za nieważne </a:t>
            </a:r>
          </a:p>
          <a:p>
            <a:pPr algn="ctr"/>
            <a:r>
              <a:rPr lang="pl-PL" sz="2800" b="1" dirty="0"/>
              <a:t>orzeczeń wydanych wobec osób represjonowanych za działalność na rzecz niepodległego bytu Państwa Polskiego</a:t>
            </a:r>
          </a:p>
        </p:txBody>
      </p:sp>
      <p:sp>
        <p:nvSpPr>
          <p:cNvPr id="5" name="Prostokąt zaokrąglony 4"/>
          <p:cNvSpPr/>
          <p:nvPr/>
        </p:nvSpPr>
        <p:spPr>
          <a:xfrm>
            <a:off x="283780" y="525518"/>
            <a:ext cx="6863254" cy="5822730"/>
          </a:xfrm>
          <a:prstGeom prst="roundRect">
            <a:avLst/>
          </a:prstGeom>
          <a:no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p:cNvSpPr/>
          <p:nvPr/>
        </p:nvSpPr>
        <p:spPr>
          <a:xfrm>
            <a:off x="725214" y="597418"/>
            <a:ext cx="6096000" cy="5632311"/>
          </a:xfrm>
          <a:prstGeom prst="rect">
            <a:avLst/>
          </a:prstGeom>
        </p:spPr>
        <p:txBody>
          <a:bodyPr>
            <a:spAutoFit/>
          </a:bodyPr>
          <a:lstStyle/>
          <a:p>
            <a:pPr algn="just"/>
            <a:r>
              <a:rPr lang="pl-PL" b="1" dirty="0"/>
              <a:t>Art.  1. </a:t>
            </a:r>
          </a:p>
          <a:p>
            <a:pPr algn="just"/>
            <a:r>
              <a:rPr lang="pl-PL" dirty="0"/>
              <a:t>1. Uznaje się za nieważne orzeczenia wydane przez polskie organy ścigania i wymiaru sprawiedliwości lub przez organy pozasądowe w okresie od rozpoczęcia ich działalności na ziemiach polskich, począwszy od 1 stycznia 1944 r. do 31 grudnia 1989 r., jeżeli czyn zarzucony lub przypisany był związany z działalnością na rzecz niepodległego bytu Państwa Polskiego albo orzeczenie wydano z powodu takiej działalności, jak również orzeczenia wydane za opór przeciwko kolektywizacji wsi oraz obowiązkowym dostawom.</a:t>
            </a:r>
          </a:p>
          <a:p>
            <a:pPr algn="just"/>
            <a:endParaRPr lang="pl-PL" dirty="0"/>
          </a:p>
          <a:p>
            <a:pPr algn="just"/>
            <a:r>
              <a:rPr lang="pl-PL" dirty="0"/>
              <a:t>2. Przepis ust. 1 stosuje się również, jeżeli czyn został popełniony w celu uniknięcia w stosunku do siebie lub innej osoby represji za działalność, o której mowa w tym przepisie.</a:t>
            </a:r>
          </a:p>
          <a:p>
            <a:pPr algn="just"/>
            <a:endParaRPr lang="pl-PL" dirty="0"/>
          </a:p>
          <a:p>
            <a:pPr algn="just"/>
            <a:r>
              <a:rPr lang="pl-PL" dirty="0"/>
              <a:t>3. Przepisów ust. 1 i 2 nie stosuje się, jeżeli dobro poświęcone pozostawało w rażącej dysproporcji do dobra, które uzyskano lub zamierzano uzyskać, albo sposób działania lub zastosowany środek były rażąco niewspółmierne do zamierzonego lub osiągniętego skutku.</a:t>
            </a:r>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lumMod val="75000"/>
          </a:scheme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docProps/app.xml><?xml version="1.0" encoding="utf-8"?>
<Properties xmlns="http://schemas.openxmlformats.org/officeDocument/2006/extended-properties" xmlns:vt="http://schemas.openxmlformats.org/officeDocument/2006/docPropsVTypes">
  <Template/>
  <TotalTime>1932</TotalTime>
  <Words>5435</Words>
  <Application>Microsoft Office PowerPoint</Application>
  <PresentationFormat>Panoramiczny</PresentationFormat>
  <Paragraphs>418</Paragraphs>
  <Slides>57</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57</vt:i4>
      </vt:variant>
    </vt:vector>
  </HeadingPairs>
  <TitlesOfParts>
    <vt:vector size="60" baseType="lpstr">
      <vt:lpstr>Arial</vt:lpstr>
      <vt:lpstr>Calibri</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Konsekwencje naruszenia warunków niewadliwości czynności procesowych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Forum podejmowania decyzji procesowych </vt:lpstr>
      <vt:lpstr>Prezentacja programu PowerPoint</vt:lpstr>
      <vt:lpstr>Zasady udziału stron i innych podmiotów  w posiedzeniach sądu</vt:lpstr>
      <vt:lpstr>Prezentacja programu PowerPoint</vt:lpstr>
      <vt:lpstr>Ogłaszanie rozstrzygnięć procesowych </vt:lpstr>
      <vt:lpstr>Doręczanie wyroków </vt:lpstr>
      <vt:lpstr>Prawomocność orzeczenia</vt:lpstr>
      <vt:lpstr>Sposoby komunikowania się z organami procesowymi</vt:lpstr>
      <vt:lpstr>Prezentacja programu PowerPoint</vt:lpstr>
      <vt:lpstr>Terminy procesowe </vt:lpstr>
      <vt:lpstr>Przywrócenie terminu zawitego</vt:lpstr>
      <vt:lpstr>Prezentacja programu PowerPoint</vt:lpstr>
      <vt:lpstr>Prezentacja programu PowerPoint</vt:lpstr>
      <vt:lpstr>Doręczenia </vt:lpstr>
      <vt:lpstr>Rodzaje doręczeń </vt:lpstr>
      <vt:lpstr>Doręczenie bezpośrednie </vt:lpstr>
      <vt:lpstr>Doręczenie bezpośrednio do odbiorcy </vt:lpstr>
      <vt:lpstr>Doręczenie pośrednie </vt:lpstr>
      <vt:lpstr>Doręczenie zastępcze </vt:lpstr>
      <vt:lpstr>Prezentacja programu PowerPoint</vt:lpstr>
      <vt:lpstr>Prezentacja programu PowerPoint</vt:lpstr>
      <vt:lpstr>Protokół</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 Wyrok TK z 3.06.2007 r., sygn. akt K 42/07 </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Czynności procesowe</dc:title>
  <dc:creator>Dominika Czerniak</dc:creator>
  <cp:lastModifiedBy>Anna Dzieciołowska</cp:lastModifiedBy>
  <cp:revision>159</cp:revision>
  <dcterms:created xsi:type="dcterms:W3CDTF">2015-10-01T18:59:00Z</dcterms:created>
  <dcterms:modified xsi:type="dcterms:W3CDTF">2023-01-06T10:46:47Z</dcterms:modified>
</cp:coreProperties>
</file>