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nstanti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4EA"/>
          </a:solidFill>
        </a:fill>
      </a:tcStyle>
    </a:wholeTbl>
    <a:band2H>
      <a:tcTxStyle b="def" i="def"/>
      <a:tcStyle>
        <a:tcBdr/>
        <a:fill>
          <a:solidFill>
            <a:srgbClr val="E6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EF1"/>
          </a:solidFill>
        </a:fill>
      </a:tcStyle>
    </a:wholeTbl>
    <a:band2H>
      <a:tcTxStyle b="def" i="def"/>
      <a:tcStyle>
        <a:tcBdr/>
        <a:fill>
          <a:solidFill>
            <a:srgbClr val="E6F6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9CE"/>
          </a:solidFill>
        </a:fill>
      </a:tcStyle>
    </a:wholeTbl>
    <a:band2H>
      <a:tcTxStyle b="def" i="def"/>
      <a:tcStyle>
        <a:tcBdr/>
        <a:fill>
          <a:solidFill>
            <a:srgbClr val="F0F4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onstantia"/>
      </a:defRPr>
    </a:lvl1pPr>
    <a:lvl2pPr indent="228600" latinLnBrk="0">
      <a:defRPr sz="1200">
        <a:latin typeface="+mj-lt"/>
        <a:ea typeface="+mj-ea"/>
        <a:cs typeface="+mj-cs"/>
        <a:sym typeface="Constantia"/>
      </a:defRPr>
    </a:lvl2pPr>
    <a:lvl3pPr indent="457200" latinLnBrk="0">
      <a:defRPr sz="1200">
        <a:latin typeface="+mj-lt"/>
        <a:ea typeface="+mj-ea"/>
        <a:cs typeface="+mj-cs"/>
        <a:sym typeface="Constantia"/>
      </a:defRPr>
    </a:lvl3pPr>
    <a:lvl4pPr indent="685800" latinLnBrk="0">
      <a:defRPr sz="1200">
        <a:latin typeface="+mj-lt"/>
        <a:ea typeface="+mj-ea"/>
        <a:cs typeface="+mj-cs"/>
        <a:sym typeface="Constantia"/>
      </a:defRPr>
    </a:lvl4pPr>
    <a:lvl5pPr indent="914400" latinLnBrk="0">
      <a:defRPr sz="1200">
        <a:latin typeface="+mj-lt"/>
        <a:ea typeface="+mj-ea"/>
        <a:cs typeface="+mj-cs"/>
        <a:sym typeface="Constantia"/>
      </a:defRPr>
    </a:lvl5pPr>
    <a:lvl6pPr indent="1143000" latinLnBrk="0">
      <a:defRPr sz="1200">
        <a:latin typeface="+mj-lt"/>
        <a:ea typeface="+mj-ea"/>
        <a:cs typeface="+mj-cs"/>
        <a:sym typeface="Constantia"/>
      </a:defRPr>
    </a:lvl6pPr>
    <a:lvl7pPr indent="1371600" latinLnBrk="0">
      <a:defRPr sz="1200">
        <a:latin typeface="+mj-lt"/>
        <a:ea typeface="+mj-ea"/>
        <a:cs typeface="+mj-cs"/>
        <a:sym typeface="Constantia"/>
      </a:defRPr>
    </a:lvl7pPr>
    <a:lvl8pPr indent="1600200" latinLnBrk="0">
      <a:defRPr sz="1200">
        <a:latin typeface="+mj-lt"/>
        <a:ea typeface="+mj-ea"/>
        <a:cs typeface="+mj-cs"/>
        <a:sym typeface="Constantia"/>
      </a:defRPr>
    </a:lvl8pPr>
    <a:lvl9pPr indent="1828800" latinLnBrk="0">
      <a:defRPr sz="1200">
        <a:latin typeface="+mj-lt"/>
        <a:ea typeface="+mj-ea"/>
        <a:cs typeface="+mj-cs"/>
        <a:sym typeface="Constantia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Slajd tytułowy">
    <p:bg>
      <p:bgPr>
        <a:gradFill flip="none" rotWithShape="1">
          <a:gsLst>
            <a:gs pos="0">
              <a:srgbClr val="42A1D9"/>
            </a:gs>
            <a:gs pos="25000">
              <a:srgbClr val="4499C9"/>
            </a:gs>
            <a:gs pos="100000">
              <a:srgbClr val="002A36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 tytułowy"/>
          <p:cNvSpPr txBox="1"/>
          <p:nvPr>
            <p:ph type="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</p:spPr>
        <p:txBody>
          <a:bodyPr/>
          <a:lstStyle>
            <a:lvl1pPr algn="r">
              <a:defRPr b="1" sz="5600">
                <a:solidFill>
                  <a:srgbClr val="4DE1EA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" name="Treść - poziom 1…"/>
          <p:cNvSpPr txBox="1"/>
          <p:nvPr>
            <p:ph type="body" sz="half" idx="1"/>
          </p:nvPr>
        </p:nvSpPr>
        <p:spPr>
          <a:xfrm>
            <a:off x="533400" y="3228536"/>
            <a:ext cx="7854696" cy="1752601"/>
          </a:xfrm>
          <a:prstGeom prst="rect">
            <a:avLst/>
          </a:prstGeom>
        </p:spPr>
        <p:txBody>
          <a:bodyPr lIns="0" tIns="0" rIns="0" bIns="0"/>
          <a:lstStyle>
            <a:lvl1pPr marL="0" marR="45719" indent="0" algn="r">
              <a:buClrTx/>
              <a:buSzTx/>
              <a:buNone/>
              <a:defRPr>
                <a:solidFill>
                  <a:srgbClr val="FFFFFF"/>
                </a:solidFill>
              </a:defRPr>
            </a:lvl1pPr>
            <a:lvl2pPr marL="0" marR="45719" indent="457200" algn="r">
              <a:buClrTx/>
              <a:buSzTx/>
              <a:buNone/>
              <a:defRPr>
                <a:solidFill>
                  <a:srgbClr val="FFFFFF"/>
                </a:solidFill>
              </a:defRPr>
            </a:lvl2pPr>
            <a:lvl3pPr marL="0" marR="45719" indent="914400" algn="r">
              <a:buClrTx/>
              <a:buSzTx/>
              <a:buNone/>
              <a:defRPr>
                <a:solidFill>
                  <a:srgbClr val="FFFFFF"/>
                </a:solidFill>
              </a:defRPr>
            </a:lvl3pPr>
            <a:lvl4pPr marL="0" marR="45719" indent="1371600" algn="r">
              <a:buClrTx/>
              <a:buSzTx/>
              <a:buNone/>
              <a:defRPr>
                <a:solidFill>
                  <a:srgbClr val="FFFFFF"/>
                </a:solidFill>
              </a:defRPr>
            </a:lvl4pPr>
            <a:lvl5pPr marL="0" marR="45719" indent="1828800" algn="r">
              <a:buClrTx/>
              <a:buSzTx/>
              <a:buNone/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EAED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6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bg>
      <p:bgPr>
        <a:gradFill flip="none" rotWithShape="1">
          <a:gsLst>
            <a:gs pos="0">
              <a:srgbClr val="42A1D9"/>
            </a:gs>
            <a:gs pos="25000">
              <a:srgbClr val="4499C9"/>
            </a:gs>
            <a:gs pos="100000">
              <a:srgbClr val="002A36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 tytułowy"/>
          <p:cNvSpPr txBox="1"/>
          <p:nvPr>
            <p:ph type="title"/>
          </p:nvPr>
        </p:nvSpPr>
        <p:spPr>
          <a:xfrm>
            <a:off x="530351" y="1316736"/>
            <a:ext cx="7772401" cy="1362456"/>
          </a:xfrm>
          <a:prstGeom prst="rect">
            <a:avLst/>
          </a:prstGeom>
        </p:spPr>
        <p:txBody>
          <a:bodyPr/>
          <a:lstStyle>
            <a:lvl1pPr>
              <a:defRPr b="1" sz="5600">
                <a:solidFill>
                  <a:srgbClr val="4BE4AD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" name="Treść - poziom 1…"/>
          <p:cNvSpPr txBox="1"/>
          <p:nvPr>
            <p:ph type="body" sz="quarter" idx="1"/>
          </p:nvPr>
        </p:nvSpPr>
        <p:spPr>
          <a:xfrm>
            <a:off x="530351" y="2704663"/>
            <a:ext cx="7772401" cy="150971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EAED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4" name="Treść - poziom 1…"/>
          <p:cNvSpPr txBox="1"/>
          <p:nvPr>
            <p:ph type="body" sz="half" idx="1"/>
          </p:nvPr>
        </p:nvSpPr>
        <p:spPr>
          <a:xfrm>
            <a:off x="457200" y="1920084"/>
            <a:ext cx="4038600" cy="4434842"/>
          </a:xfrm>
          <a:prstGeom prst="rect">
            <a:avLst/>
          </a:prstGeom>
        </p:spPr>
        <p:txBody>
          <a:bodyPr/>
          <a:lstStyle>
            <a:lvl3pPr marL="988466" indent="-320954"/>
            <a:lvl4pPr marL="1282191" indent="-303783"/>
            <a:lvl5pPr marL="1556511" indent="-303783"/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3" name="Treść - poziom 1…"/>
          <p:cNvSpPr txBox="1"/>
          <p:nvPr>
            <p:ph type="body" sz="quarter" idx="1"/>
          </p:nvPr>
        </p:nvSpPr>
        <p:spPr>
          <a:xfrm>
            <a:off x="457200" y="1855247"/>
            <a:ext cx="4040188" cy="6593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500"/>
              </a:spcBef>
              <a:buClrTx/>
              <a:buSzTx/>
              <a:buNone/>
              <a:defRPr b="1" sz="2400">
                <a:solidFill>
                  <a:srgbClr val="04617B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None/>
              <a:defRPr b="1" sz="2400">
                <a:solidFill>
                  <a:srgbClr val="04617B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None/>
              <a:defRPr b="1" sz="2400">
                <a:solidFill>
                  <a:srgbClr val="04617B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None/>
              <a:defRPr b="1" sz="2400">
                <a:solidFill>
                  <a:srgbClr val="04617B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None/>
              <a:defRPr b="1" sz="2400">
                <a:solidFill>
                  <a:srgbClr val="04617B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" name="Symbol zastępczy tekstu 3"/>
          <p:cNvSpPr/>
          <p:nvPr>
            <p:ph type="body" sz="quarter" idx="13"/>
          </p:nvPr>
        </p:nvSpPr>
        <p:spPr>
          <a:xfrm>
            <a:off x="4645025" y="1859757"/>
            <a:ext cx="4041775" cy="65484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500"/>
              </a:spcBef>
              <a:buClrTx/>
              <a:buSzTx/>
              <a:buNone/>
              <a:defRPr b="1" sz="2400">
                <a:solidFill>
                  <a:srgbClr val="04617B"/>
                </a:solidFill>
              </a:defRPr>
            </a:pPr>
          </a:p>
        </p:txBody>
      </p:sp>
      <p:sp>
        <p:nvSpPr>
          <p:cNvPr id="5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kst tytułowy"/>
          <p:cNvSpPr txBox="1"/>
          <p:nvPr>
            <p:ph type="title"/>
          </p:nvPr>
        </p:nvSpPr>
        <p:spPr>
          <a:xfrm>
            <a:off x="457200" y="704087"/>
            <a:ext cx="83058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kst tytułowy"/>
          <p:cNvSpPr txBox="1"/>
          <p:nvPr>
            <p:ph type="title"/>
          </p:nvPr>
        </p:nvSpPr>
        <p:spPr>
          <a:xfrm>
            <a:off x="685800" y="514351"/>
            <a:ext cx="2743200" cy="116205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pPr/>
            <a:r>
              <a:t>Tekst tytułowy</a:t>
            </a:r>
          </a:p>
        </p:txBody>
      </p:sp>
      <p:sp>
        <p:nvSpPr>
          <p:cNvPr id="78" name="Treść - poziom 1…"/>
          <p:cNvSpPr txBox="1"/>
          <p:nvPr>
            <p:ph type="body" sz="half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tIns="18288" rIns="18288" bIns="18288"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64008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188719">
              <a:spcBef>
                <a:spcPts val="300"/>
              </a:spcBef>
              <a:buClrTx/>
              <a:buSzTx/>
              <a:buNone/>
              <a:defRPr sz="1400"/>
            </a:lvl4pPr>
            <a:lvl5pPr marL="0" indent="1463039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rostokąt ze ściętym i zaokrąglonym rogiem 8"/>
          <p:cNvSpPr/>
          <p:nvPr/>
        </p:nvSpPr>
        <p:spPr>
          <a:xfrm flipV="1" rot="420000">
            <a:off x="3165753" y="1108077"/>
            <a:ext cx="5257801" cy="411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0984" y="0"/>
                </a:lnTo>
                <a:lnTo>
                  <a:pt x="21600" y="788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>
            <a:solidFill>
              <a:srgbClr val="C0C0C0"/>
            </a:solidFill>
          </a:ln>
          <a:effectLst>
            <a:outerShdw sx="100000" sy="100000" kx="0" ky="0" algn="b" rotWithShape="0" blurRad="63500" dist="38500" dir="750000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7" name="Trójkąt prostokątny 11"/>
          <p:cNvSpPr/>
          <p:nvPr/>
        </p:nvSpPr>
        <p:spPr>
          <a:xfrm flipV="1" rot="420000">
            <a:off x="8004133" y="5359768"/>
            <a:ext cx="155449" cy="155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  <a:bevel/>
          </a:ln>
          <a:effectLst>
            <a:outerShdw sx="100000" sy="100000" kx="0" ky="0" algn="b" rotWithShape="0" blurRad="25400" dist="6350" dir="12900000">
              <a:srgbClr val="000000">
                <a:alpha val="47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" name="Tekst tytułowy"/>
          <p:cNvSpPr txBox="1"/>
          <p:nvPr>
            <p:ph type="title"/>
          </p:nvPr>
        </p:nvSpPr>
        <p:spPr>
          <a:xfrm>
            <a:off x="609600" y="1176995"/>
            <a:ext cx="2212849" cy="1582623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89" name="Treść - poziom 1…"/>
          <p:cNvSpPr txBox="1"/>
          <p:nvPr>
            <p:ph type="body" sz="quarter" idx="1"/>
          </p:nvPr>
        </p:nvSpPr>
        <p:spPr>
          <a:xfrm>
            <a:off x="609600" y="2828785"/>
            <a:ext cx="2209800" cy="217932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ClrTx/>
              <a:buSzTx/>
              <a:buNone/>
              <a:defRPr sz="1300"/>
            </a:lvl1pPr>
            <a:lvl2pPr>
              <a:spcBef>
                <a:spcPts val="200"/>
              </a:spcBef>
              <a:buClrTx/>
              <a:defRPr sz="1300"/>
            </a:lvl2pPr>
            <a:lvl3pPr marL="988466" indent="-320954">
              <a:spcBef>
                <a:spcPts val="200"/>
              </a:spcBef>
              <a:buClrTx/>
              <a:defRPr sz="1300"/>
            </a:lvl3pPr>
            <a:lvl4pPr marL="1282191" indent="-303783">
              <a:spcBef>
                <a:spcPts val="200"/>
              </a:spcBef>
              <a:buClrTx/>
              <a:defRPr sz="1300"/>
            </a:lvl4pPr>
            <a:lvl5pPr marL="1556511" indent="-303783">
              <a:spcBef>
                <a:spcPts val="200"/>
              </a:spcBef>
              <a:buClrTx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0" name="Symbol zastępczy obrazu 2"/>
          <p:cNvSpPr/>
          <p:nvPr>
            <p:ph type="pic" sz="half" idx="13"/>
          </p:nvPr>
        </p:nvSpPr>
        <p:spPr>
          <a:xfrm rot="420000">
            <a:off x="3485793" y="1199516"/>
            <a:ext cx="4617721" cy="3931922"/>
          </a:xfrm>
          <a:prstGeom prst="rect">
            <a:avLst/>
          </a:prstGeom>
          <a:ln w="3175" cap="rnd">
            <a:solidFill>
              <a:srgbClr val="C0C0C0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1" name="Dowolny kształt 9"/>
          <p:cNvSpPr/>
          <p:nvPr/>
        </p:nvSpPr>
        <p:spPr>
          <a:xfrm flipV="1">
            <a:off x="-9525" y="5816600"/>
            <a:ext cx="9163050" cy="104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00739E">
                  <a:alpha val="45000"/>
                </a:srgbClr>
              </a:gs>
              <a:gs pos="100000">
                <a:srgbClr val="00C5CE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2" name="Dowolny kształt 10"/>
          <p:cNvSpPr/>
          <p:nvPr/>
        </p:nvSpPr>
        <p:spPr>
          <a:xfrm flipV="1">
            <a:off x="4381500" y="6250789"/>
            <a:ext cx="4762500" cy="60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fill="norm" stroke="1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FA6">
                  <a:alpha val="30000"/>
                </a:srgbClr>
              </a:gs>
              <a:gs pos="80000">
                <a:srgbClr val="008ABE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6"/>
          <p:cNvSpPr/>
          <p:nvPr/>
        </p:nvSpPr>
        <p:spPr>
          <a:xfrm>
            <a:off x="-9525" y="-7144"/>
            <a:ext cx="916305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00739E">
                  <a:alpha val="45000"/>
                </a:srgbClr>
              </a:gs>
              <a:gs pos="100000">
                <a:srgbClr val="00C5CE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Dowolny kształt 7"/>
          <p:cNvSpPr/>
          <p:nvPr/>
        </p:nvSpPr>
        <p:spPr>
          <a:xfrm>
            <a:off x="4381500" y="-7145"/>
            <a:ext cx="4762500" cy="607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fill="norm" stroke="1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FA6">
                  <a:alpha val="30000"/>
                </a:srgbClr>
              </a:gs>
              <a:gs pos="80000">
                <a:srgbClr val="008ABE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6" name="Grupa 1"/>
          <p:cNvGrpSpPr/>
          <p:nvPr/>
        </p:nvGrpSpPr>
        <p:grpSpPr>
          <a:xfrm>
            <a:off x="-29294" y="-16113"/>
            <a:ext cx="9197178" cy="1058653"/>
            <a:chOff x="0" y="0"/>
            <a:chExt cx="9197177" cy="1058652"/>
          </a:xfrm>
        </p:grpSpPr>
        <p:sp>
          <p:nvSpPr>
            <p:cNvPr id="4" name="Dowolny kształt 11"/>
            <p:cNvSpPr/>
            <p:nvPr/>
          </p:nvSpPr>
          <p:spPr>
            <a:xfrm rot="21435692">
              <a:off x="9616" y="218536"/>
              <a:ext cx="9163051" cy="62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0" fill="norm" stroke="1" extrusionOk="0">
                  <a:moveTo>
                    <a:pt x="0" y="19778"/>
                  </a:moveTo>
                  <a:cubicBezTo>
                    <a:pt x="1055" y="15110"/>
                    <a:pt x="3454" y="5630"/>
                    <a:pt x="6017" y="5774"/>
                  </a:cubicBezTo>
                  <a:cubicBezTo>
                    <a:pt x="8581" y="5917"/>
                    <a:pt x="12783" y="21600"/>
                    <a:pt x="15380" y="20638"/>
                  </a:cubicBezTo>
                  <a:cubicBezTo>
                    <a:pt x="17978" y="19675"/>
                    <a:pt x="20305" y="4300"/>
                    <a:pt x="21600" y="0"/>
                  </a:cubicBezTo>
                </a:path>
              </a:pathLst>
            </a:custGeom>
            <a:noFill/>
            <a:ln w="10795" cap="flat">
              <a:solidFill>
                <a:srgbClr val="05A0BE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" name="Dowolny kształt 12"/>
            <p:cNvSpPr/>
            <p:nvPr/>
          </p:nvSpPr>
          <p:spPr>
            <a:xfrm rot="21435692">
              <a:off x="14474" y="291986"/>
              <a:ext cx="9175813" cy="50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18514"/>
                  </a:moveTo>
                  <a:cubicBezTo>
                    <a:pt x="1023" y="16364"/>
                    <a:pt x="3563" y="5413"/>
                    <a:pt x="6136" y="5767"/>
                  </a:cubicBezTo>
                  <a:cubicBezTo>
                    <a:pt x="8710" y="6121"/>
                    <a:pt x="12864" y="21600"/>
                    <a:pt x="15441" y="20639"/>
                  </a:cubicBezTo>
                  <a:cubicBezTo>
                    <a:pt x="18019" y="19678"/>
                    <a:pt x="20319" y="430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8B6BA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7" name="Tekst tytułowy"/>
          <p:cNvSpPr txBox="1"/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8" name="Treść - poziom 1…"/>
          <p:cNvSpPr txBox="1"/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" name="Numer slajdu"/>
          <p:cNvSpPr txBox="1"/>
          <p:nvPr>
            <p:ph type="sldNum" sz="quarter" idx="2"/>
          </p:nvPr>
        </p:nvSpPr>
        <p:spPr>
          <a:xfrm>
            <a:off x="8521700" y="6518275"/>
            <a:ext cx="165101" cy="203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95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1pPr>
      <a:lvl2pPr marL="660654" marR="0" indent="-26746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5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2pPr>
      <a:lvl3pPr marL="973182" marR="0" indent="-30567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7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3pPr>
      <a:lvl4pPr marL="125181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4pPr>
      <a:lvl5pPr marL="152613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5pPr>
      <a:lvl6pPr marL="1830832" marR="0" indent="-30378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6pPr>
      <a:lvl7pPr marL="2034539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7pPr>
      <a:lvl8pPr marL="2308860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Tx/>
        <a:buChar char="•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8pPr>
      <a:lvl9pPr marL="2625634" marR="0" indent="-33963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Tx/>
        <a:buChar char="•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nstant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ytuł 1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solidFill>
            <a:srgbClr val="B0DFA1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defRPr sz="5000" u="sng"/>
            </a:pPr>
          </a:p>
        </p:txBody>
      </p:sp>
      <p:sp>
        <p:nvSpPr>
          <p:cNvPr id="103" name="Podtytuł 2"/>
          <p:cNvSpPr txBox="1"/>
          <p:nvPr>
            <p:ph type="subTitle" sz="half" idx="1"/>
          </p:nvPr>
        </p:nvSpPr>
        <p:spPr>
          <a:xfrm>
            <a:off x="533400" y="3228536"/>
            <a:ext cx="7854696" cy="1752601"/>
          </a:xfrm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>
                <a:solidFill>
                  <a:srgbClr val="004F6D"/>
                </a:solidFill>
              </a:defRPr>
            </a:lvl1pPr>
          </a:lstStyle>
          <a:p>
            <a:pPr/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905255">
              <a:defRPr b="1" sz="4950"/>
            </a:lvl1pPr>
          </a:lstStyle>
          <a:p>
            <a:pPr/>
            <a:r>
              <a:t>Teoria interesu publicznego</a:t>
            </a:r>
          </a:p>
        </p:txBody>
      </p:sp>
      <p:sp>
        <p:nvSpPr>
          <p:cNvPr id="13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lnSpc>
                <a:spcPct val="90000"/>
              </a:lnSpc>
            </a:lvl1pPr>
          </a:lstStyle>
          <a:p>
            <a:pPr/>
            <a:r>
              <a:t>Polega na uznaniu, że tajemnicę zawodową należy rozpatrywać w kontekście zawsze szerszym niż stosunek klient – powiernik. W interesie społecznym leży stworzenie klimatu zaufania w relacjach tego rodzaju i dla dobra ogółu, także jednostki, obowiązek profesjonalnej dyskrecji winien mieć charakter absolutny.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B0DFA1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Teoria mieszana</a:t>
            </a:r>
          </a:p>
        </p:txBody>
      </p:sp>
      <p:sp>
        <p:nvSpPr>
          <p:cNvPr id="13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</a:p>
          <a:p>
            <a:pPr/>
            <a:r>
              <a:t>Tajemnica zawodów prawniczych służy nie tylko ochronie </a:t>
            </a:r>
            <a:r>
              <a:rPr b="1"/>
              <a:t>prywatności klienta</a:t>
            </a:r>
            <a:r>
              <a:t>, ale jest także </a:t>
            </a:r>
            <a:r>
              <a:rPr b="1"/>
              <a:t>gwarancją prawidłowego wykonywania wymiaru sprawiedliwości i prawa do uczciwego procesu.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868680">
              <a:defRPr b="1" sz="4275"/>
            </a:lvl1pPr>
          </a:lstStyle>
          <a:p>
            <a:pPr/>
            <a:r>
              <a:t>Adwokat a tajemnica zawodowa</a:t>
            </a:r>
          </a:p>
        </p:txBody>
      </p:sp>
      <p:sp>
        <p:nvSpPr>
          <p:cNvPr id="13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spcBef>
                <a:spcPts val="500"/>
              </a:spcBef>
              <a:defRPr sz="2400"/>
            </a:pPr>
            <a:r>
              <a:t>Żaden z zawodów prawniczych nie może konkurować z zawodem adwokata pod względem bogactwa asocjacji kulturowych. </a:t>
            </a:r>
          </a:p>
          <a:p>
            <a:pPr>
              <a:spcBef>
                <a:spcPts val="500"/>
              </a:spcBef>
              <a:defRPr sz="2400"/>
            </a:pPr>
            <a:r>
              <a:t>O ile można się zgodzić, że sprawiedliwość, porządek prawny, prestiż zawodowy, czy skuteczność postępowania są wartościami obecnymi w każdej etyce prawniczej, to w przypadku adwokata jako samoistna wartość ujawnia się także interes klienta, który zdaje się być wartością przeciwną wobec bezstronności, którą powinien kierować się sędzia.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Zaufanie</a:t>
            </a:r>
          </a:p>
        </p:txBody>
      </p:sp>
      <p:sp>
        <p:nvSpPr>
          <p:cNvPr id="139" name="Symbol zastępczy zawartości 2"/>
          <p:cNvSpPr txBox="1"/>
          <p:nvPr>
            <p:ph type="body" idx="1"/>
          </p:nvPr>
        </p:nvSpPr>
        <p:spPr>
          <a:xfrm>
            <a:off x="457200" y="1955871"/>
            <a:ext cx="8229600" cy="4389121"/>
          </a:xfrm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b="1" sz="2000"/>
            </a:pPr>
            <a:r>
              <a:t>Zaufanie stanowi podstawę stosunków klienta z adwokatem.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b="1" sz="2000"/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Klient może mieć do swego adwokata pełne zaufanie tylko wtedy, gdy </a:t>
            </a:r>
            <a:r>
              <a:rPr b="1"/>
              <a:t>obowiązuje zasada bezwzględnej, absolutnej, kategorycznej, pełnej tajemnicy adwokackiej, bez żadnego ograniczenia w czasie. </a:t>
            </a:r>
            <a:endParaRPr b="1"/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endParaRPr b="1"/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Ze względu na ogromne znaczenie tajemnicy adwokackiej dla profesjonalnego i moralnego wykonywania zawodu adwokata wszelkie wyjątki od zasady tajemnicy adwokackiej mogą budzić obawy i wątpliwości.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859536">
              <a:defRPr b="1" sz="4700"/>
            </a:lvl1pPr>
          </a:lstStyle>
          <a:p>
            <a:pPr/>
            <a:r>
              <a:t>Zasada tajemnicy zawodowej</a:t>
            </a:r>
          </a:p>
        </p:txBody>
      </p:sp>
      <p:sp>
        <p:nvSpPr>
          <p:cNvPr id="14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</a:p>
          <a:p>
            <a:pPr/>
            <a:r>
              <a:t>Zasada tajemnicy zawodowej jest zasadą uniwersalną, immanentnie związaną z istotą zawodu adwokackiego.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777240">
              <a:defRPr b="1" sz="3825"/>
            </a:lvl1pPr>
          </a:lstStyle>
          <a:p>
            <a:pPr/>
            <a:r>
              <a:t>Zwolnienie od obowiązku zachowania tajemnicy zawodowej</a:t>
            </a:r>
          </a:p>
        </p:txBody>
      </p:sp>
      <p:sp>
        <p:nvSpPr>
          <p:cNvPr id="145" name="Symbol zastępczy zawartości 2"/>
          <p:cNvSpPr txBox="1"/>
          <p:nvPr>
            <p:ph type="body" idx="1"/>
          </p:nvPr>
        </p:nvSpPr>
        <p:spPr>
          <a:xfrm>
            <a:off x="457200" y="1955871"/>
            <a:ext cx="8229600" cy="4389121"/>
          </a:xfrm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>
                <a:solidFill>
                  <a:srgbClr val="546422"/>
                </a:solidFill>
              </a:defRPr>
            </a:pPr>
            <a:r>
              <a:t>Tajemnica adwokacka wyraża się w zakazie przesłuchania jako świadka obrońcy do  faktów, o których dowiedział się, udzielając porady prawnej lub prowadząc sprawę. </a:t>
            </a:r>
            <a:r>
              <a:rPr>
                <a:solidFill>
                  <a:srgbClr val="000000"/>
                </a:solidFill>
              </a:rPr>
              <a:t>Zakres tego zakazu jest pełniejszy niż w przypadku osób, które zobowiązane są do zachowania tajemnicy służbowej lub tajemnicy związanej z wykonywaniem zawodu lub funkcji. W związku z tym osoby te mogą odmówić zeznań co do okoliczności, na które rozciąga się ten obowiązek, </a:t>
            </a:r>
            <a:r>
              <a:rPr u="sng">
                <a:solidFill>
                  <a:srgbClr val="000000"/>
                </a:solidFill>
              </a:rPr>
              <a:t>chyba że sąd lub prokurator zwolni je od obowiązku zachowania tajemnicy. </a:t>
            </a:r>
            <a:endParaRPr u="sng"/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solidFill>
                  <a:srgbClr val="546422"/>
                </a:solidFill>
              </a:defRPr>
            </a:pPr>
            <a:r>
              <a:rPr>
                <a:solidFill>
                  <a:srgbClr val="000000"/>
                </a:solidFill>
              </a:rPr>
              <a:t>O przesłuchaniu lub zezwoleniu na przesłuchanie decyduje sąd.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86384">
              <a:defRPr sz="4300"/>
            </a:pPr>
          </a:p>
        </p:txBody>
      </p:sp>
      <p:sp>
        <p:nvSpPr>
          <p:cNvPr id="148" name="Symbol zastępczy zawartości 2"/>
          <p:cNvSpPr txBox="1"/>
          <p:nvPr>
            <p:ph type="body" idx="1"/>
          </p:nvPr>
        </p:nvSpPr>
        <p:spPr>
          <a:xfrm>
            <a:off x="457200" y="1955871"/>
            <a:ext cx="8229600" cy="4389121"/>
          </a:xfrm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lnSpc>
                <a:spcPct val="90000"/>
              </a:lnSpc>
            </a:lvl1pPr>
          </a:lstStyle>
          <a:p>
            <a:pPr/>
            <a:r>
              <a:t>Adwokat zobowiązany jest nie tylko zachować w tajemnicy, ale również obowiązany jest zabezpieczyć przed wyjawieniem lub niepożądanym wykorzystaniem wszystko to, o czym dowiedział się w związku z wykonywaniem obowiązków zawodowych.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86384">
              <a:defRPr sz="4300"/>
            </a:pPr>
          </a:p>
        </p:txBody>
      </p:sp>
      <p:sp>
        <p:nvSpPr>
          <p:cNvPr id="15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  <a:r>
              <a:t>Tajemnicą objęte są materiały znajdujące się w aktach adwokata oraz wszystkie wiadomości, notatki i dokumenty dotyczące sprawy, a uzyskane od klienta oraz innych osób niezależnie od miejsca, w którym się znajdują.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Lojalność</a:t>
            </a:r>
          </a:p>
        </p:txBody>
      </p:sp>
      <p:sp>
        <p:nvSpPr>
          <p:cNvPr id="15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b="1" sz="2352"/>
            </a:pPr>
            <a:r>
              <a:t>Podstawową funkcją adwokata jest obrona rzeczywistych interesów klienta. </a:t>
            </a:r>
            <a:r>
              <a:rPr b="0"/>
              <a:t>Obrona musi być efektywna. Będzie efektywna tylko wtedy kiedy między adwokatem a klientem będzie istnieć </a:t>
            </a:r>
            <a:r>
              <a:rPr u="sng"/>
              <a:t>wzajemne zaufanie</a:t>
            </a:r>
            <a:r>
              <a:rPr b="0"/>
              <a:t>. Obowiązek lojalności wobec klienta jest sprawą nadrzędną. </a:t>
            </a:r>
            <a:endParaRPr b="0"/>
          </a:p>
          <a:p>
            <a:pPr marL="268833" indent="-268833" defTabSz="896111">
              <a:lnSpc>
                <a:spcPct val="80000"/>
              </a:lnSpc>
              <a:spcBef>
                <a:spcPts val="500"/>
              </a:spcBef>
              <a:defRPr b="1" sz="2352"/>
            </a:pPr>
            <a:r>
              <a:rPr b="0"/>
              <a:t>Adwokatowi nie wolno podjąć się prowadzenia sprawy, ani udzielać pomocy prawnej, jeżeli udzielił wcześniej pomocy prawnej stronie przeciwnej w tej samej sprawie lub sprawie z nią związanej, brał udział w tej sprawie wykonując funkcję publiczną, jeżeli osoba przeciwko której ma prowadzić sprawę jest jego klientem, choćby w innej sprawie.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841247">
              <a:defRPr b="1" sz="4600"/>
            </a:lvl1pPr>
          </a:lstStyle>
          <a:p>
            <a:pPr/>
            <a:r>
              <a:t>Lojalność/wzajemne zaufanie</a:t>
            </a:r>
          </a:p>
        </p:txBody>
      </p:sp>
      <p:sp>
        <p:nvSpPr>
          <p:cNvPr id="157" name="Symbol zastępczy zawartości 2"/>
          <p:cNvSpPr txBox="1"/>
          <p:nvPr>
            <p:ph type="body" idx="1"/>
          </p:nvPr>
        </p:nvSpPr>
        <p:spPr>
          <a:xfrm>
            <a:off x="457200" y="1882827"/>
            <a:ext cx="8229600" cy="4389121"/>
          </a:xfrm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lnSpc>
                <a:spcPct val="90000"/>
              </a:lnSpc>
            </a:lvl1pPr>
          </a:lstStyle>
          <a:p>
            <a:pPr/>
            <a:r>
              <a:t>Oskarżony musi mieć pełne zaufanie do swego adwokata i nie bać się powierzyć mu tajemnicy. Tego typu obawa powstawałaby, gdyby w konsekwencji przyznania się przed adwokatem do popełnienia czynu miałby ów adwokat zrzec się obrony. Przed następnym obrońcą klient najprawdopodobniej ukrywałby ten fakt.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86384">
              <a:defRPr sz="4300"/>
            </a:pPr>
          </a:p>
        </p:txBody>
      </p:sp>
      <p:sp>
        <p:nvSpPr>
          <p:cNvPr id="10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defRPr b="1"/>
            </a:pPr>
            <a:r>
              <a:t>Zawody prawnicze </a:t>
            </a:r>
            <a:r>
              <a:rPr b="0"/>
              <a:t>to zawody zaufania publicznego, czyli są to szczególne zawody regulowane właśnie dlatego, że nie mogą i nie powinny być wykorzystywane w sposób czysto rynkowy. </a:t>
            </a:r>
            <a:endParaRPr b="0"/>
          </a:p>
          <a:p>
            <a:pPr/>
            <a:r>
              <a:t>Wynika to ze szczególnej misji zawodów zaufania publicznego.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804672">
              <a:defRPr b="1" sz="4400"/>
            </a:lvl1pPr>
          </a:lstStyle>
          <a:p>
            <a:pPr/>
            <a:r>
              <a:t>Lojalność / wzajemne zaufanie</a:t>
            </a:r>
          </a:p>
        </p:txBody>
      </p:sp>
      <p:sp>
        <p:nvSpPr>
          <p:cNvPr id="160" name="Symbol zastępczy zawartości 2"/>
          <p:cNvSpPr txBox="1"/>
          <p:nvPr>
            <p:ph type="body" idx="1"/>
          </p:nvPr>
        </p:nvSpPr>
        <p:spPr>
          <a:xfrm>
            <a:off x="457200" y="1955871"/>
            <a:ext cx="8229600" cy="4389121"/>
          </a:xfrm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b="1" sz="2000"/>
            </a:pPr>
            <a:r>
              <a:t>Gdy z okoliczności faktycznych wynika, że klient stracił do niego zaufanie, adwokat powinien niezwłocznie wypowiedzieć pełnomocnictwo</a:t>
            </a:r>
            <a:r>
              <a:rPr b="0"/>
              <a:t>.</a:t>
            </a:r>
            <a:endParaRPr sz="4400"/>
          </a:p>
          <a:p>
            <a:pPr>
              <a:lnSpc>
                <a:spcPct val="80000"/>
              </a:lnSpc>
              <a:spcBef>
                <a:spcPts val="400"/>
              </a:spcBef>
              <a:defRPr b="1" sz="2000"/>
            </a:pPr>
            <a:endParaRPr sz="4400"/>
          </a:p>
          <a:p>
            <a:pPr>
              <a:lnSpc>
                <a:spcPct val="80000"/>
              </a:lnSpc>
              <a:spcBef>
                <a:spcPts val="400"/>
              </a:spcBef>
              <a:defRPr b="1" sz="2000"/>
            </a:pPr>
            <a:r>
              <a:t>Przy pełnym poszanowaniu zasady zaufania adwokat musi unikać tworzenia sytuacji, z których wynikałoby, że jest uzależniony od klienta</a:t>
            </a:r>
            <a:r>
              <a:rPr b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 defTabSz="777240">
              <a:defRPr b="1" sz="3825"/>
            </a:pPr>
            <a:r>
              <a:t>Tajemnica adwokacka jako </a:t>
            </a:r>
            <a:r>
              <a:rPr i="1"/>
              <a:t>hard case</a:t>
            </a:r>
          </a:p>
        </p:txBody>
      </p:sp>
      <p:sp>
        <p:nvSpPr>
          <p:cNvPr id="16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</a:p>
          <a:p>
            <a:pPr/>
            <a:r>
              <a:t>Problematyka tajemnicy adwokackiej, zwłaszcza relacja obrońca – klient, jest traktowana jako </a:t>
            </a:r>
            <a:r>
              <a:rPr i="1"/>
              <a:t>hard case</a:t>
            </a:r>
            <a:r>
              <a:t>, czyli trudny przypadek w systemie prawa.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86384">
              <a:defRPr sz="4300"/>
            </a:pPr>
          </a:p>
        </p:txBody>
      </p:sp>
      <p:sp>
        <p:nvSpPr>
          <p:cNvPr id="16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</a:p>
          <a:p>
            <a:pPr/>
            <a:r>
              <a:t>Należy pamiętać o tym, iż polska </a:t>
            </a:r>
            <a:r>
              <a:rPr b="1" u="sng"/>
              <a:t>Konstytucja w art. 42 ust. 2 gwarantuje każdemu prawo do obrony i korzystania z pomocy obrońcy.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Bezwzględne przyczyny</a:t>
            </a:r>
          </a:p>
        </p:txBody>
      </p:sp>
      <p:sp>
        <p:nvSpPr>
          <p:cNvPr id="16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defRPr>
                <a:solidFill>
                  <a:srgbClr val="546422"/>
                </a:solidFill>
              </a:defRPr>
            </a:pPr>
            <a:r>
              <a:t>Wyróżnia się dwie grupy przyczyn uzasadniających odmowę przyjmowania spraw przez adwokata:</a:t>
            </a:r>
          </a:p>
          <a:p>
            <a:pPr>
              <a:buSzTx/>
              <a:buFont typeface="Wingdings 2"/>
              <a:buNone/>
            </a:pPr>
            <a:r>
              <a:t>1) Bezwzględne przyczyny uniemożliwiające pomoc prawną ze strony obrońcy</a:t>
            </a:r>
          </a:p>
          <a:p>
            <a:pPr/>
            <a:r>
              <a:t>Powyższe przyczyny są wyrażone wprost i jasno stanowią o niemożliwości podjęcia obrony przez adwokata.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Przyczyny względne</a:t>
            </a:r>
          </a:p>
        </p:txBody>
      </p:sp>
      <p:sp>
        <p:nvSpPr>
          <p:cNvPr id="17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buSzTx/>
              <a:buFont typeface="Wingdings 2"/>
              <a:buNone/>
              <a:defRPr sz="2200"/>
            </a:pPr>
            <a:r>
              <a:t>2) Przyczyny względne. 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Font typeface="Wingdings 2"/>
              <a:buNone/>
              <a:defRPr sz="2200"/>
            </a:pPr>
            <a:r>
              <a:t>A</a:t>
            </a:r>
            <a:r>
              <a:rPr b="1"/>
              <a:t>dwokat może odmówić udzielenia pomocy prawnej tylko z ważnych powodów, o których informuje zainteresowanego</a:t>
            </a:r>
            <a:r>
              <a:t>. 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Font typeface="Wingdings 2"/>
              <a:buNone/>
              <a:defRPr sz="2200"/>
            </a:pPr>
            <a:r>
              <a:t>W sytuacji, kiedy potencjalny obrońca ma wątpliwości co do przyjęcia lub odmowy przyjęcia sprawy, jako odpowiedni organ do ich rozstrzygnięcia ustawodawca wyznaczył okręgową radę adwokacką, w wypadkach niecierpiących zwłoki - dziekana.</a:t>
            </a:r>
          </a:p>
          <a:p>
            <a:pPr>
              <a:lnSpc>
                <a:spcPct val="80000"/>
              </a:lnSpc>
              <a:spcBef>
                <a:spcPts val="500"/>
              </a:spcBef>
              <a:buSzTx/>
              <a:buFont typeface="Wingdings 2"/>
              <a:buNone/>
              <a:defRPr sz="2200"/>
            </a:pPr>
            <a:r>
              <a:t>Pojęcie „ważne powody” nie zostało dookreślone. Każdy przypadek należy traktować inaczej.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86384">
              <a:defRPr sz="4300"/>
            </a:pPr>
          </a:p>
        </p:txBody>
      </p:sp>
      <p:sp>
        <p:nvSpPr>
          <p:cNvPr id="175" name="Symbol zastępczy zawartości 2"/>
          <p:cNvSpPr txBox="1"/>
          <p:nvPr>
            <p:ph type="body" idx="1"/>
          </p:nvPr>
        </p:nvSpPr>
        <p:spPr>
          <a:xfrm>
            <a:off x="457200" y="2146090"/>
            <a:ext cx="8229600" cy="4389121"/>
          </a:xfrm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</a:p>
          <a:p>
            <a:pPr/>
            <a:r>
              <a:t>Kiedy adwokat reprezentuje klienta, ciąży na nim obowiązek jak najpełniejszego wykorzystania </a:t>
            </a:r>
            <a:r>
              <a:rPr b="1"/>
              <a:t>swoich fachowych kompetencji przy realizacji celu klienta, </a:t>
            </a:r>
            <a:r>
              <a:t>bez względu na moralną wartość tego celu czy charakteru samego klienta.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86384">
              <a:defRPr sz="4300"/>
            </a:pPr>
          </a:p>
        </p:txBody>
      </p:sp>
      <p:sp>
        <p:nvSpPr>
          <p:cNvPr id="178" name="Symbol zastępczy zawartości 2"/>
          <p:cNvSpPr txBox="1"/>
          <p:nvPr>
            <p:ph type="body" idx="1"/>
          </p:nvPr>
        </p:nvSpPr>
        <p:spPr>
          <a:xfrm>
            <a:off x="457200" y="1955871"/>
            <a:ext cx="8229600" cy="4389121"/>
          </a:xfrm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spcBef>
                <a:spcPts val="400"/>
              </a:spcBef>
              <a:defRPr sz="2000"/>
            </a:pPr>
            <a:r>
              <a:t>Szczególna i wszechogarniająca </a:t>
            </a:r>
            <a:r>
              <a:rPr b="1"/>
              <a:t>cecha profesjonalizmu jest sama w sobie usprawiedliwiona</a:t>
            </a:r>
            <a:r>
              <a:t>. Powszechnie akceptowany w świecie prawniczym pogląd głosi, że podjąwszy się reprezentowania klienta, adwokat ma obowiązek jak najlepiej go bronić przed sądem, bez względu nawet na osobiste przekonanie o jego niewinności.</a:t>
            </a:r>
          </a:p>
          <a:p>
            <a:pPr>
              <a:spcBef>
                <a:spcPts val="400"/>
              </a:spcBef>
              <a:defRPr b="1" sz="2000"/>
            </a:pPr>
            <a:r>
              <a:t>Niezależnie od tego, jak rozstrzyga się te kwestie, uważa się za właściwe i obligatoryjne, by adwokat równie energicznie i przekonująco bronił klienta, którego uważa za winnego, jak tego, w którego niewinność wierzy bez zastrzeżeń.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Moralny świat adwokata</a:t>
            </a:r>
          </a:p>
        </p:txBody>
      </p:sp>
      <p:sp>
        <p:nvSpPr>
          <p:cNvPr id="18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  <a:r>
              <a:t>Moralny świat adwokata jest światem prostszym, mniej skomplikowanym i mniej dwuznacznym niż moralny świat w zwykłym życiu. </a:t>
            </a:r>
          </a:p>
          <a:p>
            <a:pPr/>
            <a:r>
              <a:t>Praca adwokata nie polega na osądzaniu klienta lub sprawy, lecz na możliwie jak najlepszej obronie interesów własnego klienta.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Radca prawny</a:t>
            </a:r>
          </a:p>
        </p:txBody>
      </p:sp>
      <p:sp>
        <p:nvSpPr>
          <p:cNvPr id="18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marL="266090" indent="-266090" defTabSz="886968">
              <a:lnSpc>
                <a:spcPct val="90000"/>
              </a:lnSpc>
              <a:spcBef>
                <a:spcPts val="500"/>
              </a:spcBef>
              <a:defRPr sz="2328"/>
            </a:lvl1pPr>
          </a:lstStyle>
          <a:p>
            <a:pPr/>
            <a:r>
              <a:t>Na bazie regulacji prawnych i pozaprawnych podejmowane są próby konstruowania modelu osoby radcy prawnego. Model ten odnoszony jest do moralności perfekcjonistycznej. Radca prawny powinien wykonywać swój zawód ze starannością wynikającą z wiedzy prawniczej. Ważnym elementem wizerunku radcy prawnego jest odpowiednie wykształcenie, inteligencja, także profesjonalizm działania. Radca prawny winien się ponadto kierować doświadczeniem, normami obyczajowymi, religijnymi, moralnymi. Pożądaną cechą jest wrażliwość moralna i wysoki poziom świadomości moralnej.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Radca prawny</a:t>
            </a:r>
          </a:p>
        </p:txBody>
      </p:sp>
      <p:sp>
        <p:nvSpPr>
          <p:cNvPr id="18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Człowiek oraz jego godność winny być wartością absolutnie fundamentalną. Szacunek dla praw powinien być podstawowym obowiązkiem.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Radca prawny powinien starać się zrozumieć osobę, która się do niego zwraca. Nigdy nie może udzielać błędnej porady lub świadomie nie udzielać dobrej. Nie wolno mu działać na niekorzyść klienta.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Uczciwość i rzetelność przy wykonywaniu czynności, miarkowanie wynagrodzenia, zachowanie tajemnicy to wykonywanie zawodu w oparciu o elementarne zasady moralne.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B0DFA1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777240">
              <a:defRPr b="1" sz="3825"/>
            </a:lvl1pPr>
          </a:lstStyle>
          <a:p>
            <a:pPr/>
            <a:r>
              <a:t>Misja zawodów zaufania publicznego</a:t>
            </a:r>
          </a:p>
        </p:txBody>
      </p:sp>
      <p:sp>
        <p:nvSpPr>
          <p:cNvPr id="10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  <a:r>
              <a:t>Misję tę można sprowadzić do dwóch aspektów:</a:t>
            </a:r>
          </a:p>
          <a:p>
            <a:pPr>
              <a:defRPr i="1"/>
            </a:pPr>
            <a:r>
              <a:t>po pierwsze</a:t>
            </a:r>
            <a:r>
              <a:rPr i="0"/>
              <a:t>, konieczność uwzględniania przy ich wykonywaniu praw i interesów osób trzecich, a nie tylko klienta, a przede wszystkim uwzględniania </a:t>
            </a:r>
            <a:r>
              <a:rPr i="0" u="sng"/>
              <a:t>interesu publicznego</a:t>
            </a:r>
            <a:r>
              <a:rPr i="0"/>
              <a:t>;</a:t>
            </a:r>
            <a:endParaRPr i="0"/>
          </a:p>
          <a:p>
            <a:pPr>
              <a:defRPr i="1"/>
            </a:pPr>
            <a:r>
              <a:t>po drugie</a:t>
            </a:r>
            <a:r>
              <a:rPr i="0"/>
              <a:t>, kierowanie się szczególnym etosem zawodowym, innym od kształtującego się etosu biznesu.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777240">
              <a:defRPr b="1" sz="3825"/>
            </a:lvl1pPr>
          </a:lstStyle>
          <a:p>
            <a:pPr/>
            <a:r>
              <a:t>Radca prawny a tajemnica zawodowa</a:t>
            </a:r>
          </a:p>
        </p:txBody>
      </p:sp>
      <p:sp>
        <p:nvSpPr>
          <p:cNvPr id="19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Istota zawodu radcy prawnego w głównej mierze polega na tym, że uzyskuje on od klienta w zaufaniu informacje, których klient nie ujawniłby innej osobie. W związku z tym radca prawny zobowiązany jest do zachowania w tajemnicy wszystkiego, o czym dowiedział się wykonując swoje czynności zawodowe. </a:t>
            </a:r>
            <a:r>
              <a:rPr b="1"/>
              <a:t>Obowiązek zachowania tajemnicy zawodowej obejmuje wszystkie uzyskane przez radcę prawnego informacje.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777240">
              <a:defRPr b="1" sz="3825"/>
            </a:lvl1pPr>
          </a:lstStyle>
          <a:p>
            <a:pPr/>
            <a:r>
              <a:t>Radca prawny a tajemnica zawodowa</a:t>
            </a:r>
          </a:p>
        </p:txBody>
      </p:sp>
      <p:sp>
        <p:nvSpPr>
          <p:cNvPr id="19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Osoby, które współpracują z radcą prawnym obowiązują te same zasady co radcę prawnego.  Jeżeli radca prawny chce wykorzystać środki przekazu nie gwarantujące zachowania poufności w przekazaniu informacji objętych tajemnicą zawodową musi wcześniej powiadomić o tym klienta.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Analogicznie jak w przypadku adwokatów obowiązek zachowania tajemnicy zawodowej jest nieograniczony w czasie i trwa także po ustaniu stosunku prawnego, na podstawie którego radca prawny świadczył pomoc prawną.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777240">
              <a:defRPr b="1" sz="3825"/>
            </a:lvl1pPr>
          </a:lstStyle>
          <a:p>
            <a:pPr/>
            <a:r>
              <a:t>Radca prawny a tajemnica zawodowa</a:t>
            </a:r>
          </a:p>
        </p:txBody>
      </p:sp>
      <p:sp>
        <p:nvSpPr>
          <p:cNvPr id="19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  <a:r>
              <a:t>W oparciu o postanowienia Kodeksu Etyki Zawodowej Radcy Prawnego radca nie może zgłaszać dowodu z przesłuchania innego radcy prawnego albo adwokata w charakterze świadka na okoliczności znane im w związku z wykonywaniem zawodu.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850391">
              <a:defRPr b="1" sz="4185"/>
            </a:lvl1pPr>
          </a:lstStyle>
          <a:p>
            <a:pPr/>
            <a:r>
              <a:t>Notariusz a tajemnica zawodowa</a:t>
            </a:r>
          </a:p>
        </p:txBody>
      </p:sp>
      <p:sp>
        <p:nvSpPr>
          <p:cNvPr id="19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 marL="271576" indent="-271576" defTabSz="905255">
              <a:lnSpc>
                <a:spcPct val="80000"/>
              </a:lnSpc>
              <a:spcBef>
                <a:spcPts val="400"/>
              </a:spcBef>
              <a:defRPr sz="1979"/>
            </a:pPr>
            <a:r>
              <a:t>Zgodnie z Kodeksem Etyki Zawodowej Notariusza notariusz wykonuje funkcje publiczne. Został wyposażony przez państwo w moc nadawania charakteru urzędowego oświadczeniom osób, które się do niego o to zwracają oraz w moc nadawania takiego charakteru innym czynnościom przewidzianym przez prawo. Notariusz zapewnia stronom bezpieczeństwo obrotu. Zgodnie z zasadami deontologii notariusz wykonuje swoją pracę w ramach wolnego zawodu.</a:t>
            </a:r>
          </a:p>
          <a:p>
            <a:pPr marL="271576" indent="-271576" defTabSz="905255">
              <a:lnSpc>
                <a:spcPct val="80000"/>
              </a:lnSpc>
              <a:spcBef>
                <a:spcPts val="400"/>
              </a:spcBef>
              <a:defRPr b="1" sz="1979"/>
            </a:pPr>
            <a:r>
              <a:t>Notariusz jako osoba zaufania publicznego wyposażona przez państwo w określone funkcje o charakterze władczym, winien dokładać starań, aby w działaniach zachować równowagę między publicznym charakterem jego działań a statusem wolnego zawodu. </a:t>
            </a:r>
          </a:p>
          <a:p>
            <a:pPr marL="271576" indent="-271576" defTabSz="905255">
              <a:lnSpc>
                <a:spcPct val="80000"/>
              </a:lnSpc>
              <a:spcBef>
                <a:spcPts val="400"/>
              </a:spcBef>
              <a:defRPr sz="1979"/>
            </a:pPr>
            <a:r>
              <a:t>Notariusza obowiązują zasady wynikające z Kodeksu Etyki Zawodowej Notariusza. Do zasad tych zalicza się: </a:t>
            </a:r>
            <a:r>
              <a:rPr u="sng">
                <a:solidFill>
                  <a:srgbClr val="546422"/>
                </a:solidFill>
              </a:rPr>
              <a:t>uczciwość, rzetelność, niezależność, bezstronność i zachowanie tajemnicy zawodowej.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850391">
              <a:defRPr b="1" sz="4650"/>
            </a:lvl1pPr>
          </a:lstStyle>
          <a:p>
            <a:pPr/>
            <a:r>
              <a:t>Zawody zaufania publicznego</a:t>
            </a:r>
          </a:p>
        </p:txBody>
      </p:sp>
      <p:sp>
        <p:nvSpPr>
          <p:cNvPr id="112" name="Symbol zastępczy zawartości 2"/>
          <p:cNvSpPr txBox="1"/>
          <p:nvPr>
            <p:ph type="body" idx="1"/>
          </p:nvPr>
        </p:nvSpPr>
        <p:spPr>
          <a:xfrm>
            <a:off x="457200" y="1955871"/>
            <a:ext cx="8229600" cy="4389121"/>
          </a:xfrm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  <a:r>
              <a:t>Zawody zaufania publicznego, do których zalicza się między innymi adwokatów, notariuszy i radców prawnych, stanowią </a:t>
            </a:r>
            <a:r>
              <a:rPr u="sng"/>
              <a:t>szczególną formę świadczenia usług,</a:t>
            </a:r>
            <a:r>
              <a:t> opartą na </a:t>
            </a:r>
            <a:r>
              <a:rPr i="1"/>
              <a:t>specyficznej więzi </a:t>
            </a:r>
            <a:r>
              <a:t>pomiędzy usługodawcą  a usługobiorcą.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B0DFA1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Zaufanie publiczne</a:t>
            </a:r>
          </a:p>
        </p:txBody>
      </p:sp>
      <p:sp>
        <p:nvSpPr>
          <p:cNvPr id="11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spcBef>
                <a:spcPts val="500"/>
              </a:spcBef>
              <a:defRPr sz="2400"/>
            </a:pPr>
            <a:r>
              <a:t>Zaufanie publiczne stanowi przymiot, a przy tym etyczne zobowiązanie, sformułowane wobec wszystkich zawodów prawniczych, których przedstawiciele dokonują operacji na takich wartościach, jak sprawiedliwość, własność, wolność, godność, itp. </a:t>
            </a:r>
          </a:p>
          <a:p>
            <a:pPr>
              <a:spcBef>
                <a:spcPts val="500"/>
              </a:spcBef>
              <a:defRPr sz="2400" u="sng"/>
            </a:pPr>
            <a:r>
              <a:t>Pojęcie zawodu zaufania publicznego zostało wprowadzone do art. 17 Konstytucji RP, jako kryterium wyodrębniania kategorii samorządów zawodowych.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Tajemnica zawodowa</a:t>
            </a:r>
          </a:p>
        </p:txBody>
      </p:sp>
      <p:sp>
        <p:nvSpPr>
          <p:cNvPr id="11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  <a:r>
              <a:t>Ze wzajemnym zaufaniem, etosem związana jest ściśle tajemnica zawodowa. </a:t>
            </a:r>
          </a:p>
          <a:p>
            <a:pPr>
              <a:defRPr i="1"/>
            </a:pPr>
            <a:r>
              <a:t>Tajemnica jest to wiadomość znana osobie, której ona dotyczy, oraz innym osobom, którym wiedza ta została udostępniona w związku z pełnieniem określonej roli społecznej (zawodu lub funkcji).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Tajemnica zawodowa</a:t>
            </a:r>
          </a:p>
        </p:txBody>
      </p:sp>
      <p:sp>
        <p:nvSpPr>
          <p:cNvPr id="12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E5F4E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Istotą i granicą tajemnicy jest </a:t>
            </a:r>
            <a:r>
              <a:rPr>
                <a:solidFill>
                  <a:srgbClr val="004F6D"/>
                </a:solidFill>
              </a:rPr>
              <a:t>niejawność</a:t>
            </a:r>
            <a:r>
              <a:t> – </a:t>
            </a:r>
            <a:r>
              <a:rPr i="1"/>
              <a:t>dostęp do niej jest ograniczony uprawnieniem kręgu osób wtajemniczonych</a:t>
            </a:r>
            <a:r>
              <a:t>. Co więcej, </a:t>
            </a:r>
            <a:r>
              <a:rPr b="1" u="sng"/>
              <a:t>tajemnicą może być objęta tylko wiadomość prawdziwa.</a:t>
            </a:r>
            <a: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Konstytutywnym elementem tajemnicy zawodowej jest to, aby została </a:t>
            </a:r>
            <a:r>
              <a:rPr b="1"/>
              <a:t>ona powzięta w związku z wykonywaną profesją.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B0DFA1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defTabSz="777240">
              <a:defRPr b="1" sz="3825" u="sng"/>
            </a:lvl1pPr>
          </a:lstStyle>
          <a:p>
            <a:pPr/>
            <a:r>
              <a:t>Teorie dotyczące tajemnicy zawodowej</a:t>
            </a:r>
          </a:p>
        </p:txBody>
      </p:sp>
      <p:sp>
        <p:nvSpPr>
          <p:cNvPr id="12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 marL="260604" indent="-260604" defTabSz="868680">
              <a:spcBef>
                <a:spcPts val="1200"/>
              </a:spcBef>
              <a:defRPr sz="5130"/>
            </a:lvl1pPr>
          </a:lstStyle>
          <a:p>
            <a:pPr/>
            <a:r>
              <a:t>Na gruncie doktryny można wskazać pewne teorie, które uzasadniają istnienie tajemnicy zawodowej.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ytuł 1"/>
          <p:cNvSpPr txBox="1"/>
          <p:nvPr>
            <p:ph type="title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>
            <a:lvl1pPr>
              <a:defRPr b="1"/>
            </a:lvl1pPr>
          </a:lstStyle>
          <a:p>
            <a:pPr/>
            <a:r>
              <a:t>Teoria kontraktowa</a:t>
            </a:r>
          </a:p>
        </p:txBody>
      </p:sp>
      <p:sp>
        <p:nvSpPr>
          <p:cNvPr id="12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CBEAC0"/>
          </a:solidFill>
          <a:ln w="9525">
            <a:solidFill>
              <a:srgbClr val="387026"/>
            </a:solidFill>
            <a:round/>
          </a:ln>
        </p:spPr>
        <p:txBody>
          <a:bodyPr/>
          <a:lstStyle/>
          <a:p>
            <a:pPr/>
          </a:p>
          <a:p>
            <a:pPr/>
            <a:r>
              <a:t>Obowiązek zachowania tajemnicy wynika z </a:t>
            </a:r>
            <a:r>
              <a:rPr b="1"/>
              <a:t>kontraktu</a:t>
            </a:r>
            <a:r>
              <a:t> zawartego pomiędzy klientem a osobą wykonującą dany zawód, czyli powiernikiem. Jako uzasadnienie tej teorii podaje się okoliczność, iż powiernik nie ma obowiązku poznania tajemnicy.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zepływ">
  <a:themeElements>
    <a:clrScheme name="Przepły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Przepływ">
      <a:majorFont>
        <a:latin typeface="Constantia"/>
        <a:ea typeface="Constantia"/>
        <a:cs typeface="Constantia"/>
      </a:majorFont>
      <a:minorFont>
        <a:latin typeface="Helvetica"/>
        <a:ea typeface="Helvetica"/>
        <a:cs typeface="Helvetica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38100" dir="5400000">
              <a:srgbClr val="032544">
                <a:alpha val="48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32544">
                <a:alpha val="48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2474A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zepływ">
  <a:themeElements>
    <a:clrScheme name="Przepły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Przepływ">
      <a:majorFont>
        <a:latin typeface="Constantia"/>
        <a:ea typeface="Constantia"/>
        <a:cs typeface="Constantia"/>
      </a:majorFont>
      <a:minorFont>
        <a:latin typeface="Helvetica"/>
        <a:ea typeface="Helvetica"/>
        <a:cs typeface="Helvetica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38100" dir="5400000">
              <a:srgbClr val="032544">
                <a:alpha val="48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32544">
                <a:alpha val="48000"/>
              </a:srgbClr>
            </a:outerShdw>
          </a:effectLst>
        </a:effectStyle>
        <a:effectStyle>
          <a:effectLst>
            <a:outerShdw sx="100000" sy="100000" kx="0" ky="0" algn="b" rotWithShape="0" blurRad="63500" dist="38100" dir="5400000">
              <a:srgbClr val="02474A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38100" dir="540000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