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Kliknij, aby edytować styl wzorca podtytułu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Kliknij, aby edytować style wzorca tekstu</a:t>
            </a:r>
            <a:endParaRPr sz="3200"/>
          </a:p>
          <a:p>
            <a:pPr lvl="1">
              <a:defRPr sz="1800"/>
            </a:pPr>
            <a:r>
              <a:rPr sz="3200"/>
              <a:t>Drugi poziom</a:t>
            </a:r>
            <a:endParaRPr sz="3200"/>
          </a:p>
          <a:p>
            <a:pPr lvl="2">
              <a:defRPr sz="1800"/>
            </a:pPr>
            <a:r>
              <a:rPr sz="3200"/>
              <a:t>Trzeci poziom</a:t>
            </a:r>
            <a:endParaRPr sz="3200"/>
          </a:p>
          <a:p>
            <a:pPr lvl="3">
              <a:defRPr sz="1800"/>
            </a:pPr>
            <a:r>
              <a:rPr sz="3200"/>
              <a:t>Czwarty poziom</a:t>
            </a:r>
            <a:endParaRPr sz="3200"/>
          </a:p>
          <a:p>
            <a:pPr lvl="4">
              <a:defRPr sz="1800"/>
            </a:pPr>
            <a:r>
              <a:rPr sz="3200"/>
              <a:t>Piąty poziom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Kliknij, aby edytować style wzorca tekstu</a:t>
            </a:r>
            <a:endParaRPr sz="3200"/>
          </a:p>
          <a:p>
            <a:pPr lvl="1">
              <a:defRPr sz="1800"/>
            </a:pPr>
            <a:r>
              <a:rPr sz="3200"/>
              <a:t>Drugi poziom</a:t>
            </a:r>
            <a:endParaRPr sz="3200"/>
          </a:p>
          <a:p>
            <a:pPr lvl="2">
              <a:defRPr sz="1800"/>
            </a:pPr>
            <a:r>
              <a:rPr sz="3200"/>
              <a:t>Trzeci poziom</a:t>
            </a:r>
            <a:endParaRPr sz="3200"/>
          </a:p>
          <a:p>
            <a:pPr lvl="3">
              <a:defRPr sz="1800"/>
            </a:pPr>
            <a:r>
              <a:rPr sz="3200"/>
              <a:t>Czwarty poziom</a:t>
            </a:r>
            <a:endParaRPr sz="3200"/>
          </a:p>
          <a:p>
            <a:pPr lvl="4">
              <a:defRPr sz="1800"/>
            </a:pPr>
            <a:r>
              <a:rPr sz="3200"/>
              <a:t>Piąty poziom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Kliknij, aby edytować style wzorca tekstu</a:t>
            </a:r>
            <a:endParaRPr sz="3200"/>
          </a:p>
          <a:p>
            <a:pPr lvl="1">
              <a:defRPr sz="1800"/>
            </a:pPr>
            <a:r>
              <a:rPr sz="3200"/>
              <a:t>Drugi poziom</a:t>
            </a:r>
            <a:endParaRPr sz="3200"/>
          </a:p>
          <a:p>
            <a:pPr lvl="2">
              <a:defRPr sz="1800"/>
            </a:pPr>
            <a:r>
              <a:rPr sz="3200"/>
              <a:t>Trzeci poziom</a:t>
            </a:r>
            <a:endParaRPr sz="3200"/>
          </a:p>
          <a:p>
            <a:pPr lvl="3">
              <a:defRPr sz="1800"/>
            </a:pPr>
            <a:r>
              <a:rPr sz="3200"/>
              <a:t>Czwarty poziom</a:t>
            </a:r>
            <a:endParaRPr sz="3200"/>
          </a:p>
          <a:p>
            <a:pPr lvl="4">
              <a:defRPr sz="1800"/>
            </a:pPr>
            <a:r>
              <a:rPr sz="3200"/>
              <a:t>Piąty poziom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 lvl="0">
              <a:defRPr b="0" cap="none" sz="1800"/>
            </a:pPr>
            <a:r>
              <a:rPr b="1" cap="all" sz="4000"/>
              <a:t>Kliknij, aby edytować styl wzorca tytułu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Kliknij, aby edytować style wzorca tekstu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Kliknij, aby edytować style wzorca tekstu</a:t>
            </a:r>
            <a:endParaRPr sz="2800"/>
          </a:p>
          <a:p>
            <a:pPr lvl="1">
              <a:defRPr sz="1800"/>
            </a:pPr>
            <a:r>
              <a:rPr sz="2800"/>
              <a:t>Drugi poziom</a:t>
            </a:r>
            <a:endParaRPr sz="2800"/>
          </a:p>
          <a:p>
            <a:pPr lvl="2">
              <a:defRPr sz="1800"/>
            </a:pPr>
            <a:r>
              <a:rPr sz="2800"/>
              <a:t>Trzeci poziom</a:t>
            </a:r>
            <a:endParaRPr sz="2800"/>
          </a:p>
          <a:p>
            <a:pPr lvl="3">
              <a:defRPr sz="1800"/>
            </a:pPr>
            <a:r>
              <a:rPr sz="2800"/>
              <a:t>Czwarty poziom</a:t>
            </a:r>
            <a:endParaRPr sz="2800"/>
          </a:p>
          <a:p>
            <a:pPr lvl="4">
              <a:defRPr sz="1800"/>
            </a:pPr>
            <a:r>
              <a:rPr sz="2800"/>
              <a:t>Piąty poziom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457200" y="1435465"/>
            <a:ext cx="4040188" cy="73941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</a:lstStyle>
          <a:p>
            <a:pPr lvl="0">
              <a:defRPr b="0" sz="1800"/>
            </a:pPr>
            <a:r>
              <a:rPr b="1" sz="2400"/>
              <a:t>Kliknij, aby edytować style wzorca tekstu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Kliknij, aby edytować styl wzorca tytułu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Kliknij, aby edytować style wzorca tekstu</a:t>
            </a:r>
            <a:endParaRPr sz="3200"/>
          </a:p>
          <a:p>
            <a:pPr lvl="1">
              <a:defRPr sz="1800"/>
            </a:pPr>
            <a:r>
              <a:rPr sz="3200"/>
              <a:t>Drugi poziom</a:t>
            </a:r>
            <a:endParaRPr sz="3200"/>
          </a:p>
          <a:p>
            <a:pPr lvl="2">
              <a:defRPr sz="1800"/>
            </a:pPr>
            <a:r>
              <a:rPr sz="3200"/>
              <a:t>Trzeci poziom</a:t>
            </a:r>
            <a:endParaRPr sz="3200"/>
          </a:p>
          <a:p>
            <a:pPr lvl="3">
              <a:defRPr sz="1800"/>
            </a:pPr>
            <a:r>
              <a:rPr sz="3200"/>
              <a:t>Czwarty poziom</a:t>
            </a:r>
            <a:endParaRPr sz="3200"/>
          </a:p>
          <a:p>
            <a:pPr lvl="4">
              <a:defRPr sz="1800"/>
            </a:pPr>
            <a:r>
              <a:rPr sz="3200"/>
              <a:t>Piąty poziom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 lvl="0">
              <a:defRPr b="0" sz="1800"/>
            </a:pPr>
            <a:r>
              <a:rPr b="1" sz="2000"/>
              <a:t>Kliknij, aby edytować styl wzorca tytułu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Kliknij, aby edytować style wzorca tekstu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Kliknij, aby edytować styl wzorca tytułu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lvl="0">
              <a:defRPr sz="1800"/>
            </a:pPr>
            <a:r>
              <a:rPr sz="3200"/>
              <a:t>Kliknij, aby edytować style wzorca tekstu</a:t>
            </a:r>
            <a:endParaRPr sz="3200"/>
          </a:p>
          <a:p>
            <a:pPr lvl="1">
              <a:defRPr sz="1800"/>
            </a:pPr>
            <a:r>
              <a:rPr sz="3200"/>
              <a:t>Drugi poziom</a:t>
            </a:r>
            <a:endParaRPr sz="3200"/>
          </a:p>
          <a:p>
            <a:pPr lvl="2">
              <a:defRPr sz="1800"/>
            </a:pPr>
            <a:r>
              <a:rPr sz="3200"/>
              <a:t>Trzeci poziom</a:t>
            </a:r>
            <a:endParaRPr sz="3200"/>
          </a:p>
          <a:p>
            <a:pPr lvl="3">
              <a:defRPr sz="1800"/>
            </a:pPr>
            <a:r>
              <a:rPr sz="3200"/>
              <a:t>Czwarty poziom</a:t>
            </a:r>
            <a:endParaRPr sz="3200"/>
          </a:p>
          <a:p>
            <a:pPr lvl="4">
              <a:defRPr sz="1800"/>
            </a:pPr>
            <a:r>
              <a:rPr sz="3200"/>
              <a:t>Piąty poziom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Europejska Kultura Prawna -</a:t>
            </a:r>
            <a:endParaRPr sz="4400"/>
          </a:p>
          <a:p>
            <a:pPr lvl="0">
              <a:defRPr sz="1800"/>
            </a:pPr>
            <a:r>
              <a:rPr sz="4400"/>
              <a:t>zajęcia wprowadzające</a:t>
            </a:r>
          </a:p>
        </p:txBody>
      </p:sp>
      <p:sp>
        <p:nvSpPr>
          <p:cNvPr id="50" name="Shape 50"/>
          <p:cNvSpPr/>
          <p:nvPr>
            <p:ph type="body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/>
          <a:p>
            <a:pPr lvl="0" defTabSz="722376">
              <a:lnSpc>
                <a:spcPct val="80000"/>
              </a:lnSpc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i="1" sz="2133">
                <a:solidFill>
                  <a:srgbClr val="030303"/>
                </a:solidFill>
                <a:effectLst>
                  <a:outerShdw sx="100000" sy="100000" kx="0" ky="0" algn="b" rotWithShape="0" blurRad="30099" dist="30099" dir="2700000">
                    <a:srgbClr val="000000">
                      <a:alpha val="43137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mgr Mateusz Szymura</a:t>
            </a:r>
            <a:endParaRPr sz="2133">
              <a:solidFill>
                <a:srgbClr val="030303"/>
              </a:solidFill>
            </a:endParaRPr>
          </a:p>
          <a:p>
            <a:pPr lvl="0" defTabSz="722376">
              <a:lnSpc>
                <a:spcPct val="80000"/>
              </a:lnSpc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i="1" sz="2133">
                <a:solidFill>
                  <a:srgbClr val="030303"/>
                </a:solidFill>
                <a:effectLst>
                  <a:outerShdw sx="100000" sy="100000" kx="0" ky="0" algn="b" rotWithShape="0" blurRad="30099" dist="30099" dir="2700000">
                    <a:srgbClr val="000000">
                      <a:alpha val="43137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Zakład Prawa Rzymskiego</a:t>
            </a:r>
            <a:endParaRPr sz="2133">
              <a:solidFill>
                <a:srgbClr val="030303"/>
              </a:solidFill>
            </a:endParaRPr>
          </a:p>
          <a:p>
            <a:pPr lvl="0" defTabSz="722376">
              <a:lnSpc>
                <a:spcPct val="80000"/>
              </a:lnSpc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i="1" sz="2133">
                <a:solidFill>
                  <a:srgbClr val="030303"/>
                </a:solidFill>
                <a:effectLst>
                  <a:outerShdw sx="100000" sy="100000" kx="0" ky="0" algn="b" rotWithShape="0" blurRad="30099" dist="30099" dir="2700000">
                    <a:srgbClr val="000000">
                      <a:alpha val="43137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Wydział Prawa Administracji i Ekonomii</a:t>
            </a:r>
            <a:endParaRPr sz="2133">
              <a:solidFill>
                <a:srgbClr val="030303"/>
              </a:solidFill>
            </a:endParaRPr>
          </a:p>
          <a:p>
            <a:pPr lvl="0" defTabSz="722376">
              <a:lnSpc>
                <a:spcPct val="80000"/>
              </a:lnSpc>
              <a:spcBef>
                <a:spcPts val="500"/>
              </a:spcBef>
              <a:defRPr sz="1800">
                <a:solidFill>
                  <a:srgbClr val="000000"/>
                </a:solidFill>
              </a:defRPr>
            </a:pPr>
            <a:r>
              <a:rPr i="1" sz="2133">
                <a:solidFill>
                  <a:srgbClr val="030303"/>
                </a:solidFill>
                <a:effectLst>
                  <a:outerShdw sx="100000" sy="100000" kx="0" ky="0" algn="b" rotWithShape="0" blurRad="30099" dist="30099" dir="2700000">
                    <a:srgbClr val="000000">
                      <a:alpha val="43137"/>
                    </a:srgbClr>
                  </a:outerShdw>
                </a:effectLst>
                <a:latin typeface="Book Antiqua"/>
                <a:ea typeface="Book Antiqua"/>
                <a:cs typeface="Book Antiqua"/>
                <a:sym typeface="Book Antiqua"/>
              </a:rPr>
              <a:t>Uniwersytet Wrocławski</a:t>
            </a:r>
            <a:endParaRPr sz="2133">
              <a:solidFill>
                <a:srgbClr val="030303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 defTabSz="822959">
              <a:defRPr sz="1800"/>
            </a:pPr>
            <a:r>
              <a:rPr b="1" sz="2250"/>
              <a:t>BGB</a:t>
            </a:r>
            <a:br>
              <a:rPr b="1" sz="2250"/>
            </a:br>
            <a:br>
              <a:rPr b="1" sz="2250"/>
            </a:br>
          </a:p>
        </p:txBody>
      </p:sp>
      <p:sp>
        <p:nvSpPr>
          <p:cNvPr id="77" name="Shape 77"/>
          <p:cNvSpPr/>
          <p:nvPr/>
        </p:nvSpPr>
        <p:spPr>
          <a:xfrm>
            <a:off x="395535" y="908720"/>
            <a:ext cx="8424938" cy="679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000"/>
              <a:t>Silny partykularyzm - problem unifikacji:</a:t>
            </a:r>
            <a:endParaRPr sz="2000"/>
          </a:p>
          <a:p>
            <a:pPr lvl="0"/>
            <a:r>
              <a:rPr sz="2000"/>
              <a:t>Landrecht pruski 1794, </a:t>
            </a:r>
            <a:endParaRPr sz="2000"/>
          </a:p>
          <a:p>
            <a:pPr lvl="0"/>
            <a:r>
              <a:rPr sz="2000"/>
              <a:t>KC Saksonii 1863, </a:t>
            </a:r>
            <a:endParaRPr sz="2000"/>
          </a:p>
          <a:p>
            <a:pPr lvl="0"/>
            <a:r>
              <a:rPr sz="2000"/>
              <a:t>CC – Nadrenia i Badenia, </a:t>
            </a:r>
            <a:endParaRPr sz="2000"/>
          </a:p>
          <a:p>
            <a:pPr lvl="0"/>
            <a:r>
              <a:rPr sz="2000"/>
              <a:t>prawo powszechne rzymskie</a:t>
            </a:r>
            <a:endParaRPr sz="2000"/>
          </a:p>
          <a:p>
            <a:pPr lvl="0"/>
            <a:endParaRPr sz="2000"/>
          </a:p>
          <a:p>
            <a:pPr lvl="0"/>
            <a:r>
              <a:rPr b="1" sz="2000"/>
              <a:t>Bürgerliches Gesetzbuch 1900</a:t>
            </a:r>
            <a:endParaRPr b="1" sz="2000"/>
          </a:p>
          <a:p>
            <a:pPr lvl="0"/>
            <a:r>
              <a:rPr sz="2000"/>
              <a:t>Podział wdg systematyki pandektowej:</a:t>
            </a:r>
            <a:endParaRPr sz="2000"/>
          </a:p>
          <a:p>
            <a:pPr lvl="0"/>
            <a:r>
              <a:rPr sz="2000"/>
              <a:t>1)	część ogólna</a:t>
            </a:r>
            <a:endParaRPr sz="2000"/>
          </a:p>
          <a:p>
            <a:pPr lvl="0"/>
            <a:r>
              <a:rPr sz="2000"/>
              <a:t>2)	prawo zobowiązań </a:t>
            </a:r>
            <a:endParaRPr sz="2000"/>
          </a:p>
          <a:p>
            <a:pPr lvl="0"/>
            <a:r>
              <a:rPr sz="2000"/>
              <a:t>3)	prawo rzeczowe</a:t>
            </a:r>
            <a:endParaRPr sz="2000"/>
          </a:p>
          <a:p>
            <a:pPr lvl="0"/>
            <a:r>
              <a:rPr sz="2000"/>
              <a:t>4)	prawo familijne</a:t>
            </a:r>
            <a:endParaRPr sz="2000"/>
          </a:p>
          <a:p>
            <a:pPr lvl="0"/>
            <a:r>
              <a:rPr sz="2000"/>
              <a:t>5)	prawo spadkowe</a:t>
            </a:r>
            <a:endParaRPr sz="2000"/>
          </a:p>
          <a:p>
            <a:pPr lvl="0"/>
            <a:endParaRPr sz="2000"/>
          </a:p>
          <a:p>
            <a:pPr lvl="0"/>
            <a:r>
              <a:rPr sz="2000"/>
              <a:t>Pozytywizm prawniczy i metoda formalno – dogmatyczna</a:t>
            </a:r>
            <a:endParaRPr sz="2000"/>
          </a:p>
          <a:p>
            <a:pPr lvl="0"/>
            <a:r>
              <a:rPr sz="2000"/>
              <a:t>Państwo prawa, rządy prawa</a:t>
            </a:r>
            <a:endParaRPr sz="2000"/>
          </a:p>
          <a:p>
            <a:pPr lvl="0"/>
            <a:r>
              <a:rPr sz="2000"/>
              <a:t>Contra - Szkoła historyczna i Savigny</a:t>
            </a:r>
            <a:endParaRPr sz="2000"/>
          </a:p>
          <a:p>
            <a:pPr lvl="0"/>
            <a:r>
              <a:rPr sz="2000"/>
              <a:t>ZGB 1907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endParaRPr sz="2000"/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KODEKS I KODYFIKACJA</a:t>
            </a:r>
            <a:br>
              <a:rPr b="1" sz="2800"/>
            </a:br>
          </a:p>
        </p:txBody>
      </p:sp>
      <p:sp>
        <p:nvSpPr>
          <p:cNvPr id="53" name="Shape 53"/>
          <p:cNvSpPr/>
          <p:nvPr/>
        </p:nvSpPr>
        <p:spPr>
          <a:xfrm>
            <a:off x="323527" y="1700807"/>
            <a:ext cx="8136906" cy="405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just"/>
            <a:r>
              <a:rPr b="1" sz="2000"/>
              <a:t>Kodeks</a:t>
            </a:r>
            <a:r>
              <a:rPr sz="2000"/>
              <a:t> - pisany zbiór przepisów prawnych (księga prawa), który obejmuje całość lub znaczną część systemu prawa danego państwa, w którym jest uznany za obowiązujące źródło poznania prawa, na mocy aktu ustawodawczego lub zwyczaju </a:t>
            </a:r>
            <a:endParaRPr sz="2000"/>
          </a:p>
          <a:p>
            <a:pPr lvl="0" algn="just"/>
            <a:r>
              <a:rPr sz="2000"/>
              <a:t> </a:t>
            </a:r>
            <a:endParaRPr sz="2000"/>
          </a:p>
          <a:p>
            <a:pPr lvl="0" algn="just"/>
            <a:r>
              <a:rPr b="1" sz="2000"/>
              <a:t>Kodyfikacja </a:t>
            </a:r>
            <a:r>
              <a:rPr sz="2000"/>
              <a:t>- proces tworzenia kodeksów prawa (działalność kodyfikacyjna)</a:t>
            </a:r>
            <a:endParaRPr sz="2000"/>
          </a:p>
          <a:p>
            <a:pPr lvl="0" algn="just"/>
            <a:r>
              <a:rPr sz="2000"/>
              <a:t> </a:t>
            </a:r>
            <a:endParaRPr sz="2000"/>
          </a:p>
          <a:p>
            <a:pPr lvl="0" algn="just"/>
            <a:r>
              <a:rPr sz="2000"/>
              <a:t>Częsty błąd: </a:t>
            </a:r>
            <a:r>
              <a:rPr i="1" sz="2000"/>
              <a:t>zmiany w kodyfikacji </a:t>
            </a:r>
            <a:r>
              <a:rPr sz="2000"/>
              <a:t>- uchwała Sejmu RP z dnia 10.01.2008 r. w sprawie powołania Komisji Nadzwyczajnej do spraw zmian w kodyfikacjach.</a:t>
            </a:r>
            <a:endParaRPr sz="2000"/>
          </a:p>
          <a:p>
            <a:pPr lvl="0" algn="just"/>
            <a:r>
              <a:rPr sz="2000"/>
              <a:t> </a:t>
            </a:r>
            <a:endParaRPr sz="2000"/>
          </a:p>
          <a:p>
            <a:pPr lvl="0" algn="just"/>
            <a:r>
              <a:rPr b="1" sz="2000"/>
              <a:t>Kompilacja</a:t>
            </a:r>
            <a:r>
              <a:rPr sz="2000"/>
              <a:t> - zebranie rozproszonych przepisów prawa pisanego w jedną całość</a:t>
            </a:r>
            <a:endParaRPr sz="2000"/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KODEKS I KODYFIKACJA</a:t>
            </a:r>
            <a:br>
              <a:rPr b="1" sz="2800"/>
            </a:br>
          </a:p>
        </p:txBody>
      </p:sp>
      <p:sp>
        <p:nvSpPr>
          <p:cNvPr id="56" name="Shape 56"/>
          <p:cNvSpPr/>
          <p:nvPr/>
        </p:nvSpPr>
        <p:spPr>
          <a:xfrm>
            <a:off x="323527" y="908719"/>
            <a:ext cx="8136906" cy="547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just"/>
            <a:r>
              <a:rPr sz="2000"/>
              <a:t>Etymologia: </a:t>
            </a:r>
            <a:endParaRPr sz="2000"/>
          </a:p>
          <a:p>
            <a:pPr lvl="0" algn="just"/>
            <a:r>
              <a:rPr i="1" sz="2000"/>
              <a:t>Codex - </a:t>
            </a:r>
            <a:r>
              <a:rPr sz="2000"/>
              <a:t>pień drzewa, kloc drzewny, deska. Początkowo były to połączone tabliczki drewniane, kryte woskiem, na których pisano rylcem, później zastąpione pergaminem. </a:t>
            </a:r>
            <a:endParaRPr sz="2000"/>
          </a:p>
          <a:p>
            <a:pPr lvl="0" algn="just"/>
            <a:r>
              <a:rPr sz="2000"/>
              <a:t>C</a:t>
            </a:r>
            <a:r>
              <a:rPr i="1" sz="2000"/>
              <a:t>odex - </a:t>
            </a:r>
            <a:r>
              <a:rPr sz="2000"/>
              <a:t>księga</a:t>
            </a:r>
            <a:r>
              <a:rPr i="1" sz="2000"/>
              <a:t> </a:t>
            </a:r>
            <a:r>
              <a:rPr sz="2000"/>
              <a:t>(w średniowieczu zastępowana określeniem </a:t>
            </a:r>
            <a:r>
              <a:rPr i="1" sz="2000"/>
              <a:t>liber</a:t>
            </a:r>
            <a:r>
              <a:rPr sz="2000"/>
              <a:t>). Pierwsze kodeksy w rozumieniu książek są datowane od I wieku.</a:t>
            </a:r>
            <a:endParaRPr sz="2000"/>
          </a:p>
          <a:p>
            <a:pPr lvl="0" algn="just"/>
            <a:r>
              <a:rPr sz="2000"/>
              <a:t> </a:t>
            </a:r>
            <a:endParaRPr sz="2000"/>
          </a:p>
          <a:p>
            <a:pPr lvl="0" algn="just"/>
            <a:r>
              <a:rPr b="1" sz="2000"/>
              <a:t>Kodeks w znaczeniu zbioru praw:</a:t>
            </a:r>
            <a:endParaRPr b="1" sz="2000"/>
          </a:p>
          <a:p>
            <a:pPr lvl="0" algn="just">
              <a:buSzPct val="100000"/>
              <a:buFont typeface="Arial"/>
              <a:buChar char="•"/>
            </a:pPr>
            <a:r>
              <a:rPr i="1" sz="2000"/>
              <a:t>Kodeks Urukaginy </a:t>
            </a:r>
            <a:r>
              <a:rPr sz="2000"/>
              <a:t>(ok. 2300 r. p.n.e.)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Kodeks sumeryjskiego króla Ur-Nammu (ok. 2060 r. p.n.e.)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i="1" sz="2000"/>
              <a:t>Kodeks Lipit-Isztar</a:t>
            </a:r>
            <a:r>
              <a:rPr sz="2000"/>
              <a:t>, władcy miasta Isin (pocz. II tyś p.n.e.) 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akkadyjski </a:t>
            </a:r>
            <a:r>
              <a:rPr i="1" sz="2000"/>
              <a:t>Kodeks z Esznuny</a:t>
            </a:r>
            <a:r>
              <a:rPr sz="2000"/>
              <a:t> (przełom II i I tyś p.n.e)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i="1" sz="2000"/>
              <a:t>Kodeks Hammurabiego </a:t>
            </a:r>
            <a:r>
              <a:rPr sz="2000"/>
              <a:t>z ok. 1700 r. p.n.e.</a:t>
            </a:r>
            <a:endParaRPr sz="2000"/>
          </a:p>
          <a:p>
            <a:pPr lvl="0" algn="just"/>
            <a:endParaRPr sz="2000"/>
          </a:p>
          <a:p>
            <a:pPr lvl="0" algn="just"/>
            <a:r>
              <a:t>Średniowieczne i późniejsze zwane były: </a:t>
            </a:r>
            <a:r>
              <a:rPr b="1" i="1"/>
              <a:t>kolekcjami, reformacjami, ordynacjami, ordonansami, kutimami, rewizjami, korekturami</a:t>
            </a:r>
            <a:r>
              <a:t>. Do końca XVIII wieku w krajach niemieckich na określenie zbioru prawa karnego materialnego i procesowego używano określenia </a:t>
            </a:r>
            <a:r>
              <a:rPr b="1" i="1"/>
              <a:t>constitutio</a:t>
            </a:r>
            <a:r>
              <a:rPr i="1"/>
              <a:t>. Un</a:t>
            </a:r>
            <a:r>
              <a:t>iwersalny, pełny zbiór prawa - </a:t>
            </a:r>
            <a:r>
              <a:rPr b="1" i="1"/>
              <a:t>corpus iuris</a:t>
            </a:r>
            <a:r>
              <a:rPr i="1"/>
              <a:t>.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KODEKS I KODYFIKACJA</a:t>
            </a:r>
            <a:br>
              <a:rPr b="1" sz="2800"/>
            </a:br>
          </a:p>
        </p:txBody>
      </p:sp>
      <p:sp>
        <p:nvSpPr>
          <p:cNvPr id="59" name="Shape 59"/>
          <p:cNvSpPr/>
          <p:nvPr/>
        </p:nvSpPr>
        <p:spPr>
          <a:xfrm>
            <a:off x="323527" y="908719"/>
            <a:ext cx="8136906" cy="466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endParaRPr sz="2000"/>
          </a:p>
          <a:p>
            <a:pPr lvl="0"/>
            <a:endParaRPr sz="2000"/>
          </a:p>
          <a:p>
            <a:pPr lvl="0"/>
            <a:r>
              <a:rPr sz="2000"/>
              <a:t>przedoświeceniowe akcje kodyfikacyjne:</a:t>
            </a:r>
            <a:endParaRPr sz="2000"/>
          </a:p>
          <a:p>
            <a:pPr lvl="0"/>
            <a:endParaRPr sz="2000"/>
          </a:p>
          <a:p>
            <a:pPr lvl="0"/>
            <a:r>
              <a:rPr sz="2000"/>
              <a:t>-Spisanie prawa zwyczajowego</a:t>
            </a:r>
            <a:endParaRPr sz="2000"/>
          </a:p>
          <a:p>
            <a:pPr lvl="0"/>
            <a:r>
              <a:rPr sz="2000"/>
              <a:t>- Zebranie rozproszonych przepisów prawa pisanego w jedną całość</a:t>
            </a:r>
            <a:endParaRPr sz="2000"/>
          </a:p>
          <a:p>
            <a:pPr lvl="0"/>
            <a:r>
              <a:rPr sz="2000"/>
              <a:t>- Ujednolicenie (unifikacja) prawa </a:t>
            </a:r>
            <a:endParaRPr sz="2000"/>
          </a:p>
          <a:p>
            <a:pPr lvl="0"/>
            <a:r>
              <a:rPr sz="2000"/>
              <a:t>- Reforma istniejącego prawa </a:t>
            </a:r>
            <a:endParaRPr sz="2000"/>
          </a:p>
          <a:p>
            <a:pPr lvl="0"/>
            <a:r>
              <a:rPr sz="2000"/>
              <a:t>- Stanowienie nowego prawa</a:t>
            </a: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/>
            <a:r>
              <a:rPr sz="2000"/>
              <a:t>Zwierciadło Saskie (</a:t>
            </a:r>
            <a:r>
              <a:rPr i="1" sz="2000"/>
              <a:t>Sachsen Spiegel</a:t>
            </a:r>
            <a:r>
              <a:rPr sz="2000"/>
              <a:t>) 1220-1235, </a:t>
            </a:r>
            <a:endParaRPr sz="2000"/>
          </a:p>
          <a:p>
            <a:pPr lvl="0"/>
            <a:r>
              <a:rPr i="1" sz="2000"/>
              <a:t>Najstarszy Spis prawa zwyczajowego Normandii </a:t>
            </a:r>
            <a:r>
              <a:rPr sz="2000"/>
              <a:t>z ok. 1200 r., </a:t>
            </a:r>
            <a:endParaRPr sz="2000"/>
          </a:p>
          <a:p>
            <a:pPr lvl="0"/>
            <a:r>
              <a:rPr i="1" sz="2000"/>
              <a:t>Wielka Księga Prawa Zwyczajowego Normandii </a:t>
            </a:r>
            <a:r>
              <a:rPr sz="2000"/>
              <a:t>z ok. 1250 r., </a:t>
            </a:r>
            <a:endParaRPr sz="2000"/>
          </a:p>
          <a:p>
            <a:pPr lvl="0"/>
            <a:r>
              <a:rPr i="1" sz="2000"/>
              <a:t>Księga prawa zwyczajowego</a:t>
            </a:r>
            <a:r>
              <a:rPr sz="2000"/>
              <a:t> okręgu Clermont 1283 r., </a:t>
            </a:r>
            <a:endParaRPr sz="2000"/>
          </a:p>
          <a:p>
            <a:pPr lvl="0"/>
            <a:r>
              <a:rPr i="1" sz="2000"/>
              <a:t>Statuty Kazimierza Wielkiego…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CECHY IDEALNEGO KODEKSU</a:t>
            </a:r>
            <a:br>
              <a:rPr b="1" sz="2800"/>
            </a:br>
          </a:p>
        </p:txBody>
      </p:sp>
      <p:sp>
        <p:nvSpPr>
          <p:cNvPr id="62" name="Shape 62"/>
          <p:cNvSpPr/>
          <p:nvPr/>
        </p:nvSpPr>
        <p:spPr>
          <a:xfrm>
            <a:off x="323527" y="908719"/>
            <a:ext cx="8136906" cy="496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endParaRPr sz="2000"/>
          </a:p>
          <a:p>
            <a:pPr lvl="0"/>
            <a:r>
              <a:rPr b="1" sz="2000"/>
              <a:t>Jeremy Bentham (1748-1832)</a:t>
            </a:r>
            <a:endParaRPr b="1" sz="2000"/>
          </a:p>
          <a:p>
            <a:pPr lvl="0"/>
            <a:r>
              <a:rPr sz="2000"/>
              <a:t>Przesłanki konieczne do nadania zbiorowi prawa miana kodeksu (</a:t>
            </a:r>
            <a:r>
              <a:rPr i="1" sz="2000"/>
              <a:t>Ogólne spojrzenie na pełny zbiór ustawodawstwa)</a:t>
            </a:r>
            <a:endParaRPr sz="2000"/>
          </a:p>
          <a:p>
            <a:pPr lvl="0"/>
            <a:r>
              <a:rPr i="1" sz="2000"/>
              <a:t> 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prawo pewne, zupełne, kompletne, bez luk, zwięzłe 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normy dostatecznie ogólne, by można z nich dedukować rozwiązania szczegółowe - podział kodeksu na część ogólną i szczególną, wprowadzenie słownika pojęć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potrzeba zwięzłego ujęcia materiału - stosowanie właściwej techniki prawodawczej – budowania zdań możliwie krótkich, pozbawionych słów zbędnych a zwłaszcza wieloznacznych. 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kodeks powinna cechować jasność, przejrzystość, harmonijność układu oraz powszechna zrozumiałość treści</a:t>
            </a:r>
            <a:endParaRPr sz="2000"/>
          </a:p>
          <a:p>
            <a:pPr lvl="0" algn="just">
              <a:buSzPct val="100000"/>
              <a:buFont typeface="Arial"/>
              <a:buChar char="•"/>
            </a:pPr>
            <a:r>
              <a:rPr sz="2000"/>
              <a:t>rozgraniczanie poszczególnych dziedzin (oddzielenie prawa publicznego od prywatnego, materialne od procesowego)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KODYFIKACJE XVIII I XIX W</a:t>
            </a:r>
            <a:br>
              <a:rPr b="1" sz="2800"/>
            </a:br>
          </a:p>
        </p:txBody>
      </p:sp>
      <p:sp>
        <p:nvSpPr>
          <p:cNvPr id="65" name="Shape 65"/>
          <p:cNvSpPr/>
          <p:nvPr/>
        </p:nvSpPr>
        <p:spPr>
          <a:xfrm>
            <a:off x="395535" y="1124744"/>
            <a:ext cx="8424938" cy="5038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prawo natury – prawa podstawowe - prawa do samoposiadania, prawo własności, prawo do utrzymania życia, prawo do owoców pracy, autonomiczność i uniwersalność wartości     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zbudowanie całkowicie nowego systemu prawnego (a nie udoskonalenie istniejącego)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zerwanie z feudalną:</a:t>
            </a:r>
            <a:endParaRPr sz="1600"/>
          </a:p>
          <a:p>
            <a:pPr lvl="0" algn="just">
              <a:lnSpc>
                <a:spcPct val="150000"/>
              </a:lnSpc>
            </a:pPr>
            <a:r>
              <a:rPr sz="1600"/>
              <a:t>-nierównością podmiotów prawa</a:t>
            </a:r>
            <a:endParaRPr sz="1600"/>
          </a:p>
          <a:p>
            <a:pPr lvl="0" algn="just">
              <a:lnSpc>
                <a:spcPct val="150000"/>
              </a:lnSpc>
            </a:pPr>
            <a:r>
              <a:rPr sz="1600"/>
              <a:t>-partykularyzmem prawnym: rozproszone i zróżnicowane źródła miały być zastąpione jednolitym zbiorem.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zupełność i jednoczesna nierozwlekłość, technika prawodawcza, doskonały język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idea wyłącznego obowiązywania kodeksu - ius certum, dające możliwość rozstrzygnięcia wszystkich możliwych do pomyślenia sytuacji – klauzule generalne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postulat jasności i powszechnej zrozumiałości 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oparcie się na ideach: solidaryzmu, umowy społecznej, racjonalizmie, humanitaryzmie,  idei sprawiedliwości i dobra powszechnego</a:t>
            </a:r>
            <a:endParaRPr sz="1600"/>
          </a:p>
          <a:p>
            <a:pPr lvl="0" algn="just">
              <a:lnSpc>
                <a:spcPct val="150000"/>
              </a:lnSpc>
              <a:buSzPct val="100000"/>
              <a:buFont typeface="Arial"/>
              <a:buChar char="•"/>
            </a:pPr>
            <a:r>
              <a:rPr sz="1600"/>
              <a:t>przejęcie rozwiązań rzymskich, łącząc je z rozwiązaniami rodzimymi oraz przepisami nowymi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KODYFIKACJA NAPOLEOŃSKA</a:t>
            </a:r>
            <a:br>
              <a:rPr b="1" sz="2800"/>
            </a:br>
          </a:p>
        </p:txBody>
      </p:sp>
      <p:sp>
        <p:nvSpPr>
          <p:cNvPr id="68" name="Shape 68"/>
          <p:cNvSpPr/>
          <p:nvPr/>
        </p:nvSpPr>
        <p:spPr>
          <a:xfrm>
            <a:off x="395535" y="1124744"/>
            <a:ext cx="8424938" cy="435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endParaRPr sz="2000"/>
          </a:p>
          <a:p>
            <a:pPr lvl="0"/>
            <a:r>
              <a:rPr sz="2000"/>
              <a:t>Ordonanse Ludwika XIV: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Ordonans o postępowaniu cywilnym, 1667 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Ordonans o postępowaniu karnym, 1670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Ordonans o handlu, 1673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Ordonans o marynarce, 1681</a:t>
            </a: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/>
            <a:r>
              <a:rPr sz="2000"/>
              <a:t>Kodyfikacja Napoleona:</a:t>
            </a: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kodeks prawa cywilnego z 1804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kodeks procedury cywilnej z 1807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kodeks handlowy z 1807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kodeks postępowania karnego z 1808 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kodeks karny z 1810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b="1" sz="2800"/>
              <a:t>KODYFIKACJA NAPOLEOŃSKA</a:t>
            </a:r>
            <a:br>
              <a:rPr b="1" sz="2800"/>
            </a:br>
          </a:p>
        </p:txBody>
      </p:sp>
      <p:sp>
        <p:nvSpPr>
          <p:cNvPr id="71" name="Shape 71"/>
          <p:cNvSpPr/>
          <p:nvPr/>
        </p:nvSpPr>
        <p:spPr>
          <a:xfrm>
            <a:off x="395535" y="908720"/>
            <a:ext cx="8424938" cy="573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000"/>
              <a:t>Code Civil</a:t>
            </a:r>
            <a:endParaRPr sz="2000"/>
          </a:p>
          <a:p>
            <a:pPr lvl="0"/>
            <a:r>
              <a:rPr sz="2000"/>
              <a:t> </a:t>
            </a:r>
            <a:r>
              <a:rPr sz="1600"/>
              <a:t>·  I – O osobach  </a:t>
            </a:r>
            <a:endParaRPr sz="1600"/>
          </a:p>
          <a:p>
            <a:pPr lvl="0"/>
            <a:r>
              <a:rPr sz="1600"/>
              <a:t>·  II – O majątkach i różnych rodzajach własności </a:t>
            </a:r>
            <a:endParaRPr sz="1600"/>
          </a:p>
          <a:p>
            <a:pPr lvl="0"/>
            <a:r>
              <a:rPr sz="1600"/>
              <a:t>·  III – O różnych sposobach nabywania własności</a:t>
            </a:r>
            <a:endParaRPr sz="1600"/>
          </a:p>
          <a:p>
            <a:pPr lvl="0"/>
            <a:r>
              <a:rPr sz="2000"/>
              <a:t> 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t>usankcjonowanie trzech najważniejszych zdobyczy rewolucji – wolności osobistej, nienaruszalności własności prywatnej oraz swobody umów</a:t>
            </a:r>
          </a:p>
          <a:p>
            <a:pPr lvl="0">
              <a:buSzPct val="100000"/>
              <a:buFont typeface="Arial"/>
              <a:buChar char="•"/>
            </a:pPr>
            <a:r>
              <a:t>zasada równości i powszechności praw prywatnych przysługujących jednostce (niepełna)</a:t>
            </a:r>
          </a:p>
          <a:p>
            <a:pPr lvl="0">
              <a:buSzPct val="100000"/>
              <a:buFont typeface="Arial"/>
              <a:buChar char="•"/>
            </a:pPr>
            <a:r>
              <a:t>laicyzacja instytucji małżeństwa</a:t>
            </a:r>
          </a:p>
          <a:p>
            <a:pPr lvl="0">
              <a:buSzPct val="100000"/>
              <a:buFont typeface="Arial"/>
              <a:buChar char="•"/>
            </a:pPr>
          </a:p>
          <a:p>
            <a:pPr lvl="0"/>
            <a:r>
              <a:t>Przepisy podtrzymujące stary porządek:</a:t>
            </a:r>
          </a:p>
          <a:p>
            <a:pPr lvl="0">
              <a:buSzPct val="100000"/>
              <a:buFont typeface="Arial"/>
              <a:buChar char="•"/>
            </a:pPr>
            <a:r>
              <a:t>utrzymanie kary śmierci</a:t>
            </a:r>
          </a:p>
          <a:p>
            <a:pPr lvl="0">
              <a:buSzPct val="100000"/>
              <a:buFont typeface="Arial"/>
              <a:buChar char="•"/>
            </a:pPr>
            <a:r>
              <a:t>ograniczenie praw kobiet </a:t>
            </a:r>
          </a:p>
          <a:p>
            <a:pPr lvl="0">
              <a:buSzPct val="100000"/>
              <a:buFont typeface="Arial"/>
              <a:buChar char="•"/>
            </a:pPr>
            <a:r>
              <a:t>ograniczenie praw dzieci pozamałżeńskich </a:t>
            </a:r>
          </a:p>
          <a:p>
            <a:pPr lvl="0" algn="just">
              <a:buSzPct val="100000"/>
              <a:buFont typeface="Arial"/>
              <a:buChar char="•"/>
            </a:pPr>
          </a:p>
          <a:p>
            <a:pPr lvl="0"/>
            <a:r>
              <a:t>Zasięg obowiązywania:</a:t>
            </a:r>
          </a:p>
          <a:p>
            <a:pPr lvl="0"/>
            <a:r>
              <a:t>Model dla większości kodeksów europejskich i pozaeuropejskich – Ameryka płd, Afryka. </a:t>
            </a:r>
          </a:p>
          <a:p>
            <a:pPr lvl="0"/>
            <a:r>
              <a:t>Obowiązywał w Księstwie Warszawskim i w nieco zmienionej formie w Królestwie Polskim</a:t>
            </a:r>
          </a:p>
          <a:p>
            <a:pPr lvl="0">
              <a:buSzPct val="100000"/>
              <a:buFont typeface="Arial"/>
              <a:buChar char="•"/>
            </a:pPr>
            <a:endParaRPr sz="2000"/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xfrm>
            <a:off x="467543" y="260647"/>
            <a:ext cx="8229601" cy="1143001"/>
          </a:xfrm>
          <a:prstGeom prst="rect">
            <a:avLst/>
          </a:prstGeom>
        </p:spPr>
        <p:txBody>
          <a:bodyPr/>
          <a:lstStyle/>
          <a:p>
            <a:pPr lvl="0" defTabSz="822959">
              <a:defRPr sz="1800"/>
            </a:pPr>
            <a:r>
              <a:rPr b="1" sz="2250"/>
              <a:t>ABGB</a:t>
            </a:r>
            <a:br>
              <a:rPr b="1" sz="2250"/>
            </a:br>
            <a:br>
              <a:rPr b="1" sz="2250"/>
            </a:br>
          </a:p>
        </p:txBody>
      </p:sp>
      <p:sp>
        <p:nvSpPr>
          <p:cNvPr id="74" name="Shape 74"/>
          <p:cNvSpPr/>
          <p:nvPr/>
        </p:nvSpPr>
        <p:spPr>
          <a:xfrm>
            <a:off x="395535" y="908720"/>
            <a:ext cx="8424938" cy="679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>
              <a:buSzPct val="100000"/>
              <a:buFont typeface="Wingdings"/>
              <a:buChar char="❖"/>
            </a:pPr>
            <a:r>
              <a:rPr sz="2000"/>
              <a:t>Kodeks cywilny zachodniogalicyjski 1797</a:t>
            </a:r>
            <a:endParaRPr sz="2000"/>
          </a:p>
          <a:p>
            <a:pPr lvl="0">
              <a:buSzPct val="100000"/>
              <a:buFont typeface="Wingdings"/>
              <a:buChar char="❖"/>
            </a:pPr>
            <a:r>
              <a:rPr b="1" sz="2000"/>
              <a:t>Allgemeines Bürgerliches Gesetzbuch </a:t>
            </a:r>
            <a:r>
              <a:rPr sz="2000"/>
              <a:t>(Powszechny kodeks obywatelski) 1811</a:t>
            </a:r>
            <a:endParaRPr sz="2000"/>
          </a:p>
          <a:p>
            <a:pPr lvl="0">
              <a:buSzPct val="100000"/>
              <a:buFont typeface="Wingdings"/>
              <a:buChar char="❖"/>
            </a:pP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wpływy prawa natury, prawa rzymskiego  i Code Civil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obowiązywał w całym państwie Habsburgów (na Węgrzech jedynie w latach 1853-1861)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gruntowne nowelizacje w okresie I wojny, obowiązuje do dziś w Austrii i Lichtensteinie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zasady wolnej własności oraz swobody umów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domniemanie żywego urodzenia, uznania za zmarłego osoby zaginionej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 relikty feudalne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zwięzły – tylko 1500 art.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endParaRPr sz="2000"/>
          </a:p>
          <a:p>
            <a:pPr lvl="0">
              <a:buSzPct val="100000"/>
              <a:buFont typeface="Arial"/>
              <a:buChar char="•"/>
            </a:pPr>
            <a:r>
              <a:rPr sz="2000"/>
              <a:t>podział:</a:t>
            </a:r>
            <a:endParaRPr sz="2000"/>
          </a:p>
          <a:p>
            <a:pPr lvl="0"/>
            <a:r>
              <a:rPr sz="2000"/>
              <a:t>prawo osobowe,</a:t>
            </a:r>
            <a:endParaRPr sz="2000"/>
          </a:p>
          <a:p>
            <a:pPr lvl="0"/>
            <a:r>
              <a:rPr sz="2000"/>
              <a:t>prawo rzeczowe </a:t>
            </a:r>
            <a:endParaRPr sz="2000"/>
          </a:p>
          <a:p>
            <a:pPr lvl="0"/>
            <a:r>
              <a:rPr sz="2000"/>
              <a:t>przepisy wspólne prawu osobowemu i rzeczowemu</a:t>
            </a: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endParaRPr sz="2000"/>
          </a:p>
          <a:p>
            <a:pPr lvl="0"/>
            <a:r>
              <a:rPr sz="2000"/>
              <a:t> </a:t>
            </a:r>
            <a:endParaRPr sz="2000"/>
          </a:p>
          <a:p>
            <a:pPr lvl="0">
              <a:buSzPct val="100000"/>
              <a:buFont typeface="Arial"/>
              <a:buChar char="•"/>
            </a:pPr>
            <a:endParaRPr sz="2000"/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