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1" r:id="rId3"/>
    <p:sldId id="260" r:id="rId4"/>
    <p:sldId id="257" r:id="rId5"/>
    <p:sldId id="258" r:id="rId6"/>
    <p:sldId id="259" r:id="rId7"/>
    <p:sldId id="262" r:id="rId8"/>
    <p:sldId id="263" r:id="rId9"/>
    <p:sldId id="264" r:id="rId10"/>
    <p:sldId id="268" r:id="rId11"/>
    <p:sldId id="266" r:id="rId12"/>
    <p:sldId id="269" r:id="rId13"/>
    <p:sldId id="267" r:id="rId14"/>
    <p:sldId id="265" r:id="rId15"/>
    <p:sldId id="270" r:id="rId16"/>
    <p:sldId id="271" r:id="rId17"/>
    <p:sldId id="272" r:id="rId18"/>
    <p:sldId id="273" r:id="rId19"/>
    <p:sldId id="274" r:id="rId20"/>
    <p:sldId id="275" r:id="rId21"/>
    <p:sldId id="276" r:id="rId22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97" autoAdjust="0"/>
  </p:normalViewPr>
  <p:slideViewPr>
    <p:cSldViewPr>
      <p:cViewPr varScale="1">
        <p:scale>
          <a:sx n="48" d="100"/>
          <a:sy n="48" d="100"/>
        </p:scale>
        <p:origin x="-1061" y="-8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rójkąt prostokątny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ytuł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17" name="Podtytuł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pl-PL" smtClean="0"/>
              <a:t>Kliknij, aby edytować styl wzorca podtytułu</a:t>
            </a:r>
            <a:endParaRPr kumimoji="0" lang="en-US"/>
          </a:p>
        </p:txBody>
      </p:sp>
      <p:grpSp>
        <p:nvGrpSpPr>
          <p:cNvPr id="2" name="Grupa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Dowolny kształt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Dowolny kształt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Dowolny kształt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Łącznik prosty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Symbol zastępczy daty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FAA41CDA-57EC-4E13-B196-DC267EDD3720}" type="datetimeFigureOut">
              <a:rPr lang="pl-PL" smtClean="0"/>
              <a:t>2014-03-09</a:t>
            </a:fld>
            <a:endParaRPr lang="pl-PL"/>
          </a:p>
        </p:txBody>
      </p:sp>
      <p:sp>
        <p:nvSpPr>
          <p:cNvPr id="19" name="Symbol zastępczy stopki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pl-PL"/>
          </a:p>
        </p:txBody>
      </p:sp>
      <p:sp>
        <p:nvSpPr>
          <p:cNvPr id="27" name="Symbol zastępczy numeru slajdu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A930D8B7-F044-494B-A4E6-6BD250CE4F11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AA41CDA-57EC-4E13-B196-DC267EDD3720}" type="datetimeFigureOut">
              <a:rPr lang="pl-PL" smtClean="0"/>
              <a:t>2014-03-09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930D8B7-F044-494B-A4E6-6BD250CE4F11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AA41CDA-57EC-4E13-B196-DC267EDD3720}" type="datetimeFigureOut">
              <a:rPr lang="pl-PL" smtClean="0"/>
              <a:t>2014-03-09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930D8B7-F044-494B-A4E6-6BD250CE4F11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AA41CDA-57EC-4E13-B196-DC267EDD3720}" type="datetimeFigureOut">
              <a:rPr lang="pl-PL" smtClean="0"/>
              <a:t>2014-03-09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930D8B7-F044-494B-A4E6-6BD250CE4F11}" type="slidenum">
              <a:rPr lang="pl-PL" smtClean="0"/>
              <a:t>‹#›</a:t>
            </a:fld>
            <a:endParaRPr lang="pl-PL"/>
          </a:p>
        </p:txBody>
      </p:sp>
      <p:sp>
        <p:nvSpPr>
          <p:cNvPr id="7" name="Tytuł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AA41CDA-57EC-4E13-B196-DC267EDD3720}" type="datetimeFigureOut">
              <a:rPr lang="pl-PL" smtClean="0"/>
              <a:t>2014-03-09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930D8B7-F044-494B-A4E6-6BD250CE4F11}" type="slidenum">
              <a:rPr lang="pl-PL" smtClean="0"/>
              <a:t>‹#›</a:t>
            </a:fld>
            <a:endParaRPr lang="pl-PL"/>
          </a:p>
        </p:txBody>
      </p:sp>
      <p:sp>
        <p:nvSpPr>
          <p:cNvPr id="7" name="Pag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Pag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AA41CDA-57EC-4E13-B196-DC267EDD3720}" type="datetimeFigureOut">
              <a:rPr lang="pl-PL" smtClean="0"/>
              <a:t>2014-03-09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930D8B7-F044-494B-A4E6-6BD250CE4F11}" type="slidenum">
              <a:rPr lang="pl-PL" smtClean="0"/>
              <a:t>‹#›</a:t>
            </a:fld>
            <a:endParaRPr lang="pl-PL"/>
          </a:p>
        </p:txBody>
      </p:sp>
      <p:sp>
        <p:nvSpPr>
          <p:cNvPr id="8" name="Tytuł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5" name="Symbol zastępczy zawartości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AA41CDA-57EC-4E13-B196-DC267EDD3720}" type="datetimeFigureOut">
              <a:rPr lang="pl-PL" smtClean="0"/>
              <a:t>2014-03-09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930D8B7-F044-494B-A4E6-6BD250CE4F11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AA41CDA-57EC-4E13-B196-DC267EDD3720}" type="datetimeFigureOut">
              <a:rPr lang="pl-PL" smtClean="0"/>
              <a:t>2014-03-09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930D8B7-F044-494B-A4E6-6BD250CE4F11}" type="slidenum">
              <a:rPr lang="pl-PL" smtClean="0"/>
              <a:t>‹#›</a:t>
            </a:fld>
            <a:endParaRPr lang="pl-PL"/>
          </a:p>
        </p:txBody>
      </p:sp>
      <p:sp>
        <p:nvSpPr>
          <p:cNvPr id="6" name="Tytuł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AA41CDA-57EC-4E13-B196-DC267EDD3720}" type="datetimeFigureOut">
              <a:rPr lang="pl-PL" smtClean="0"/>
              <a:t>2014-03-09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930D8B7-F044-494B-A4E6-6BD250CE4F11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FAA41CDA-57EC-4E13-B196-DC267EDD3720}" type="datetimeFigureOut">
              <a:rPr lang="pl-PL" smtClean="0"/>
              <a:t>2014-03-09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930D8B7-F044-494B-A4E6-6BD250CE4F11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pl-PL" smtClean="0"/>
              <a:t>Kliknij ikonę, aby dodać obraz</a:t>
            </a:r>
            <a:endParaRPr kumimoji="0" lang="en-US" dirty="0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FAA41CDA-57EC-4E13-B196-DC267EDD3720}" type="datetimeFigureOut">
              <a:rPr lang="pl-PL" smtClean="0"/>
              <a:t>2014-03-09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A930D8B7-F044-494B-A4E6-6BD250CE4F11}" type="slidenum">
              <a:rPr lang="pl-PL" smtClean="0"/>
              <a:t>‹#›</a:t>
            </a:fld>
            <a:endParaRPr lang="pl-PL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8" name="Dowolny kształt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Dowolny kształt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Trójkąt prostokątny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Łącznik prosty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Pag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Pag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owolny kształt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Dowolny kształt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Trójkąt prostokątny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Łącznik prosty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Symbol zastępczy tytułu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0" name="Symbol zastępczy tekstu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  <a:p>
            <a:pPr lvl="1" eaLnBrk="1" latinLnBrk="0" hangingPunct="1"/>
            <a:r>
              <a:rPr kumimoji="0" lang="pl-PL" smtClean="0"/>
              <a:t>Drugi poziom</a:t>
            </a:r>
          </a:p>
          <a:p>
            <a:pPr lvl="2" eaLnBrk="1" latinLnBrk="0" hangingPunct="1"/>
            <a:r>
              <a:rPr kumimoji="0" lang="pl-PL" smtClean="0"/>
              <a:t>Trzeci poziom</a:t>
            </a:r>
          </a:p>
          <a:p>
            <a:pPr lvl="3" eaLnBrk="1" latinLnBrk="0" hangingPunct="1"/>
            <a:r>
              <a:rPr kumimoji="0" lang="pl-PL" smtClean="0"/>
              <a:t>Czwarty poziom</a:t>
            </a:r>
          </a:p>
          <a:p>
            <a:pPr lvl="4" eaLnBrk="1" latinLnBrk="0" hangingPunct="1"/>
            <a:r>
              <a:rPr kumimoji="0" lang="pl-PL" smtClean="0"/>
              <a:t>Piąty poziom</a:t>
            </a:r>
            <a:endParaRPr kumimoji="0" lang="en-US"/>
          </a:p>
        </p:txBody>
      </p:sp>
      <p:sp>
        <p:nvSpPr>
          <p:cNvPr id="10" name="Symbol zastępczy daty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FAA41CDA-57EC-4E13-B196-DC267EDD3720}" type="datetimeFigureOut">
              <a:rPr lang="pl-PL" smtClean="0"/>
              <a:t>2014-03-09</a:t>
            </a:fld>
            <a:endParaRPr lang="pl-PL"/>
          </a:p>
        </p:txBody>
      </p:sp>
      <p:sp>
        <p:nvSpPr>
          <p:cNvPr id="22" name="Symbol zastępczy stopki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pl-PL"/>
          </a:p>
        </p:txBody>
      </p:sp>
      <p:sp>
        <p:nvSpPr>
          <p:cNvPr id="18" name="Symbol zastępczy numeru slajdu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A930D8B7-F044-494B-A4E6-6BD250CE4F11}" type="slidenum">
              <a:rPr lang="pl-PL" smtClean="0"/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s://sip.legalis.pl/document-view.seam?type=html&amp;documentId=mrswglrsgaydgoa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hyperlink" Target="http://curia.europa.eu/arrets/TRA-DOC-PL-ARRET-C-0026-1962-200406974-05_00.html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pl-PL" dirty="0" smtClean="0"/>
              <a:t>Cele – zasady – wykładnia – autonomia prawa UE</a:t>
            </a:r>
            <a:endParaRPr lang="pl-PL" dirty="0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l-PL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 smtClean="0"/>
              <a:t>Językowa – systemowa – funkcjonalna</a:t>
            </a:r>
          </a:p>
          <a:p>
            <a:r>
              <a:rPr lang="pl-PL" dirty="0" err="1" smtClean="0"/>
              <a:t>Clara</a:t>
            </a:r>
            <a:r>
              <a:rPr lang="pl-PL" dirty="0" smtClean="0"/>
              <a:t> non </a:t>
            </a:r>
            <a:r>
              <a:rPr lang="pl-PL" dirty="0" err="1" smtClean="0"/>
              <a:t>sunt</a:t>
            </a:r>
            <a:r>
              <a:rPr lang="pl-PL" dirty="0" smtClean="0"/>
              <a:t> </a:t>
            </a:r>
            <a:r>
              <a:rPr lang="pl-PL" dirty="0" err="1" smtClean="0"/>
              <a:t>interpretanda</a:t>
            </a:r>
            <a:r>
              <a:rPr lang="pl-PL" dirty="0" smtClean="0"/>
              <a:t>?</a:t>
            </a:r>
          </a:p>
          <a:p>
            <a:r>
              <a:rPr lang="pl-PL" dirty="0" smtClean="0"/>
              <a:t>Kiedy można odejść do wyników wykładni językowej?</a:t>
            </a:r>
            <a:endParaRPr lang="pl-PL" dirty="0"/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Wykładnia - podstawy</a:t>
            </a:r>
            <a:endParaRPr lang="pl-PL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pl-PL" b="1" dirty="0" smtClean="0"/>
              <a:t>Art. </a:t>
            </a:r>
            <a:r>
              <a:rPr lang="pl-PL" b="1" dirty="0" smtClean="0"/>
              <a:t>65</a:t>
            </a:r>
            <a:r>
              <a:rPr lang="pl-PL" b="1" dirty="0" smtClean="0"/>
              <a:t> </a:t>
            </a:r>
            <a:r>
              <a:rPr lang="pl-PL" b="1" dirty="0" smtClean="0"/>
              <a:t>Kodeksy cywilnego</a:t>
            </a:r>
            <a:endParaRPr lang="pl-PL" b="1" dirty="0" smtClean="0"/>
          </a:p>
          <a:p>
            <a:r>
              <a:rPr lang="pl-PL" dirty="0" smtClean="0"/>
              <a:t>§ 1. Oświadczenie woli należy tak tłumaczyć, jak tego wymagają ze względu na okoliczności, w których złożone zostało, zasady współżycia społecznego oraz ustalone zwyczaje. </a:t>
            </a:r>
          </a:p>
          <a:p>
            <a:r>
              <a:rPr lang="pl-PL" dirty="0" smtClean="0"/>
              <a:t>§ 2. W umowach należy raczej badać, jaki był zgodny zamiar stron i cel umowy, aniżeli opierać się na jej dosłownym brzmieniu. </a:t>
            </a:r>
            <a:endParaRPr lang="pl-PL" dirty="0" smtClean="0"/>
          </a:p>
          <a:p>
            <a:endParaRPr lang="pl-PL" dirty="0" smtClean="0"/>
          </a:p>
          <a:p>
            <a:r>
              <a:rPr lang="pl-PL" b="1" dirty="0" smtClean="0"/>
              <a:t>Metoda kombinowana </a:t>
            </a:r>
            <a:r>
              <a:rPr lang="pl-PL" dirty="0" smtClean="0"/>
              <a:t>co do wykładni umów</a:t>
            </a:r>
            <a:endParaRPr lang="pl-PL" dirty="0" smtClean="0"/>
          </a:p>
          <a:p>
            <a:r>
              <a:rPr lang="pl-PL" dirty="0" smtClean="0"/>
              <a:t>W konsekwencji wyodrębnić można na tle art. 65 § 2 </a:t>
            </a:r>
            <a:r>
              <a:rPr lang="pl-PL" b="1" dirty="0" smtClean="0"/>
              <a:t>trzy poziomy wykładni umowy</a:t>
            </a:r>
            <a:r>
              <a:rPr lang="pl-PL" dirty="0" smtClean="0"/>
              <a:t>: dosłowne (literalne) brzmienie umowy, treść oświadczeń woli ustalaną z zastosowaniem kryteriów interpretacyjnych zawartych w art. 65 § 1, wreszcie sens oświadczeń woli ustalony przez odwołanie się do zgodnego zamiaru stron i celu umowy.</a:t>
            </a:r>
            <a:endParaRPr lang="pl-PL" dirty="0"/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 smtClean="0"/>
              <a:t>Wykładnia w polskim prawie cywilnym</a:t>
            </a:r>
            <a:endParaRPr lang="pl-PL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pl-PL" sz="2000" b="1" dirty="0" smtClean="0"/>
          </a:p>
          <a:p>
            <a:r>
              <a:rPr lang="pl-PL" sz="2000" b="1" dirty="0" smtClean="0"/>
              <a:t>Hierarchia </a:t>
            </a:r>
            <a:r>
              <a:rPr lang="pl-PL" sz="2000" b="1" dirty="0" smtClean="0"/>
              <a:t>płaszczyzn wykładni.</a:t>
            </a:r>
            <a:r>
              <a:rPr lang="pl-PL" sz="2000" dirty="0" smtClean="0"/>
              <a:t> Istota dyrektywy zawartej w art. 65 § 2 polega na tym, że umożliwia ona skonstruowanie poprawnej hierarchii płaszczyzn wykładni poprzez wskazanie na </a:t>
            </a:r>
            <a:r>
              <a:rPr lang="pl-PL" sz="2000" b="1" dirty="0" smtClean="0"/>
              <a:t>pierwszeństwo kryterium zamiaru stron i celu umowy</a:t>
            </a:r>
            <a:r>
              <a:rPr lang="pl-PL" sz="2000" dirty="0" smtClean="0"/>
              <a:t> (oznacza to m.in., że w wypadku różnic w rezultatach wykładni oświadczeń woli stron otrzymanych na tle art. 65 § 1 i 2 - decyduje znaczenie wynikające ze zgodnego zamiaru stron i celu umowy, a nie np. z ustalonych zwyczajów; por. </a:t>
            </a:r>
            <a:r>
              <a:rPr lang="pl-PL" sz="2000" dirty="0" err="1" smtClean="0"/>
              <a:t>uchw</a:t>
            </a:r>
            <a:r>
              <a:rPr lang="pl-PL" sz="2000" dirty="0" smtClean="0"/>
              <a:t>. SN(7) z 29.6.1995 r., </a:t>
            </a:r>
            <a:r>
              <a:rPr lang="pl-PL" sz="2000" dirty="0" smtClean="0">
                <a:hlinkClick r:id="rId2"/>
              </a:rPr>
              <a:t>III CZP 66/95</a:t>
            </a:r>
            <a:r>
              <a:rPr lang="pl-PL" sz="2000" dirty="0" smtClean="0"/>
              <a:t>, OSN 1995, Nr 12, poz. 168)</a:t>
            </a:r>
            <a:endParaRPr lang="pl-PL" sz="2000" dirty="0"/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 smtClean="0"/>
              <a:t>Wykładnia w polskim prawie cywilnym</a:t>
            </a:r>
            <a:endParaRPr lang="pl-PL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 smtClean="0"/>
              <a:t>Art. 31. Ogólna reguła interpretacji</a:t>
            </a:r>
          </a:p>
          <a:p>
            <a:r>
              <a:rPr lang="pl-PL" dirty="0" smtClean="0"/>
              <a:t>1. Traktat należy interpretować w dobrej wierze, zgodnie ze zwykłym znaczeniem, jakie należy przypisywać użytym w nim wyrazom w ich kontekście, oraz w świetle jego przedmiotu i celu.</a:t>
            </a:r>
          </a:p>
          <a:p>
            <a:pPr>
              <a:buNone/>
            </a:pPr>
            <a:endParaRPr lang="pl-PL" dirty="0" smtClean="0"/>
          </a:p>
          <a:p>
            <a:pPr>
              <a:buNone/>
            </a:pPr>
            <a:r>
              <a:rPr lang="pl-PL" dirty="0" smtClean="0"/>
              <a:t>Trzy poziomy:</a:t>
            </a:r>
          </a:p>
          <a:p>
            <a:pPr>
              <a:buNone/>
            </a:pPr>
            <a:r>
              <a:rPr lang="pl-PL" dirty="0" smtClean="0"/>
              <a:t>Brzmienie – osadzenie w systemie – przedmiot i cel</a:t>
            </a:r>
          </a:p>
          <a:p>
            <a:pPr>
              <a:buNone/>
            </a:pPr>
            <a:r>
              <a:rPr lang="pl-PL" dirty="0" smtClean="0"/>
              <a:t>Interpretujemy język </a:t>
            </a:r>
            <a:r>
              <a:rPr lang="pl-PL" dirty="0" err="1" smtClean="0"/>
              <a:t>autentyczy</a:t>
            </a:r>
            <a:r>
              <a:rPr lang="pl-PL" dirty="0" smtClean="0"/>
              <a:t> </a:t>
            </a:r>
            <a:r>
              <a:rPr lang="pl-PL" dirty="0" smtClean="0"/>
              <a:t>– tłumaczenia nie mają mocy prawnej</a:t>
            </a:r>
            <a:endParaRPr lang="pl-PL" dirty="0"/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 smtClean="0"/>
              <a:t>Wykładnia traktatów w prawie międzynarodowym</a:t>
            </a:r>
            <a:endParaRPr lang="pl-PL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 smtClean="0"/>
              <a:t>Zasada wykładni jednolitej</a:t>
            </a:r>
          </a:p>
          <a:p>
            <a:r>
              <a:rPr lang="pl-PL" dirty="0" smtClean="0"/>
              <a:t>Zasada wykładni autonomicznej</a:t>
            </a:r>
          </a:p>
          <a:p>
            <a:r>
              <a:rPr lang="pl-PL" dirty="0" smtClean="0"/>
              <a:t>Zasada wykładni efektywnej</a:t>
            </a:r>
          </a:p>
          <a:p>
            <a:r>
              <a:rPr lang="pl-PL" dirty="0" smtClean="0"/>
              <a:t>Zasada wykładni zgodnej z prawami podstawowymi</a:t>
            </a:r>
          </a:p>
          <a:p>
            <a:r>
              <a:rPr lang="pl-PL" dirty="0" smtClean="0"/>
              <a:t>Zasada wykładni zgodnej z prawem międzynarodowym</a:t>
            </a:r>
          </a:p>
          <a:p>
            <a:r>
              <a:rPr lang="pl-PL" dirty="0" smtClean="0"/>
              <a:t>Zasada wykładni zgodnej z zasadami prawa unijnego</a:t>
            </a:r>
          </a:p>
          <a:p>
            <a:endParaRPr lang="pl-PL" dirty="0"/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 smtClean="0"/>
              <a:t>Zasady interpretacji prawa UE</a:t>
            </a:r>
            <a:endParaRPr lang="pl-PL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pl-PL" dirty="0" smtClean="0"/>
              <a:t>Językowa (podstawowa)</a:t>
            </a:r>
          </a:p>
          <a:p>
            <a:pPr lvl="1"/>
            <a:r>
              <a:rPr lang="pl-PL" dirty="0" smtClean="0"/>
              <a:t>Brak definicji legalnych w traktatach</a:t>
            </a:r>
          </a:p>
          <a:p>
            <a:pPr lvl="1"/>
            <a:r>
              <a:rPr lang="pl-PL" dirty="0" smtClean="0"/>
              <a:t>Ogólnikowość</a:t>
            </a:r>
          </a:p>
          <a:p>
            <a:pPr lvl="1"/>
            <a:r>
              <a:rPr lang="pl-PL" dirty="0" smtClean="0"/>
              <a:t>Wielość języków autentycznych</a:t>
            </a:r>
          </a:p>
          <a:p>
            <a:pPr lvl="1"/>
            <a:r>
              <a:rPr lang="pl-PL" dirty="0" smtClean="0"/>
              <a:t>Znaczenie słów a zasada wykładni autonomicznej</a:t>
            </a:r>
          </a:p>
          <a:p>
            <a:r>
              <a:rPr lang="pl-PL" dirty="0" smtClean="0"/>
              <a:t>Historyczna (rzadko)</a:t>
            </a:r>
          </a:p>
          <a:p>
            <a:r>
              <a:rPr lang="pl-PL" dirty="0" smtClean="0"/>
              <a:t>Celowościowa (najważniejsza)</a:t>
            </a:r>
          </a:p>
          <a:p>
            <a:pPr lvl="1"/>
            <a:r>
              <a:rPr lang="pl-PL" dirty="0" smtClean="0"/>
              <a:t>Preambuła; art. 1-3 TUE</a:t>
            </a:r>
          </a:p>
          <a:p>
            <a:r>
              <a:rPr lang="pl-PL" dirty="0" smtClean="0"/>
              <a:t>Kontekstowa (systemowa)</a:t>
            </a:r>
          </a:p>
          <a:p>
            <a:r>
              <a:rPr lang="pl-PL" dirty="0" smtClean="0"/>
              <a:t>Przykład: orzeczenie 2/62 oraz 3/62 Europejska Unia Gospodarcza przeciwko Wielkiemu Księstwu Luksemburga i Królestwu Belgii, </a:t>
            </a:r>
            <a:r>
              <a:rPr lang="pl-PL" dirty="0" err="1" smtClean="0"/>
              <a:t>Zb</a:t>
            </a:r>
            <a:r>
              <a:rPr lang="pl-PL" dirty="0" smtClean="0"/>
              <a:t>. Orz. 1963, s . 813</a:t>
            </a:r>
          </a:p>
          <a:p>
            <a:pPr>
              <a:buNone/>
            </a:pPr>
            <a:endParaRPr lang="pl-PL" dirty="0" smtClean="0"/>
          </a:p>
          <a:p>
            <a:pPr>
              <a:buNone/>
            </a:pPr>
            <a:r>
              <a:rPr lang="pl-PL" dirty="0" smtClean="0"/>
              <a:t>Komparatystyka (duże znaczenie wobec tego, że porządki państw członkowskich się różnią); wpływy francuskiej kultury prawnej, doktryna niemiecka, mikro- makro – komparatystyka.</a:t>
            </a:r>
          </a:p>
          <a:p>
            <a:endParaRPr lang="pl-PL" dirty="0"/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Europejski model wykładni</a:t>
            </a:r>
            <a:endParaRPr lang="pl-PL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pl-PL" dirty="0" smtClean="0"/>
              <a:t>Konsekwencja: charakterystyczne zasady stosowania prawa</a:t>
            </a:r>
          </a:p>
          <a:p>
            <a:r>
              <a:rPr lang="pl-PL" dirty="0" smtClean="0"/>
              <a:t>Normatywna niezależność systemu prawa UE od porządków państw członkowskich:</a:t>
            </a:r>
          </a:p>
          <a:p>
            <a:r>
              <a:rPr lang="pl-PL" dirty="0" smtClean="0"/>
              <a:t>Obowiązuje, jest stosowane, wywiera skutki prawne: na obszarze zastosowania traktatów, w stosunku do wszystkich podmiotów prawa, na podstawie samych traktatów (niezależnie od reguł przyjętych w państwa członkowskich)</a:t>
            </a:r>
          </a:p>
          <a:p>
            <a:endParaRPr lang="pl-PL" dirty="0" smtClean="0"/>
          </a:p>
          <a:p>
            <a:r>
              <a:rPr lang="pl-PL" dirty="0" smtClean="0"/>
              <a:t>Sprawa 6/64 </a:t>
            </a:r>
            <a:r>
              <a:rPr lang="pl-PL" dirty="0" err="1" smtClean="0"/>
              <a:t>Costa</a:t>
            </a:r>
            <a:r>
              <a:rPr lang="pl-PL" dirty="0" smtClean="0"/>
              <a:t> v ENEL</a:t>
            </a:r>
          </a:p>
          <a:p>
            <a:pPr lvl="1">
              <a:buNone/>
            </a:pPr>
            <a:r>
              <a:rPr lang="pl-PL" dirty="0" smtClean="0"/>
              <a:t>	Traktat o EWG ustanowił własny system prawny, który z chwilą wejścia Traktatu w życie stał się integralnym składnikiem systemów prawnych </a:t>
            </a:r>
            <a:r>
              <a:rPr lang="pl-PL" dirty="0" err="1" smtClean="0"/>
              <a:t>pańśtw</a:t>
            </a:r>
            <a:r>
              <a:rPr lang="pl-PL" dirty="0" smtClean="0"/>
              <a:t> członkowskich i którego stosowanie jest obowiązkiem ich sądów.</a:t>
            </a:r>
            <a:endParaRPr lang="pl-PL" dirty="0"/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Autonomia prawa UE</a:t>
            </a:r>
            <a:endParaRPr lang="pl-PL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>
          <a:xfrm>
            <a:off x="457200" y="2636912"/>
            <a:ext cx="8229600" cy="3370379"/>
          </a:xfrm>
        </p:spPr>
        <p:txBody>
          <a:bodyPr>
            <a:normAutofit fontScale="77500" lnSpcReduction="20000"/>
          </a:bodyPr>
          <a:lstStyle/>
          <a:p>
            <a:r>
              <a:rPr lang="pl-PL" dirty="0" smtClean="0"/>
              <a:t>Bezpośredniego skutku / bezpośredniego stosowania prawa;</a:t>
            </a:r>
          </a:p>
          <a:p>
            <a:r>
              <a:rPr lang="pl-PL" dirty="0" smtClean="0"/>
              <a:t>Pierwszeństwa stosowania prawa</a:t>
            </a:r>
          </a:p>
          <a:p>
            <a:r>
              <a:rPr lang="pl-PL" dirty="0" smtClean="0"/>
              <a:t>Pośredniego skutku prawa (wykładni </a:t>
            </a:r>
            <a:r>
              <a:rPr lang="pl-PL" dirty="0" err="1" smtClean="0"/>
              <a:t>prounijnej</a:t>
            </a:r>
            <a:r>
              <a:rPr lang="pl-PL" dirty="0" smtClean="0"/>
              <a:t>)</a:t>
            </a:r>
          </a:p>
          <a:p>
            <a:endParaRPr lang="pl-PL" dirty="0" smtClean="0"/>
          </a:p>
          <a:p>
            <a:r>
              <a:rPr lang="pl-PL" dirty="0" smtClean="0"/>
              <a:t>Nie dotyczy to aktów przyjmowanych w ramach Wspólnej Polityki Zagranicznej i Bezpieczeństwa</a:t>
            </a:r>
          </a:p>
          <a:p>
            <a:r>
              <a:rPr lang="pl-PL" dirty="0" smtClean="0"/>
              <a:t>Skąd wynikają te zasady? Czy znajdujemy w prawie pierwotnym?</a:t>
            </a:r>
          </a:p>
          <a:p>
            <a:r>
              <a:rPr lang="pl-PL" dirty="0" smtClean="0"/>
              <a:t>Deklaracja odnosząca się do pierwszeństwa (nr 17); moc prawna</a:t>
            </a:r>
            <a:endParaRPr lang="pl-PL" dirty="0"/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19256" cy="1858218"/>
          </a:xfrm>
        </p:spPr>
        <p:txBody>
          <a:bodyPr>
            <a:normAutofit fontScale="90000"/>
          </a:bodyPr>
          <a:lstStyle/>
          <a:p>
            <a:r>
              <a:rPr lang="pl-PL" dirty="0" smtClean="0"/>
              <a:t>Zasady autonomicznego porządku prawnego UE = Zasady stosowania prawa UE</a:t>
            </a:r>
            <a:endParaRPr lang="pl-PL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 smtClean="0"/>
              <a:t>Zasada lojalności</a:t>
            </a:r>
          </a:p>
          <a:p>
            <a:r>
              <a:rPr lang="pl-PL" dirty="0" smtClean="0"/>
              <a:t>Pacta </a:t>
            </a:r>
            <a:r>
              <a:rPr lang="pl-PL" dirty="0" err="1" smtClean="0"/>
              <a:t>sunt</a:t>
            </a:r>
            <a:r>
              <a:rPr lang="pl-PL" dirty="0" smtClean="0"/>
              <a:t> </a:t>
            </a:r>
            <a:r>
              <a:rPr lang="pl-PL" dirty="0" err="1" smtClean="0"/>
              <a:t>servanda</a:t>
            </a:r>
            <a:endParaRPr lang="pl-PL" dirty="0" smtClean="0"/>
          </a:p>
          <a:p>
            <a:r>
              <a:rPr lang="pl-PL" dirty="0" err="1" smtClean="0"/>
              <a:t>Effet</a:t>
            </a:r>
            <a:r>
              <a:rPr lang="pl-PL" dirty="0" smtClean="0"/>
              <a:t> </a:t>
            </a:r>
            <a:r>
              <a:rPr lang="pl-PL" dirty="0" err="1" smtClean="0"/>
              <a:t>utile</a:t>
            </a:r>
            <a:endParaRPr lang="pl-PL" dirty="0" smtClean="0"/>
          </a:p>
          <a:p>
            <a:r>
              <a:rPr lang="pl-PL" dirty="0" err="1" smtClean="0"/>
              <a:t>Ut</a:t>
            </a:r>
            <a:r>
              <a:rPr lang="pl-PL" dirty="0" smtClean="0"/>
              <a:t> </a:t>
            </a:r>
            <a:r>
              <a:rPr lang="pl-PL" dirty="0" err="1" smtClean="0"/>
              <a:t>res</a:t>
            </a:r>
            <a:r>
              <a:rPr lang="pl-PL" dirty="0" smtClean="0"/>
              <a:t> </a:t>
            </a:r>
            <a:r>
              <a:rPr lang="pl-PL" dirty="0" err="1" smtClean="0"/>
              <a:t>magis</a:t>
            </a:r>
            <a:r>
              <a:rPr lang="pl-PL" dirty="0" smtClean="0"/>
              <a:t> </a:t>
            </a:r>
            <a:r>
              <a:rPr lang="pl-PL" dirty="0" err="1" smtClean="0"/>
              <a:t>valeat</a:t>
            </a:r>
            <a:r>
              <a:rPr lang="pl-PL" dirty="0" smtClean="0"/>
              <a:t> </a:t>
            </a:r>
            <a:r>
              <a:rPr lang="pl-PL" dirty="0" err="1" smtClean="0"/>
              <a:t>quam</a:t>
            </a:r>
            <a:r>
              <a:rPr lang="pl-PL" dirty="0" smtClean="0"/>
              <a:t> </a:t>
            </a:r>
            <a:r>
              <a:rPr lang="pl-PL" dirty="0" err="1" smtClean="0"/>
              <a:t>pereat</a:t>
            </a:r>
            <a:endParaRPr lang="pl-PL" dirty="0" smtClean="0"/>
          </a:p>
          <a:p>
            <a:pPr lvl="1"/>
            <a:r>
              <a:rPr lang="pl-PL" dirty="0" smtClean="0"/>
              <a:t>wykładnia pozostawiająca każdemu artykułowi samodzielne znaczenie ma pierwszeństwo przed wykładnią, która pozbawia poszczególne artykuły samodzielnego </a:t>
            </a:r>
            <a:r>
              <a:rPr lang="pl-PL" dirty="0" smtClean="0"/>
              <a:t>znaczenia</a:t>
            </a:r>
          </a:p>
          <a:p>
            <a:pPr lvl="1"/>
            <a:r>
              <a:rPr lang="pl-PL" dirty="0" smtClean="0"/>
              <a:t>Zasada zapewnienia praktycznej skuteczności zobowiązań traktatowych</a:t>
            </a:r>
            <a:endParaRPr lang="pl-PL" dirty="0"/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 smtClean="0"/>
              <a:t>Zasada bezpośredniego skutku prawa UE</a:t>
            </a:r>
            <a:endParaRPr lang="pl-PL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l-PL" dirty="0" smtClean="0"/>
              <a:t>WYROK </a:t>
            </a:r>
            <a:r>
              <a:rPr lang="pl-PL" dirty="0" smtClean="0"/>
              <a:t>TRYBUNAŁU z </a:t>
            </a:r>
            <a:r>
              <a:rPr lang="pl-PL" dirty="0" smtClean="0"/>
              <a:t>dnia 5 lutego 1963 r</a:t>
            </a:r>
            <a:r>
              <a:rPr lang="pl-PL" dirty="0" smtClean="0"/>
              <a:t>., </a:t>
            </a:r>
            <a:r>
              <a:rPr lang="pl-PL" dirty="0" smtClean="0"/>
              <a:t>Spółką NV </a:t>
            </a:r>
            <a:r>
              <a:rPr lang="pl-PL" dirty="0" err="1" smtClean="0"/>
              <a:t>Algemene</a:t>
            </a:r>
            <a:r>
              <a:rPr lang="pl-PL" dirty="0" smtClean="0"/>
              <a:t> Transport - en </a:t>
            </a:r>
            <a:r>
              <a:rPr lang="pl-PL" dirty="0" err="1" smtClean="0"/>
              <a:t>Expeditie</a:t>
            </a:r>
            <a:r>
              <a:rPr lang="pl-PL" dirty="0" smtClean="0"/>
              <a:t> </a:t>
            </a:r>
            <a:r>
              <a:rPr lang="pl-PL" dirty="0" err="1" smtClean="0"/>
              <a:t>Onderneming</a:t>
            </a:r>
            <a:r>
              <a:rPr lang="pl-PL" dirty="0" smtClean="0"/>
              <a:t> van </a:t>
            </a:r>
            <a:r>
              <a:rPr lang="pl-PL" dirty="0" err="1" smtClean="0"/>
              <a:t>Gend</a:t>
            </a:r>
            <a:r>
              <a:rPr lang="pl-PL" dirty="0" smtClean="0"/>
              <a:t> &amp; </a:t>
            </a:r>
            <a:r>
              <a:rPr lang="pl-PL" dirty="0" smtClean="0"/>
              <a:t>Loos a Holenderską </a:t>
            </a:r>
            <a:r>
              <a:rPr lang="pl-PL" dirty="0" smtClean="0"/>
              <a:t>administracją celną,</a:t>
            </a:r>
          </a:p>
          <a:p>
            <a:endParaRPr lang="pl-PL" dirty="0" smtClean="0">
              <a:hlinkClick r:id="rId2"/>
            </a:endParaRPr>
          </a:p>
          <a:p>
            <a:r>
              <a:rPr lang="pl-PL" dirty="0" smtClean="0">
                <a:hlinkClick r:id="rId2"/>
              </a:rPr>
              <a:t>http</a:t>
            </a:r>
            <a:r>
              <a:rPr lang="pl-PL" dirty="0" smtClean="0">
                <a:hlinkClick r:id="rId2"/>
              </a:rPr>
              <a:t>://</a:t>
            </a:r>
            <a:r>
              <a:rPr lang="pl-PL" dirty="0" smtClean="0">
                <a:hlinkClick r:id="rId2"/>
              </a:rPr>
              <a:t>curia.europa.eu/arrets/TRA-DOC-PL-ARRET-C-0026-1962-200406974-05_00.html</a:t>
            </a:r>
            <a:endParaRPr lang="pl-PL" dirty="0" smtClean="0"/>
          </a:p>
          <a:p>
            <a:endParaRPr lang="pl-PL" dirty="0" smtClean="0"/>
          </a:p>
          <a:p>
            <a:r>
              <a:rPr lang="pl-PL" i="1" dirty="0" smtClean="0"/>
              <a:t>„Wywołuje on skutki bezpośrednie i tworzy prawa jednostek”</a:t>
            </a:r>
            <a:endParaRPr lang="pl-PL" i="1" dirty="0"/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 smtClean="0"/>
              <a:t>Zasada bezpośredniego skutku prawa UE</a:t>
            </a:r>
            <a:endParaRPr lang="pl-PL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pl-PL" dirty="0" smtClean="0"/>
              <a:t>Wartości  - cele – narzędzia do ich realizacji - działania</a:t>
            </a:r>
          </a:p>
          <a:p>
            <a:r>
              <a:rPr lang="pl-PL" dirty="0" smtClean="0"/>
              <a:t>UE posiada pewne wartości, z których wynikają cele. Z celi zaś wynika sposób rozumienia, interpretacji prawa UE oraz zasady, jakimi UE się kieruje.</a:t>
            </a:r>
          </a:p>
          <a:p>
            <a:r>
              <a:rPr lang="pl-PL" dirty="0" smtClean="0"/>
              <a:t>Wartości</a:t>
            </a:r>
          </a:p>
          <a:p>
            <a:pPr lvl="1"/>
            <a:r>
              <a:rPr lang="pl-PL" dirty="0" err="1" smtClean="0"/>
              <a:t>Prembuła</a:t>
            </a:r>
            <a:r>
              <a:rPr lang="pl-PL" dirty="0" smtClean="0"/>
              <a:t> (moc normatywna w prawie polskim i międzynarodowym)</a:t>
            </a:r>
          </a:p>
          <a:p>
            <a:pPr lvl="1"/>
            <a:r>
              <a:rPr lang="pl-PL" dirty="0" smtClean="0"/>
              <a:t>Art. 2 TUE</a:t>
            </a:r>
          </a:p>
          <a:p>
            <a:r>
              <a:rPr lang="pl-PL" dirty="0" smtClean="0"/>
              <a:t>Art. 3 oraz art. 8 TUE</a:t>
            </a:r>
          </a:p>
          <a:p>
            <a:r>
              <a:rPr lang="pl-PL" dirty="0" smtClean="0"/>
              <a:t>Wspieranie wartości UE</a:t>
            </a:r>
          </a:p>
          <a:p>
            <a:r>
              <a:rPr lang="pl-PL" dirty="0" smtClean="0"/>
              <a:t>Integracja</a:t>
            </a:r>
          </a:p>
          <a:p>
            <a:pPr lvl="1"/>
            <a:r>
              <a:rPr lang="pl-PL" dirty="0" smtClean="0"/>
              <a:t>UE w przeciwieństwie do innych organizacji międzynarodowych nie ma na celu współpracy państw, tylko ich integrację;</a:t>
            </a:r>
          </a:p>
          <a:p>
            <a:r>
              <a:rPr lang="pl-PL" dirty="0" smtClean="0"/>
              <a:t>Cel nadrzędny: pokój (dla UE oraz międzynarodowy);</a:t>
            </a:r>
            <a:endParaRPr lang="pl-PL" dirty="0" smtClean="0"/>
          </a:p>
          <a:p>
            <a:r>
              <a:rPr lang="pl-PL" dirty="0" smtClean="0"/>
              <a:t>Cele instrumentalne:</a:t>
            </a:r>
          </a:p>
          <a:p>
            <a:pPr lvl="1"/>
            <a:r>
              <a:rPr lang="pl-PL" dirty="0" smtClean="0"/>
              <a:t>Dobrobyt (poprzez usuwanie barier) = integracja gospodarcza = ściślejszy związek między narodami Europy = pokój</a:t>
            </a:r>
          </a:p>
          <a:p>
            <a:pPr lvl="1"/>
            <a:r>
              <a:rPr lang="pl-PL" dirty="0" smtClean="0"/>
              <a:t>Tożsamość europejska = integracja pozagospodarcza = ściślejszy związek </a:t>
            </a:r>
            <a:r>
              <a:rPr lang="pl-PL" dirty="0" err="1" smtClean="0"/>
              <a:t>międyz</a:t>
            </a:r>
            <a:r>
              <a:rPr lang="pl-PL" dirty="0" smtClean="0"/>
              <a:t> narodami Europy = pokój</a:t>
            </a:r>
          </a:p>
          <a:p>
            <a:endParaRPr lang="pl-PL" dirty="0" smtClean="0"/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Cele i </a:t>
            </a:r>
            <a:r>
              <a:rPr lang="pl-PL" dirty="0" err="1" smtClean="0"/>
              <a:t>wartościUE</a:t>
            </a:r>
            <a:endParaRPr lang="pl-PL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 smtClean="0"/>
              <a:t>Koncepcja bezp. skutku ma charakter obiektywny – jak norma prawna może mieć zaś bezp. Skutek?</a:t>
            </a:r>
          </a:p>
          <a:p>
            <a:r>
              <a:rPr lang="pl-PL" dirty="0" smtClean="0"/>
              <a:t>Doskonała norma prawna (kryteria </a:t>
            </a:r>
            <a:r>
              <a:rPr lang="pl-PL" dirty="0" err="1" smtClean="0"/>
              <a:t>samowykonalności</a:t>
            </a:r>
            <a:r>
              <a:rPr lang="pl-PL" dirty="0" smtClean="0"/>
              <a:t>):</a:t>
            </a:r>
          </a:p>
          <a:p>
            <a:pPr lvl="1"/>
            <a:r>
              <a:rPr lang="pl-PL" dirty="0" smtClean="0"/>
              <a:t>Precyzyjna</a:t>
            </a:r>
          </a:p>
          <a:p>
            <a:pPr lvl="1"/>
            <a:r>
              <a:rPr lang="pl-PL" dirty="0" smtClean="0"/>
              <a:t>Kompletna</a:t>
            </a:r>
          </a:p>
          <a:p>
            <a:pPr lvl="1"/>
            <a:r>
              <a:rPr lang="pl-PL" dirty="0" smtClean="0"/>
              <a:t>Bezwarunkowa</a:t>
            </a:r>
            <a:endParaRPr lang="pl-PL" dirty="0" smtClean="0"/>
          </a:p>
          <a:p>
            <a:pPr lvl="1">
              <a:buNone/>
            </a:pPr>
            <a:endParaRPr lang="pl-PL" dirty="0" smtClean="0"/>
          </a:p>
          <a:p>
            <a:endParaRPr lang="pl-PL" dirty="0"/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 smtClean="0"/>
              <a:t>Zasada bezpośredniego skutku prawa UE</a:t>
            </a:r>
            <a:endParaRPr lang="pl-PL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pl-PL" dirty="0" smtClean="0"/>
              <a:t>Bezpośrednie obowiązywanie = autonomia prawa UE = samoistna moc prawna (ex </a:t>
            </a:r>
            <a:r>
              <a:rPr lang="pl-PL" dirty="0" err="1" smtClean="0"/>
              <a:t>proprio</a:t>
            </a:r>
            <a:r>
              <a:rPr lang="pl-PL" dirty="0" smtClean="0"/>
              <a:t> </a:t>
            </a:r>
            <a:r>
              <a:rPr lang="pl-PL" dirty="0" err="1" smtClean="0"/>
              <a:t>vigore</a:t>
            </a:r>
            <a:r>
              <a:rPr lang="pl-PL" dirty="0" smtClean="0"/>
              <a:t>)</a:t>
            </a:r>
          </a:p>
          <a:p>
            <a:pPr lvl="1"/>
            <a:endParaRPr lang="pl-PL" dirty="0" smtClean="0"/>
          </a:p>
          <a:p>
            <a:pPr lvl="1"/>
            <a:r>
              <a:rPr lang="pl-PL" dirty="0" err="1" smtClean="0"/>
              <a:t>Bespośrednie</a:t>
            </a:r>
            <a:r>
              <a:rPr lang="pl-PL" dirty="0" smtClean="0"/>
              <a:t> stosowanie = konsekwencja bezpośredniego obowiązywania z punktu widzenia organów </a:t>
            </a:r>
            <a:r>
              <a:rPr lang="pl-PL" smtClean="0"/>
              <a:t>władzy państwowej</a:t>
            </a:r>
            <a:endParaRPr lang="pl-PL" dirty="0" smtClean="0"/>
          </a:p>
          <a:p>
            <a:pPr lvl="1"/>
            <a:endParaRPr lang="pl-PL" dirty="0" smtClean="0"/>
          </a:p>
          <a:p>
            <a:pPr lvl="1"/>
            <a:r>
              <a:rPr lang="pl-PL" dirty="0" smtClean="0"/>
              <a:t>Bezpośredni skutek = konsekwencja bezpośredniego  obowiązywania z punktu widzenia adresata normy prawnej</a:t>
            </a:r>
            <a:endParaRPr lang="pl-PL" dirty="0" smtClean="0"/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Terminologia</a:t>
            </a:r>
            <a:endParaRPr lang="pl-PL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 smtClean="0"/>
              <a:t>Państwa prawnego</a:t>
            </a:r>
          </a:p>
          <a:p>
            <a:r>
              <a:rPr lang="pl-PL" dirty="0" smtClean="0"/>
              <a:t>Poszanowania praw człowieka i podstawowych </a:t>
            </a:r>
            <a:r>
              <a:rPr lang="pl-PL" dirty="0" smtClean="0"/>
              <a:t>wolności</a:t>
            </a:r>
          </a:p>
          <a:p>
            <a:pPr lvl="1"/>
            <a:r>
              <a:rPr lang="pl-PL" dirty="0" smtClean="0"/>
              <a:t>Art.. 6 TUE</a:t>
            </a:r>
          </a:p>
          <a:p>
            <a:pPr lvl="1"/>
            <a:r>
              <a:rPr lang="pl-PL" dirty="0" smtClean="0"/>
              <a:t>Obowiązek przystąpienia do Europejskiej Konwencji Praw Człowieka</a:t>
            </a:r>
          </a:p>
          <a:p>
            <a:r>
              <a:rPr lang="pl-PL" dirty="0" smtClean="0"/>
              <a:t>Poszanowania godności osoby ludzkiej – podstawa całego porządku </a:t>
            </a:r>
            <a:r>
              <a:rPr lang="pl-PL" dirty="0" smtClean="0"/>
              <a:t>prawnego</a:t>
            </a:r>
          </a:p>
          <a:p>
            <a:pPr lvl="1"/>
            <a:r>
              <a:rPr lang="pl-PL" dirty="0" smtClean="0"/>
              <a:t>upodmiotowienie jednostki; </a:t>
            </a:r>
            <a:endParaRPr lang="pl-PL" dirty="0" smtClean="0"/>
          </a:p>
          <a:p>
            <a:endParaRPr lang="pl-PL" dirty="0" smtClean="0"/>
          </a:p>
          <a:p>
            <a:endParaRPr lang="pl-PL" dirty="0"/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Zasady prawa UE</a:t>
            </a:r>
            <a:endParaRPr lang="pl-PL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pl-PL" dirty="0" smtClean="0"/>
              <a:t>Poszanowania godności osoby ludzkiej – podstawa całego porządku prawnego</a:t>
            </a:r>
          </a:p>
          <a:p>
            <a:r>
              <a:rPr lang="pl-PL" dirty="0" smtClean="0"/>
              <a:t>Wolności</a:t>
            </a:r>
          </a:p>
          <a:p>
            <a:pPr lvl="1"/>
            <a:r>
              <a:rPr lang="pl-PL" dirty="0" smtClean="0"/>
              <a:t>Wolność polityczna</a:t>
            </a:r>
          </a:p>
          <a:p>
            <a:pPr lvl="1"/>
            <a:r>
              <a:rPr lang="pl-PL" dirty="0" smtClean="0"/>
              <a:t>Podstawa dla: swobód rynku wewnętrznego, przestrzeni wolności, bezpieczeństwa i sprawiedliwości, wolnej konkurencji</a:t>
            </a:r>
          </a:p>
          <a:p>
            <a:pPr lvl="1"/>
            <a:r>
              <a:rPr lang="pl-PL" dirty="0" smtClean="0"/>
              <a:t>Upodmiotowienie jednostki (patrz: art. 2 TUE - godność)</a:t>
            </a:r>
          </a:p>
          <a:p>
            <a:r>
              <a:rPr lang="pl-PL" dirty="0" smtClean="0"/>
              <a:t>Demokracji</a:t>
            </a:r>
          </a:p>
          <a:p>
            <a:pPr lvl="1"/>
            <a:r>
              <a:rPr lang="pl-PL" dirty="0" smtClean="0"/>
              <a:t>Demokracja przedstawicielska; zagadnienie deficytu demokracji; art. 11 ust. 4 TUE; Tytuł II TUE</a:t>
            </a:r>
          </a:p>
          <a:p>
            <a:r>
              <a:rPr lang="pl-PL" dirty="0" smtClean="0"/>
              <a:t>Równości</a:t>
            </a:r>
          </a:p>
          <a:p>
            <a:pPr lvl="1"/>
            <a:r>
              <a:rPr lang="pl-PL" dirty="0" smtClean="0"/>
              <a:t>Aspekt formalny i materialny</a:t>
            </a:r>
          </a:p>
          <a:p>
            <a:pPr lvl="1"/>
            <a:r>
              <a:rPr lang="pl-PL" dirty="0" smtClean="0"/>
              <a:t>Materialna – art. 18 TFUE</a:t>
            </a:r>
          </a:p>
          <a:p>
            <a:pPr lvl="1"/>
            <a:r>
              <a:rPr lang="pl-PL" dirty="0" smtClean="0"/>
              <a:t>Równość w ramach UE; nierówne traktowanie cudzoziemców</a:t>
            </a:r>
          </a:p>
          <a:p>
            <a:pPr lvl="1"/>
            <a:r>
              <a:rPr lang="pl-PL" dirty="0" smtClean="0"/>
              <a:t>Formalna - realizacja idei rządów prawa</a:t>
            </a:r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Zasady prawa UE</a:t>
            </a:r>
            <a:endParaRPr lang="pl-PL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pl-PL" dirty="0" smtClean="0"/>
              <a:t>Demokracja + bliskość + otwartość + rządy prawa + zasada dobrej administracji= tzw. dobre rządy europejskie</a:t>
            </a:r>
          </a:p>
          <a:p>
            <a:r>
              <a:rPr lang="pl-PL" dirty="0" smtClean="0"/>
              <a:t>Zasada bliskości</a:t>
            </a:r>
          </a:p>
          <a:p>
            <a:pPr lvl="1"/>
            <a:r>
              <a:rPr lang="pl-PL" dirty="0" smtClean="0"/>
              <a:t>Angażowanie przedstawicieli narodów państw członkowskich, organizacji europejskiego społeczeństwa obywatelskiego, mechanizmy </a:t>
            </a:r>
            <a:r>
              <a:rPr lang="pl-PL" dirty="0" err="1" smtClean="0"/>
              <a:t>e-governance</a:t>
            </a:r>
            <a:r>
              <a:rPr lang="pl-PL" dirty="0" smtClean="0"/>
              <a:t>, parlamentów krajowych, partnerów społecznych, grup interesów itd. </a:t>
            </a:r>
          </a:p>
          <a:p>
            <a:pPr lvl="1"/>
            <a:r>
              <a:rPr lang="pl-PL" dirty="0" smtClean="0"/>
              <a:t>Tytuł II TUE</a:t>
            </a:r>
          </a:p>
          <a:p>
            <a:pPr lvl="1"/>
            <a:r>
              <a:rPr lang="pl-PL" dirty="0" smtClean="0"/>
              <a:t>Zasada pomocniczości</a:t>
            </a:r>
          </a:p>
          <a:p>
            <a:r>
              <a:rPr lang="pl-PL" dirty="0" smtClean="0"/>
              <a:t>Solidarności</a:t>
            </a:r>
          </a:p>
          <a:p>
            <a:pPr lvl="1"/>
            <a:r>
              <a:rPr lang="pl-PL" dirty="0" smtClean="0"/>
              <a:t>Art. 3 ust. 3 akapit 3 TUE</a:t>
            </a:r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Zasady prawa UE</a:t>
            </a:r>
            <a:endParaRPr lang="pl-PL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pl-PL" dirty="0" smtClean="0"/>
              <a:t>Lojalnej współpracy – zasada lojalności</a:t>
            </a:r>
          </a:p>
          <a:p>
            <a:r>
              <a:rPr lang="pl-PL" dirty="0" smtClean="0"/>
              <a:t>Art.. 4 ust. 3 TUE</a:t>
            </a:r>
          </a:p>
          <a:p>
            <a:r>
              <a:rPr lang="pl-PL" dirty="0" smtClean="0"/>
              <a:t>Lojalność państw wobec UE i odwrotnie</a:t>
            </a:r>
          </a:p>
          <a:p>
            <a:pPr lvl="1"/>
            <a:r>
              <a:rPr lang="pl-PL" dirty="0" smtClean="0"/>
              <a:t>Obowiązek skutecznego ścigania naruszeń prawa UE przez państwa</a:t>
            </a:r>
          </a:p>
          <a:p>
            <a:pPr lvl="1"/>
            <a:r>
              <a:rPr lang="pl-PL" dirty="0" smtClean="0"/>
              <a:t>Obowiązek </a:t>
            </a:r>
            <a:r>
              <a:rPr lang="pl-PL" dirty="0" err="1" smtClean="0"/>
              <a:t>naprawiednia</a:t>
            </a:r>
            <a:r>
              <a:rPr lang="pl-PL" dirty="0" smtClean="0"/>
              <a:t> szkody wyrządzonej jednostce przez państwo wskutek naruszenia prawa Unii (patrz: sprawa </a:t>
            </a:r>
            <a:r>
              <a:rPr lang="pl-PL" dirty="0" err="1" smtClean="0"/>
              <a:t>Francovich</a:t>
            </a:r>
            <a:r>
              <a:rPr lang="pl-PL" dirty="0" smtClean="0"/>
              <a:t>)</a:t>
            </a:r>
          </a:p>
          <a:p>
            <a:pPr lvl="1"/>
            <a:r>
              <a:rPr lang="pl-PL" dirty="0" smtClean="0"/>
              <a:t>Obowiązek udzielania informacji i współpracy między organami Unii i państwa oraz między organami państw</a:t>
            </a:r>
          </a:p>
          <a:p>
            <a:pPr lvl="1"/>
            <a:r>
              <a:rPr lang="pl-PL" dirty="0" smtClean="0"/>
              <a:t>Obowiązek </a:t>
            </a:r>
            <a:r>
              <a:rPr lang="pl-PL" dirty="0" err="1" smtClean="0"/>
              <a:t>oranów</a:t>
            </a:r>
            <a:r>
              <a:rPr lang="pl-PL" dirty="0" smtClean="0"/>
              <a:t> Unii informowania państw o planowanych działaniach w odpowiedniej formie i ze stosownym wyprzedzeniem</a:t>
            </a:r>
            <a:endParaRPr lang="pl-PL" dirty="0" smtClean="0"/>
          </a:p>
          <a:p>
            <a:r>
              <a:rPr lang="pl-PL" dirty="0" smtClean="0"/>
              <a:t>Zasada elastyczności</a:t>
            </a:r>
          </a:p>
          <a:p>
            <a:pPr marL="603504" lvl="2" indent="-256032">
              <a:spcBef>
                <a:spcPts val="400"/>
              </a:spcBef>
              <a:buSzPct val="68000"/>
              <a:buFont typeface="Wingdings 3"/>
              <a:buChar char=""/>
            </a:pPr>
            <a:r>
              <a:rPr lang="pl-PL" dirty="0" smtClean="0"/>
              <a:t>Instytucja wzmocnionej współpracy Tytuł </a:t>
            </a:r>
            <a:r>
              <a:rPr lang="pl-PL" dirty="0" smtClean="0"/>
              <a:t>IV </a:t>
            </a:r>
            <a:r>
              <a:rPr lang="pl-PL" dirty="0" smtClean="0"/>
              <a:t>TUE</a:t>
            </a:r>
          </a:p>
          <a:p>
            <a:endParaRPr lang="pl-PL" dirty="0"/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Zasady prawa UE</a:t>
            </a:r>
            <a:endParaRPr lang="pl-PL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pl-PL" dirty="0" smtClean="0"/>
              <a:t>Poszanowania tożsamości narodowych </a:t>
            </a:r>
            <a:r>
              <a:rPr lang="pl-PL" dirty="0" smtClean="0"/>
              <a:t>państw</a:t>
            </a:r>
          </a:p>
          <a:p>
            <a:pPr lvl="1"/>
            <a:r>
              <a:rPr lang="pl-PL" dirty="0" smtClean="0"/>
              <a:t>Dyrektywa wykładni relacji pomiędzy prawem UE a prawami krajowymi</a:t>
            </a:r>
          </a:p>
          <a:p>
            <a:pPr lvl="1"/>
            <a:r>
              <a:rPr lang="pl-PL" dirty="0" smtClean="0"/>
              <a:t>Tożsamość narodowa – pojęcie; historia, tradycja, kultura, elementy polityczne i prawne</a:t>
            </a:r>
          </a:p>
          <a:p>
            <a:pPr lvl="1"/>
            <a:r>
              <a:rPr lang="pl-PL" dirty="0" smtClean="0"/>
              <a:t>Nienaruszalny rdzeń konstytucji?</a:t>
            </a:r>
          </a:p>
          <a:p>
            <a:pPr lvl="1"/>
            <a:r>
              <a:rPr lang="pl-PL" dirty="0" smtClean="0"/>
              <a:t>Aspekt negatywny – aspekt negatywny</a:t>
            </a:r>
          </a:p>
          <a:p>
            <a:pPr lvl="1"/>
            <a:r>
              <a:rPr lang="pl-PL" dirty="0" smtClean="0"/>
              <a:t>Aspekt polityczny – zasada pluralizmu – brak możliwości zaprzeczenia zasadzie samostanowienia – poszanowanie tożsamości narodowych </a:t>
            </a:r>
            <a:r>
              <a:rPr lang="pl-PL" dirty="0" err="1" smtClean="0"/>
              <a:t>vs</a:t>
            </a:r>
            <a:r>
              <a:rPr lang="pl-PL" dirty="0" smtClean="0"/>
              <a:t> tożsamość europejska</a:t>
            </a:r>
            <a:endParaRPr lang="pl-PL" dirty="0" smtClean="0"/>
          </a:p>
          <a:p>
            <a:pPr marL="365760" lvl="1" indent="-256032">
              <a:spcBef>
                <a:spcPts val="400"/>
              </a:spcBef>
              <a:buSzPct val="68000"/>
              <a:buFont typeface="Wingdings 3"/>
              <a:buChar char=""/>
            </a:pPr>
            <a:r>
              <a:rPr lang="pl-PL" sz="2700" dirty="0" smtClean="0"/>
              <a:t>Zewnętrznego podziału kompetencji (przyznania, pomocniczości, proporcjonalności)</a:t>
            </a:r>
          </a:p>
          <a:p>
            <a:r>
              <a:rPr lang="pl-PL" dirty="0" smtClean="0"/>
              <a:t>Wewnętrznego podziału kompetencji</a:t>
            </a:r>
            <a:r>
              <a:rPr lang="pl-PL" dirty="0" smtClean="0"/>
              <a:t> (autonomii </a:t>
            </a:r>
            <a:r>
              <a:rPr lang="pl-PL" dirty="0" err="1" smtClean="0"/>
              <a:t>instytutcjonalnego</a:t>
            </a:r>
            <a:r>
              <a:rPr lang="pl-PL" dirty="0" smtClean="0"/>
              <a:t>, równowagi </a:t>
            </a:r>
            <a:r>
              <a:rPr lang="pl-PL" dirty="0" err="1" smtClean="0"/>
              <a:t>instytutcjonalnej</a:t>
            </a:r>
            <a:r>
              <a:rPr lang="pl-PL" dirty="0" smtClean="0"/>
              <a:t>, lojalnej współpracy międzyinstytucjonalnej)</a:t>
            </a:r>
          </a:p>
          <a:p>
            <a:endParaRPr lang="pl-PL" dirty="0"/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Zasady prawa UE</a:t>
            </a:r>
            <a:endParaRPr lang="pl-PL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pl-PL" dirty="0" smtClean="0"/>
              <a:t>Szczególnego rodzaju organizacja międzynarodowa; podmiot </a:t>
            </a:r>
            <a:r>
              <a:rPr lang="pl-PL" i="1" dirty="0" err="1" smtClean="0"/>
              <a:t>in</a:t>
            </a:r>
            <a:r>
              <a:rPr lang="pl-PL" i="1" dirty="0" smtClean="0"/>
              <a:t> </a:t>
            </a:r>
            <a:r>
              <a:rPr lang="pl-PL" i="1" dirty="0" err="1" smtClean="0"/>
              <a:t>statu</a:t>
            </a:r>
            <a:r>
              <a:rPr lang="pl-PL" i="1" dirty="0" smtClean="0"/>
              <a:t> </a:t>
            </a:r>
            <a:r>
              <a:rPr lang="pl-PL" i="1" dirty="0" err="1" smtClean="0"/>
              <a:t>nascendi</a:t>
            </a:r>
            <a:endParaRPr lang="pl-PL" i="1" dirty="0" smtClean="0"/>
          </a:p>
          <a:p>
            <a:r>
              <a:rPr lang="pl-PL" dirty="0" smtClean="0"/>
              <a:t>Ponadnarodowy model współpracy nie dotyczy Wspólnej Polityki Zagranicznej i Bezpieczeństwa (międzyrządowy model współpracy)</a:t>
            </a:r>
          </a:p>
          <a:p>
            <a:r>
              <a:rPr lang="pl-PL" dirty="0" smtClean="0"/>
              <a:t>Organizacja międzynarodowa o cechach </a:t>
            </a:r>
            <a:r>
              <a:rPr lang="pl-PL" dirty="0" smtClean="0"/>
              <a:t>ponadnarodowych</a:t>
            </a:r>
          </a:p>
          <a:p>
            <a:pPr lvl="1"/>
            <a:r>
              <a:rPr lang="pl-PL" dirty="0" smtClean="0"/>
              <a:t>Organy ponadnarodowe</a:t>
            </a:r>
          </a:p>
          <a:p>
            <a:pPr lvl="1"/>
            <a:r>
              <a:rPr lang="pl-PL" dirty="0" smtClean="0"/>
              <a:t>Decyzje wiążące dla państw w głosowaniu większościowym </a:t>
            </a:r>
          </a:p>
          <a:p>
            <a:pPr lvl="2"/>
            <a:r>
              <a:rPr lang="pl-PL" dirty="0" smtClean="0"/>
              <a:t>Obowiązek poszukiwania konsensu – zasada solidarności</a:t>
            </a:r>
          </a:p>
          <a:p>
            <a:pPr lvl="1"/>
            <a:r>
              <a:rPr lang="pl-PL" dirty="0" smtClean="0"/>
              <a:t>Mechanizmy egzekwowania przestrzegania przez </a:t>
            </a:r>
            <a:r>
              <a:rPr lang="pl-PL" dirty="0" err="1" smtClean="0"/>
              <a:t>pańśtwa</a:t>
            </a:r>
            <a:r>
              <a:rPr lang="pl-PL" dirty="0" smtClean="0"/>
              <a:t> ich zobowiązań traktatowych</a:t>
            </a:r>
          </a:p>
          <a:p>
            <a:pPr lvl="1"/>
            <a:r>
              <a:rPr lang="pl-PL" dirty="0" smtClean="0"/>
              <a:t>Zobowiązania traktatowe nie mają charakteru wzajemnego</a:t>
            </a:r>
          </a:p>
          <a:p>
            <a:pPr lvl="1"/>
            <a:r>
              <a:rPr lang="pl-PL" b="1" dirty="0" smtClean="0"/>
              <a:t>Autonomia porządku prawnego</a:t>
            </a:r>
          </a:p>
          <a:p>
            <a:pPr lvl="1"/>
            <a:r>
              <a:rPr lang="pl-PL" dirty="0" smtClean="0"/>
              <a:t>Własne organy sądowe o wyłącznej i władczej kompetencji</a:t>
            </a:r>
          </a:p>
          <a:p>
            <a:pPr lvl="1"/>
            <a:r>
              <a:rPr lang="pl-PL" dirty="0" smtClean="0"/>
              <a:t>Dochody własne</a:t>
            </a:r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 smtClean="0"/>
              <a:t>Ponadnarodowy charakter UE</a:t>
            </a:r>
            <a:endParaRPr lang="pl-PL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pl-PL" dirty="0" smtClean="0"/>
              <a:t>Spory, różne opinie</a:t>
            </a:r>
          </a:p>
          <a:p>
            <a:r>
              <a:rPr lang="pl-PL" dirty="0" smtClean="0"/>
              <a:t>Konsens co do tego czym UE nie jest – państwem, konfederacją lub federacją państw</a:t>
            </a:r>
          </a:p>
          <a:p>
            <a:r>
              <a:rPr lang="pl-PL" dirty="0" smtClean="0"/>
              <a:t>Definicja  - art. 1 TUE</a:t>
            </a:r>
          </a:p>
          <a:p>
            <a:r>
              <a:rPr lang="pl-PL" dirty="0" smtClean="0"/>
              <a:t>Szczególny typ organizacji międzynarodowej (nie współpraca a integracyjny charakter)</a:t>
            </a:r>
          </a:p>
          <a:p>
            <a:r>
              <a:rPr lang="pl-PL" dirty="0" smtClean="0"/>
              <a:t>Związek między narodami</a:t>
            </a:r>
          </a:p>
          <a:p>
            <a:r>
              <a:rPr lang="pl-PL" dirty="0" smtClean="0"/>
              <a:t>Nagromadzenie wielu elementów wcześniej niespotykanych na taką skalę: autonomia sądowa, silnie zinstytucjonalizowane procedury egzekwowania odpowiedzialności państw za naruszenie prawa etc.</a:t>
            </a:r>
            <a:endParaRPr lang="pl-PL" dirty="0"/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Czym jest UE – czy nie jest</a:t>
            </a:r>
            <a:endParaRPr lang="pl-PL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Hol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iejski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Przepły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164</TotalTime>
  <Words>1353</Words>
  <Application>Microsoft Office PowerPoint</Application>
  <PresentationFormat>Pokaz na ekranie (4:3)</PresentationFormat>
  <Paragraphs>162</Paragraphs>
  <Slides>21</Slides>
  <Notes>0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21</vt:i4>
      </vt:variant>
    </vt:vector>
  </HeadingPairs>
  <TitlesOfParts>
    <vt:vector size="22" baseType="lpstr">
      <vt:lpstr>Hol</vt:lpstr>
      <vt:lpstr>Cele – zasady – wykładnia – autonomia prawa UE</vt:lpstr>
      <vt:lpstr>Cele i wartościUE</vt:lpstr>
      <vt:lpstr>Zasady prawa UE</vt:lpstr>
      <vt:lpstr>Zasady prawa UE</vt:lpstr>
      <vt:lpstr>Zasady prawa UE</vt:lpstr>
      <vt:lpstr>Zasady prawa UE</vt:lpstr>
      <vt:lpstr>Zasady prawa UE</vt:lpstr>
      <vt:lpstr>Ponadnarodowy charakter UE</vt:lpstr>
      <vt:lpstr>Czym jest UE – czy nie jest</vt:lpstr>
      <vt:lpstr>Wykładnia - podstawy</vt:lpstr>
      <vt:lpstr>Wykładnia w polskim prawie cywilnym</vt:lpstr>
      <vt:lpstr>Wykładnia w polskim prawie cywilnym</vt:lpstr>
      <vt:lpstr>Wykładnia traktatów w prawie międzynarodowym</vt:lpstr>
      <vt:lpstr>Zasady interpretacji prawa UE</vt:lpstr>
      <vt:lpstr>Europejski model wykładni</vt:lpstr>
      <vt:lpstr>Autonomia prawa UE</vt:lpstr>
      <vt:lpstr>Zasady autonomicznego porządku prawnego UE = Zasady stosowania prawa UE</vt:lpstr>
      <vt:lpstr>Zasada bezpośredniego skutku prawa UE</vt:lpstr>
      <vt:lpstr>Zasada bezpośredniego skutku prawa UE</vt:lpstr>
      <vt:lpstr>Zasada bezpośredniego skutku prawa UE</vt:lpstr>
      <vt:lpstr>Terminologia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Cele – zasady – wykładnia – autonomia prawa UE</dc:title>
  <dc:creator>Krzysztof Jankowski</dc:creator>
  <cp:lastModifiedBy>Krzysztof Jankowski</cp:lastModifiedBy>
  <cp:revision>20</cp:revision>
  <dcterms:created xsi:type="dcterms:W3CDTF">2014-03-09T09:38:36Z</dcterms:created>
  <dcterms:modified xsi:type="dcterms:W3CDTF">2014-03-09T12:22:39Z</dcterms:modified>
</cp:coreProperties>
</file>